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5"/>
  </p:notesMasterIdLst>
  <p:sldIdLst>
    <p:sldId id="323" r:id="rId3"/>
    <p:sldId id="324" r:id="rId4"/>
    <p:sldId id="325" r:id="rId5"/>
    <p:sldId id="338" r:id="rId6"/>
    <p:sldId id="339" r:id="rId7"/>
    <p:sldId id="340" r:id="rId8"/>
    <p:sldId id="341" r:id="rId9"/>
    <p:sldId id="327" r:id="rId10"/>
    <p:sldId id="343" r:id="rId11"/>
    <p:sldId id="344" r:id="rId12"/>
    <p:sldId id="345" r:id="rId13"/>
    <p:sldId id="348" r:id="rId14"/>
    <p:sldId id="349" r:id="rId15"/>
    <p:sldId id="365" r:id="rId16"/>
    <p:sldId id="366" r:id="rId17"/>
    <p:sldId id="351" r:id="rId18"/>
    <p:sldId id="353" r:id="rId19"/>
    <p:sldId id="354" r:id="rId20"/>
    <p:sldId id="355" r:id="rId21"/>
    <p:sldId id="352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46" r:id="rId32"/>
    <p:sldId id="347" r:id="rId33"/>
    <p:sldId id="330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3" autoAdjust="0"/>
    <p:restoredTop sz="79455" autoAdjust="0"/>
  </p:normalViewPr>
  <p:slideViewPr>
    <p:cSldViewPr snapToGrid="0">
      <p:cViewPr varScale="1">
        <p:scale>
          <a:sx n="92" d="100"/>
          <a:sy n="92" d="100"/>
        </p:scale>
        <p:origin x="87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92A0F-7C57-3346-8BD8-BD37E7DB7057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D8968-C20D-B548-8F38-158084641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62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Chúng tôi đã cung cấp phần mềm hỗ trợ anh Khương</a:t>
            </a:r>
            <a:r>
              <a:rPr lang="vi-VN" baseline="0" dirty="0" smtClean="0"/>
              <a:t> khi tham gia giao thông. Anh Khương rất hài lòng về việc đó.</a:t>
            </a:r>
          </a:p>
          <a:p>
            <a:endParaRPr lang="vi-VN" baseline="0" dirty="0" smtClean="0"/>
          </a:p>
          <a:p>
            <a:r>
              <a:rPr lang="vi-VN" dirty="0" smtClean="0"/>
              <a:t>Tuy nhiên, tình hình Việt Nam hiện tại trộm cướp khắp nơi. Anh Khương sợ hãi và nhút nhát. Anh không muốn mất điện thoại của mình.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9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Việc trao nhận dữ liệu có thể sử dụng MessageAPI. </a:t>
            </a:r>
          </a:p>
          <a:p>
            <a:r>
              <a:rPr lang="vi-VN" dirty="0" smtClean="0"/>
              <a:t>MessageAPI là một giao thức tin cậy. </a:t>
            </a:r>
          </a:p>
          <a:p>
            <a:r>
              <a:rPr lang="vi-VN" dirty="0" smtClean="0"/>
              <a:t>Khi điện thoai và đồng hồ mất kết nối,</a:t>
            </a:r>
            <a:r>
              <a:rPr lang="vi-VN" baseline="0" dirty="0" smtClean="0"/>
              <a:t> dữ liệu sẽ được tự động lưu trữ và tự động gửi lại khi việc kết nối thành công.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3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Việc trao nhận dữ liệu có thể sử dụng MessageAPI. </a:t>
            </a:r>
          </a:p>
          <a:p>
            <a:r>
              <a:rPr lang="vi-VN" dirty="0" smtClean="0"/>
              <a:t>MessageAPI là một giao thức tin cậy. </a:t>
            </a:r>
          </a:p>
          <a:p>
            <a:r>
              <a:rPr lang="vi-VN" dirty="0" smtClean="0"/>
              <a:t>Khi điện thoai và đồng hồ mất kết nối,</a:t>
            </a:r>
            <a:r>
              <a:rPr lang="vi-VN" baseline="0" dirty="0" smtClean="0"/>
              <a:t> dữ liệu sẽ được tự động lưu trữ và tự động gửi lại khi việc kết nối thành công.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3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6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Hệ thống chúng tôi cung cấp phần mềm chạy trên đồng hồ thông minh.</a:t>
            </a:r>
          </a:p>
          <a:p>
            <a:endParaRPr lang="vi-VN" dirty="0" smtClean="0"/>
          </a:p>
          <a:p>
            <a:r>
              <a:rPr lang="vi-VN" dirty="0" smtClean="0"/>
              <a:t>Đồng hồ thông minh sẽ hỗ trợ coi bản đồ và thông báo khi anh Khương gần tới các ngã rẽ.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5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Trước hết. Điện thoại cần phải được pair với đồng hồ qua giao thức bluetooth.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10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Trước hết. Điện thoại cần phải được pair với đồng hồ qua giao thức bluetooth.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10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Trước hết. Điện thoại cần phải được pair với đồng hồ qua giao thức bluetooth.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10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Trước hết. Điện thoại cần phải được pair với đồng hồ qua giao thức bluetooth.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10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Trước hết. Điện thoại cần phải được pair với đồng hồ qua giao thức bluetooth.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10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Việc trao nhận dữ liệu có thể sử dụng MessageAPI. </a:t>
            </a:r>
          </a:p>
          <a:p>
            <a:r>
              <a:rPr lang="vi-VN" dirty="0" smtClean="0"/>
              <a:t>MessageAPI là một giao thức tin cậy. </a:t>
            </a:r>
          </a:p>
          <a:p>
            <a:r>
              <a:rPr lang="vi-VN" dirty="0" smtClean="0"/>
              <a:t>Khi điện thoai và đồng hồ mất kết nối,</a:t>
            </a:r>
            <a:r>
              <a:rPr lang="vi-VN" baseline="0" dirty="0" smtClean="0"/>
              <a:t> dữ liệu sẽ được tự động lưu trữ và tự động gửi lại khi việc kết nối thành công.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3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Việc trao nhận dữ liệu có thể sử dụng MessageAPI. </a:t>
            </a:r>
          </a:p>
          <a:p>
            <a:r>
              <a:rPr lang="vi-VN" dirty="0" smtClean="0"/>
              <a:t>MessageAPI là một giao thức tin cậy. </a:t>
            </a:r>
          </a:p>
          <a:p>
            <a:r>
              <a:rPr lang="vi-VN" dirty="0" smtClean="0"/>
              <a:t>Khi điện thoai và đồng hồ mất kết nối,</a:t>
            </a:r>
            <a:r>
              <a:rPr lang="vi-VN" baseline="0" dirty="0" smtClean="0"/>
              <a:t> dữ liệu sẽ được tự động lưu trữ và tự động gửi lại khi việc kết nối thành công.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3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6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2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25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05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841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667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071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997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568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835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982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47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22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571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215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1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35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7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0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E4EC-92D8-4A33-94B0-5CDDBDDA3BE9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9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png"/><Relationship Id="rId6" Type="http://schemas.openxmlformats.org/officeDocument/2006/relationships/image" Target="../media/image10.jp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png"/><Relationship Id="rId6" Type="http://schemas.openxmlformats.org/officeDocument/2006/relationships/image" Target="../media/image10.jp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1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2762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 pitchFamily="18" charset="0"/>
              </a:rPr>
              <a:t>Problem</a:t>
            </a:r>
            <a:endParaRPr lang="en-US" sz="54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071302"/>
            <a:ext cx="8318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itchFamily="18" charset="0"/>
              </a:rPr>
              <a:t>Now, Mr. </a:t>
            </a:r>
            <a:r>
              <a:rPr lang="en-US" sz="2400" dirty="0" err="1" smtClean="0">
                <a:latin typeface="Cambria" pitchFamily="18" charset="0"/>
              </a:rPr>
              <a:t>Khuong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>
                <a:latin typeface="Cambria" pitchFamily="18" charset="0"/>
              </a:rPr>
              <a:t>has application, which help him to know what he should do.</a:t>
            </a:r>
          </a:p>
          <a:p>
            <a:r>
              <a:rPr lang="en-US" sz="2400" dirty="0">
                <a:latin typeface="Cambria" pitchFamily="18" charset="0"/>
              </a:rPr>
              <a:t>But theft is everywhere. And Mr. </a:t>
            </a:r>
            <a:r>
              <a:rPr lang="en-US" sz="2400" dirty="0" err="1" smtClean="0">
                <a:latin typeface="Cambria" pitchFamily="18" charset="0"/>
              </a:rPr>
              <a:t>Khuong</a:t>
            </a:r>
            <a:r>
              <a:rPr lang="en-US" sz="2400" dirty="0" smtClean="0">
                <a:latin typeface="Cambria" pitchFamily="18" charset="0"/>
              </a:rPr>
              <a:t>  </a:t>
            </a:r>
            <a:r>
              <a:rPr lang="en-US" sz="2400" dirty="0">
                <a:latin typeface="Cambria" pitchFamily="18" charset="0"/>
              </a:rPr>
              <a:t>is timid, suspicious, afraid man. He doesn’t want to lost his mobile.</a:t>
            </a:r>
          </a:p>
        </p:txBody>
      </p:sp>
      <p:pic>
        <p:nvPicPr>
          <p:cNvPr id="6" name="Picture 5" descr="http://img.v3.news.zdn.vn/Uploaded/fsmmy/2014_06_03/manh_kho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633" y="4112064"/>
            <a:ext cx="2915534" cy="194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08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10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 pitchFamily="18" charset="0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9" name="Picture 8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44473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2275942" y="3108256"/>
            <a:ext cx="25099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96191" y="2590730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Message API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07367" y="1822473"/>
            <a:ext cx="3505690" cy="2873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5338917" y="2244473"/>
            <a:ext cx="1150374" cy="2165295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Data layer service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23470" y="2244474"/>
            <a:ext cx="1327355" cy="6904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Activity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751698" y="319644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mbria" pitchFamily="18" charset="0"/>
              </a:rPr>
              <a:t>1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0859" y="2221398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itchFamily="18" charset="0"/>
              </a:rPr>
              <a:t>Data API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489291" y="2683063"/>
            <a:ext cx="63417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489291" y="196208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mbria" pitchFamily="18" charset="0"/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6881" y="5090299"/>
            <a:ext cx="1714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charset="0"/>
                <a:ea typeface="Cambria" charset="0"/>
                <a:cs typeface="Cambria" charset="0"/>
              </a:rPr>
              <a:t>Android Wear</a:t>
            </a:r>
            <a:endParaRPr lang="en-US" sz="2000" dirty="0"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5837595" y="4831768"/>
            <a:ext cx="564414" cy="9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1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11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 pitchFamily="18" charset="0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9" name="Picture 8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244473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2275942" y="3108256"/>
            <a:ext cx="25099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96191" y="2590730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Message API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07367" y="1822473"/>
            <a:ext cx="3505690" cy="2873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5338917" y="2244473"/>
            <a:ext cx="1150374" cy="2165295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Data layer service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23470" y="2244474"/>
            <a:ext cx="1327355" cy="6904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Activity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751698" y="319644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mbria" pitchFamily="18" charset="0"/>
              </a:rPr>
              <a:t>1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0859" y="2221398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itchFamily="18" charset="0"/>
              </a:rPr>
              <a:t>Data API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489291" y="2683063"/>
            <a:ext cx="63417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489291" y="196208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mbria" pitchFamily="18" charset="0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23470" y="3697451"/>
            <a:ext cx="1327355" cy="6904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GPS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5" name="Elbow Connector 14"/>
          <p:cNvCxnSpPr>
            <a:stCxn id="14" idx="2"/>
            <a:endCxn id="9" idx="2"/>
          </p:cNvCxnSpPr>
          <p:nvPr/>
        </p:nvCxnSpPr>
        <p:spPr>
          <a:xfrm rot="5400000" flipH="1">
            <a:off x="4346130" y="946890"/>
            <a:ext cx="415869" cy="6466166"/>
          </a:xfrm>
          <a:prstGeom prst="bentConnector3">
            <a:avLst>
              <a:gd name="adj1" fmla="val -18263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1038" y="4585364"/>
            <a:ext cx="280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Get GPS from Phone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348021" y="5251383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mbria" pitchFamily="18" charset="0"/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86260" y="5654889"/>
            <a:ext cx="1714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charset="0"/>
                <a:ea typeface="Cambria" charset="0"/>
                <a:cs typeface="Cambria" charset="0"/>
              </a:rPr>
              <a:t>Android Wear</a:t>
            </a:r>
            <a:endParaRPr lang="en-US" sz="2000" dirty="0"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5924877" y="5219617"/>
            <a:ext cx="564414" cy="9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7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Transfer </a:t>
            </a:r>
            <a:r>
              <a:rPr lang="vi-VN" sz="2700" dirty="0" smtClean="0">
                <a:latin typeface="Cambria" charset="0"/>
                <a:ea typeface="Cambria" charset="0"/>
                <a:cs typeface="Cambria" charset="0"/>
              </a:rPr>
              <a:t>Data Process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02097" y="1015625"/>
            <a:ext cx="381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latin typeface="Cambria" charset="0"/>
                <a:ea typeface="Cambria" charset="0"/>
                <a:cs typeface="Cambria" charset="0"/>
              </a:rPr>
              <a:t>Mobile Activity creates Notify Model</a:t>
            </a:r>
          </a:p>
        </p:txBody>
      </p:sp>
      <p:pic>
        <p:nvPicPr>
          <p:cNvPr id="43" name="Picture 42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122" y="683304"/>
            <a:ext cx="1033975" cy="10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8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Transfer </a:t>
            </a:r>
            <a:r>
              <a:rPr lang="vi-VN" sz="2700" dirty="0" smtClean="0">
                <a:latin typeface="Cambria" charset="0"/>
                <a:ea typeface="Cambria" charset="0"/>
                <a:cs typeface="Cambria" charset="0"/>
              </a:rPr>
              <a:t>Data Process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698554" y="1646997"/>
            <a:ext cx="1808322" cy="1367077"/>
            <a:chOff x="6520756" y="2416406"/>
            <a:chExt cx="1808322" cy="1047690"/>
          </a:xfrm>
        </p:grpSpPr>
        <p:sp>
          <p:nvSpPr>
            <p:cNvPr id="38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Title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SmallMessage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LongMessage</a:t>
              </a:r>
            </a:p>
          </p:txBody>
        </p:sp>
        <p:sp>
          <p:nvSpPr>
            <p:cNvPr id="39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698554" y="931789"/>
            <a:ext cx="381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latin typeface="Cambria" charset="0"/>
                <a:ea typeface="Cambria" charset="0"/>
                <a:cs typeface="Cambria" charset="0"/>
              </a:rPr>
              <a:t>Mobile Activity creates Notify Model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664492" y="1646997"/>
            <a:ext cx="1808322" cy="1367077"/>
            <a:chOff x="6520756" y="2416406"/>
            <a:chExt cx="1808322" cy="1047690"/>
          </a:xfrm>
        </p:grpSpPr>
        <p:sp>
          <p:nvSpPr>
            <p:cNvPr id="41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 tại A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Băng qua đường ...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42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V="1">
            <a:off x="4506876" y="2366845"/>
            <a:ext cx="1157616" cy="85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938" y="762413"/>
            <a:ext cx="1033975" cy="10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65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Transfer </a:t>
            </a:r>
            <a:r>
              <a:rPr lang="vi-VN" sz="2700" dirty="0" smtClean="0">
                <a:latin typeface="Cambria" charset="0"/>
                <a:ea typeface="Cambria" charset="0"/>
                <a:cs typeface="Cambria" charset="0"/>
              </a:rPr>
              <a:t>Data Process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698554" y="1646997"/>
            <a:ext cx="1808322" cy="1367077"/>
            <a:chOff x="6520756" y="2416406"/>
            <a:chExt cx="1808322" cy="1047690"/>
          </a:xfrm>
        </p:grpSpPr>
        <p:sp>
          <p:nvSpPr>
            <p:cNvPr id="38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Title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SmallMessage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LongMessage</a:t>
              </a:r>
            </a:p>
          </p:txBody>
        </p:sp>
        <p:sp>
          <p:nvSpPr>
            <p:cNvPr id="39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698554" y="931789"/>
            <a:ext cx="381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latin typeface="Cambria" charset="0"/>
                <a:ea typeface="Cambria" charset="0"/>
                <a:cs typeface="Cambria" charset="0"/>
              </a:rPr>
              <a:t>Mobile Activity creates Notify Model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664492" y="1646997"/>
            <a:ext cx="1808322" cy="1367077"/>
            <a:chOff x="6520756" y="2416406"/>
            <a:chExt cx="1808322" cy="1047690"/>
          </a:xfrm>
        </p:grpSpPr>
        <p:sp>
          <p:nvSpPr>
            <p:cNvPr id="41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 tại A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Băng qua đường ...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42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V="1">
            <a:off x="4506876" y="2366845"/>
            <a:ext cx="1157616" cy="85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938" y="762413"/>
            <a:ext cx="1033975" cy="10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58596" y="4667287"/>
            <a:ext cx="3460095" cy="1367077"/>
            <a:chOff x="6520756" y="2416406"/>
            <a:chExt cx="1808322" cy="1047690"/>
          </a:xfrm>
        </p:grpSpPr>
        <p:sp>
          <p:nvSpPr>
            <p:cNvPr id="14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Station Location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</a:t>
              </a:r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Xuống trạm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</a:t>
              </a:r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Xuống trạm” + tên trạm 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</a:t>
              </a:r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Xuống trạm” + tên trạm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5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-US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Bus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4" name="Elbow Connector 3"/>
          <p:cNvCxnSpPr>
            <a:endCxn id="15" idx="0"/>
          </p:cNvCxnSpPr>
          <p:nvPr/>
        </p:nvCxnSpPr>
        <p:spPr>
          <a:xfrm rot="5400000">
            <a:off x="1708935" y="3215263"/>
            <a:ext cx="1631733" cy="1272314"/>
          </a:xfrm>
          <a:prstGeom prst="bentConnector3">
            <a:avLst>
              <a:gd name="adj1" fmla="val 51698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5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Transfer </a:t>
            </a:r>
            <a:r>
              <a:rPr lang="vi-VN" sz="2700" dirty="0" smtClean="0">
                <a:latin typeface="Cambria" charset="0"/>
                <a:ea typeface="Cambria" charset="0"/>
                <a:cs typeface="Cambria" charset="0"/>
              </a:rPr>
              <a:t>Data Process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698554" y="1646997"/>
            <a:ext cx="1808322" cy="1367077"/>
            <a:chOff x="6520756" y="2416406"/>
            <a:chExt cx="1808322" cy="1047690"/>
          </a:xfrm>
        </p:grpSpPr>
        <p:sp>
          <p:nvSpPr>
            <p:cNvPr id="38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Title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SmallMessage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LongMessage</a:t>
              </a:r>
            </a:p>
          </p:txBody>
        </p:sp>
        <p:sp>
          <p:nvSpPr>
            <p:cNvPr id="39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698554" y="931789"/>
            <a:ext cx="381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latin typeface="Cambria" charset="0"/>
                <a:ea typeface="Cambria" charset="0"/>
                <a:cs typeface="Cambria" charset="0"/>
              </a:rPr>
              <a:t>Mobile Activity creates Notify Model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664492" y="1646997"/>
            <a:ext cx="1808322" cy="1367077"/>
            <a:chOff x="6520756" y="2416406"/>
            <a:chExt cx="1808322" cy="1047690"/>
          </a:xfrm>
        </p:grpSpPr>
        <p:sp>
          <p:nvSpPr>
            <p:cNvPr id="41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 tại A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Băng qua đường ...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42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V="1">
            <a:off x="4506876" y="2366845"/>
            <a:ext cx="1157616" cy="85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938" y="762413"/>
            <a:ext cx="1033975" cy="10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58596" y="4667287"/>
            <a:ext cx="3460095" cy="1367077"/>
            <a:chOff x="6520756" y="2416406"/>
            <a:chExt cx="1808322" cy="1047690"/>
          </a:xfrm>
        </p:grpSpPr>
        <p:sp>
          <p:nvSpPr>
            <p:cNvPr id="14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Station Location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Xuống trạm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</a:t>
              </a:r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Xuống trạm” + tên trạm 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</a:t>
              </a:r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Xuống trạm” + tên trạm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5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-US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Bus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4" name="Elbow Connector 3"/>
          <p:cNvCxnSpPr>
            <a:endCxn id="15" idx="0"/>
          </p:cNvCxnSpPr>
          <p:nvPr/>
        </p:nvCxnSpPr>
        <p:spPr>
          <a:xfrm rot="5400000">
            <a:off x="1708935" y="3215263"/>
            <a:ext cx="1631733" cy="1272314"/>
          </a:xfrm>
          <a:prstGeom prst="bentConnector3">
            <a:avLst>
              <a:gd name="adj1" fmla="val 51698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4782499" y="4667287"/>
            <a:ext cx="3460095" cy="1367077"/>
            <a:chOff x="6520756" y="2416406"/>
            <a:chExt cx="1808322" cy="1047690"/>
          </a:xfrm>
        </p:grpSpPr>
        <p:sp>
          <p:nvSpPr>
            <p:cNvPr id="18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Turn </a:t>
              </a:r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</a:t>
              </a: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9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vi-V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Motorbike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5" name="Elbow Connector 4"/>
          <p:cNvCxnSpPr>
            <a:stCxn id="38" idx="2"/>
            <a:endCxn id="19" idx="0"/>
          </p:cNvCxnSpPr>
          <p:nvPr/>
        </p:nvCxnSpPr>
        <p:spPr>
          <a:xfrm rot="16200000" flipH="1">
            <a:off x="4231025" y="2385764"/>
            <a:ext cx="1653213" cy="2909832"/>
          </a:xfrm>
          <a:prstGeom prst="bentConnector3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7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Transfer </a:t>
            </a:r>
            <a:r>
              <a:rPr lang="vi-VN" sz="2700" dirty="0" smtClean="0">
                <a:latin typeface="Cambria" charset="0"/>
                <a:ea typeface="Cambria" charset="0"/>
                <a:cs typeface="Cambria" charset="0"/>
              </a:rPr>
              <a:t>Data Process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698554" y="1646997"/>
            <a:ext cx="1808322" cy="1367077"/>
            <a:chOff x="6520756" y="2416406"/>
            <a:chExt cx="1808322" cy="1047690"/>
          </a:xfrm>
        </p:grpSpPr>
        <p:sp>
          <p:nvSpPr>
            <p:cNvPr id="38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Title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SmallMessage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LongMessage</a:t>
              </a:r>
            </a:p>
          </p:txBody>
        </p:sp>
        <p:sp>
          <p:nvSpPr>
            <p:cNvPr id="39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698554" y="931789"/>
            <a:ext cx="439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 smtClean="0">
                <a:latin typeface="Cambria" charset="0"/>
                <a:ea typeface="Cambria" charset="0"/>
                <a:cs typeface="Cambria" charset="0"/>
              </a:rPr>
              <a:t>1. Mobile Activity creates Notify Model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664492" y="1646997"/>
            <a:ext cx="1808322" cy="1367077"/>
            <a:chOff x="6520756" y="2416406"/>
            <a:chExt cx="1808322" cy="1047690"/>
          </a:xfrm>
        </p:grpSpPr>
        <p:sp>
          <p:nvSpPr>
            <p:cNvPr id="41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 tại A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Băng qua đường ...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42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V="1">
            <a:off x="4506876" y="2366845"/>
            <a:ext cx="1157616" cy="85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54660" y="3441127"/>
            <a:ext cx="2965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 smtClean="0">
                <a:latin typeface="Cambria" charset="0"/>
                <a:ea typeface="Cambria" charset="0"/>
                <a:cs typeface="Cambria" charset="0"/>
              </a:rPr>
              <a:t>2. Create DataMap object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275385" y="4471157"/>
            <a:ext cx="3720511" cy="1367077"/>
            <a:chOff x="6520756" y="2416406"/>
            <a:chExt cx="1808322" cy="1047690"/>
          </a:xfrm>
        </p:grpSpPr>
        <p:sp>
          <p:nvSpPr>
            <p:cNvPr id="22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23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vi-V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DataMap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pic>
        <p:nvPicPr>
          <p:cNvPr id="17" name="Picture 16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938" y="762413"/>
            <a:ext cx="1033975" cy="10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Transfer </a:t>
            </a:r>
            <a:r>
              <a:rPr lang="vi-VN" sz="2700" dirty="0" smtClean="0">
                <a:latin typeface="Cambria" charset="0"/>
                <a:ea typeface="Cambria" charset="0"/>
                <a:cs typeface="Cambria" charset="0"/>
              </a:rPr>
              <a:t>Data Process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698554" y="1646997"/>
            <a:ext cx="1808322" cy="1367077"/>
            <a:chOff x="6520756" y="2416406"/>
            <a:chExt cx="1808322" cy="1047690"/>
          </a:xfrm>
        </p:grpSpPr>
        <p:sp>
          <p:nvSpPr>
            <p:cNvPr id="38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Title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SmallMessage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LongMessage</a:t>
              </a:r>
            </a:p>
          </p:txBody>
        </p:sp>
        <p:sp>
          <p:nvSpPr>
            <p:cNvPr id="39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698554" y="931789"/>
            <a:ext cx="439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 smtClean="0">
                <a:latin typeface="Cambria" charset="0"/>
                <a:ea typeface="Cambria" charset="0"/>
                <a:cs typeface="Cambria" charset="0"/>
              </a:rPr>
              <a:t>1. Mobile Activity creates Notify Model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664492" y="1646997"/>
            <a:ext cx="1808322" cy="1367077"/>
            <a:chOff x="6520756" y="2416406"/>
            <a:chExt cx="1808322" cy="1047690"/>
          </a:xfrm>
        </p:grpSpPr>
        <p:sp>
          <p:nvSpPr>
            <p:cNvPr id="41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 tại A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Băng qua đường ...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42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V="1">
            <a:off x="4506876" y="2366845"/>
            <a:ext cx="1157616" cy="85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54660" y="3441127"/>
            <a:ext cx="6124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 smtClean="0">
                <a:latin typeface="Cambria" charset="0"/>
                <a:ea typeface="Cambria" charset="0"/>
                <a:cs typeface="Cambria" charset="0"/>
              </a:rPr>
              <a:t>3. Convert Each attribute to Key-Value pair in DataMap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67036" y="4454720"/>
            <a:ext cx="1808322" cy="1367077"/>
            <a:chOff x="6520756" y="2416406"/>
            <a:chExt cx="1808322" cy="1047690"/>
          </a:xfrm>
        </p:grpSpPr>
        <p:sp>
          <p:nvSpPr>
            <p:cNvPr id="15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b="1" kern="0" dirty="0" smtClean="0">
                  <a:solidFill>
                    <a:srgbClr val="C0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  <a:endParaRPr lang="en" sz="1500" b="1" kern="0" dirty="0" smtClean="0">
                <a:solidFill>
                  <a:srgbClr val="C0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 tại A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Băng qua đường ...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6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275385" y="4471157"/>
            <a:ext cx="3720511" cy="1367077"/>
            <a:chOff x="6520756" y="2416406"/>
            <a:chExt cx="1808322" cy="1047690"/>
          </a:xfrm>
        </p:grpSpPr>
        <p:sp>
          <p:nvSpPr>
            <p:cNvPr id="18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b="1" kern="0" dirty="0" smtClean="0">
                  <a:solidFill>
                    <a:srgbClr val="C0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</a:t>
              </a:r>
              <a:r>
                <a:rPr lang="vi-VN" sz="1500" b="1" kern="0" dirty="0" smtClean="0">
                  <a:solidFill>
                    <a:srgbClr val="C0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location” =&gt; </a:t>
              </a:r>
              <a:r>
                <a:rPr lang="en-US" sz="1500" b="1" kern="0" dirty="0" smtClean="0">
                  <a:solidFill>
                    <a:srgbClr val="C0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  <a:endParaRPr lang="en" sz="1500" b="1" kern="0" dirty="0" smtClean="0">
                <a:solidFill>
                  <a:srgbClr val="C0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9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vi-V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DataMap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flipV="1">
            <a:off x="4117769" y="5178039"/>
            <a:ext cx="1157616" cy="85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938" y="762413"/>
            <a:ext cx="1033975" cy="10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68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Transfer </a:t>
            </a:r>
            <a:r>
              <a:rPr lang="vi-VN" sz="2700" dirty="0" smtClean="0">
                <a:latin typeface="Cambria" charset="0"/>
                <a:ea typeface="Cambria" charset="0"/>
                <a:cs typeface="Cambria" charset="0"/>
              </a:rPr>
              <a:t>Data Process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698554" y="1646997"/>
            <a:ext cx="1808322" cy="1367077"/>
            <a:chOff x="6520756" y="2416406"/>
            <a:chExt cx="1808322" cy="1047690"/>
          </a:xfrm>
        </p:grpSpPr>
        <p:sp>
          <p:nvSpPr>
            <p:cNvPr id="38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Title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SmallMessage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LongMessage</a:t>
              </a:r>
            </a:p>
          </p:txBody>
        </p:sp>
        <p:sp>
          <p:nvSpPr>
            <p:cNvPr id="39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698554" y="931789"/>
            <a:ext cx="439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 smtClean="0">
                <a:latin typeface="Cambria" charset="0"/>
                <a:ea typeface="Cambria" charset="0"/>
                <a:cs typeface="Cambria" charset="0"/>
              </a:rPr>
              <a:t>1. Mobile Activity creates Notify Model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664492" y="1646997"/>
            <a:ext cx="1808322" cy="1367077"/>
            <a:chOff x="6520756" y="2416406"/>
            <a:chExt cx="1808322" cy="1047690"/>
          </a:xfrm>
        </p:grpSpPr>
        <p:sp>
          <p:nvSpPr>
            <p:cNvPr id="41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 tại A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Băng qua đường ...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42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V="1">
            <a:off x="4506876" y="2366845"/>
            <a:ext cx="1157616" cy="85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54660" y="3441127"/>
            <a:ext cx="6124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 smtClean="0">
                <a:latin typeface="Cambria" charset="0"/>
                <a:ea typeface="Cambria" charset="0"/>
                <a:cs typeface="Cambria" charset="0"/>
              </a:rPr>
              <a:t>3. Convert Each attribute to Key-Value pair in DataMap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67036" y="4454720"/>
            <a:ext cx="1808322" cy="1367077"/>
            <a:chOff x="6520756" y="2416406"/>
            <a:chExt cx="1808322" cy="1047690"/>
          </a:xfrm>
        </p:grpSpPr>
        <p:sp>
          <p:nvSpPr>
            <p:cNvPr id="15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b="1" kern="0" dirty="0" smtClean="0">
                  <a:solidFill>
                    <a:srgbClr val="C0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</a:t>
              </a:r>
              <a:endParaRPr lang="en" sz="1500" b="1" kern="0" dirty="0" smtClean="0">
                <a:solidFill>
                  <a:srgbClr val="C0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 tại A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Băng qua đường ...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6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275385" y="4471157"/>
            <a:ext cx="3720511" cy="1367077"/>
            <a:chOff x="6520756" y="2416406"/>
            <a:chExt cx="1808322" cy="1047690"/>
          </a:xfrm>
        </p:grpSpPr>
        <p:sp>
          <p:nvSpPr>
            <p:cNvPr id="18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</a:t>
              </a:r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location” =&gt; </a:t>
              </a:r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</a:p>
            <a:p>
              <a:pPr defTabSz="685800"/>
              <a:r>
                <a:rPr lang="en-US" sz="1500" b="1" kern="0" dirty="0" smtClean="0">
                  <a:solidFill>
                    <a:srgbClr val="C0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</a:t>
              </a:r>
              <a:r>
                <a:rPr lang="vi-VN" sz="1500" b="1" kern="0" dirty="0" smtClean="0">
                  <a:solidFill>
                    <a:srgbClr val="C0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title” =&gt; “Quẹo trái"</a:t>
              </a:r>
              <a:endParaRPr lang="en" sz="1500" b="1" kern="0" dirty="0" smtClean="0">
                <a:solidFill>
                  <a:srgbClr val="C0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9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vi-V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DataMap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flipV="1">
            <a:off x="4117769" y="5178039"/>
            <a:ext cx="1157616" cy="85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938" y="762413"/>
            <a:ext cx="1033975" cy="10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00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Transfer </a:t>
            </a:r>
            <a:r>
              <a:rPr lang="vi-VN" sz="2700" dirty="0" smtClean="0">
                <a:latin typeface="Cambria" charset="0"/>
                <a:ea typeface="Cambria" charset="0"/>
                <a:cs typeface="Cambria" charset="0"/>
              </a:rPr>
              <a:t>Data Process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698554" y="1646997"/>
            <a:ext cx="1808322" cy="1367077"/>
            <a:chOff x="6520756" y="2416406"/>
            <a:chExt cx="1808322" cy="1047690"/>
          </a:xfrm>
        </p:grpSpPr>
        <p:sp>
          <p:nvSpPr>
            <p:cNvPr id="38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Title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SmallMessage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LongMessage</a:t>
              </a:r>
            </a:p>
          </p:txBody>
        </p:sp>
        <p:sp>
          <p:nvSpPr>
            <p:cNvPr id="39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698554" y="931789"/>
            <a:ext cx="439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 smtClean="0">
                <a:latin typeface="Cambria" charset="0"/>
                <a:ea typeface="Cambria" charset="0"/>
                <a:cs typeface="Cambria" charset="0"/>
              </a:rPr>
              <a:t>1. Mobile Activity creates Notify Model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664492" y="1646997"/>
            <a:ext cx="1808322" cy="1367077"/>
            <a:chOff x="6520756" y="2416406"/>
            <a:chExt cx="1808322" cy="1047690"/>
          </a:xfrm>
        </p:grpSpPr>
        <p:sp>
          <p:nvSpPr>
            <p:cNvPr id="41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 tại A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Băng qua đường ...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42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V="1">
            <a:off x="4506876" y="2366845"/>
            <a:ext cx="1157616" cy="85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54660" y="3441127"/>
            <a:ext cx="6124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 smtClean="0">
                <a:latin typeface="Cambria" charset="0"/>
                <a:ea typeface="Cambria" charset="0"/>
                <a:cs typeface="Cambria" charset="0"/>
              </a:rPr>
              <a:t>3. Convert Each attribute to Key-Value pair in DataMap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67036" y="4454720"/>
            <a:ext cx="1808322" cy="1367077"/>
            <a:chOff x="6520756" y="2416406"/>
            <a:chExt cx="1808322" cy="1047690"/>
          </a:xfrm>
        </p:grpSpPr>
        <p:sp>
          <p:nvSpPr>
            <p:cNvPr id="15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b="1" kern="0" dirty="0" smtClean="0">
                  <a:solidFill>
                    <a:srgbClr val="C0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 tại A</a:t>
              </a:r>
              <a:endParaRPr lang="en" sz="1500" b="1" kern="0" dirty="0" smtClean="0">
                <a:solidFill>
                  <a:srgbClr val="C0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Băng qua đường ...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6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275385" y="4471157"/>
            <a:ext cx="3720511" cy="1367077"/>
            <a:chOff x="6520756" y="2416406"/>
            <a:chExt cx="1808322" cy="1047690"/>
          </a:xfrm>
        </p:grpSpPr>
        <p:sp>
          <p:nvSpPr>
            <p:cNvPr id="18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</a:t>
              </a:r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location” =&gt; </a:t>
              </a:r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</a:t>
              </a:r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title” =&gt; “Quẹo trái”</a:t>
              </a:r>
            </a:p>
            <a:p>
              <a:pPr defTabSz="685800"/>
              <a:r>
                <a:rPr lang="vi-VN" sz="1500" b="1" kern="0" dirty="0" smtClean="0">
                  <a:solidFill>
                    <a:srgbClr val="C0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“small_message” =&gt; “Quẹo trái tại A"</a:t>
              </a:r>
              <a:endParaRPr lang="en" sz="1500" b="1" kern="0" dirty="0" smtClean="0">
                <a:solidFill>
                  <a:srgbClr val="C0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9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vi-V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DataMap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flipV="1">
            <a:off x="4117769" y="5178039"/>
            <a:ext cx="1157616" cy="85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938" y="762413"/>
            <a:ext cx="1033975" cy="10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3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2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 pitchFamily="18" charset="0"/>
              </a:rPr>
              <a:t>Solution</a:t>
            </a:r>
            <a:endParaRPr lang="en-US" sz="54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071302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itchFamily="18" charset="0"/>
              </a:rPr>
              <a:t>Provide application on smart wear. </a:t>
            </a:r>
          </a:p>
          <a:p>
            <a:r>
              <a:rPr lang="en-US" sz="2400" dirty="0">
                <a:latin typeface="Cambria" pitchFamily="18" charset="0"/>
              </a:rPr>
              <a:t>Help user view map and see notification.</a:t>
            </a:r>
          </a:p>
        </p:txBody>
      </p:sp>
    </p:spTree>
    <p:extLst>
      <p:ext uri="{BB962C8B-B14F-4D97-AF65-F5344CB8AC3E}">
        <p14:creationId xmlns:p14="http://schemas.microsoft.com/office/powerpoint/2010/main" val="144116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Transfer </a:t>
            </a:r>
            <a:r>
              <a:rPr lang="vi-VN" sz="2700" dirty="0" smtClean="0">
                <a:latin typeface="Cambria" charset="0"/>
                <a:ea typeface="Cambria" charset="0"/>
                <a:cs typeface="Cambria" charset="0"/>
              </a:rPr>
              <a:t>Data Process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698554" y="1646997"/>
            <a:ext cx="1808322" cy="1367077"/>
            <a:chOff x="6520756" y="2416406"/>
            <a:chExt cx="1808322" cy="1047690"/>
          </a:xfrm>
        </p:grpSpPr>
        <p:sp>
          <p:nvSpPr>
            <p:cNvPr id="38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Title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SmallMessage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LongMessage</a:t>
              </a:r>
            </a:p>
          </p:txBody>
        </p:sp>
        <p:sp>
          <p:nvSpPr>
            <p:cNvPr id="39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698554" y="931789"/>
            <a:ext cx="439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 smtClean="0">
                <a:latin typeface="Cambria" charset="0"/>
                <a:ea typeface="Cambria" charset="0"/>
                <a:cs typeface="Cambria" charset="0"/>
              </a:rPr>
              <a:t>1. Mobile Activity creates Notify Model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664492" y="1646997"/>
            <a:ext cx="1808322" cy="1367077"/>
            <a:chOff x="6520756" y="2416406"/>
            <a:chExt cx="1808322" cy="1047690"/>
          </a:xfrm>
        </p:grpSpPr>
        <p:sp>
          <p:nvSpPr>
            <p:cNvPr id="41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 tại A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Băng qua đường ...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42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V="1">
            <a:off x="4506876" y="2366845"/>
            <a:ext cx="1157616" cy="85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54660" y="3441127"/>
            <a:ext cx="6124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 smtClean="0">
                <a:latin typeface="Cambria" charset="0"/>
                <a:ea typeface="Cambria" charset="0"/>
                <a:cs typeface="Cambria" charset="0"/>
              </a:rPr>
              <a:t>3. </a:t>
            </a:r>
            <a:r>
              <a:rPr lang="vi-VN" sz="2000">
                <a:latin typeface="Cambria" charset="0"/>
                <a:ea typeface="Cambria" charset="0"/>
                <a:cs typeface="Cambria" charset="0"/>
              </a:rPr>
              <a:t>Convert Each attribute to Key-Value pair in DataMap</a:t>
            </a:r>
            <a:endParaRPr lang="vi-VN" sz="2000" dirty="0" smtClean="0">
              <a:latin typeface="Cambria" charset="0"/>
              <a:ea typeface="Cambria" charset="0"/>
              <a:cs typeface="Cambria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67036" y="4454720"/>
            <a:ext cx="1808322" cy="1367077"/>
            <a:chOff x="6520756" y="2416406"/>
            <a:chExt cx="1808322" cy="1047690"/>
          </a:xfrm>
        </p:grpSpPr>
        <p:sp>
          <p:nvSpPr>
            <p:cNvPr id="15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 tại A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b="1" kern="0" dirty="0" smtClean="0">
                  <a:solidFill>
                    <a:srgbClr val="C0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Băng qua đường ...</a:t>
              </a:r>
              <a:endParaRPr lang="en" sz="1500" b="1" kern="0" dirty="0" smtClean="0">
                <a:solidFill>
                  <a:srgbClr val="C0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6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275385" y="4471157"/>
            <a:ext cx="3720511" cy="1367077"/>
            <a:chOff x="6520756" y="2416406"/>
            <a:chExt cx="1808322" cy="1047690"/>
          </a:xfrm>
        </p:grpSpPr>
        <p:sp>
          <p:nvSpPr>
            <p:cNvPr id="18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</a:t>
              </a:r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location” =&gt; </a:t>
              </a:r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“title” =&gt; “Quẹo Trái”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“small_message” =&gt; “Quẹo Trái tại A”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b="1" kern="0" dirty="0" smtClean="0">
                  <a:solidFill>
                    <a:srgbClr val="C0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“long_message” =&gt; “Băng qua đường ...”</a:t>
              </a:r>
              <a:endParaRPr lang="en" sz="1500" b="1" kern="0" dirty="0" smtClean="0">
                <a:solidFill>
                  <a:srgbClr val="C0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9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vi-V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DataMap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flipV="1">
            <a:off x="4117769" y="5178039"/>
            <a:ext cx="1157616" cy="85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938" y="762413"/>
            <a:ext cx="1033975" cy="10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22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Transfer </a:t>
            </a:r>
            <a:r>
              <a:rPr lang="vi-VN" sz="2700" dirty="0" smtClean="0">
                <a:latin typeface="Cambria" charset="0"/>
                <a:ea typeface="Cambria" charset="0"/>
                <a:cs typeface="Cambria" charset="0"/>
              </a:rPr>
              <a:t>Data Process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698554" y="1646997"/>
            <a:ext cx="1808322" cy="1367077"/>
            <a:chOff x="6520756" y="2416406"/>
            <a:chExt cx="1808322" cy="1047690"/>
          </a:xfrm>
        </p:grpSpPr>
        <p:sp>
          <p:nvSpPr>
            <p:cNvPr id="38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Title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SmallMessage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LongMessage</a:t>
              </a:r>
            </a:p>
          </p:txBody>
        </p:sp>
        <p:sp>
          <p:nvSpPr>
            <p:cNvPr id="39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698554" y="931789"/>
            <a:ext cx="439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 smtClean="0">
                <a:latin typeface="Cambria" charset="0"/>
                <a:ea typeface="Cambria" charset="0"/>
                <a:cs typeface="Cambria" charset="0"/>
              </a:rPr>
              <a:t>1. Mobile Activity creates Notify Model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664492" y="1646997"/>
            <a:ext cx="1808322" cy="1367077"/>
            <a:chOff x="6520756" y="2416406"/>
            <a:chExt cx="1808322" cy="1047690"/>
          </a:xfrm>
        </p:grpSpPr>
        <p:sp>
          <p:nvSpPr>
            <p:cNvPr id="41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 tại A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Băng qua đường ...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42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V="1">
            <a:off x="4506876" y="2366845"/>
            <a:ext cx="1157616" cy="85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54660" y="3441127"/>
            <a:ext cx="6124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 smtClean="0">
                <a:latin typeface="Cambria" charset="0"/>
                <a:ea typeface="Cambria" charset="0"/>
                <a:cs typeface="Cambria" charset="0"/>
              </a:rPr>
              <a:t>3. </a:t>
            </a:r>
            <a:r>
              <a:rPr lang="vi-VN" sz="2000">
                <a:latin typeface="Cambria" charset="0"/>
                <a:ea typeface="Cambria" charset="0"/>
                <a:cs typeface="Cambria" charset="0"/>
              </a:rPr>
              <a:t>Convert Each attribute to Key-Value pair in DataMap</a:t>
            </a:r>
            <a:endParaRPr lang="vi-VN" sz="2000" dirty="0" smtClean="0">
              <a:latin typeface="Cambria" charset="0"/>
              <a:ea typeface="Cambria" charset="0"/>
              <a:cs typeface="Cambria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67036" y="4454720"/>
            <a:ext cx="1808322" cy="1367077"/>
            <a:chOff x="6520756" y="2416406"/>
            <a:chExt cx="1808322" cy="1047690"/>
          </a:xfrm>
        </p:grpSpPr>
        <p:sp>
          <p:nvSpPr>
            <p:cNvPr id="15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 tại A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Băng qua đường ...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6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275385" y="4471157"/>
            <a:ext cx="3720511" cy="1367077"/>
            <a:chOff x="6520756" y="2416406"/>
            <a:chExt cx="1808322" cy="1047690"/>
          </a:xfrm>
        </p:grpSpPr>
        <p:sp>
          <p:nvSpPr>
            <p:cNvPr id="18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</a:t>
              </a:r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location” =&gt; </a:t>
              </a:r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“title” =&gt; “Quẹo Trái”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“small_message” =&gt; “Quẹo Trái tại A”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“long_message” =&gt; “Băng qua đường ...”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9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vi-V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DataMap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flipV="1">
            <a:off x="4117769" y="5178039"/>
            <a:ext cx="1157616" cy="85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938" y="762413"/>
            <a:ext cx="1033975" cy="10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64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Transfer </a:t>
            </a:r>
            <a:r>
              <a:rPr lang="vi-VN" sz="2700" dirty="0" smtClean="0">
                <a:latin typeface="Cambria" charset="0"/>
                <a:ea typeface="Cambria" charset="0"/>
                <a:cs typeface="Cambria" charset="0"/>
              </a:rPr>
              <a:t>Data Process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61" y="897650"/>
            <a:ext cx="1033975" cy="10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4740062" y="842233"/>
            <a:ext cx="564414" cy="958249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2022764" y="1302327"/>
            <a:ext cx="2798618" cy="1814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67036" y="884095"/>
            <a:ext cx="218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latin typeface="Cambria" charset="0"/>
                <a:ea typeface="Cambria" charset="0"/>
                <a:cs typeface="Cambria" charset="0"/>
              </a:rPr>
              <a:t>4. Transfer DataMap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19438" y="1401375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DataAPI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 or </a:t>
            </a:r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MessageAPI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4476" y="1117661"/>
            <a:ext cx="190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DataLayerService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53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Transfer </a:t>
            </a:r>
            <a:r>
              <a:rPr lang="vi-VN" sz="2700" dirty="0" smtClean="0">
                <a:latin typeface="Cambria" charset="0"/>
                <a:ea typeface="Cambria" charset="0"/>
                <a:cs typeface="Cambria" charset="0"/>
              </a:rPr>
              <a:t>Data Process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61" y="897650"/>
            <a:ext cx="1033975" cy="10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4740062" y="842233"/>
            <a:ext cx="564414" cy="958249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2022764" y="1302327"/>
            <a:ext cx="2798618" cy="1814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67036" y="884095"/>
            <a:ext cx="218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latin typeface="Cambria" charset="0"/>
                <a:ea typeface="Cambria" charset="0"/>
                <a:cs typeface="Cambria" charset="0"/>
              </a:rPr>
              <a:t>4. Transfer DataMap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19438" y="1401375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DataAPI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 or </a:t>
            </a:r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MessageAPI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4476" y="1117661"/>
            <a:ext cx="190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DataLayerService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5206" y="2097359"/>
            <a:ext cx="8780690" cy="12247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1458350" y="2406483"/>
            <a:ext cx="564414" cy="9582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38847" y="2447540"/>
            <a:ext cx="307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5. Create Empty Notify Model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681154" y="3862198"/>
            <a:ext cx="1808322" cy="1367077"/>
            <a:chOff x="6520756" y="2416406"/>
            <a:chExt cx="1808322" cy="1047690"/>
          </a:xfrm>
        </p:grpSpPr>
        <p:sp>
          <p:nvSpPr>
            <p:cNvPr id="15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6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561817" y="3862198"/>
            <a:ext cx="3720511" cy="1367077"/>
            <a:chOff x="6520756" y="2416406"/>
            <a:chExt cx="1808322" cy="1047690"/>
          </a:xfrm>
        </p:grpSpPr>
        <p:sp>
          <p:nvSpPr>
            <p:cNvPr id="18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</a:t>
              </a:r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location” =&gt; </a:t>
              </a:r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“title” =&gt; “Quẹo Trái”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“small_message” =&gt; “Quẹo Trái tại A”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“long_message” =&gt; “Băng qua đường ...”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9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vi-V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DataMap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62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Transfer </a:t>
            </a:r>
            <a:r>
              <a:rPr lang="vi-VN" sz="2700" dirty="0" smtClean="0">
                <a:latin typeface="Cambria" charset="0"/>
                <a:ea typeface="Cambria" charset="0"/>
                <a:cs typeface="Cambria" charset="0"/>
              </a:rPr>
              <a:t>Data Process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61" y="897650"/>
            <a:ext cx="1033975" cy="10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4740062" y="842233"/>
            <a:ext cx="564414" cy="958249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2022764" y="1302327"/>
            <a:ext cx="2798618" cy="1814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67036" y="884095"/>
            <a:ext cx="218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latin typeface="Cambria" charset="0"/>
                <a:ea typeface="Cambria" charset="0"/>
                <a:cs typeface="Cambria" charset="0"/>
              </a:rPr>
              <a:t>4. Transfer DataMap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19438" y="1401375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DataAPI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 or </a:t>
            </a:r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MessageAPI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4476" y="1117661"/>
            <a:ext cx="190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DataLayerService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5206" y="2097359"/>
            <a:ext cx="8780690" cy="12247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1458350" y="2406483"/>
            <a:ext cx="564414" cy="9582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38847" y="2447540"/>
            <a:ext cx="4716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charset="0"/>
                <a:ea typeface="Cambria" charset="0"/>
                <a:cs typeface="Cambria" charset="0"/>
              </a:rPr>
              <a:t>6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. Assign each key-value again to Notify Model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61817" y="3862198"/>
            <a:ext cx="3720511" cy="1367077"/>
            <a:chOff x="6520756" y="2416406"/>
            <a:chExt cx="1808322" cy="1047690"/>
          </a:xfrm>
        </p:grpSpPr>
        <p:sp>
          <p:nvSpPr>
            <p:cNvPr id="18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b="1" kern="0" dirty="0" smtClean="0">
                  <a:solidFill>
                    <a:srgbClr val="C0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</a:t>
              </a:r>
              <a:r>
                <a:rPr lang="vi-VN" sz="1500" b="1" kern="0" dirty="0" smtClean="0">
                  <a:solidFill>
                    <a:srgbClr val="C0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location” =&gt; </a:t>
              </a:r>
              <a:r>
                <a:rPr lang="en-US" sz="1500" b="1" kern="0" dirty="0" smtClean="0">
                  <a:solidFill>
                    <a:srgbClr val="C0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  <a:endParaRPr lang="en" sz="1500" b="1" kern="0" dirty="0" smtClean="0">
                <a:solidFill>
                  <a:srgbClr val="C0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“title” =&gt; “Quẹo Trái”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“small_message” =&gt; “Quẹo Trái tại A”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“long_message” =&gt; “Băng qua đường ...”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9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vi-V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DataMap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495362" y="3862198"/>
            <a:ext cx="1808322" cy="1367077"/>
            <a:chOff x="6520756" y="2416406"/>
            <a:chExt cx="1808322" cy="1047690"/>
          </a:xfrm>
        </p:grpSpPr>
        <p:sp>
          <p:nvSpPr>
            <p:cNvPr id="23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b="1" kern="0" dirty="0" smtClean="0">
                  <a:solidFill>
                    <a:srgbClr val="C0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</a:t>
              </a:r>
              <a:r>
                <a:rPr lang="en-US" sz="1500" b="1" kern="0" dirty="0" smtClean="0">
                  <a:solidFill>
                    <a:srgbClr val="C0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)</a:t>
              </a:r>
              <a:endParaRPr lang="en" sz="1500" b="1" kern="0" dirty="0" smtClean="0">
                <a:solidFill>
                  <a:srgbClr val="C0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25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5310037" y="4548668"/>
            <a:ext cx="1157616" cy="85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22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Transfer </a:t>
            </a:r>
            <a:r>
              <a:rPr lang="vi-VN" sz="2700" dirty="0" smtClean="0">
                <a:latin typeface="Cambria" charset="0"/>
                <a:ea typeface="Cambria" charset="0"/>
                <a:cs typeface="Cambria" charset="0"/>
              </a:rPr>
              <a:t>Data Process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61" y="897650"/>
            <a:ext cx="1033975" cy="10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4740062" y="842233"/>
            <a:ext cx="564414" cy="958249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2022764" y="1302327"/>
            <a:ext cx="2798618" cy="1814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67036" y="884095"/>
            <a:ext cx="218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latin typeface="Cambria" charset="0"/>
                <a:ea typeface="Cambria" charset="0"/>
                <a:cs typeface="Cambria" charset="0"/>
              </a:rPr>
              <a:t>4. Transfer DataMap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19438" y="1401375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DataAPI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 or </a:t>
            </a:r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MessageAPI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4476" y="1117661"/>
            <a:ext cx="190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DataLayerService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5206" y="2097359"/>
            <a:ext cx="8780690" cy="12247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1458350" y="2406483"/>
            <a:ext cx="564414" cy="9582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38847" y="2447540"/>
            <a:ext cx="4716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charset="0"/>
                <a:ea typeface="Cambria" charset="0"/>
                <a:cs typeface="Cambria" charset="0"/>
              </a:rPr>
              <a:t>6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. Assign each key-value again to Notify Model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61817" y="3862198"/>
            <a:ext cx="3720511" cy="1367077"/>
            <a:chOff x="6520756" y="2416406"/>
            <a:chExt cx="1808322" cy="1047690"/>
          </a:xfrm>
        </p:grpSpPr>
        <p:sp>
          <p:nvSpPr>
            <p:cNvPr id="18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</a:t>
              </a:r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location” =&gt; </a:t>
              </a:r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b="1" kern="0" dirty="0" smtClean="0">
                  <a:solidFill>
                    <a:srgbClr val="C0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“title” =&gt; “Quẹo Trái”</a:t>
              </a:r>
              <a:endParaRPr lang="en" sz="1500" b="1" kern="0" dirty="0" smtClean="0">
                <a:solidFill>
                  <a:srgbClr val="C0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“small_message” =&gt; “Quẹo Trái tại A”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“long_message” =&gt; “Băng qua đường ...”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9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vi-V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DataMap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495362" y="3862198"/>
            <a:ext cx="1808322" cy="1367077"/>
            <a:chOff x="6520756" y="2416406"/>
            <a:chExt cx="1808322" cy="1047690"/>
          </a:xfrm>
        </p:grpSpPr>
        <p:sp>
          <p:nvSpPr>
            <p:cNvPr id="23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</a:t>
              </a:r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)</a:t>
              </a:r>
            </a:p>
            <a:p>
              <a:pPr defTabSz="685800"/>
              <a:r>
                <a:rPr lang="vi-VN" sz="1500" b="1" kern="0" dirty="0">
                  <a:solidFill>
                    <a:srgbClr val="C0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</a:t>
              </a:r>
              <a:endParaRPr lang="en" sz="1500" b="1" kern="0" dirty="0">
                <a:solidFill>
                  <a:srgbClr val="C0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25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5310037" y="4548668"/>
            <a:ext cx="1157616" cy="85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71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Transfer </a:t>
            </a:r>
            <a:r>
              <a:rPr lang="vi-VN" sz="2700" dirty="0" smtClean="0">
                <a:latin typeface="Cambria" charset="0"/>
                <a:ea typeface="Cambria" charset="0"/>
                <a:cs typeface="Cambria" charset="0"/>
              </a:rPr>
              <a:t>Data Process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61" y="897650"/>
            <a:ext cx="1033975" cy="10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4740062" y="842233"/>
            <a:ext cx="564414" cy="958249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2022764" y="1302327"/>
            <a:ext cx="2798618" cy="1814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67036" y="884095"/>
            <a:ext cx="218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latin typeface="Cambria" charset="0"/>
                <a:ea typeface="Cambria" charset="0"/>
                <a:cs typeface="Cambria" charset="0"/>
              </a:rPr>
              <a:t>4. Transfer DataMap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19438" y="1401375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DataAPI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 or </a:t>
            </a:r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MessageAPI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4476" y="1117661"/>
            <a:ext cx="190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DataLayerService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5206" y="2097359"/>
            <a:ext cx="8780690" cy="12247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1458350" y="2406483"/>
            <a:ext cx="564414" cy="9582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38847" y="2447540"/>
            <a:ext cx="4716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charset="0"/>
                <a:ea typeface="Cambria" charset="0"/>
                <a:cs typeface="Cambria" charset="0"/>
              </a:rPr>
              <a:t>6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. Assign each key-value again to Notify Model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61817" y="3862198"/>
            <a:ext cx="3720511" cy="1367077"/>
            <a:chOff x="6520756" y="2416406"/>
            <a:chExt cx="1808322" cy="1047690"/>
          </a:xfrm>
        </p:grpSpPr>
        <p:sp>
          <p:nvSpPr>
            <p:cNvPr id="18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</a:t>
              </a:r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location” =&gt; </a:t>
              </a:r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“title” =&gt; “Quẹo Trái”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b="1" kern="0" dirty="0" smtClean="0">
                  <a:solidFill>
                    <a:srgbClr val="C0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“small_message” =&gt; “Quẹo Trái tại A”</a:t>
              </a:r>
              <a:endParaRPr lang="en" sz="1500" b="1" kern="0" dirty="0" smtClean="0">
                <a:solidFill>
                  <a:srgbClr val="C0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“long_message” =&gt; “Băng qua đường ...”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9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vi-V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DataMap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495362" y="3862198"/>
            <a:ext cx="1808322" cy="1367077"/>
            <a:chOff x="6520756" y="2416406"/>
            <a:chExt cx="1808322" cy="1047690"/>
          </a:xfrm>
        </p:grpSpPr>
        <p:sp>
          <p:nvSpPr>
            <p:cNvPr id="23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</a:t>
              </a:r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)</a:t>
              </a:r>
            </a:p>
            <a:p>
              <a:pPr defTabSz="685800"/>
              <a:r>
                <a:rPr lang="vi-V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</a:t>
              </a:r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Trái</a:t>
              </a:r>
            </a:p>
            <a:p>
              <a:pPr defTabSz="685800"/>
              <a:r>
                <a:rPr lang="vi-VN" sz="1500" b="1" kern="0" dirty="0">
                  <a:solidFill>
                    <a:srgbClr val="C0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 tại A</a:t>
              </a:r>
              <a:endParaRPr lang="en" sz="1500" b="1" kern="0" dirty="0">
                <a:solidFill>
                  <a:srgbClr val="C0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25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5310037" y="4548668"/>
            <a:ext cx="1157616" cy="85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52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Transfer </a:t>
            </a:r>
            <a:r>
              <a:rPr lang="vi-VN" sz="2700" dirty="0" smtClean="0">
                <a:latin typeface="Cambria" charset="0"/>
                <a:ea typeface="Cambria" charset="0"/>
                <a:cs typeface="Cambria" charset="0"/>
              </a:rPr>
              <a:t>Data Process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61" y="897650"/>
            <a:ext cx="1033975" cy="10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4740062" y="842233"/>
            <a:ext cx="564414" cy="958249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2022764" y="1302327"/>
            <a:ext cx="2798618" cy="1814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67036" y="884095"/>
            <a:ext cx="218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latin typeface="Cambria" charset="0"/>
                <a:ea typeface="Cambria" charset="0"/>
                <a:cs typeface="Cambria" charset="0"/>
              </a:rPr>
              <a:t>4. Transfer DataMap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19438" y="1401375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DataAPI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 or </a:t>
            </a:r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MessageAPI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4476" y="1117661"/>
            <a:ext cx="190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DataLayerService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5206" y="2097359"/>
            <a:ext cx="8780690" cy="12247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1458350" y="2406483"/>
            <a:ext cx="564414" cy="9582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38847" y="2447540"/>
            <a:ext cx="4716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charset="0"/>
                <a:ea typeface="Cambria" charset="0"/>
                <a:cs typeface="Cambria" charset="0"/>
              </a:rPr>
              <a:t>6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. Assign each key-value again to Notify Model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61817" y="3862198"/>
            <a:ext cx="3720511" cy="1367077"/>
            <a:chOff x="6520756" y="2416406"/>
            <a:chExt cx="1808322" cy="1047690"/>
          </a:xfrm>
        </p:grpSpPr>
        <p:sp>
          <p:nvSpPr>
            <p:cNvPr id="18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</a:t>
              </a:r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location” =&gt; </a:t>
              </a:r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“title” =&gt; “Quẹo Trái”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“small_message” =&gt; “Quẹo Trái tại A”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b="1" kern="0" dirty="0" smtClean="0">
                  <a:solidFill>
                    <a:srgbClr val="C0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“long_message” =&gt; “Băng qua đường ...”</a:t>
              </a:r>
              <a:endParaRPr lang="en" sz="1500" b="1" kern="0" dirty="0" smtClean="0">
                <a:solidFill>
                  <a:srgbClr val="C0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9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vi-V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DataMap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495362" y="3862198"/>
            <a:ext cx="1808322" cy="1367077"/>
            <a:chOff x="6520756" y="2416406"/>
            <a:chExt cx="1808322" cy="1047690"/>
          </a:xfrm>
        </p:grpSpPr>
        <p:sp>
          <p:nvSpPr>
            <p:cNvPr id="23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</a:t>
              </a:r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)</a:t>
              </a:r>
            </a:p>
            <a:p>
              <a:pPr defTabSz="685800"/>
              <a:r>
                <a:rPr lang="vi-V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</a:t>
              </a:r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Trái</a:t>
              </a:r>
            </a:p>
            <a:p>
              <a:pPr defTabSz="685800"/>
              <a:r>
                <a:rPr lang="vi-V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 tại </a:t>
              </a:r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A</a:t>
              </a:r>
              <a:b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</a:br>
              <a:r>
                <a:rPr lang="vi-VN" sz="1500" b="1" kern="0" dirty="0">
                  <a:solidFill>
                    <a:srgbClr val="C0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Băng qua đường ...</a:t>
              </a:r>
              <a:endParaRPr lang="en" sz="1500" kern="0" dirty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25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5310037" y="4548668"/>
            <a:ext cx="1157616" cy="85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09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Transfer </a:t>
            </a:r>
            <a:r>
              <a:rPr lang="vi-VN" sz="2700" dirty="0" smtClean="0">
                <a:latin typeface="Cambria" charset="0"/>
                <a:ea typeface="Cambria" charset="0"/>
                <a:cs typeface="Cambria" charset="0"/>
              </a:rPr>
              <a:t>Data Process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61" y="897650"/>
            <a:ext cx="1033975" cy="10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4740062" y="842233"/>
            <a:ext cx="564414" cy="958249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2022764" y="1302327"/>
            <a:ext cx="2798618" cy="1814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67036" y="884095"/>
            <a:ext cx="218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latin typeface="Cambria" charset="0"/>
                <a:ea typeface="Cambria" charset="0"/>
                <a:cs typeface="Cambria" charset="0"/>
              </a:rPr>
              <a:t>4. Transfer DataMap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19438" y="1401375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DataAPI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 or </a:t>
            </a:r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MessageAPI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4476" y="1117661"/>
            <a:ext cx="190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DataLayerService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5206" y="2097359"/>
            <a:ext cx="8780690" cy="12247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1458350" y="2406483"/>
            <a:ext cx="564414" cy="9582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38847" y="2447540"/>
            <a:ext cx="4716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charset="0"/>
                <a:ea typeface="Cambria" charset="0"/>
                <a:cs typeface="Cambria" charset="0"/>
              </a:rPr>
              <a:t>6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. Assign each key-value again to Notify Model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057158" y="4762037"/>
            <a:ext cx="1808322" cy="1367075"/>
            <a:chOff x="6520756" y="2416407"/>
            <a:chExt cx="1808322" cy="1047689"/>
          </a:xfrm>
        </p:grpSpPr>
        <p:sp>
          <p:nvSpPr>
            <p:cNvPr id="23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</a:t>
              </a:r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)</a:t>
              </a:r>
            </a:p>
            <a:p>
              <a:pPr defTabSz="685800"/>
              <a:r>
                <a:rPr lang="vi-V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</a:t>
              </a:r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Trái</a:t>
              </a:r>
            </a:p>
            <a:p>
              <a:pPr defTabSz="685800"/>
              <a:r>
                <a:rPr lang="vi-V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 tại </a:t>
              </a:r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A</a:t>
              </a:r>
              <a:b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</a:br>
              <a:r>
                <a:rPr lang="vi-V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Băng qua đường ...</a:t>
              </a:r>
              <a:endParaRPr lang="en" sz="1500" kern="0" dirty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25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3663766" y="4526768"/>
            <a:ext cx="2595106" cy="91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38847" y="3322245"/>
            <a:ext cx="4963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7. Call wear activity and assign this notify model.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12640" y="4392705"/>
            <a:ext cx="190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DataLayerService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6933" y="3975805"/>
            <a:ext cx="160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ambria" charset="0"/>
                <a:ea typeface="Cambria" charset="0"/>
                <a:cs typeface="Cambria" charset="0"/>
              </a:rPr>
              <a:t>Create activity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48310" y="4342102"/>
            <a:ext cx="151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Wear Activity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8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Transfer </a:t>
            </a:r>
            <a:r>
              <a:rPr lang="vi-VN" sz="2700" dirty="0" smtClean="0">
                <a:latin typeface="Cambria" charset="0"/>
                <a:ea typeface="Cambria" charset="0"/>
                <a:cs typeface="Cambria" charset="0"/>
              </a:rPr>
              <a:t>Data Process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61" y="897650"/>
            <a:ext cx="1033975" cy="10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4740062" y="842233"/>
            <a:ext cx="564414" cy="958249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2022764" y="1302327"/>
            <a:ext cx="2798618" cy="1814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67036" y="884095"/>
            <a:ext cx="218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latin typeface="Cambria" charset="0"/>
                <a:ea typeface="Cambria" charset="0"/>
                <a:cs typeface="Cambria" charset="0"/>
              </a:rPr>
              <a:t>4. Transfer DataMap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19438" y="1401375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DataAPI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 or </a:t>
            </a:r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MessageAPI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4476" y="1117661"/>
            <a:ext cx="190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DataLayerService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5206" y="2097359"/>
            <a:ext cx="8780690" cy="12247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1458350" y="2406483"/>
            <a:ext cx="564414" cy="9582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38847" y="2447540"/>
            <a:ext cx="4716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charset="0"/>
                <a:ea typeface="Cambria" charset="0"/>
                <a:cs typeface="Cambria" charset="0"/>
              </a:rPr>
              <a:t>6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. Assign each key-value again to Notify Model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057158" y="4762037"/>
            <a:ext cx="1808322" cy="1367075"/>
            <a:chOff x="6520756" y="2416407"/>
            <a:chExt cx="1808322" cy="1047689"/>
          </a:xfrm>
        </p:grpSpPr>
        <p:sp>
          <p:nvSpPr>
            <p:cNvPr id="23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</a:t>
              </a:r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)</a:t>
              </a:r>
            </a:p>
            <a:p>
              <a:pPr defTabSz="685800"/>
              <a:r>
                <a:rPr lang="vi-V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</a:t>
              </a:r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Trái</a:t>
              </a:r>
            </a:p>
            <a:p>
              <a:pPr defTabSz="685800"/>
              <a:r>
                <a:rPr lang="vi-V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 tại </a:t>
              </a:r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A</a:t>
              </a:r>
              <a:b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</a:br>
              <a:r>
                <a:rPr lang="vi-V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Băng qua đường ...</a:t>
              </a:r>
              <a:endParaRPr lang="en" sz="1500" kern="0" dirty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25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3663766" y="4526768"/>
            <a:ext cx="2595106" cy="91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40339" y="3141046"/>
            <a:ext cx="4963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7. Call wear activity and assign this notify model.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33958" y="410093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ambria" charset="0"/>
                <a:ea typeface="Cambria" charset="0"/>
                <a:cs typeface="Cambria" charset="0"/>
              </a:rPr>
              <a:t>render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22764" y="4325752"/>
            <a:ext cx="151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Wear Activity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33881" y="3713325"/>
            <a:ext cx="369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charset="0"/>
                <a:ea typeface="Cambria" charset="0"/>
                <a:cs typeface="Cambria" charset="0"/>
              </a:rPr>
              <a:t>8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. Wear render data to map for user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839" y="4100938"/>
            <a:ext cx="1344469" cy="133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3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 pitchFamily="18" charset="0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6" name="image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37354" y="1947032"/>
            <a:ext cx="1326775" cy="1326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2" y="1746636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6" idx="1"/>
            <a:endCxn id="7" idx="3"/>
          </p:cNvCxnSpPr>
          <p:nvPr/>
        </p:nvCxnSpPr>
        <p:spPr>
          <a:xfrm flipH="1" flipV="1">
            <a:off x="2407077" y="2610419"/>
            <a:ext cx="4430277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12259" y="2068764"/>
            <a:ext cx="804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Pair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5386" y="2635215"/>
            <a:ext cx="1696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Bluetooth</a:t>
            </a:r>
            <a:endParaRPr lang="en-US" sz="28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39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System Architecture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9" name="Up Arrow 28"/>
          <p:cNvSpPr/>
          <p:nvPr/>
        </p:nvSpPr>
        <p:spPr>
          <a:xfrm rot="2900683">
            <a:off x="5766506" y="1382582"/>
            <a:ext cx="222582" cy="2782163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 rot="19042530">
            <a:off x="4106365" y="2370483"/>
            <a:ext cx="312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2. Request motor or bus route</a:t>
            </a:r>
            <a:endParaRPr lang="en-US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05653" y="1494726"/>
            <a:ext cx="1656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Google Map API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31" y="869533"/>
            <a:ext cx="640080" cy="6400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r="22655" b="23406"/>
          <a:stretch/>
        </p:blipFill>
        <p:spPr>
          <a:xfrm>
            <a:off x="7506731" y="1819935"/>
            <a:ext cx="640079" cy="58268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82134" y="2444039"/>
            <a:ext cx="1266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Bus Service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9" name="Down Arrow 18"/>
          <p:cNvSpPr/>
          <p:nvPr/>
        </p:nvSpPr>
        <p:spPr>
          <a:xfrm rot="2821443">
            <a:off x="5939791" y="1640652"/>
            <a:ext cx="232700" cy="2725205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 rot="19042530">
            <a:off x="5533071" y="2877821"/>
            <a:ext cx="1643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3. List results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7394528" y="4920841"/>
            <a:ext cx="606721" cy="103007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991123" y="5950918"/>
            <a:ext cx="1500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Android Wear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49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System Architecture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9" name="Up Arrow 28"/>
          <p:cNvSpPr/>
          <p:nvPr/>
        </p:nvSpPr>
        <p:spPr>
          <a:xfrm rot="2900683">
            <a:off x="5766506" y="1382582"/>
            <a:ext cx="222582" cy="2782163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 rot="19042530">
            <a:off x="4106365" y="2370483"/>
            <a:ext cx="312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2. Request motor or bus route</a:t>
            </a:r>
            <a:endParaRPr lang="en-US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05653" y="1494726"/>
            <a:ext cx="1656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Google Map API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31" y="869533"/>
            <a:ext cx="640080" cy="6400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r="22655" b="23406"/>
          <a:stretch/>
        </p:blipFill>
        <p:spPr>
          <a:xfrm>
            <a:off x="7506731" y="1819935"/>
            <a:ext cx="640079" cy="58268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82134" y="2444039"/>
            <a:ext cx="1266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Bus Service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9" name="Down Arrow 18"/>
          <p:cNvSpPr/>
          <p:nvPr/>
        </p:nvSpPr>
        <p:spPr>
          <a:xfrm rot="2821443">
            <a:off x="5939791" y="1640652"/>
            <a:ext cx="232700" cy="2725205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 rot="19042530">
            <a:off x="5533071" y="2877821"/>
            <a:ext cx="1643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3. List results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7394528" y="4920841"/>
            <a:ext cx="606721" cy="103007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991123" y="5950918"/>
            <a:ext cx="1500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Android Wear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4" name="Down Arrow 33"/>
          <p:cNvSpPr/>
          <p:nvPr/>
        </p:nvSpPr>
        <p:spPr>
          <a:xfrm rot="18163754">
            <a:off x="5360001" y="3950741"/>
            <a:ext cx="284843" cy="2553443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 rot="1846259">
            <a:off x="4602884" y="4506252"/>
            <a:ext cx="2197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2000" dirty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. Sync data when 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on street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07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32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</a:rPr>
              <a:t>DEMO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Navigate each turn on motorbike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Notify to user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Notify to wear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0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4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 pitchFamily="18" charset="0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6" name="image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37354" y="1947032"/>
            <a:ext cx="1326775" cy="1326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2" y="1746636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6" idx="1"/>
            <a:endCxn id="7" idx="3"/>
          </p:cNvCxnSpPr>
          <p:nvPr/>
        </p:nvCxnSpPr>
        <p:spPr>
          <a:xfrm flipH="1" flipV="1">
            <a:off x="2407077" y="2610419"/>
            <a:ext cx="4430277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12259" y="2068764"/>
            <a:ext cx="804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Pair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5386" y="2635215"/>
            <a:ext cx="1696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Bluetooth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22325" y="4925962"/>
            <a:ext cx="2483508" cy="6784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Smart wear name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105833" y="3613355"/>
            <a:ext cx="1283109" cy="1076632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83218" y="4151671"/>
            <a:ext cx="1721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Broadcast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339359" y="4361184"/>
            <a:ext cx="564777" cy="5647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ambria" pitchFamily="18" charset="0"/>
              </a:rPr>
              <a:t>1</a:t>
            </a:r>
            <a:endParaRPr lang="en-US" sz="24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05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5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 pitchFamily="18" charset="0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6" name="image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37354" y="1947032"/>
            <a:ext cx="1326775" cy="1326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2" y="1746636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6" idx="1"/>
            <a:endCxn id="7" idx="3"/>
          </p:cNvCxnSpPr>
          <p:nvPr/>
        </p:nvCxnSpPr>
        <p:spPr>
          <a:xfrm flipH="1" flipV="1">
            <a:off x="2407077" y="2610419"/>
            <a:ext cx="4430277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12259" y="2068764"/>
            <a:ext cx="804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Pair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5386" y="2635215"/>
            <a:ext cx="1696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Bluetooth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22325" y="4925962"/>
            <a:ext cx="2483508" cy="6784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Smart wear name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105833" y="3613355"/>
            <a:ext cx="1283109" cy="1076632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83218" y="4151671"/>
            <a:ext cx="1721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Broadcast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339359" y="4361185"/>
            <a:ext cx="564777" cy="5647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ambria" pitchFamily="18" charset="0"/>
              </a:rPr>
              <a:t>1</a:t>
            </a:r>
            <a:endParaRPr lang="en-US" sz="24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064774" y="3731342"/>
            <a:ext cx="1386349" cy="106188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60193" y="3731342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Scan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396192" y="3399256"/>
            <a:ext cx="564777" cy="5647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ambria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4967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6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 pitchFamily="18" charset="0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6" name="image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37354" y="1947032"/>
            <a:ext cx="1326775" cy="1326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2" y="1746636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6" idx="1"/>
            <a:endCxn id="7" idx="3"/>
          </p:cNvCxnSpPr>
          <p:nvPr/>
        </p:nvCxnSpPr>
        <p:spPr>
          <a:xfrm flipH="1" flipV="1">
            <a:off x="2407077" y="2610419"/>
            <a:ext cx="4430277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12259" y="2068764"/>
            <a:ext cx="804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Pair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5386" y="2635215"/>
            <a:ext cx="1696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Bluetooth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22325" y="4925962"/>
            <a:ext cx="2483508" cy="6784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Smart wear name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105833" y="3613355"/>
            <a:ext cx="1283109" cy="1076632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83218" y="4151671"/>
            <a:ext cx="1721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Broadcast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339359" y="4361185"/>
            <a:ext cx="564777" cy="5647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ambria" pitchFamily="18" charset="0"/>
              </a:rPr>
              <a:t>1</a:t>
            </a:r>
            <a:endParaRPr lang="en-US" sz="24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064774" y="3731342"/>
            <a:ext cx="1386349" cy="106188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60193" y="3731342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Scan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396192" y="3399256"/>
            <a:ext cx="564777" cy="5647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ambria" pitchFamily="18" charset="0"/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17916" y="4166767"/>
            <a:ext cx="1433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Connect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451322" y="4626119"/>
            <a:ext cx="564777" cy="5647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ambria" pitchFamily="18" charset="0"/>
              </a:rPr>
              <a:t>3</a:t>
            </a:r>
            <a:endParaRPr lang="en-US" sz="24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55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7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 pitchFamily="18" charset="0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6" name="image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37354" y="1947032"/>
            <a:ext cx="1326775" cy="1326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2" y="1746636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6" idx="1"/>
            <a:endCxn id="7" idx="3"/>
          </p:cNvCxnSpPr>
          <p:nvPr/>
        </p:nvCxnSpPr>
        <p:spPr>
          <a:xfrm flipH="1" flipV="1">
            <a:off x="2407077" y="2610419"/>
            <a:ext cx="4430277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12259" y="2068764"/>
            <a:ext cx="804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Pair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5386" y="2635215"/>
            <a:ext cx="1696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Bluetooth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22325" y="4925962"/>
            <a:ext cx="2483508" cy="6784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Smart wear name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105833" y="3613355"/>
            <a:ext cx="1283109" cy="1076632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83218" y="4151671"/>
            <a:ext cx="1721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Broadcast</a:t>
            </a:r>
            <a:endParaRPr lang="en-US" sz="2800" dirty="0">
              <a:latin typeface="Cambria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388942" y="3964033"/>
            <a:ext cx="1165123" cy="122686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88942" y="3964033"/>
            <a:ext cx="973393" cy="122686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07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8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 pitchFamily="18" charset="0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9" name="Picture 8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244473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2275942" y="3108256"/>
            <a:ext cx="25099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96191" y="2590730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Message API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07367" y="1822473"/>
            <a:ext cx="3505690" cy="2873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5338916" y="2244473"/>
            <a:ext cx="1253613" cy="2165295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Data layer service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60212" y="2244473"/>
            <a:ext cx="1590614" cy="86378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Activity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36881" y="5090299"/>
            <a:ext cx="1714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charset="0"/>
                <a:ea typeface="Cambria" charset="0"/>
                <a:cs typeface="Cambria" charset="0"/>
              </a:rPr>
              <a:t>Android Wear</a:t>
            </a:r>
            <a:endParaRPr lang="en-US" sz="2000" dirty="0"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5837595" y="4831768"/>
            <a:ext cx="564414" cy="9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4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9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 pitchFamily="18" charset="0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9" name="Picture 8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244473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2275942" y="3108256"/>
            <a:ext cx="25099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96191" y="2590730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Message API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07367" y="1822473"/>
            <a:ext cx="3505690" cy="2873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5338916" y="2244473"/>
            <a:ext cx="1150373" cy="2165295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Data layer service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08722" y="2394519"/>
            <a:ext cx="1342103" cy="5770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Activity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751698" y="319644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mbria" pitchFamily="18" charset="0"/>
              </a:rPr>
              <a:t>1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0859" y="2221398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itchFamily="18" charset="0"/>
              </a:rPr>
              <a:t>Data API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36881" y="5090299"/>
            <a:ext cx="1714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charset="0"/>
                <a:ea typeface="Cambria" charset="0"/>
                <a:cs typeface="Cambria" charset="0"/>
              </a:rPr>
              <a:t>Android Wear</a:t>
            </a:r>
            <a:endParaRPr lang="en-US" sz="2000" dirty="0"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5837595" y="4831768"/>
            <a:ext cx="564414" cy="9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1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955</TotalTime>
  <Words>1655</Words>
  <Application>Microsoft Macintosh PowerPoint</Application>
  <PresentationFormat>On-screen Show (4:3)</PresentationFormat>
  <Paragraphs>409</Paragraphs>
  <Slides>32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Calibri Light</vt:lpstr>
      <vt:lpstr>Cambria</vt:lpstr>
      <vt:lpstr>Arial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Transfer Data Process</vt:lpstr>
      <vt:lpstr>Transfer Data Process</vt:lpstr>
      <vt:lpstr>Transfer Data Process</vt:lpstr>
      <vt:lpstr>Transfer Data Process</vt:lpstr>
      <vt:lpstr>Transfer Data Process</vt:lpstr>
      <vt:lpstr>Transfer Data Process</vt:lpstr>
      <vt:lpstr>Transfer Data Process</vt:lpstr>
      <vt:lpstr>Transfer Data Process</vt:lpstr>
      <vt:lpstr>Transfer Data Process</vt:lpstr>
      <vt:lpstr>Transfer Data Process</vt:lpstr>
      <vt:lpstr>Transfer Data Process</vt:lpstr>
      <vt:lpstr>Transfer Data Process</vt:lpstr>
      <vt:lpstr>Transfer Data Process</vt:lpstr>
      <vt:lpstr>Transfer Data Process</vt:lpstr>
      <vt:lpstr>Transfer Data Process</vt:lpstr>
      <vt:lpstr>Transfer Data Process</vt:lpstr>
      <vt:lpstr>Transfer Data Process</vt:lpstr>
      <vt:lpstr>Transfer Data Process</vt:lpstr>
      <vt:lpstr>System Architecture</vt:lpstr>
      <vt:lpstr>System Architecture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Huynh Quang Thao</cp:lastModifiedBy>
  <cp:revision>91</cp:revision>
  <dcterms:created xsi:type="dcterms:W3CDTF">2015-12-09T03:42:25Z</dcterms:created>
  <dcterms:modified xsi:type="dcterms:W3CDTF">2015-12-14T05:15:33Z</dcterms:modified>
</cp:coreProperties>
</file>