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 id="2147483693" r:id="rId3"/>
    <p:sldMasterId id="2147483706" r:id="rId4"/>
  </p:sldMasterIdLst>
  <p:notesMasterIdLst>
    <p:notesMasterId r:id="rId25"/>
  </p:notesMasterIdLst>
  <p:sldIdLst>
    <p:sldId id="257" r:id="rId5"/>
    <p:sldId id="258" r:id="rId6"/>
    <p:sldId id="288" r:id="rId7"/>
    <p:sldId id="284" r:id="rId8"/>
    <p:sldId id="286" r:id="rId9"/>
    <p:sldId id="285" r:id="rId10"/>
    <p:sldId id="287" r:id="rId11"/>
    <p:sldId id="264" r:id="rId12"/>
    <p:sldId id="265" r:id="rId13"/>
    <p:sldId id="266" r:id="rId14"/>
    <p:sldId id="289" r:id="rId15"/>
    <p:sldId id="279" r:id="rId16"/>
    <p:sldId id="280" r:id="rId17"/>
    <p:sldId id="267" r:id="rId18"/>
    <p:sldId id="268" r:id="rId19"/>
    <p:sldId id="274" r:id="rId20"/>
    <p:sldId id="281" r:id="rId21"/>
    <p:sldId id="278" r:id="rId22"/>
    <p:sldId id="277"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6"/>
    <p:restoredTop sz="90769"/>
  </p:normalViewPr>
  <p:slideViewPr>
    <p:cSldViewPr snapToGrid="0" snapToObjects="1">
      <p:cViewPr>
        <p:scale>
          <a:sx n="75" d="100"/>
          <a:sy n="75" d="100"/>
        </p:scale>
        <p:origin x="209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38E9B-52C4-DC4B-9E8A-4837C38FE505}" type="datetimeFigureOut">
              <a:rPr lang="en-US" smtClean="0"/>
              <a:t>12/9/15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C3E7-3278-1243-886F-92FF82204DB1}" type="slidenum">
              <a:rPr lang="en-US" smtClean="0"/>
              <a:t>‹#›</a:t>
            </a:fld>
            <a:endParaRPr lang="en-US"/>
          </a:p>
        </p:txBody>
      </p:sp>
    </p:spTree>
    <p:extLst>
      <p:ext uri="{BB962C8B-B14F-4D97-AF65-F5344CB8AC3E}">
        <p14:creationId xmlns:p14="http://schemas.microsoft.com/office/powerpoint/2010/main" val="6066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Kính thưa hội đồng, quý thầy cô và các bạn. Hôm nay nhóm chúng tôi xin được phép giới thiệu đồ án tốt nghiệp Insurance Card, tên tiếng Việt là Thẻ bảo hiểm. Nhóm chúng tôi bao gồm 4 thành viên… dưới sự hướng dẫn của thầy Kiều Trọng Khánh.</a:t>
            </a:r>
          </a:p>
        </p:txBody>
      </p:sp>
    </p:spTree>
    <p:extLst>
      <p:ext uri="{BB962C8B-B14F-4D97-AF65-F5344CB8AC3E}">
        <p14:creationId xmlns:p14="http://schemas.microsoft.com/office/powerpoint/2010/main" val="31051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117683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1 </a:t>
            </a:r>
            <a:r>
              <a:rPr lang="en" b="1"/>
              <a:t>ứng dụng giả lập thiết bị đọc thẻ</a:t>
            </a:r>
            <a:r>
              <a:rPr lang="en"/>
              <a:t> chạy trên «smart phone» dành cho CSGT để kiểm tra thông tin bảo hiểm cũng như có thể thêm thông tin vi phạm của khách hàng.</a:t>
            </a:r>
          </a:p>
          <a:p>
            <a:pPr marL="457200" lvl="0" indent="0" rtl="0">
              <a:spcBef>
                <a:spcPts val="0"/>
              </a:spcBef>
              <a:buNone/>
            </a:pPr>
            <a:endParaRPr/>
          </a:p>
        </p:txBody>
      </p:sp>
    </p:spTree>
    <p:extLst>
      <p:ext uri="{BB962C8B-B14F-4D97-AF65-F5344CB8AC3E}">
        <p14:creationId xmlns:p14="http://schemas.microsoft.com/office/powerpoint/2010/main" val="19100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57902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thiết kế mà chúng tôi </a:t>
            </a:r>
            <a:r>
              <a:rPr lang="en" b="1"/>
              <a:t>đề xuất</a:t>
            </a:r>
            <a:r>
              <a:rPr lang="en"/>
              <a:t> dành cho mô hình Nhiều công ty đa dịch vụ.</a:t>
            </a:r>
          </a:p>
          <a:p>
            <a:pPr marL="457200" lvl="0" indent="-228600" rtl="0">
              <a:spcBef>
                <a:spcPts val="0"/>
              </a:spcBef>
              <a:buChar char="-"/>
            </a:pPr>
            <a:r>
              <a:rPr lang="en"/>
              <a:t>Tại máy chủ trung tâm, chúng tôi cài đặt </a:t>
            </a:r>
            <a:r>
              <a:rPr lang="en" b="1"/>
              <a:t>thành phần dùng chung</a:t>
            </a:r>
            <a:r>
              <a:rPr lang="en"/>
              <a:t> để quản lý các thông tin chung của nhiều công ty.</a:t>
            </a:r>
          </a:p>
          <a:p>
            <a:pPr marL="457200" lvl="0" indent="-228600" rtl="0">
              <a:spcBef>
                <a:spcPts val="0"/>
              </a:spcBef>
              <a:buChar char="-"/>
            </a:pPr>
            <a:r>
              <a:rPr lang="en"/>
              <a:t>Sau đó, tại mỗi công ty chúng tôi sẽ </a:t>
            </a:r>
            <a:r>
              <a:rPr lang="en" b="1"/>
              <a:t>cài đặt lên module</a:t>
            </a:r>
            <a:r>
              <a:rPr lang="en"/>
              <a:t> các thành phần liên quan đến </a:t>
            </a:r>
            <a:r>
              <a:rPr lang="en" b="1"/>
              <a:t>nghiệp vụ riêng biệt của từng công ty</a:t>
            </a:r>
            <a:r>
              <a:rPr lang="en"/>
              <a:t>.</a:t>
            </a:r>
          </a:p>
          <a:p>
            <a:pPr marL="457200" lvl="0" indent="-228600">
              <a:spcBef>
                <a:spcPts val="0"/>
              </a:spcBef>
              <a:buChar char="-"/>
            </a:pPr>
            <a:r>
              <a:rPr lang="en"/>
              <a:t>Ở mô hình này chúng tôi chỉ đưa ra </a:t>
            </a:r>
            <a:r>
              <a:rPr lang="en" b="1"/>
              <a:t>góc nhìn tổng quát</a:t>
            </a:r>
            <a:r>
              <a:rPr lang="en"/>
              <a:t> về thiết kế của hệ thống, để triển khai thật sự thì cần phải </a:t>
            </a:r>
            <a:r>
              <a:rPr lang="en" b="1"/>
              <a:t>giải quyết rất nhiều bài toán phát sinh</a:t>
            </a:r>
            <a:r>
              <a:rPr lang="en"/>
              <a:t>.</a:t>
            </a:r>
          </a:p>
        </p:txBody>
      </p:sp>
    </p:spTree>
    <p:extLst>
      <p:ext uri="{BB962C8B-B14F-4D97-AF65-F5344CB8AC3E}">
        <p14:creationId xmlns:p14="http://schemas.microsoft.com/office/powerpoint/2010/main" val="114392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extLst>
      <p:ext uri="{BB962C8B-B14F-4D97-AF65-F5344CB8AC3E}">
        <p14:creationId xmlns:p14="http://schemas.microsoft.com/office/powerpoint/2010/main" val="7289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60582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2"/>
            <a:ext cx="9144000" cy="46913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5400"/>
            </a:lvl1pPr>
            <a:lvl2pPr>
              <a:spcBef>
                <a:spcPts val="0"/>
              </a:spcBef>
              <a:buSzPct val="100000"/>
              <a:defRPr sz="5400"/>
            </a:lvl2pPr>
            <a:lvl3pPr>
              <a:spcBef>
                <a:spcPts val="0"/>
              </a:spcBef>
              <a:buSzPct val="100000"/>
              <a:defRPr sz="5400"/>
            </a:lvl3pPr>
            <a:lvl4pPr>
              <a:spcBef>
                <a:spcPts val="0"/>
              </a:spcBef>
              <a:buSzPct val="100000"/>
              <a:defRPr sz="5400"/>
            </a:lvl4pPr>
            <a:lvl5pPr>
              <a:spcBef>
                <a:spcPts val="0"/>
              </a:spcBef>
              <a:buSzPct val="100000"/>
              <a:defRPr sz="5400"/>
            </a:lvl5pPr>
            <a:lvl6pPr>
              <a:spcBef>
                <a:spcPts val="0"/>
              </a:spcBef>
              <a:buSzPct val="100000"/>
              <a:defRPr sz="5400"/>
            </a:lvl6pPr>
            <a:lvl7pPr>
              <a:spcBef>
                <a:spcPts val="0"/>
              </a:spcBef>
              <a:buSzPct val="100000"/>
              <a:defRPr sz="5400"/>
            </a:lvl7pPr>
            <a:lvl8pPr>
              <a:spcBef>
                <a:spcPts val="0"/>
              </a:spcBef>
              <a:buSzPct val="100000"/>
              <a:defRPr sz="5400"/>
            </a:lvl8pPr>
            <a:lvl9pPr>
              <a:spcBef>
                <a:spcPts val="0"/>
              </a:spcBef>
              <a:buSzPct val="100000"/>
              <a:defRPr sz="5400"/>
            </a:lvl9pPr>
          </a:lstStyle>
          <a:p>
            <a:endParaRPr/>
          </a:p>
        </p:txBody>
      </p:sp>
      <p:sp>
        <p:nvSpPr>
          <p:cNvPr id="12" name="Shape 12"/>
          <p:cNvSpPr txBox="1">
            <a:spLocks noGrp="1"/>
          </p:cNvSpPr>
          <p:nvPr>
            <p:ph type="subTitle" idx="1"/>
          </p:nvPr>
        </p:nvSpPr>
        <p:spPr>
          <a:xfrm>
            <a:off x="685800" y="4836037"/>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2250">
                <a:solidFill>
                  <a:schemeClr val="dk2"/>
                </a:solidFill>
              </a:defRPr>
            </a:lvl2pPr>
            <a:lvl3pPr>
              <a:spcBef>
                <a:spcPts val="0"/>
              </a:spcBef>
              <a:buClr>
                <a:schemeClr val="dk2"/>
              </a:buClr>
              <a:buSzPct val="100000"/>
              <a:buNone/>
              <a:defRPr sz="2250">
                <a:solidFill>
                  <a:schemeClr val="dk2"/>
                </a:solidFill>
              </a:defRPr>
            </a:lvl3pPr>
            <a:lvl4pPr>
              <a:spcBef>
                <a:spcPts val="0"/>
              </a:spcBef>
              <a:buClr>
                <a:schemeClr val="dk2"/>
              </a:buClr>
              <a:buSzPct val="100000"/>
              <a:buNone/>
              <a:defRPr sz="2250">
                <a:solidFill>
                  <a:schemeClr val="dk2"/>
                </a:solidFill>
              </a:defRPr>
            </a:lvl4pPr>
            <a:lvl5pPr>
              <a:spcBef>
                <a:spcPts val="0"/>
              </a:spcBef>
              <a:buClr>
                <a:schemeClr val="dk2"/>
              </a:buClr>
              <a:buSzPct val="100000"/>
              <a:buNone/>
              <a:defRPr sz="2250">
                <a:solidFill>
                  <a:schemeClr val="dk2"/>
                </a:solidFill>
              </a:defRPr>
            </a:lvl5pPr>
            <a:lvl6pPr>
              <a:spcBef>
                <a:spcPts val="0"/>
              </a:spcBef>
              <a:buClr>
                <a:schemeClr val="dk2"/>
              </a:buClr>
              <a:buSzPct val="100000"/>
              <a:buNone/>
              <a:defRPr sz="2250">
                <a:solidFill>
                  <a:schemeClr val="dk2"/>
                </a:solidFill>
              </a:defRPr>
            </a:lvl6pPr>
            <a:lvl7pPr>
              <a:spcBef>
                <a:spcPts val="0"/>
              </a:spcBef>
              <a:buClr>
                <a:schemeClr val="dk2"/>
              </a:buClr>
              <a:buSzPct val="100000"/>
              <a:buNone/>
              <a:defRPr sz="2250">
                <a:solidFill>
                  <a:schemeClr val="dk2"/>
                </a:solidFill>
              </a:defRPr>
            </a:lvl7pPr>
            <a:lvl8pPr>
              <a:spcBef>
                <a:spcPts val="0"/>
              </a:spcBef>
              <a:buClr>
                <a:schemeClr val="dk2"/>
              </a:buClr>
              <a:buSzPct val="100000"/>
              <a:buNone/>
              <a:defRPr sz="2250">
                <a:solidFill>
                  <a:schemeClr val="dk2"/>
                </a:solidFill>
              </a:defRPr>
            </a:lvl8pPr>
            <a:lvl9pPr>
              <a:spcBef>
                <a:spcPts val="0"/>
              </a:spcBef>
              <a:buClr>
                <a:schemeClr val="dk2"/>
              </a:buClr>
              <a:buSzPct val="100000"/>
              <a:buNone/>
              <a:defRPr sz="2250">
                <a:solidFill>
                  <a:schemeClr val="dk2"/>
                </a:solidFill>
              </a:defRPr>
            </a:lvl9pPr>
          </a:lstStyle>
          <a:p>
            <a:endParaRPr/>
          </a:p>
        </p:txBody>
      </p:sp>
      <p:sp>
        <p:nvSpPr>
          <p:cNvPr id="13" name="Shape 13"/>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33922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520996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367833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12190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3793728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8379572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3605039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87179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5264813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178906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79628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913166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446606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0890946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4998749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3075050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831994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2143338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7987285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0765293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726738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847286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2"/>
            <a:ext cx="9144000" cy="1532999"/>
          </a:xfrm>
          <a:prstGeom prst="rect">
            <a:avLst/>
          </a:prstGeom>
          <a:solidFill>
            <a:schemeClr val="dk2"/>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568527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9031845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989970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305274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1700676"/>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5277860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629841" y="365126"/>
            <a:ext cx="7886701" cy="1325563"/>
          </a:xfrm>
          <a:prstGeom prst="rect">
            <a:avLst/>
          </a:prstGeom>
        </p:spPr>
        <p:txBody>
          <a:bodyPr/>
          <a:lstStyle/>
          <a:p>
            <a:r>
              <a:t>Title Text</a:t>
            </a:r>
          </a:p>
        </p:txBody>
      </p:sp>
      <p:sp>
        <p:nvSpPr>
          <p:cNvPr id="48" name="Shape 48"/>
          <p:cNvSpPr>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hape 50"/>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303763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5838476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0277774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Shape 73"/>
          <p:cNvSpPr>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hape 7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6800675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Shape 83"/>
          <p:cNvSpPr>
            <a:spLocks noGrp="1"/>
          </p:cNvSpPr>
          <p:nvPr>
            <p:ph type="pic" sz="half" idx="13"/>
          </p:nvPr>
        </p:nvSpPr>
        <p:spPr>
          <a:xfrm>
            <a:off x="3887390" y="987426"/>
            <a:ext cx="462915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5353134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1994881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197914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543675" y="365125"/>
            <a:ext cx="1971675" cy="5811838"/>
          </a:xfrm>
          <a:prstGeom prst="rect">
            <a:avLst/>
          </a:prstGeom>
        </p:spPr>
        <p:txBody>
          <a:bodyPr/>
          <a:lstStyle/>
          <a:p>
            <a:r>
              <a:t>Title Text</a:t>
            </a:r>
          </a:p>
        </p:txBody>
      </p:sp>
      <p:sp>
        <p:nvSpPr>
          <p:cNvPr id="102" name="Shape 102"/>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7435266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1909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350">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80294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168584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Shape 12"/>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6630447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9621753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Shape 30"/>
          <p:cNvSpPr>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281954" y="6423497"/>
            <a:ext cx="233396" cy="23083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3096597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theme" Target="../theme/theme4.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2307404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2794979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10588531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365126"/>
            <a:ext cx="78867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pPr hangingPunct="0"/>
            <a:fld id="{86CB4B4D-7CA3-9044-876B-883B54F8677D}" type="slidenum">
              <a:rPr kern="0">
                <a:latin typeface="Calibri"/>
                <a:ea typeface="Calibri"/>
                <a:cs typeface="Calibri"/>
                <a:sym typeface="Calibri"/>
              </a:rPr>
              <a:pPr hangingPunct="0"/>
              <a:t>‹#›</a:t>
            </a:fld>
            <a:endParaRPr kern="0">
              <a:latin typeface="Calibri"/>
              <a:ea typeface="Calibri"/>
              <a:cs typeface="Calibri"/>
              <a:sym typeface="Calibri"/>
            </a:endParaRPr>
          </a:p>
        </p:txBody>
      </p:sp>
    </p:spTree>
    <p:extLst>
      <p:ext uri="{BB962C8B-B14F-4D97-AF65-F5344CB8AC3E}">
        <p14:creationId xmlns:p14="http://schemas.microsoft.com/office/powerpoint/2010/main" val="2974650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tiff"/><Relationship Id="rId5" Type="http://schemas.openxmlformats.org/officeDocument/2006/relationships/image" Target="../media/image5.tiff"/><Relationship Id="rId6"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19973" y="2725031"/>
            <a:ext cx="8695427" cy="1648800"/>
          </a:xfrm>
          <a:prstGeom prst="rect">
            <a:avLst/>
          </a:prstGeom>
        </p:spPr>
        <p:txBody>
          <a:bodyPr lIns="68569" tIns="68569" rIns="68569" bIns="68569" anchor="b" anchorCtr="0">
            <a:noAutofit/>
          </a:bodyPr>
          <a:lstStyle/>
          <a:p>
            <a:pPr algn="ctr"/>
            <a:r>
              <a:rPr lang="en-US" sz="4950" dirty="0">
                <a:latin typeface="Cambria" charset="0"/>
                <a:ea typeface="Cambria" charset="0"/>
                <a:cs typeface="Cambria" charset="0"/>
              </a:rPr>
              <a:t>Smart Wear on Your Route</a:t>
            </a:r>
            <a:endParaRPr lang="en" sz="4950" dirty="0">
              <a:latin typeface="Cambria" charset="0"/>
              <a:ea typeface="Cambria" charset="0"/>
              <a:cs typeface="Cambria" charset="0"/>
            </a:endParaRPr>
          </a:p>
        </p:txBody>
      </p:sp>
      <p:sp>
        <p:nvSpPr>
          <p:cNvPr id="44" name="Shape 44"/>
          <p:cNvSpPr txBox="1"/>
          <p:nvPr/>
        </p:nvSpPr>
        <p:spPr>
          <a:xfrm>
            <a:off x="90830" y="4997576"/>
            <a:ext cx="5568620" cy="1860423"/>
          </a:xfrm>
          <a:prstGeom prst="rect">
            <a:avLst/>
          </a:prstGeom>
          <a:noFill/>
          <a:ln>
            <a:noFill/>
          </a:ln>
        </p:spPr>
        <p:txBody>
          <a:bodyPr lIns="68569" tIns="68569" rIns="68569" bIns="68569" anchor="t" anchorCtr="0">
            <a:noAutofit/>
          </a:bodyPr>
          <a:lstStyle/>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Huỳnh Quang Thảo</a:t>
            </a:r>
            <a:r>
              <a:rPr lang="en" sz="2400" kern="0" dirty="0">
                <a:solidFill>
                  <a:srgbClr val="2388DB"/>
                </a:solidFill>
                <a:latin typeface="Cambria" charset="0"/>
                <a:ea typeface="Cambria" charset="0"/>
                <a:cs typeface="Cambria" charset="0"/>
                <a:sym typeface="Arial"/>
                <a:rtl val="0"/>
              </a:rPr>
              <a:t> – SE609</a:t>
            </a:r>
            <a:r>
              <a:rPr lang="vi-VN" sz="2400" kern="0" dirty="0">
                <a:solidFill>
                  <a:srgbClr val="2388DB"/>
                </a:solidFill>
                <a:latin typeface="Cambria" charset="0"/>
                <a:ea typeface="Cambria" charset="0"/>
                <a:cs typeface="Cambria" charset="0"/>
                <a:sym typeface="Arial"/>
                <a:rtl val="0"/>
              </a:rPr>
              <a:t>63</a:t>
            </a:r>
            <a:r>
              <a:rPr lang="en" sz="2400" kern="0" dirty="0">
                <a:solidFill>
                  <a:srgbClr val="2388DB"/>
                </a:solidFill>
                <a:latin typeface="Cambria" charset="0"/>
                <a:ea typeface="Cambria" charset="0"/>
                <a:cs typeface="Cambria" charset="0"/>
                <a:sym typeface="Arial"/>
                <a:rtl val="0"/>
              </a:rPr>
              <a:t> – Team Leader</a:t>
            </a: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Trần Thanh Ngoan</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Nguyễn Trung Nam</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a:p>
            <a:pPr marL="342900" indent="-257175">
              <a:buClr>
                <a:srgbClr val="2388DB"/>
              </a:buClr>
              <a:buSzPct val="100000"/>
              <a:buFontTx/>
              <a:buChar char="-"/>
            </a:pPr>
            <a:r>
              <a:rPr lang="vi-VN" sz="2400" kern="0" dirty="0">
                <a:solidFill>
                  <a:srgbClr val="2388DB"/>
                </a:solidFill>
                <a:latin typeface="Cambria" charset="0"/>
                <a:ea typeface="Cambria" charset="0"/>
                <a:cs typeface="Cambria" charset="0"/>
                <a:sym typeface="Arial"/>
                <a:rtl val="0"/>
              </a:rPr>
              <a:t>Ngô Tiến Đạt</a:t>
            </a:r>
            <a:r>
              <a:rPr lang="en" sz="2400" kern="0" dirty="0">
                <a:solidFill>
                  <a:srgbClr val="2388DB"/>
                </a:solidFill>
                <a:latin typeface="Cambria" charset="0"/>
                <a:ea typeface="Cambria" charset="0"/>
                <a:cs typeface="Cambria" charset="0"/>
                <a:sym typeface="Arial"/>
                <a:rtl val="0"/>
              </a:rPr>
              <a:t> – </a:t>
            </a:r>
            <a:r>
              <a:rPr lang="en-US" sz="2400" kern="0" dirty="0">
                <a:solidFill>
                  <a:srgbClr val="2388DB"/>
                </a:solidFill>
                <a:latin typeface="Cambria" charset="0"/>
                <a:ea typeface="Cambria" charset="0"/>
                <a:cs typeface="Cambria" charset="0"/>
                <a:sym typeface="Arial"/>
                <a:rtl val="0"/>
              </a:rPr>
              <a:t>SE</a:t>
            </a:r>
            <a:endParaRPr lang="en" sz="2400"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659450" y="4997577"/>
            <a:ext cx="3326700" cy="1516500"/>
          </a:xfrm>
          <a:prstGeom prst="rect">
            <a:avLst/>
          </a:prstGeom>
          <a:noFill/>
          <a:ln>
            <a:noFill/>
          </a:ln>
        </p:spPr>
        <p:txBody>
          <a:bodyPr lIns="68569" tIns="68569" rIns="68569" bIns="68569" anchor="t" anchorCtr="0">
            <a:noAutofit/>
          </a:bodyPr>
          <a:lstStyle/>
          <a:p>
            <a:r>
              <a:rPr lang="en" sz="2400" kern="0" dirty="0">
                <a:solidFill>
                  <a:srgbClr val="2388DB"/>
                </a:solidFill>
                <a:latin typeface="Cambria" charset="0"/>
                <a:ea typeface="Cambria" charset="0"/>
                <a:cs typeface="Cambria" charset="0"/>
                <a:sym typeface="Arial"/>
                <a:rtl val="0"/>
              </a:rPr>
              <a:t>Supervisor:</a:t>
            </a:r>
          </a:p>
          <a:p>
            <a:r>
              <a:rPr lang="en" sz="2400" kern="0" dirty="0">
                <a:solidFill>
                  <a:srgbClr val="2388DB"/>
                </a:solidFill>
                <a:latin typeface="Cambria" charset="0"/>
                <a:ea typeface="Cambria" charset="0"/>
                <a:cs typeface="Cambria" charset="0"/>
                <a:sym typeface="Arial"/>
                <a:rtl val="0"/>
              </a:rPr>
              <a:t>Mr. Kiều Trọng Khánh</a:t>
            </a:r>
          </a:p>
        </p:txBody>
      </p:sp>
      <p:sp>
        <p:nvSpPr>
          <p:cNvPr id="46" name="Shape 46"/>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a:t>
            </a:fld>
            <a:endParaRPr lang="en" dirty="0"/>
          </a:p>
        </p:txBody>
      </p:sp>
    </p:spTree>
    <p:extLst>
      <p:ext uri="{BB962C8B-B14F-4D97-AF65-F5344CB8AC3E}">
        <p14:creationId xmlns:p14="http://schemas.microsoft.com/office/powerpoint/2010/main" val="1409739846"/>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t>Providing voice search command and sound result.</a:t>
            </a:r>
          </a:p>
        </p:txBody>
      </p:sp>
      <p:sp>
        <p:nvSpPr>
          <p:cNvPr id="161" name="Shape 161"/>
          <p:cNvSpPr/>
          <p:nvPr/>
        </p:nvSpPr>
        <p:spPr>
          <a:xfrm flipV="1">
            <a:off x="0" y="1724175"/>
            <a:ext cx="9144001" cy="24494"/>
          </a:xfrm>
          <a:prstGeom prst="line">
            <a:avLst/>
          </a:prstGeom>
          <a:ln w="22225">
            <a:solidFill>
              <a:schemeClr val="accent1"/>
            </a:solidFill>
            <a:miter/>
          </a:ln>
        </p:spPr>
        <p:txBody>
          <a:bodyPr lIns="34289" rIns="34289"/>
          <a:lstStyle/>
          <a:p>
            <a:endParaRPr sz="1350"/>
          </a:p>
        </p:txBody>
      </p:sp>
      <p:sp>
        <p:nvSpPr>
          <p:cNvPr id="162" name="Shape 162"/>
          <p:cNvSpPr/>
          <p:nvPr/>
        </p:nvSpPr>
        <p:spPr>
          <a:xfrm>
            <a:off x="457200" y="3268055"/>
            <a:ext cx="7886701" cy="901739"/>
          </a:xfrm>
          <a:prstGeom prst="rect">
            <a:avLst/>
          </a:prstGeom>
          <a:ln w="12700">
            <a:miter lim="400000"/>
          </a:ln>
          <a:extLst>
            <a:ext uri="{C572A759-6A51-4108-AA02-DFA0A04FC94B}">
              <ma14:wrappingTextBoxFlag xmlns:ma14="http://schemas.microsoft.com/office/mac/drawingml/2011/main" val="1"/>
            </a:ext>
          </a:extLst>
        </p:spPr>
        <p:txBody>
          <a:bodyPr lIns="34289" rIns="34289">
            <a:normAutofit/>
          </a:bodyPr>
          <a:lstStyle/>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sz="2100" dirty="0"/>
              <a:t>Customer can search by using voice command. </a:t>
            </a:r>
          </a:p>
          <a:p>
            <a:pPr marL="342900" indent="-342900">
              <a:lnSpc>
                <a:spcPct val="90000"/>
              </a:lnSpc>
              <a:spcBef>
                <a:spcPts val="750"/>
              </a:spcBef>
              <a:buSzPct val="100000"/>
              <a:buFont typeface="Wingdings" charset="2"/>
              <a:buChar char="ü"/>
              <a:defRPr sz="2800">
                <a:latin typeface="Cambria"/>
                <a:ea typeface="Cambria"/>
                <a:cs typeface="Cambria"/>
                <a:sym typeface="Cambria"/>
              </a:defRPr>
            </a:pPr>
            <a:r>
              <a:rPr lang="en-US" sz="2100" dirty="0"/>
              <a:t>Providing sound alert at each bus station or motorbike turn.</a:t>
            </a:r>
            <a:endParaRPr sz="2100" dirty="0"/>
          </a:p>
        </p:txBody>
      </p:sp>
    </p:spTree>
    <p:extLst>
      <p:ext uri="{BB962C8B-B14F-4D97-AF65-F5344CB8AC3E}">
        <p14:creationId xmlns:p14="http://schemas.microsoft.com/office/powerpoint/2010/main" val="35072535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dirty="0"/>
              <a:t>2. Solution</a:t>
            </a:r>
          </a:p>
        </p:txBody>
      </p:sp>
      <p:sp>
        <p:nvSpPr>
          <p:cNvPr id="186" name="Shape 186"/>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US" sz="3000" b="1" dirty="0" smtClean="0"/>
              <a:t>SWR </a:t>
            </a:r>
            <a:r>
              <a:rPr lang="en" sz="3000" b="1" dirty="0" smtClean="0"/>
              <a:t>System</a:t>
            </a:r>
            <a:endParaRPr lang="en" sz="3000" b="1" dirty="0"/>
          </a:p>
        </p:txBody>
      </p:sp>
      <p:sp>
        <p:nvSpPr>
          <p:cNvPr id="187" name="Shape 187"/>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8" name="Shape 188"/>
          <p:cNvGrpSpPr/>
          <p:nvPr/>
        </p:nvGrpSpPr>
        <p:grpSpPr>
          <a:xfrm>
            <a:off x="4282776" y="2967121"/>
            <a:ext cx="1399768" cy="1283400"/>
            <a:chOff x="2841325" y="2799900"/>
            <a:chExt cx="1788155" cy="1639500"/>
          </a:xfrm>
        </p:grpSpPr>
        <p:pic>
          <p:nvPicPr>
            <p:cNvPr id="189" name="Shape 189"/>
            <p:cNvPicPr preferRelativeResize="0"/>
            <p:nvPr/>
          </p:nvPicPr>
          <p:blipFill>
            <a:blip r:embed="rId3">
              <a:alphaModFix/>
            </a:blip>
            <a:stretch>
              <a:fillRect/>
            </a:stretch>
          </p:blipFill>
          <p:spPr>
            <a:xfrm>
              <a:off x="2841325" y="2799900"/>
              <a:ext cx="1788155" cy="1219199"/>
            </a:xfrm>
            <a:prstGeom prst="rect">
              <a:avLst/>
            </a:prstGeom>
            <a:noFill/>
            <a:ln>
              <a:noFill/>
            </a:ln>
          </p:spPr>
        </p:pic>
        <p:sp>
          <p:nvSpPr>
            <p:cNvPr id="190" name="Shape 190"/>
            <p:cNvSpPr txBox="1"/>
            <p:nvPr/>
          </p:nvSpPr>
          <p:spPr>
            <a:xfrm>
              <a:off x="2841400" y="4019100"/>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Mobile application</a:t>
              </a:r>
              <a:endParaRPr lang="en" sz="1000" dirty="0"/>
            </a:p>
          </p:txBody>
        </p:sp>
      </p:grpSp>
      <p:grpSp>
        <p:nvGrpSpPr>
          <p:cNvPr id="191" name="Shape 191"/>
          <p:cNvGrpSpPr/>
          <p:nvPr/>
        </p:nvGrpSpPr>
        <p:grpSpPr>
          <a:xfrm>
            <a:off x="3131383" y="3277876"/>
            <a:ext cx="1209895" cy="1159522"/>
            <a:chOff x="950300" y="3316950"/>
            <a:chExt cx="1545600" cy="1481250"/>
          </a:xfrm>
        </p:grpSpPr>
        <p:pic>
          <p:nvPicPr>
            <p:cNvPr id="192" name="Shape 192"/>
            <p:cNvPicPr preferRelativeResize="0"/>
            <p:nvPr/>
          </p:nvPicPr>
          <p:blipFill>
            <a:blip r:embed="rId4">
              <a:alphaModFix/>
            </a:blip>
            <a:stretch>
              <a:fillRect/>
            </a:stretch>
          </p:blipFill>
          <p:spPr>
            <a:xfrm>
              <a:off x="1113500" y="3316950"/>
              <a:ext cx="1219200" cy="1219200"/>
            </a:xfrm>
            <a:prstGeom prst="rect">
              <a:avLst/>
            </a:prstGeom>
            <a:noFill/>
            <a:ln>
              <a:noFill/>
            </a:ln>
          </p:spPr>
        </p:pic>
        <p:sp>
          <p:nvSpPr>
            <p:cNvPr id="193" name="Shape 193"/>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grpSp>
        <p:nvGrpSpPr>
          <p:cNvPr id="194" name="Shape 194"/>
          <p:cNvGrpSpPr/>
          <p:nvPr/>
        </p:nvGrpSpPr>
        <p:grpSpPr>
          <a:xfrm>
            <a:off x="3736330" y="4511088"/>
            <a:ext cx="1399768" cy="1292109"/>
            <a:chOff x="2841325" y="4798100"/>
            <a:chExt cx="1788155" cy="1650625"/>
          </a:xfrm>
        </p:grpSpPr>
        <p:pic>
          <p:nvPicPr>
            <p:cNvPr id="195" name="Shape 195"/>
            <p:cNvPicPr preferRelativeResize="0"/>
            <p:nvPr/>
          </p:nvPicPr>
          <p:blipFill>
            <a:blip r:embed="rId3">
              <a:alphaModFix/>
            </a:blip>
            <a:stretch>
              <a:fillRect/>
            </a:stretch>
          </p:blipFill>
          <p:spPr>
            <a:xfrm>
              <a:off x="2841325" y="4798100"/>
              <a:ext cx="1788155" cy="1219199"/>
            </a:xfrm>
            <a:prstGeom prst="rect">
              <a:avLst/>
            </a:prstGeom>
            <a:noFill/>
            <a:ln>
              <a:noFill/>
            </a:ln>
          </p:spPr>
        </p:pic>
        <p:sp>
          <p:nvSpPr>
            <p:cNvPr id="196" name="Shape 196"/>
            <p:cNvSpPr txBox="1"/>
            <p:nvPr/>
          </p:nvSpPr>
          <p:spPr>
            <a:xfrm>
              <a:off x="2841400" y="6028425"/>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US" sz="1000" dirty="0" smtClean="0"/>
                <a:t>Web application</a:t>
              </a:r>
              <a:endParaRPr lang="en" sz="1000" dirty="0"/>
            </a:p>
          </p:txBody>
        </p:sp>
      </p:grpSp>
      <p:cxnSp>
        <p:nvCxnSpPr>
          <p:cNvPr id="204" name="Shape 204"/>
          <p:cNvCxnSpPr/>
          <p:nvPr/>
        </p:nvCxnSpPr>
        <p:spPr>
          <a:xfrm flipH="1" flipV="1">
            <a:off x="2090886" y="3071506"/>
            <a:ext cx="1225244" cy="334205"/>
          </a:xfrm>
          <a:prstGeom prst="straightConnector1">
            <a:avLst/>
          </a:prstGeom>
          <a:noFill/>
          <a:ln w="19050" cap="flat" cmpd="sng">
            <a:solidFill>
              <a:schemeClr val="dk2"/>
            </a:solidFill>
            <a:prstDash val="solid"/>
            <a:round/>
            <a:headEnd type="none" w="lg" len="lg"/>
            <a:tailEnd type="none" w="lg" len="lg"/>
          </a:ln>
        </p:spPr>
      </p:cxnSp>
      <p:sp>
        <p:nvSpPr>
          <p:cNvPr id="205" name="Shape 205"/>
          <p:cNvSpPr txBox="1"/>
          <p:nvPr/>
        </p:nvSpPr>
        <p:spPr>
          <a:xfrm>
            <a:off x="457200" y="2350060"/>
            <a:ext cx="2170799" cy="503099"/>
          </a:xfrm>
          <a:prstGeom prst="rect">
            <a:avLst/>
          </a:prstGeom>
          <a:noFill/>
          <a:ln>
            <a:noFill/>
          </a:ln>
        </p:spPr>
        <p:txBody>
          <a:bodyPr lIns="91425" tIns="91425" rIns="91425" bIns="91425" anchor="t" anchorCtr="0">
            <a:noAutofit/>
          </a:bodyPr>
          <a:lstStyle/>
          <a:p>
            <a:pPr lvl="0" rtl="0">
              <a:spcBef>
                <a:spcPts val="0"/>
              </a:spcBef>
              <a:buNone/>
            </a:pPr>
            <a:r>
              <a:rPr lang="en"/>
              <a:t>Centre management application</a:t>
            </a:r>
          </a:p>
        </p:txBody>
      </p:sp>
      <p:cxnSp>
        <p:nvCxnSpPr>
          <p:cNvPr id="206" name="Shape 206"/>
          <p:cNvCxnSpPr/>
          <p:nvPr/>
        </p:nvCxnSpPr>
        <p:spPr>
          <a:xfrm flipV="1">
            <a:off x="5227054" y="2754137"/>
            <a:ext cx="939021" cy="320207"/>
          </a:xfrm>
          <a:prstGeom prst="straightConnector1">
            <a:avLst/>
          </a:prstGeom>
          <a:noFill/>
          <a:ln w="19050" cap="flat" cmpd="sng">
            <a:solidFill>
              <a:schemeClr val="dk2"/>
            </a:solidFill>
            <a:prstDash val="solid"/>
            <a:round/>
            <a:headEnd type="none" w="lg" len="lg"/>
            <a:tailEnd type="none" w="lg" len="lg"/>
          </a:ln>
        </p:spPr>
      </p:cxnSp>
      <p:sp>
        <p:nvSpPr>
          <p:cNvPr id="207" name="Shape 207"/>
          <p:cNvSpPr txBox="1"/>
          <p:nvPr/>
        </p:nvSpPr>
        <p:spPr>
          <a:xfrm>
            <a:off x="6242305" y="2273345"/>
            <a:ext cx="2801399" cy="524699"/>
          </a:xfrm>
          <a:prstGeom prst="rect">
            <a:avLst/>
          </a:prstGeom>
          <a:noFill/>
          <a:ln>
            <a:noFill/>
          </a:ln>
        </p:spPr>
        <p:txBody>
          <a:bodyPr lIns="91425" tIns="91425" rIns="91425" bIns="91425" anchor="t" anchorCtr="0">
            <a:noAutofit/>
          </a:bodyPr>
          <a:lstStyle/>
          <a:p>
            <a:pPr lvl="0" rtl="0">
              <a:spcBef>
                <a:spcPts val="0"/>
              </a:spcBef>
              <a:buNone/>
            </a:pPr>
            <a:r>
              <a:rPr lang="en-US" b="1" dirty="0" smtClean="0"/>
              <a:t>Android Application</a:t>
            </a:r>
            <a:endParaRPr lang="en" dirty="0"/>
          </a:p>
        </p:txBody>
      </p:sp>
      <p:cxnSp>
        <p:nvCxnSpPr>
          <p:cNvPr id="208" name="Shape 208"/>
          <p:cNvCxnSpPr/>
          <p:nvPr/>
        </p:nvCxnSpPr>
        <p:spPr>
          <a:xfrm>
            <a:off x="4982658" y="5058133"/>
            <a:ext cx="1296994" cy="636445"/>
          </a:xfrm>
          <a:prstGeom prst="straightConnector1">
            <a:avLst/>
          </a:prstGeom>
          <a:noFill/>
          <a:ln w="19050" cap="flat" cmpd="sng">
            <a:solidFill>
              <a:schemeClr val="dk2"/>
            </a:solidFill>
            <a:prstDash val="solid"/>
            <a:round/>
            <a:headEnd type="none" w="lg" len="lg"/>
            <a:tailEnd type="none" w="lg" len="lg"/>
          </a:ln>
        </p:spPr>
      </p:cxnSp>
      <p:sp>
        <p:nvSpPr>
          <p:cNvPr id="209" name="Shape 209"/>
          <p:cNvSpPr txBox="1"/>
          <p:nvPr/>
        </p:nvSpPr>
        <p:spPr>
          <a:xfrm>
            <a:off x="6166075" y="5748896"/>
            <a:ext cx="2801399" cy="630899"/>
          </a:xfrm>
          <a:prstGeom prst="rect">
            <a:avLst/>
          </a:prstGeom>
          <a:noFill/>
          <a:ln>
            <a:noFill/>
          </a:ln>
        </p:spPr>
        <p:txBody>
          <a:bodyPr lIns="91425" tIns="91425" rIns="91425" bIns="91425" anchor="t" anchorCtr="0">
            <a:noAutofit/>
          </a:bodyPr>
          <a:lstStyle/>
          <a:p>
            <a:pPr lvl="0" rtl="0">
              <a:spcBef>
                <a:spcPts val="0"/>
              </a:spcBef>
              <a:buNone/>
            </a:pPr>
            <a:r>
              <a:rPr lang="en-US" b="1" dirty="0" smtClean="0"/>
              <a:t>Wear Application</a:t>
            </a:r>
            <a:endParaRPr lang="en" dirty="0"/>
          </a:p>
        </p:txBody>
      </p:sp>
      <p:sp>
        <p:nvSpPr>
          <p:cNvPr id="212" name="Shape 21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80112363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46994" y="344258"/>
            <a:ext cx="7886701" cy="587830"/>
          </a:xfrm>
          <a:prstGeom prst="rect">
            <a:avLst/>
          </a:prstGeom>
        </p:spPr>
        <p:txBody>
          <a:bodyPr>
            <a:noAutofit/>
          </a:bodyPr>
          <a:lstStyle>
            <a:lvl1pPr>
              <a:defRPr sz="3600">
                <a:latin typeface="Cambria"/>
                <a:ea typeface="Cambria"/>
                <a:cs typeface="Cambria"/>
                <a:sym typeface="Cambria"/>
              </a:defRPr>
            </a:lvl1pPr>
          </a:lstStyle>
          <a:p>
            <a:r>
              <a:rPr sz="4800" dirty="0"/>
              <a:t>Architecture: Bus Routing</a:t>
            </a:r>
          </a:p>
        </p:txBody>
      </p:sp>
      <p:sp>
        <p:nvSpPr>
          <p:cNvPr id="173" name="Shape 173"/>
          <p:cNvSpPr/>
          <p:nvPr/>
        </p:nvSpPr>
        <p:spPr>
          <a:xfrm flipV="1">
            <a:off x="0" y="1097794"/>
            <a:ext cx="8780691" cy="12248"/>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74" name="image6.png"/>
          <p:cNvPicPr>
            <a:picLocks noChangeAspect="1"/>
          </p:cNvPicPr>
          <p:nvPr/>
        </p:nvPicPr>
        <p:blipFill>
          <a:blip r:embed="rId2">
            <a:extLst/>
          </a:blip>
          <a:stretch>
            <a:fillRect/>
          </a:stretch>
        </p:blipFill>
        <p:spPr>
          <a:xfrm>
            <a:off x="2168221" y="1462013"/>
            <a:ext cx="5519512" cy="5072844"/>
          </a:xfrm>
          <a:prstGeom prst="rect">
            <a:avLst/>
          </a:prstGeom>
          <a:ln w="12700">
            <a:miter lim="400000"/>
          </a:ln>
        </p:spPr>
      </p:pic>
    </p:spTree>
    <p:extLst>
      <p:ext uri="{BB962C8B-B14F-4D97-AF65-F5344CB8AC3E}">
        <p14:creationId xmlns:p14="http://schemas.microsoft.com/office/powerpoint/2010/main" val="1805528041"/>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110218" y="253130"/>
            <a:ext cx="8780690" cy="669132"/>
          </a:xfrm>
          <a:prstGeom prst="rect">
            <a:avLst/>
          </a:prstGeom>
        </p:spPr>
        <p:txBody>
          <a:bodyPr>
            <a:noAutofit/>
          </a:bodyPr>
          <a:lstStyle>
            <a:lvl1pPr>
              <a:defRPr sz="3600">
                <a:latin typeface="Cambria"/>
                <a:ea typeface="Cambria"/>
                <a:cs typeface="Cambria"/>
                <a:sym typeface="Cambria"/>
              </a:defRPr>
            </a:lvl1pPr>
          </a:lstStyle>
          <a:p>
            <a:r>
              <a:rPr sz="4800" dirty="0"/>
              <a:t>Architecture: Motorbike Routing</a:t>
            </a:r>
          </a:p>
        </p:txBody>
      </p:sp>
      <p:sp>
        <p:nvSpPr>
          <p:cNvPr id="177" name="Shape 177"/>
          <p:cNvSpPr/>
          <p:nvPr/>
        </p:nvSpPr>
        <p:spPr>
          <a:xfrm flipV="1">
            <a:off x="110218" y="1088410"/>
            <a:ext cx="8780691" cy="12248"/>
          </a:xfrm>
          <a:prstGeom prst="line">
            <a:avLst/>
          </a:prstGeom>
          <a:ln w="22225">
            <a:solidFill>
              <a:schemeClr val="accent1"/>
            </a:solidFill>
            <a:miter/>
          </a:ln>
        </p:spPr>
        <p:txBody>
          <a:bodyPr lIns="34289" rIns="34289"/>
          <a:lstStyle/>
          <a:p>
            <a:pPr hangingPunct="0"/>
            <a:endParaRPr sz="1350" kern="0">
              <a:solidFill>
                <a:srgbClr val="000000"/>
              </a:solidFill>
              <a:latin typeface="Calibri"/>
              <a:ea typeface="Calibri"/>
              <a:cs typeface="Calibri"/>
              <a:sym typeface="Calibri"/>
            </a:endParaRPr>
          </a:p>
        </p:txBody>
      </p:sp>
      <p:pic>
        <p:nvPicPr>
          <p:cNvPr id="178" name="image7.png"/>
          <p:cNvPicPr>
            <a:picLocks noChangeAspect="1"/>
          </p:cNvPicPr>
          <p:nvPr/>
        </p:nvPicPr>
        <p:blipFill>
          <a:blip r:embed="rId2">
            <a:extLst/>
          </a:blip>
          <a:stretch>
            <a:fillRect/>
          </a:stretch>
        </p:blipFill>
        <p:spPr>
          <a:xfrm>
            <a:off x="1622274" y="1266805"/>
            <a:ext cx="6168872" cy="5421861"/>
          </a:xfrm>
          <a:prstGeom prst="rect">
            <a:avLst/>
          </a:prstGeom>
          <a:ln w="12700">
            <a:miter lim="400000"/>
          </a:ln>
        </p:spPr>
      </p:pic>
    </p:spTree>
    <p:extLst>
      <p:ext uri="{BB962C8B-B14F-4D97-AF65-F5344CB8AC3E}">
        <p14:creationId xmlns:p14="http://schemas.microsoft.com/office/powerpoint/2010/main" val="156585297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543465" y="427694"/>
            <a:ext cx="8499023" cy="994172"/>
          </a:xfrm>
          <a:prstGeom prst="rect">
            <a:avLst/>
          </a:prstGeom>
        </p:spPr>
        <p:txBody>
          <a:bodyPr/>
          <a:lstStyle>
            <a:lvl1pPr>
              <a:defRPr sz="3600">
                <a:latin typeface="Cambria"/>
                <a:ea typeface="Cambria"/>
                <a:cs typeface="Cambria"/>
                <a:sym typeface="Cambria"/>
              </a:defRPr>
            </a:lvl1pPr>
          </a:lstStyle>
          <a:p>
            <a:r>
              <a:t>Demo 1: Search motorbike route</a:t>
            </a:r>
          </a:p>
        </p:txBody>
      </p:sp>
      <p:sp>
        <p:nvSpPr>
          <p:cNvPr id="165" name="Shape 165"/>
          <p:cNvSpPr>
            <a:spLocks noGrp="1"/>
          </p:cNvSpPr>
          <p:nvPr>
            <p:ph type="body" idx="1"/>
          </p:nvPr>
        </p:nvSpPr>
        <p:spPr>
          <a:xfrm>
            <a:off x="543465" y="2074417"/>
            <a:ext cx="7971886" cy="3632370"/>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results:</a:t>
            </a:r>
          </a:p>
          <a:p>
            <a:pPr marL="514350" lvl="1" indent="-171450">
              <a:spcBef>
                <a:spcPts val="375"/>
              </a:spcBef>
              <a:defRPr sz="2600">
                <a:latin typeface="Cambria"/>
                <a:ea typeface="Cambria"/>
                <a:cs typeface="Cambria"/>
                <a:sym typeface="Cambria"/>
              </a:defRPr>
            </a:pPr>
            <a:r>
              <a:rPr sz="2100" dirty="0"/>
              <a:t>download all audio files.</a:t>
            </a:r>
          </a:p>
          <a:p>
            <a:pPr marL="501161" lvl="1" indent="-158261">
              <a:spcBef>
                <a:spcPts val="375"/>
              </a:spcBef>
              <a:defRPr sz="2600">
                <a:latin typeface="Cambria"/>
                <a:ea typeface="Cambria"/>
                <a:cs typeface="Cambria"/>
                <a:sym typeface="Cambria"/>
              </a:defRPr>
            </a:pPr>
            <a:r>
              <a:rPr sz="2100" dirty="0"/>
              <a:t>start GPS simulation.</a:t>
            </a:r>
          </a:p>
          <a:p>
            <a:pPr marL="501161" lvl="1" indent="-158261">
              <a:spcBef>
                <a:spcPts val="375"/>
              </a:spcBef>
              <a:defRPr sz="2600">
                <a:latin typeface="Cambria"/>
                <a:ea typeface="Cambria"/>
                <a:cs typeface="Cambria"/>
                <a:sym typeface="Cambria"/>
              </a:defRPr>
            </a:pPr>
            <a:r>
              <a:rPr sz="2100" dirty="0"/>
              <a:t>see Toast and hear an assist sound when near a turn.</a:t>
            </a:r>
          </a:p>
          <a:p>
            <a:pPr>
              <a:defRPr sz="2600">
                <a:latin typeface="Cambria"/>
                <a:ea typeface="Cambria"/>
                <a:cs typeface="Cambria"/>
                <a:sym typeface="Cambria"/>
              </a:defRPr>
            </a:pPr>
            <a:r>
              <a:rPr sz="2100" dirty="0"/>
              <a:t>Step 3: view result on wear.</a:t>
            </a:r>
            <a:endParaRPr lang="en-US" sz="2100" dirty="0"/>
          </a:p>
          <a:p>
            <a:pPr>
              <a:defRPr sz="2600">
                <a:latin typeface="Cambria"/>
                <a:ea typeface="Cambria"/>
                <a:cs typeface="Cambria"/>
                <a:sym typeface="Cambria"/>
              </a:defRPr>
            </a:pPr>
            <a:endParaRPr lang="en-US" sz="2100" dirty="0"/>
          </a:p>
          <a:p>
            <a:pPr>
              <a:defRPr sz="2600">
                <a:latin typeface="Cambria"/>
                <a:ea typeface="Cambria"/>
                <a:cs typeface="Cambria"/>
                <a:sym typeface="Cambria"/>
              </a:defRPr>
            </a:pPr>
            <a:endParaRPr sz="2100" dirty="0"/>
          </a:p>
        </p:txBody>
      </p:sp>
      <p:sp>
        <p:nvSpPr>
          <p:cNvPr id="166" name="Shape 166"/>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94598134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xfrm>
            <a:off x="416377" y="899092"/>
            <a:ext cx="8499023" cy="994172"/>
          </a:xfrm>
          <a:prstGeom prst="rect">
            <a:avLst/>
          </a:prstGeom>
        </p:spPr>
        <p:txBody>
          <a:bodyPr/>
          <a:lstStyle/>
          <a:p>
            <a:pPr lvl="1">
              <a:defRPr sz="3600">
                <a:latin typeface="Cambria"/>
                <a:ea typeface="Cambria"/>
                <a:cs typeface="Cambria"/>
                <a:sym typeface="Cambria"/>
              </a:defRPr>
            </a:pPr>
            <a:r>
              <a:t>Demo 2: Search bus route</a:t>
            </a:r>
          </a:p>
        </p:txBody>
      </p:sp>
      <p:sp>
        <p:nvSpPr>
          <p:cNvPr id="169" name="Shape 169"/>
          <p:cNvSpPr>
            <a:spLocks noGrp="1"/>
          </p:cNvSpPr>
          <p:nvPr>
            <p:ph type="body" idx="1"/>
          </p:nvPr>
        </p:nvSpPr>
        <p:spPr>
          <a:xfrm>
            <a:off x="266700" y="2238446"/>
            <a:ext cx="8610600" cy="2510504"/>
          </a:xfrm>
          <a:prstGeom prst="rect">
            <a:avLst/>
          </a:prstGeom>
        </p:spPr>
        <p:txBody>
          <a:bodyPr/>
          <a:lstStyle/>
          <a:p>
            <a:pPr>
              <a:defRPr sz="2600">
                <a:latin typeface="Cambria"/>
                <a:ea typeface="Cambria"/>
                <a:cs typeface="Cambria"/>
                <a:sym typeface="Cambria"/>
              </a:defRPr>
            </a:pPr>
            <a:r>
              <a:rPr sz="2100" dirty="0"/>
              <a:t>Step 1: search motorbike route using voice control:</a:t>
            </a:r>
          </a:p>
          <a:p>
            <a:pPr marL="514350" lvl="1" indent="-171450">
              <a:spcBef>
                <a:spcPts val="375"/>
              </a:spcBef>
              <a:defRPr sz="2600">
                <a:solidFill>
                  <a:srgbClr val="C00000"/>
                </a:solidFill>
                <a:latin typeface="Cambria"/>
                <a:ea typeface="Cambria"/>
                <a:cs typeface="Cambria"/>
                <a:sym typeface="Cambria"/>
              </a:defRPr>
            </a:pPr>
            <a:r>
              <a:rPr sz="2100" dirty="0"/>
              <a:t>Start location:</a:t>
            </a:r>
            <a:r>
              <a:rPr sz="2100" dirty="0">
                <a:solidFill>
                  <a:srgbClr val="000000"/>
                </a:solidFill>
              </a:rPr>
              <a:t>  Bến xe quận 8</a:t>
            </a:r>
            <a:endParaRPr sz="2100" dirty="0"/>
          </a:p>
          <a:p>
            <a:pPr marL="514350" lvl="1" indent="-171450">
              <a:spcBef>
                <a:spcPts val="375"/>
              </a:spcBef>
              <a:defRPr sz="2600">
                <a:solidFill>
                  <a:srgbClr val="C00000"/>
                </a:solidFill>
                <a:latin typeface="Cambria"/>
                <a:ea typeface="Cambria"/>
                <a:cs typeface="Cambria"/>
                <a:sym typeface="Cambria"/>
              </a:defRPr>
            </a:pPr>
            <a:r>
              <a:rPr sz="2100" dirty="0"/>
              <a:t>First middle location: </a:t>
            </a:r>
            <a:r>
              <a:rPr sz="2100" dirty="0">
                <a:solidFill>
                  <a:srgbClr val="000000"/>
                </a:solidFill>
              </a:rPr>
              <a:t>280 Nguyễn Đình Chiểu</a:t>
            </a:r>
          </a:p>
          <a:p>
            <a:pPr marL="514350" lvl="1" indent="-171450">
              <a:spcBef>
                <a:spcPts val="375"/>
              </a:spcBef>
              <a:defRPr sz="2600">
                <a:solidFill>
                  <a:srgbClr val="C00000"/>
                </a:solidFill>
                <a:latin typeface="Cambria"/>
                <a:ea typeface="Cambria"/>
                <a:cs typeface="Cambria"/>
                <a:sym typeface="Cambria"/>
              </a:defRPr>
            </a:pPr>
            <a:r>
              <a:rPr sz="2100" dirty="0"/>
              <a:t>Second middle location: </a:t>
            </a:r>
            <a:r>
              <a:rPr sz="2100" dirty="0">
                <a:solidFill>
                  <a:srgbClr val="000000"/>
                </a:solidFill>
              </a:rPr>
              <a:t>VinCom Lê Thánh Tôn</a:t>
            </a:r>
            <a:r>
              <a:rPr sz="2100" dirty="0"/>
              <a:t> </a:t>
            </a:r>
          </a:p>
          <a:p>
            <a:pPr marL="514350" lvl="1" indent="-171450">
              <a:spcBef>
                <a:spcPts val="375"/>
              </a:spcBef>
              <a:defRPr sz="2600">
                <a:solidFill>
                  <a:srgbClr val="C00000"/>
                </a:solidFill>
                <a:latin typeface="Cambria"/>
                <a:ea typeface="Cambria"/>
                <a:cs typeface="Cambria"/>
                <a:sym typeface="Cambria"/>
              </a:defRPr>
            </a:pPr>
            <a:r>
              <a:rPr sz="2100" dirty="0"/>
              <a:t>End location: </a:t>
            </a:r>
            <a:r>
              <a:rPr sz="2100" dirty="0">
                <a:solidFill>
                  <a:srgbClr val="000000"/>
                </a:solidFill>
              </a:rPr>
              <a:t>Công Viên Tao Đàn </a:t>
            </a:r>
            <a:r>
              <a:rPr sz="2100" dirty="0"/>
              <a:t> </a:t>
            </a:r>
            <a:endParaRPr sz="2100" dirty="0">
              <a:solidFill>
                <a:srgbClr val="000000"/>
              </a:solidFill>
            </a:endParaRPr>
          </a:p>
          <a:p>
            <a:pPr>
              <a:defRPr sz="2600">
                <a:latin typeface="Cambria"/>
                <a:ea typeface="Cambria"/>
                <a:cs typeface="Cambria"/>
                <a:sym typeface="Cambria"/>
              </a:defRPr>
            </a:pPr>
            <a:r>
              <a:rPr sz="2100" dirty="0"/>
              <a:t>Step 2: view result: see Toast and hear an assist sound when near a turn.</a:t>
            </a:r>
          </a:p>
        </p:txBody>
      </p:sp>
      <p:sp>
        <p:nvSpPr>
          <p:cNvPr id="170" name="Shape 170"/>
          <p:cNvSpPr/>
          <p:nvPr/>
        </p:nvSpPr>
        <p:spPr>
          <a:xfrm flipV="1">
            <a:off x="0" y="173899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208000525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16</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209135740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340" t="9882" r="30967" b="13703"/>
          <a:stretch/>
        </p:blipFill>
        <p:spPr>
          <a:xfrm>
            <a:off x="1369729" y="3500740"/>
            <a:ext cx="2271752" cy="328007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6533" b="42516"/>
          <a:stretch/>
        </p:blipFill>
        <p:spPr>
          <a:xfrm>
            <a:off x="4245202" y="4261744"/>
            <a:ext cx="4311590" cy="2451221"/>
          </a:xfrm>
          <a:prstGeom prst="rect">
            <a:avLst/>
          </a:prstGeom>
        </p:spPr>
      </p:pic>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Tree>
    <p:extLst>
      <p:ext uri="{BB962C8B-B14F-4D97-AF65-F5344CB8AC3E}">
        <p14:creationId xmlns:p14="http://schemas.microsoft.com/office/powerpoint/2010/main" val="2087792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18</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98864906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905774" y="2101501"/>
            <a:ext cx="6752420" cy="3630149"/>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2" name="Shape 52"/>
          <p:cNvSpPr txBox="1">
            <a:spLocks noGrp="1"/>
          </p:cNvSpPr>
          <p:nvPr>
            <p:ph type="title"/>
          </p:nvPr>
        </p:nvSpPr>
        <p:spPr>
          <a:xfrm>
            <a:off x="1485994" y="352028"/>
            <a:ext cx="6172200" cy="857250"/>
          </a:xfrm>
          <a:prstGeom prst="rect">
            <a:avLst/>
          </a:prstGeom>
        </p:spPr>
        <p:txBody>
          <a:bodyPr lIns="68569" tIns="68569" rIns="68569" bIns="68569" anchor="b" anchorCtr="0">
            <a:noAutofit/>
          </a:bodyPr>
          <a:lstStyle/>
          <a:p>
            <a:r>
              <a:rPr lang="en" sz="4800" dirty="0"/>
              <a:t>Overview</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19</a:t>
            </a:fld>
            <a:endParaRPr lang="en"/>
          </a:p>
        </p:txBody>
      </p:sp>
    </p:spTree>
    <p:extLst>
      <p:ext uri="{BB962C8B-B14F-4D97-AF65-F5344CB8AC3E}">
        <p14:creationId xmlns:p14="http://schemas.microsoft.com/office/powerpoint/2010/main" val="122411032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905773" y="2101501"/>
            <a:ext cx="7066345" cy="4472294"/>
          </a:xfrm>
          <a:prstGeom prst="rect">
            <a:avLst/>
          </a:prstGeom>
        </p:spPr>
        <p:txBody>
          <a:bodyPr lIns="68569" tIns="68569" rIns="68569" bIns="68569" anchor="t" anchorCtr="0">
            <a:noAutofit/>
          </a:bodyPr>
          <a:lstStyle/>
          <a:p>
            <a:pPr marL="342900" indent="-171450">
              <a:buAutoNum type="arabicPeriod"/>
            </a:pPr>
            <a:r>
              <a:rPr lang="en" sz="2800" dirty="0">
                <a:latin typeface="Cambria" charset="0"/>
                <a:ea typeface="Cambria" charset="0"/>
                <a:cs typeface="Cambria" charset="0"/>
              </a:rPr>
              <a:t>Problems</a:t>
            </a:r>
          </a:p>
          <a:p>
            <a:pPr marL="342900" indent="-171450">
              <a:buAutoNum type="arabicPeriod"/>
            </a:pPr>
            <a:r>
              <a:rPr lang="en" sz="2800" dirty="0">
                <a:latin typeface="Cambria" charset="0"/>
                <a:ea typeface="Cambria" charset="0"/>
                <a:cs typeface="Cambria" charset="0"/>
              </a:rPr>
              <a:t>Solution</a:t>
            </a:r>
          </a:p>
          <a:p>
            <a:pPr marL="342900" indent="-171450">
              <a:buAutoNum type="arabicPeriod"/>
            </a:pPr>
            <a:r>
              <a:rPr lang="en" sz="2800" dirty="0">
                <a:latin typeface="Cambria" charset="0"/>
                <a:ea typeface="Cambria" charset="0"/>
                <a:cs typeface="Cambria" charset="0"/>
              </a:rPr>
              <a:t>Feature explanation and demo</a:t>
            </a:r>
          </a:p>
          <a:p>
            <a:pPr marL="685800" lvl="1" indent="-171450">
              <a:buAutoNum type="alphaLcPeriod"/>
            </a:pPr>
            <a:r>
              <a:rPr lang="vi-VN" sz="2800" dirty="0">
                <a:latin typeface="Cambria" charset="0"/>
                <a:ea typeface="Cambria" charset="0"/>
                <a:cs typeface="Cambria" charset="0"/>
              </a:rPr>
              <a:t>Search motorbike four points</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Tracking motorbike’s route and notify</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View notification on wear</a:t>
            </a:r>
          </a:p>
          <a:p>
            <a:pPr marL="685800" lvl="1" indent="-171450">
              <a:buAutoNum type="alphaLcPeriod"/>
            </a:pPr>
            <a:r>
              <a:rPr lang="vi-VN" sz="2800" dirty="0">
                <a:latin typeface="Cambria" charset="0"/>
                <a:ea typeface="Cambria" charset="0"/>
                <a:cs typeface="Cambria" charset="0"/>
              </a:rPr>
              <a:t>Detect wrong route and recommend another route.</a:t>
            </a:r>
            <a:endParaRPr lang="en" sz="2800" dirty="0">
              <a:latin typeface="Cambria" charset="0"/>
              <a:ea typeface="Cambria" charset="0"/>
              <a:cs typeface="Cambria" charset="0"/>
            </a:endParaRPr>
          </a:p>
          <a:p>
            <a:pPr marL="685800" lvl="1" indent="-171450">
              <a:buAutoNum type="alphaLcPeriod"/>
            </a:pPr>
            <a:r>
              <a:rPr lang="vi-VN" sz="2800" dirty="0">
                <a:latin typeface="Cambria" charset="0"/>
                <a:ea typeface="Cambria" charset="0"/>
                <a:cs typeface="Cambria" charset="0"/>
              </a:rPr>
              <a:t>Search bus four points by using voice</a:t>
            </a:r>
            <a:endParaRPr lang="en" sz="2800" dirty="0">
              <a:latin typeface="Cambria" charset="0"/>
              <a:ea typeface="Cambria" charset="0"/>
              <a:cs typeface="Cambria" charset="0"/>
            </a:endParaRPr>
          </a:p>
          <a:p>
            <a:pPr marL="342900" indent="-171450">
              <a:buAutoNum type="arabicPeriod"/>
            </a:pPr>
            <a:r>
              <a:rPr lang="en" sz="2800" dirty="0">
                <a:latin typeface="Cambria" charset="0"/>
                <a:ea typeface="Cambria" charset="0"/>
                <a:cs typeface="Cambria" charset="0"/>
              </a:rPr>
              <a:t>Future plan</a:t>
            </a:r>
          </a:p>
        </p:txBody>
      </p:sp>
      <p:sp>
        <p:nvSpPr>
          <p:cNvPr id="52" name="Shape 52"/>
          <p:cNvSpPr txBox="1">
            <a:spLocks noGrp="1"/>
          </p:cNvSpPr>
          <p:nvPr>
            <p:ph type="title"/>
          </p:nvPr>
        </p:nvSpPr>
        <p:spPr>
          <a:xfrm>
            <a:off x="1090483" y="408320"/>
            <a:ext cx="6172200" cy="857250"/>
          </a:xfrm>
          <a:prstGeom prst="rect">
            <a:avLst/>
          </a:prstGeom>
        </p:spPr>
        <p:txBody>
          <a:bodyPr lIns="68569" tIns="68569" rIns="68569" bIns="68569" anchor="b" anchorCtr="0">
            <a:noAutofit/>
          </a:bodyPr>
          <a:lstStyle/>
          <a:p>
            <a:r>
              <a:rPr lang="en" sz="4800" dirty="0"/>
              <a:t>Overview</a:t>
            </a:r>
          </a:p>
        </p:txBody>
      </p:sp>
      <p:sp>
        <p:nvSpPr>
          <p:cNvPr id="53" name="Shape 53"/>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a:t>
            </a:fld>
            <a:endParaRPr lang="en" dirty="0"/>
          </a:p>
        </p:txBody>
      </p:sp>
    </p:spTree>
    <p:extLst>
      <p:ext uri="{BB962C8B-B14F-4D97-AF65-F5344CB8AC3E}">
        <p14:creationId xmlns:p14="http://schemas.microsoft.com/office/powerpoint/2010/main" val="429771187"/>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1680526" y="2410426"/>
            <a:ext cx="5782949" cy="2037149"/>
          </a:xfrm>
          <a:prstGeom prst="rect">
            <a:avLst/>
          </a:prstGeom>
          <a:noFill/>
          <a:ln>
            <a:noFill/>
          </a:ln>
        </p:spPr>
        <p:txBody>
          <a:bodyPr lIns="68569" tIns="68569" rIns="68569" bIns="68569" anchor="ctr" anchorCtr="0">
            <a:noAutofit/>
          </a:bodyPr>
          <a:lstStyle/>
          <a:p>
            <a:pPr algn="ctr"/>
            <a:r>
              <a:rPr lang="en" sz="3600" b="1">
                <a:solidFill>
                  <a:srgbClr val="FFFFFF"/>
                </a:solidFill>
              </a:rPr>
              <a:t>THANKS FOR LISTENING</a:t>
            </a:r>
          </a:p>
          <a:p>
            <a:pPr algn="ctr"/>
            <a:endParaRPr sz="3600" b="1">
              <a:solidFill>
                <a:srgbClr val="FFFFFF"/>
              </a:solidFill>
            </a:endParaRPr>
          </a:p>
          <a:p>
            <a:pPr algn="ctr"/>
            <a:r>
              <a:rPr lang="en" sz="7200" b="1">
                <a:solidFill>
                  <a:srgbClr val="FFFFFF"/>
                </a:solidFill>
              </a:rPr>
              <a:t>Q/A</a:t>
            </a:r>
          </a:p>
        </p:txBody>
      </p:sp>
      <p:sp>
        <p:nvSpPr>
          <p:cNvPr id="2120" name="Shape 2120"/>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20</a:t>
            </a:fld>
            <a:endParaRPr lang="en"/>
          </a:p>
        </p:txBody>
      </p:sp>
    </p:spTree>
    <p:extLst>
      <p:ext uri="{BB962C8B-B14F-4D97-AF65-F5344CB8AC3E}">
        <p14:creationId xmlns:p14="http://schemas.microsoft.com/office/powerpoint/2010/main" val="8117200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1.jpeg"/>
          <p:cNvPicPr>
            <a:picLocks noChangeAspect="1"/>
          </p:cNvPicPr>
          <p:nvPr/>
        </p:nvPicPr>
        <p:blipFill>
          <a:blip r:embed="rId2">
            <a:extLst/>
          </a:blip>
          <a:srcRect t="12290" b="6388"/>
          <a:stretch>
            <a:fillRect/>
          </a:stretch>
        </p:blipFill>
        <p:spPr>
          <a:xfrm>
            <a:off x="2792185" y="1668948"/>
            <a:ext cx="3967844" cy="3450062"/>
          </a:xfrm>
          <a:prstGeom prst="rect">
            <a:avLst/>
          </a:prstGeom>
          <a:ln w="12700">
            <a:miter lim="400000"/>
          </a:ln>
        </p:spPr>
      </p:pic>
    </p:spTree>
    <p:extLst>
      <p:ext uri="{BB962C8B-B14F-4D97-AF65-F5344CB8AC3E}">
        <p14:creationId xmlns:p14="http://schemas.microsoft.com/office/powerpoint/2010/main" val="183750474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6" name="Shape 135"/>
          <p:cNvSpPr>
            <a:spLocks noGrp="1"/>
          </p:cNvSpPr>
          <p:nvPr>
            <p:ph type="title"/>
          </p:nvPr>
        </p:nvSpPr>
        <p:spPr>
          <a:xfrm>
            <a:off x="405598" y="751022"/>
            <a:ext cx="8425543" cy="693459"/>
          </a:xfrm>
          <a:prstGeom prst="rect">
            <a:avLst/>
          </a:prstGeom>
        </p:spPr>
        <p:txBody>
          <a:bodyPr/>
          <a:lstStyle>
            <a:lvl1pPr>
              <a:defRPr sz="3600">
                <a:latin typeface="Cambria"/>
                <a:ea typeface="Cambria"/>
                <a:cs typeface="Cambria"/>
                <a:sym typeface="Cambria"/>
              </a:defRPr>
            </a:lvl1pPr>
          </a:lstStyle>
          <a:p>
            <a:pPr algn="ctr"/>
            <a:r>
              <a:rPr dirty="0"/>
              <a:t>Problem 1: Missing </a:t>
            </a:r>
            <a:r>
              <a:rPr lang="en-US" dirty="0" smtClean="0"/>
              <a:t>r</a:t>
            </a:r>
            <a:r>
              <a:rPr dirty="0" smtClean="0"/>
              <a:t>outing </a:t>
            </a:r>
            <a:r>
              <a:rPr dirty="0"/>
              <a:t>assist mobile application</a:t>
            </a:r>
          </a:p>
        </p:txBody>
      </p:sp>
      <p:sp>
        <p:nvSpPr>
          <p:cNvPr id="1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20" name="Shape 117"/>
          <p:cNvSpPr/>
          <p:nvPr/>
        </p:nvSpPr>
        <p:spPr>
          <a:xfrm>
            <a:off x="3825624" y="2994367"/>
            <a:ext cx="2267723" cy="2104384"/>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927" y="3350618"/>
            <a:ext cx="708344" cy="70834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611" y="4088142"/>
            <a:ext cx="662893" cy="654142"/>
          </a:xfrm>
          <a:prstGeom prst="rect">
            <a:avLst/>
          </a:prstGeom>
        </p:spPr>
      </p:pic>
      <p:pic>
        <p:nvPicPr>
          <p:cNvPr id="21" name="Picture 20"/>
          <p:cNvPicPr>
            <a:picLocks noChangeAspect="1"/>
          </p:cNvPicPr>
          <p:nvPr/>
        </p:nvPicPr>
        <p:blipFill>
          <a:blip r:embed="rId4"/>
          <a:stretch>
            <a:fillRect/>
          </a:stretch>
        </p:blipFill>
        <p:spPr>
          <a:xfrm>
            <a:off x="6215814" y="2548459"/>
            <a:ext cx="1934578" cy="1797789"/>
          </a:xfrm>
          <a:prstGeom prst="rect">
            <a:avLst/>
          </a:prstGeom>
        </p:spPr>
      </p:pic>
      <p:pic>
        <p:nvPicPr>
          <p:cNvPr id="22" name="Picture 21"/>
          <p:cNvPicPr>
            <a:picLocks noChangeAspect="1"/>
          </p:cNvPicPr>
          <p:nvPr/>
        </p:nvPicPr>
        <p:blipFill>
          <a:blip r:embed="rId5"/>
          <a:stretch>
            <a:fillRect/>
          </a:stretch>
        </p:blipFill>
        <p:spPr>
          <a:xfrm>
            <a:off x="1703617" y="2238056"/>
            <a:ext cx="2083283" cy="2225123"/>
          </a:xfrm>
          <a:prstGeom prst="rect">
            <a:avLst/>
          </a:prstGeom>
        </p:spPr>
      </p:pic>
      <p:pic>
        <p:nvPicPr>
          <p:cNvPr id="23" name="Picture 22"/>
          <p:cNvPicPr>
            <a:picLocks noChangeAspect="1"/>
          </p:cNvPicPr>
          <p:nvPr/>
        </p:nvPicPr>
        <p:blipFill>
          <a:blip r:embed="rId6"/>
          <a:stretch>
            <a:fillRect/>
          </a:stretch>
        </p:blipFill>
        <p:spPr>
          <a:xfrm>
            <a:off x="3249066" y="5225356"/>
            <a:ext cx="2241721" cy="1453789"/>
          </a:xfrm>
          <a:prstGeom prst="rect">
            <a:avLst/>
          </a:prstGeom>
        </p:spPr>
      </p:pic>
    </p:spTree>
    <p:extLst>
      <p:ext uri="{BB962C8B-B14F-4D97-AF65-F5344CB8AC3E}">
        <p14:creationId xmlns:p14="http://schemas.microsoft.com/office/powerpoint/2010/main" val="927241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19" name="Shape 81"/>
          <p:cNvSpPr/>
          <p:nvPr/>
        </p:nvSpPr>
        <p:spPr>
          <a:xfrm>
            <a:off x="1295321" y="1761015"/>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7" name="Shape 139"/>
          <p:cNvSpPr>
            <a:spLocks noGrp="1"/>
          </p:cNvSpPr>
          <p:nvPr>
            <p:ph type="title"/>
          </p:nvPr>
        </p:nvSpPr>
        <p:spPr>
          <a:xfrm>
            <a:off x="220284" y="304800"/>
            <a:ext cx="8885207" cy="844004"/>
          </a:xfrm>
          <a:prstGeom prst="rect">
            <a:avLst/>
          </a:prstGeom>
        </p:spPr>
        <p:txBody>
          <a:bodyPr/>
          <a:lstStyle>
            <a:lvl1pPr>
              <a:defRPr sz="3600">
                <a:latin typeface="Cambria"/>
                <a:ea typeface="Cambria"/>
                <a:cs typeface="Cambria"/>
                <a:sym typeface="Cambria"/>
              </a:defRPr>
            </a:lvl1pPr>
          </a:lstStyle>
          <a:p>
            <a:pPr algn="ctr"/>
            <a:r>
              <a:rPr dirty="0"/>
              <a:t>Problem 2: Supporting </a:t>
            </a:r>
            <a:r>
              <a:rPr dirty="0" smtClean="0"/>
              <a:t>wear </a:t>
            </a:r>
            <a:r>
              <a:rPr dirty="0"/>
              <a:t>device</a:t>
            </a:r>
          </a:p>
        </p:txBody>
      </p:sp>
      <p:sp>
        <p:nvSpPr>
          <p:cNvPr id="8" name="Shape 80"/>
          <p:cNvSpPr/>
          <p:nvPr/>
        </p:nvSpPr>
        <p:spPr>
          <a:xfrm>
            <a:off x="220284" y="1761015"/>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pic>
        <p:nvPicPr>
          <p:cNvPr id="9" name="image2.jpg"/>
          <p:cNvPicPr>
            <a:picLocks noChangeAspect="1"/>
          </p:cNvPicPr>
          <p:nvPr/>
        </p:nvPicPr>
        <p:blipFill>
          <a:blip r:embed="rId2">
            <a:extLst/>
          </a:blip>
          <a:stretch>
            <a:fillRect/>
          </a:stretch>
        </p:blipFill>
        <p:spPr>
          <a:xfrm>
            <a:off x="4073332" y="3595159"/>
            <a:ext cx="1991909" cy="1991909"/>
          </a:xfrm>
          <a:prstGeom prst="rect">
            <a:avLst/>
          </a:prstGeom>
          <a:ln w="12700">
            <a:miter lim="400000"/>
          </a:ln>
        </p:spPr>
      </p:pic>
    </p:spTree>
    <p:extLst>
      <p:ext uri="{BB962C8B-B14F-4D97-AF65-F5344CB8AC3E}">
        <p14:creationId xmlns:p14="http://schemas.microsoft.com/office/powerpoint/2010/main" val="1251208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dirty="0"/>
              <a:t>Problem 3</a:t>
            </a:r>
            <a:r>
              <a:rPr/>
              <a:t>: </a:t>
            </a:r>
            <a:r>
              <a:rPr smtClean="0"/>
              <a:t>voice </a:t>
            </a:r>
            <a:r>
              <a:rPr dirty="0" smtClean="0"/>
              <a:t>integration</a:t>
            </a:r>
            <a:endParaRPr dirty="0"/>
          </a:p>
        </p:txBody>
      </p:sp>
      <p:sp>
        <p:nvSpPr>
          <p:cNvPr id="9" name="Shape 81"/>
          <p:cNvSpPr/>
          <p:nvPr/>
        </p:nvSpPr>
        <p:spPr>
          <a:xfrm>
            <a:off x="3424154" y="175284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
        <p:nvSpPr>
          <p:cNvPr id="10" name="Shape 80"/>
          <p:cNvSpPr/>
          <p:nvPr/>
        </p:nvSpPr>
        <p:spPr>
          <a:xfrm>
            <a:off x="1018706"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 sz="2250" b="1" dirty="0"/>
              <a:t>1</a:t>
            </a:r>
          </a:p>
        </p:txBody>
      </p:sp>
      <p:sp>
        <p:nvSpPr>
          <p:cNvPr id="11" name="Shape 80"/>
          <p:cNvSpPr/>
          <p:nvPr/>
        </p:nvSpPr>
        <p:spPr>
          <a:xfrm>
            <a:off x="2221430" y="1752846"/>
            <a:ext cx="666900" cy="666900"/>
          </a:xfrm>
          <a:prstGeom prst="ellipse">
            <a:avLst/>
          </a:prstGeom>
          <a:solidFill>
            <a:srgbClr val="EFEFEF"/>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grpSp>
        <p:nvGrpSpPr>
          <p:cNvPr id="3" name="Group 2"/>
          <p:cNvGrpSpPr/>
          <p:nvPr/>
        </p:nvGrpSpPr>
        <p:grpSpPr>
          <a:xfrm>
            <a:off x="3424154" y="3508244"/>
            <a:ext cx="2075936" cy="1815243"/>
            <a:chOff x="3546390" y="3745311"/>
            <a:chExt cx="2075936" cy="1815243"/>
          </a:xfrm>
        </p:grpSpPr>
        <p:pic>
          <p:nvPicPr>
            <p:cNvPr id="12" name="image3.png"/>
            <p:cNvPicPr>
              <a:picLocks noChangeAspect="1"/>
            </p:cNvPicPr>
            <p:nvPr/>
          </p:nvPicPr>
          <p:blipFill rotWithShape="1">
            <a:blip r:embed="rId2">
              <a:extLst/>
            </a:blip>
            <a:srcRect l="48086" t="7785" r="6987" b="9158"/>
            <a:stretch/>
          </p:blipFill>
          <p:spPr>
            <a:xfrm>
              <a:off x="3546390" y="3745311"/>
              <a:ext cx="2075936" cy="1815243"/>
            </a:xfrm>
            <a:prstGeom prst="rect">
              <a:avLst/>
            </a:prstGeom>
            <a:ln w="12700">
              <a:miter lim="400000"/>
            </a:ln>
          </p:spPr>
        </p:pic>
        <p:sp>
          <p:nvSpPr>
            <p:cNvPr id="2" name="Oval 1"/>
            <p:cNvSpPr/>
            <p:nvPr/>
          </p:nvSpPr>
          <p:spPr>
            <a:xfrm>
              <a:off x="3657483" y="3814232"/>
              <a:ext cx="1761184" cy="1746321"/>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106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body" sz="quarter" idx="1"/>
          </p:nvPr>
        </p:nvSpPr>
        <p:spPr>
          <a:xfrm>
            <a:off x="861332" y="4506685"/>
            <a:ext cx="7886701" cy="796019"/>
          </a:xfrm>
          <a:prstGeom prst="rect">
            <a:avLst/>
          </a:prstGeom>
        </p:spPr>
        <p:txBody>
          <a:bodyPr>
            <a:normAutofit fontScale="92500" lnSpcReduction="20000"/>
          </a:bodyPr>
          <a:lstStyle>
            <a:lvl1pPr marL="0" indent="0">
              <a:buSzTx/>
              <a:buNone/>
              <a:defRPr sz="3600">
                <a:latin typeface="Cambria"/>
                <a:ea typeface="Cambria"/>
                <a:cs typeface="Cambria"/>
                <a:sym typeface="Cambria"/>
              </a:defRPr>
            </a:lvl1pPr>
          </a:lstStyle>
          <a:p>
            <a:r>
              <a:rPr dirty="0"/>
              <a:t>Our team provides solutions to fix 3 above problems.</a:t>
            </a:r>
          </a:p>
        </p:txBody>
      </p:sp>
      <p:pic>
        <p:nvPicPr>
          <p:cNvPr id="150" name="image4.jpg"/>
          <p:cNvPicPr>
            <a:picLocks noChangeAspect="1"/>
          </p:cNvPicPr>
          <p:nvPr/>
        </p:nvPicPr>
        <p:blipFill>
          <a:blip r:embed="rId2">
            <a:extLst/>
          </a:blip>
          <a:srcRect b="21104"/>
          <a:stretch>
            <a:fillRect/>
          </a:stretch>
        </p:blipFill>
        <p:spPr>
          <a:xfrm>
            <a:off x="947057" y="857250"/>
            <a:ext cx="7543801" cy="2975884"/>
          </a:xfrm>
          <a:prstGeom prst="rect">
            <a:avLst/>
          </a:prstGeom>
          <a:ln w="12700">
            <a:miter lim="400000"/>
          </a:ln>
        </p:spPr>
      </p:pic>
    </p:spTree>
    <p:extLst>
      <p:ext uri="{BB962C8B-B14F-4D97-AF65-F5344CB8AC3E}">
        <p14:creationId xmlns:p14="http://schemas.microsoft.com/office/powerpoint/2010/main" val="12107340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lvl1pPr>
              <a:defRPr sz="3600">
                <a:latin typeface="Cambria"/>
                <a:ea typeface="Cambria"/>
                <a:cs typeface="Cambria"/>
                <a:sym typeface="Cambria"/>
              </a:defRPr>
            </a:lvl1pPr>
          </a:lstStyle>
          <a:p>
            <a:r>
              <a:t>Providing a routing assist mobile application</a:t>
            </a:r>
          </a:p>
        </p:txBody>
      </p:sp>
      <p:sp>
        <p:nvSpPr>
          <p:cNvPr id="153" name="Shape 153"/>
          <p:cNvSpPr>
            <a:spLocks noGrp="1"/>
          </p:cNvSpPr>
          <p:nvPr>
            <p:ph type="body" idx="1"/>
          </p:nvPr>
        </p:nvSpPr>
        <p:spPr>
          <a:xfrm>
            <a:off x="142336" y="2057400"/>
            <a:ext cx="8863642" cy="3725775"/>
          </a:xfrm>
          <a:prstGeom prst="rect">
            <a:avLst/>
          </a:prstGeom>
        </p:spPr>
        <p:txBody>
          <a:bodyPr/>
          <a:lstStyle/>
          <a:p>
            <a:pPr marL="342900" indent="-342900">
              <a:buFont typeface="Wingdings" charset="2"/>
              <a:buChar char="ü"/>
              <a:defRPr>
                <a:latin typeface="Cambria"/>
                <a:ea typeface="Cambria"/>
                <a:cs typeface="Cambria"/>
                <a:sym typeface="Cambria"/>
              </a:defRPr>
            </a:pPr>
            <a:r>
              <a:rPr dirty="0"/>
              <a:t>Supporting search bus route and motorbike route from two points to four points.</a:t>
            </a:r>
          </a:p>
          <a:p>
            <a:pPr marL="342900" indent="-342900">
              <a:buFont typeface="Wingdings" charset="2"/>
              <a:buChar char="ü"/>
              <a:defRPr>
                <a:latin typeface="Cambria"/>
                <a:ea typeface="Cambria"/>
                <a:cs typeface="Cambria"/>
                <a:sym typeface="Cambria"/>
              </a:defRPr>
            </a:pPr>
            <a:r>
              <a:rPr lang="en-US" dirty="0" smtClean="0"/>
              <a:t>Supporting routing by message at every bus station or motorbike turn</a:t>
            </a:r>
            <a:r>
              <a:rPr dirty="0" smtClean="0"/>
              <a:t>.</a:t>
            </a:r>
            <a:endParaRPr dirty="0"/>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Wrong-way </a:t>
            </a:r>
            <a:r>
              <a:rPr lang="en-US" dirty="0" smtClean="0">
                <a:solidFill>
                  <a:schemeClr val="tx1"/>
                </a:solidFill>
              </a:rPr>
              <a:t>detection </a:t>
            </a:r>
            <a:r>
              <a:rPr dirty="0" smtClean="0">
                <a:solidFill>
                  <a:schemeClr val="tx1"/>
                </a:solidFill>
              </a:rPr>
              <a:t>system</a:t>
            </a:r>
            <a:r>
              <a:rPr lang="en-US" dirty="0" smtClean="0">
                <a:solidFill>
                  <a:schemeClr val="tx1"/>
                </a:solidFill>
              </a:rPr>
              <a:t>.</a:t>
            </a:r>
            <a:endParaRPr dirty="0">
              <a:solidFill>
                <a:schemeClr val="tx1"/>
              </a:solidFill>
            </a:endParaRPr>
          </a:p>
          <a:p>
            <a:pPr marL="342900" indent="-342900">
              <a:buFont typeface="Wingdings" charset="2"/>
              <a:buChar char="ü"/>
              <a:defRPr>
                <a:solidFill>
                  <a:schemeClr val="accent2">
                    <a:satOff val="-18194"/>
                    <a:lumOff val="-11215"/>
                  </a:schemeClr>
                </a:solidFill>
                <a:latin typeface="Cambria"/>
                <a:ea typeface="Cambria"/>
                <a:cs typeface="Cambria"/>
                <a:sym typeface="Cambria"/>
              </a:defRPr>
            </a:pPr>
            <a:r>
              <a:rPr dirty="0">
                <a:solidFill>
                  <a:schemeClr val="tx1"/>
                </a:solidFill>
              </a:rPr>
              <a:t>Supporting map </a:t>
            </a:r>
            <a:r>
              <a:rPr dirty="0" smtClean="0">
                <a:solidFill>
                  <a:schemeClr val="tx1"/>
                </a:solidFill>
              </a:rPr>
              <a:t>offline</a:t>
            </a:r>
            <a:r>
              <a:rPr lang="en-US" dirty="0" smtClean="0">
                <a:solidFill>
                  <a:schemeClr val="tx1"/>
                </a:solidFill>
              </a:rPr>
              <a:t>.</a:t>
            </a:r>
            <a:endParaRPr dirty="0">
              <a:solidFill>
                <a:schemeClr val="tx1"/>
              </a:solidFill>
            </a:endParaRPr>
          </a:p>
        </p:txBody>
      </p:sp>
      <p:sp>
        <p:nvSpPr>
          <p:cNvPr id="154" name="Shape 154"/>
          <p:cNvSpPr/>
          <p:nvPr/>
        </p:nvSpPr>
        <p:spPr>
          <a:xfrm flipV="1">
            <a:off x="0" y="1910442"/>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41370452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628650" y="677848"/>
            <a:ext cx="9234578" cy="724552"/>
          </a:xfrm>
          <a:prstGeom prst="rect">
            <a:avLst/>
          </a:prstGeom>
        </p:spPr>
        <p:txBody>
          <a:bodyPr/>
          <a:lstStyle>
            <a:lvl1pPr>
              <a:defRPr sz="3600">
                <a:latin typeface="Cambria"/>
                <a:ea typeface="Cambria"/>
                <a:cs typeface="Cambria"/>
                <a:sym typeface="Cambria"/>
              </a:defRPr>
            </a:lvl1pPr>
          </a:lstStyle>
          <a:p>
            <a:r>
              <a:rPr dirty="0"/>
              <a:t>Providing wear application and can display search result.</a:t>
            </a:r>
          </a:p>
        </p:txBody>
      </p:sp>
      <p:sp>
        <p:nvSpPr>
          <p:cNvPr id="157" name="Shape 157"/>
          <p:cNvSpPr>
            <a:spLocks noGrp="1"/>
          </p:cNvSpPr>
          <p:nvPr>
            <p:ph type="body" sz="half" idx="1"/>
          </p:nvPr>
        </p:nvSpPr>
        <p:spPr>
          <a:xfrm>
            <a:off x="628650" y="2226469"/>
            <a:ext cx="7886700" cy="1373981"/>
          </a:xfrm>
          <a:prstGeom prst="rect">
            <a:avLst/>
          </a:prstGeom>
        </p:spPr>
        <p:txBody>
          <a:bodyPr/>
          <a:lstStyle/>
          <a:p>
            <a:pPr marL="342900" indent="-342900">
              <a:buFont typeface="Wingdings" charset="2"/>
              <a:buChar char="ü"/>
              <a:defRPr>
                <a:latin typeface="Cambria"/>
                <a:ea typeface="Cambria"/>
                <a:cs typeface="Cambria"/>
                <a:sym typeface="Cambria"/>
              </a:defRPr>
            </a:pPr>
            <a:r>
              <a:rPr dirty="0"/>
              <a:t>Display search result on wear’s google map.</a:t>
            </a:r>
          </a:p>
          <a:p>
            <a:pPr marL="342900" indent="-342900">
              <a:buFont typeface="Wingdings" charset="2"/>
              <a:buChar char="ü"/>
              <a:defRPr>
                <a:latin typeface="Cambria"/>
                <a:ea typeface="Cambria"/>
                <a:cs typeface="Cambria"/>
                <a:sym typeface="Cambria"/>
              </a:defRPr>
            </a:pPr>
            <a:r>
              <a:rPr dirty="0"/>
              <a:t>At every bus station customer should leave or at each motorbike’s turn, application will notify a message or vibrate device.</a:t>
            </a:r>
          </a:p>
        </p:txBody>
      </p:sp>
      <p:sp>
        <p:nvSpPr>
          <p:cNvPr id="158" name="Shape 158"/>
          <p:cNvSpPr/>
          <p:nvPr/>
        </p:nvSpPr>
        <p:spPr>
          <a:xfrm flipV="1">
            <a:off x="0" y="1777693"/>
            <a:ext cx="9144001" cy="24494"/>
          </a:xfrm>
          <a:prstGeom prst="line">
            <a:avLst/>
          </a:prstGeom>
          <a:ln w="22225">
            <a:solidFill>
              <a:schemeClr val="accent1"/>
            </a:solidFill>
            <a:miter/>
          </a:ln>
        </p:spPr>
        <p:txBody>
          <a:bodyPr lIns="34289" rIns="34289"/>
          <a:lstStyle/>
          <a:p>
            <a:endParaRPr sz="1350"/>
          </a:p>
        </p:txBody>
      </p:sp>
    </p:spTree>
    <p:extLst>
      <p:ext uri="{BB962C8B-B14F-4D97-AF65-F5344CB8AC3E}">
        <p14:creationId xmlns:p14="http://schemas.microsoft.com/office/powerpoint/2010/main" val="1727386336"/>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938</Words>
  <Application>Microsoft Macintosh PowerPoint</Application>
  <PresentationFormat>On-screen Show (4:3)</PresentationFormat>
  <Paragraphs>124</Paragraphs>
  <Slides>20</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Calibri</vt:lpstr>
      <vt:lpstr>Cambria</vt:lpstr>
      <vt:lpstr>Helvetica</vt:lpstr>
      <vt:lpstr>Wingdings</vt:lpstr>
      <vt:lpstr>Arial</vt:lpstr>
      <vt:lpstr>biz</vt:lpstr>
      <vt:lpstr>Office Theme</vt:lpstr>
      <vt:lpstr>2_Office Theme</vt:lpstr>
      <vt:lpstr>1_Office Theme</vt:lpstr>
      <vt:lpstr>Smart Wear on Your Route</vt:lpstr>
      <vt:lpstr>Overview</vt:lpstr>
      <vt:lpstr>PowerPoint Presentation</vt:lpstr>
      <vt:lpstr>Problem 1: Missing routing assist mobile application</vt:lpstr>
      <vt:lpstr>Problem 2: Supporting wear device</vt:lpstr>
      <vt:lpstr>Problem 3: voice integration</vt:lpstr>
      <vt:lpstr>PowerPoint Presentation</vt:lpstr>
      <vt:lpstr>Providing a routing assist mobile application</vt:lpstr>
      <vt:lpstr>Providing wear application and can display search result.</vt:lpstr>
      <vt:lpstr>Providing voice search command and sound result.</vt:lpstr>
      <vt:lpstr>2. Solution</vt:lpstr>
      <vt:lpstr>Architecture: Bus Routing</vt:lpstr>
      <vt:lpstr>Architecture: Motorbike Routing</vt:lpstr>
      <vt:lpstr>Demo 1: Search motorbike route</vt:lpstr>
      <vt:lpstr>Demo 2: Search bus route</vt:lpstr>
      <vt:lpstr>Future plans</vt:lpstr>
      <vt:lpstr>Future plans</vt:lpstr>
      <vt:lpstr>Future plans</vt:lpstr>
      <vt:lpstr>Overview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57</cp:revision>
  <dcterms:created xsi:type="dcterms:W3CDTF">2015-12-08T01:13:14Z</dcterms:created>
  <dcterms:modified xsi:type="dcterms:W3CDTF">2015-12-09T04:14:07Z</dcterms:modified>
</cp:coreProperties>
</file>