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5"/>
    <p:restoredTop sz="79077" autoAdjust="0"/>
  </p:normalViewPr>
  <p:slideViewPr>
    <p:cSldViewPr>
      <p:cViewPr varScale="1">
        <p:scale>
          <a:sx n="57" d="100"/>
          <a:sy n="57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41853-563E-45B0-A893-A3AB7B8768E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84F17-3F14-4980-9E56-5377ACEE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mượn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smtClean="0"/>
              <a:t>bus.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66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02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Google Maps Direction API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waypoints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driving, walking or bicycling directions.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waypoints. 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Waypoints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Waypoint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sốlà</a:t>
            </a:r>
            <a:r>
              <a:rPr lang="en-US" baseline="0" dirty="0" smtClean="0"/>
              <a:t> waypoints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xuyệt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optmize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optimize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optimize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dirty="0" smtClean="0"/>
              <a:t> Google</a:t>
            </a:r>
            <a:r>
              <a:rPr lang="en-US" baseline="0" dirty="0" smtClean="0"/>
              <a:t> Direction API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Do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Goolge</a:t>
            </a:r>
            <a:r>
              <a:rPr lang="en-US" baseline="0" dirty="0" smtClean="0"/>
              <a:t> Direction API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hơp</a:t>
            </a:r>
            <a:r>
              <a:rPr lang="en-US" baseline="0" dirty="0" smtClean="0"/>
              <a:t>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40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1: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53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2: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7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3: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Maps direction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03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</a:t>
            </a:r>
            <a:r>
              <a:rPr lang="en-US" baseline="0" dirty="0" smtClean="0"/>
              <a:t>API,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5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</a:t>
            </a:r>
            <a:r>
              <a:rPr lang="en-US" baseline="0" dirty="0" smtClean="0"/>
              <a:t>dung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smtClean="0"/>
              <a:t>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4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Google Maps Directions.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1 object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geocode way points, routes, status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1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bug,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Directions service fail.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1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chi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geocoding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Nam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89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route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rotues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route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routes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direction service.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Direction service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routes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alternatives=true”.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Leg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Step.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1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Tiếp tục chúng tôi xin trình bày cách xây dựng class </a:t>
            </a:r>
            <a:r>
              <a:rPr lang="vi-VN" dirty="0" smtClean="0"/>
              <a:t>Leg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leg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mãng</a:t>
            </a:r>
            <a:r>
              <a:rPr lang="en-US" baseline="0" dirty="0" smtClean="0"/>
              <a:t> legs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baseline="0" dirty="0" err="1" smtClean="0"/>
              <a:t>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gôm</a:t>
            </a:r>
            <a:r>
              <a:rPr lang="en-US" baseline="0" dirty="0" smtClean="0"/>
              <a:t> waypoints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routes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 leg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waypoint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 hay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leg.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07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Distance: </a:t>
            </a:r>
            <a:r>
              <a:rPr lang="en-US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61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376-F3E2-644B-9648-C2DF97B2FC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1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376-F3E2-644B-9648-C2DF97B2FC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09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OverviewPolyline: toạ độ các điểm vẽ nên leg đó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82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OverviewPolyline: toạ độ các điểm vẽ nên leg đó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82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xây dựng class Ste</a:t>
            </a: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01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Instruction:</a:t>
            </a:r>
            <a:r>
              <a:rPr lang="vi-VN" baseline="0" dirty="0" smtClean="0"/>
              <a:t> hướng dẫn cách đi của step hiện tại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3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Polyline : toạ độ các điểm để vẽ đường đi một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1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Khương thử sử dụng google map.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vi-VN" dirty="0" smtClean="0"/>
              <a:t>Google map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vi-VN" dirty="0" smtClean="0"/>
              <a:t> hỗ</a:t>
            </a:r>
            <a:r>
              <a:rPr lang="en-US" dirty="0" smtClean="0"/>
              <a:t> </a:t>
            </a:r>
            <a:r>
              <a:rPr lang="en-US" baseline="0" dirty="0" err="1" smtClean="0"/>
              <a:t>trợ</a:t>
            </a:r>
            <a:r>
              <a:rPr lang="vi-VN" dirty="0" smtClean="0"/>
              <a:t> tìm kiếm đường đi bằng xe máy</a:t>
            </a:r>
            <a:r>
              <a:rPr lang="en-US" dirty="0" smtClean="0"/>
              <a:t> qua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3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2 class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Leg and Step: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. 1 Leg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376-F3E2-644B-9648-C2DF97B2FC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9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9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3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vi-VN" dirty="0" smtClean="0"/>
              <a:t>, nhóm chúng tôi đã phát tri</a:t>
            </a:r>
            <a:r>
              <a:rPr lang="en-US" dirty="0" err="1" smtClean="0"/>
              <a:t>ển</a:t>
            </a:r>
            <a:r>
              <a:rPr lang="vi-VN" dirty="0" smtClean="0"/>
              <a:t> một ứng dụng tìm kiếm đường đi = xe máy.</a:t>
            </a:r>
            <a:r>
              <a:rPr lang="vi-VN" baseline="0" dirty="0" smtClean="0"/>
              <a:t> </a:t>
            </a:r>
          </a:p>
          <a:p>
            <a:pPr algn="just"/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h</a:t>
            </a:r>
            <a:r>
              <a:rPr lang="vi-VN" dirty="0" smtClean="0"/>
              <a:t>ỗ 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vi-VN" dirty="0" smtClean="0"/>
              <a:t> 2 điểm.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vi-VN" sz="1200" dirty="0" smtClean="0">
                <a:latin typeface="Cambria" pitchFamily="18" charset="0"/>
              </a:rPr>
              <a:t>nhiêu hơn 2 điểm.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Cụ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thể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là</a:t>
            </a:r>
            <a:r>
              <a:rPr lang="en-US" sz="1200" baseline="0" dirty="0" smtClean="0">
                <a:latin typeface="Cambria" pitchFamily="18" charset="0"/>
              </a:rPr>
              <a:t> (</a:t>
            </a:r>
            <a:r>
              <a:rPr lang="en-US" sz="1200" baseline="0" dirty="0" err="1" smtClean="0">
                <a:latin typeface="Cambria" pitchFamily="18" charset="0"/>
              </a:rPr>
              <a:t>từ</a:t>
            </a:r>
            <a:r>
              <a:rPr lang="en-US" sz="1200" baseline="0" dirty="0" smtClean="0">
                <a:latin typeface="Cambria" pitchFamily="18" charset="0"/>
              </a:rPr>
              <a:t> 2 – 4 </a:t>
            </a:r>
            <a:r>
              <a:rPr lang="en-US" sz="1200" baseline="0" dirty="0" err="1" smtClean="0">
                <a:latin typeface="Cambria" pitchFamily="18" charset="0"/>
              </a:rPr>
              <a:t>điểm</a:t>
            </a:r>
            <a:r>
              <a:rPr lang="en-US" sz="1200" baseline="0" dirty="0" smtClean="0">
                <a:latin typeface="Cambria" pitchFamily="18" charset="0"/>
              </a:rPr>
              <a:t>). </a:t>
            </a:r>
            <a:r>
              <a:rPr lang="en-US" sz="1200" baseline="0" dirty="0" err="1" smtClean="0">
                <a:latin typeface="Cambria" pitchFamily="18" charset="0"/>
              </a:rPr>
              <a:t>Và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thêm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năng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ưu</a:t>
            </a:r>
            <a:r>
              <a:rPr lang="en-US" sz="1200" baseline="0" dirty="0" smtClean="0">
                <a:latin typeface="Cambria" pitchFamily="18" charset="0"/>
              </a:rPr>
              <a:t> hay </a:t>
            </a:r>
            <a:r>
              <a:rPr lang="en-US" sz="1200" baseline="0" dirty="0" err="1" smtClean="0">
                <a:latin typeface="Cambria" pitchFamily="18" charset="0"/>
              </a:rPr>
              <a:t>không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ưu</a:t>
            </a:r>
            <a:r>
              <a:rPr lang="en-US" sz="1200" baseline="0" dirty="0" smtClean="0">
                <a:latin typeface="Cambria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91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baseline="0" dirty="0" err="1" smtClean="0">
                <a:latin typeface="Cambria" pitchFamily="18" charset="0"/>
              </a:rPr>
              <a:t>Tiếp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theo</a:t>
            </a:r>
            <a:r>
              <a:rPr lang="en-US" sz="1200" baseline="0" dirty="0" smtClean="0">
                <a:latin typeface="Cambria" pitchFamily="18" charset="0"/>
              </a:rPr>
              <a:t>, </a:t>
            </a:r>
            <a:r>
              <a:rPr lang="en-US" sz="1200" baseline="0" dirty="0" err="1" smtClean="0">
                <a:latin typeface="Cambria" pitchFamily="18" charset="0"/>
              </a:rPr>
              <a:t>tôi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xin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mô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tả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trúc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tổng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quát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và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cách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hệ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thống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xử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lý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tìm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đường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như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sau</a:t>
            </a:r>
            <a:r>
              <a:rPr lang="en-US" sz="1200" baseline="0" dirty="0" smtClean="0">
                <a:latin typeface="Cambria" pitchFamily="18" charset="0"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nhập</a:t>
            </a:r>
            <a:r>
              <a:rPr lang="en-US" baseline="0" dirty="0" smtClean="0"/>
              <a:t> text.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Speech to Text API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Google Maps Directions API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qua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3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0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8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prstClr val="black"/>
                    </a:solidFill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solidFill>
                    <a:prstClr val="black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 descr="C:\Users\ngoan\Desktop\image\compan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75" y="2133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ngoan\Desktop\image\24598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38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9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goan\Desktop\image\zK11Va5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8332" b="14167"/>
          <a:stretch/>
        </p:blipFill>
        <p:spPr bwMode="auto">
          <a:xfrm>
            <a:off x="3711837" y="441960"/>
            <a:ext cx="163068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936376" y="2667000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53200" y="265982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6387" y="3413760"/>
            <a:ext cx="82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Start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41376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nd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2501153" y="2942215"/>
            <a:ext cx="4052047" cy="7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" y="487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//maps.googleapis.com/maps/api/directions/json?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=Toronto&amp;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destination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=Montreal&amp;key=</a:t>
            </a:r>
            <a:r>
              <a:rPr lang="en-US" b="1" i="1" dirty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74868" y="3530733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567107" y="3530732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4720" y="2099519"/>
            <a:ext cx="2362200" cy="3427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35331" y="255492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35331" y="415512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ngoan\Desktop\image\zK11Va5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8332" b="14167"/>
          <a:stretch/>
        </p:blipFill>
        <p:spPr bwMode="auto">
          <a:xfrm>
            <a:off x="3802379" y="152400"/>
            <a:ext cx="163068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44879" y="4105794"/>
            <a:ext cx="82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Start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8496" y="409550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nd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4320" y="3119702"/>
            <a:ext cx="13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Middle 1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3349" y="4730644"/>
            <a:ext cx="13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Middle 2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9" name="Straight Arrow Connector 18"/>
          <p:cNvCxnSpPr>
            <a:stCxn id="2" idx="6"/>
            <a:endCxn id="4" idx="1"/>
          </p:cNvCxnSpPr>
          <p:nvPr/>
        </p:nvCxnSpPr>
        <p:spPr>
          <a:xfrm>
            <a:off x="1639645" y="3813122"/>
            <a:ext cx="1835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3" idx="2"/>
          </p:cNvCxnSpPr>
          <p:nvPr/>
        </p:nvCxnSpPr>
        <p:spPr>
          <a:xfrm flipV="1">
            <a:off x="5836920" y="3813121"/>
            <a:ext cx="173018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19" y="580013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//maps.googleapis.com/maps/api/directions/json?origin=Adelaide,SA&amp;destination=Adelaide,SA&amp;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waypoints=optimize:true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|Barossa+Valley,SA|Clare,SA|Connawarra,SA|McLaren+Vale,SA&amp;key=</a:t>
            </a:r>
            <a:r>
              <a:rPr lang="en-US" b="1" i="1" dirty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4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40099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7979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3" idx="1"/>
          </p:cNvCxnSpPr>
          <p:nvPr/>
        </p:nvCxnSpPr>
        <p:spPr>
          <a:xfrm>
            <a:off x="5334000" y="2857500"/>
            <a:ext cx="2028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>
                <a:solidFill>
                  <a:prstClr val="black"/>
                </a:solidFill>
              </a:rPr>
              <a:t>1</a:t>
            </a:r>
            <a:endParaRPr lang="en" sz="2250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b="1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&amp;destination=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8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&amp;key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7979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3" idx="1"/>
          </p:cNvCxnSpPr>
          <p:nvPr/>
        </p:nvCxnSpPr>
        <p:spPr>
          <a:xfrm>
            <a:off x="5334000" y="2857500"/>
            <a:ext cx="2013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527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>
                <a:solidFill>
                  <a:prstClr val="black"/>
                </a:solidFill>
              </a:rPr>
              <a:t>2</a:t>
            </a:r>
            <a:endParaRPr lang="en" sz="2250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004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b="1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&amp;destination=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8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&amp;key=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13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04" y="2276856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4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4" idx="1"/>
          </p:cNvCxnSpPr>
          <p:nvPr/>
        </p:nvCxnSpPr>
        <p:spPr>
          <a:xfrm>
            <a:off x="5334000" y="2857500"/>
            <a:ext cx="2028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527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92424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>
                <a:solidFill>
                  <a:prstClr val="black"/>
                </a:solidFill>
              </a:rPr>
              <a:t>3</a:t>
            </a:r>
            <a:endParaRPr lang="en" sz="2250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b="1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&amp;destination=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8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&amp;key=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14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4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230880" y="2324100"/>
            <a:ext cx="22098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3 Results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0880" y="3886200"/>
            <a:ext cx="2209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Sort results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8" name="Straight Arrow Connector 17"/>
          <p:cNvCxnSpPr>
            <a:stCxn id="2050" idx="2"/>
            <a:endCxn id="15" idx="0"/>
          </p:cNvCxnSpPr>
          <p:nvPr/>
        </p:nvCxnSpPr>
        <p:spPr>
          <a:xfrm>
            <a:off x="4335780" y="1618250"/>
            <a:ext cx="0" cy="705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>
          <a:xfrm>
            <a:off x="4335780" y="3162300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49" name="Group 2048"/>
          <p:cNvGrpSpPr/>
          <p:nvPr/>
        </p:nvGrpSpPr>
        <p:grpSpPr>
          <a:xfrm>
            <a:off x="3307080" y="123158"/>
            <a:ext cx="2057400" cy="1495092"/>
            <a:chOff x="5867400" y="594360"/>
            <a:chExt cx="2057400" cy="1495092"/>
          </a:xfrm>
        </p:grpSpPr>
        <p:pic>
          <p:nvPicPr>
            <p:cNvPr id="2050" name="Picture 2" descr="C:\Users\ngoan\Desktop\image\dT8jMeK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94360"/>
              <a:ext cx="2057400" cy="1495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" name="TextBox 2047"/>
            <p:cNvSpPr txBox="1"/>
            <p:nvPr/>
          </p:nvSpPr>
          <p:spPr>
            <a:xfrm>
              <a:off x="6230693" y="1093256"/>
              <a:ext cx="1457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ambria" pitchFamily="18" charset="0"/>
                </a:rPr>
                <a:t>Google API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230880" y="5715000"/>
            <a:ext cx="2209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Display on Mobile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2061" name="Straight Arrow Connector 2060"/>
          <p:cNvCxnSpPr>
            <a:stCxn id="16" idx="2"/>
            <a:endCxn id="39" idx="0"/>
          </p:cNvCxnSpPr>
          <p:nvPr/>
        </p:nvCxnSpPr>
        <p:spPr>
          <a:xfrm>
            <a:off x="4335780" y="4800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5240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755648" y="2058924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84869" y="2593848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19793" y="4317929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45" y="15240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45" y="378300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01" y="378300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51369" y="155171"/>
            <a:ext cx="2667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BEST RESULT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0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JSON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ngoan\Desktop\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49" y="2189107"/>
            <a:ext cx="6247744" cy="312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STATUS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ngoan\Desktop\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4" y="1653080"/>
            <a:ext cx="4397537" cy="21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8634" y="3121572"/>
            <a:ext cx="2128345" cy="50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994" y="3863218"/>
            <a:ext cx="7932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itchFamily="18" charset="0"/>
              </a:rPr>
              <a:t>The </a:t>
            </a:r>
            <a:r>
              <a:rPr lang="en-US" sz="2400" b="1" dirty="0">
                <a:solidFill>
                  <a:srgbClr val="FF0000"/>
                </a:solidFill>
                <a:latin typeface="Cambria" pitchFamily="18" charset="0"/>
              </a:rPr>
              <a:t>status</a:t>
            </a:r>
            <a:r>
              <a:rPr lang="en-US" sz="2400" dirty="0">
                <a:latin typeface="Cambria" pitchFamily="18" charset="0"/>
              </a:rPr>
              <a:t> field within the Directions response object contains the status of the request, and may contain debugging information to help you track down why the Directions service </a:t>
            </a:r>
            <a:r>
              <a:rPr lang="en-US" sz="2400" dirty="0" smtClean="0">
                <a:latin typeface="Cambria" pitchFamily="18" charset="0"/>
              </a:rPr>
              <a:t>failed.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8634" y="5421508"/>
            <a:ext cx="7815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Cambria" pitchFamily="18" charset="0"/>
              </a:rPr>
              <a:t>OK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Cambria" pitchFamily="18" charset="0"/>
              </a:rPr>
              <a:t>NOT_FOUND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Cambria" pitchFamily="18" charset="0"/>
              </a:rPr>
              <a:t>ZERO_RESULTS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Cambria" pitchFamily="18" charset="0"/>
              </a:rPr>
              <a:t>…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GEOCODED WAYPOINTS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ngoan\Desktop\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4" y="1653080"/>
            <a:ext cx="4397537" cy="21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2086303"/>
            <a:ext cx="3770494" cy="50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9526" y="4435992"/>
            <a:ext cx="7932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solidFill>
                  <a:srgbClr val="FF0000"/>
                </a:solidFill>
                <a:latin typeface="Cambria" pitchFamily="18" charset="0"/>
              </a:rPr>
              <a:t>geocoded_waypoints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:</a:t>
            </a:r>
            <a:r>
              <a:rPr lang="en-US" sz="2400" dirty="0">
                <a:latin typeface="Cambria" pitchFamily="18" charset="0"/>
              </a:rPr>
              <a:t> contains an array with details about the geocoding of origin, destination and waypoints.</a:t>
            </a:r>
            <a:endParaRPr lang="en-U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Cambria" pitchFamily="18" charset="0"/>
              </a:rPr>
              <a:t>Best Order ?</a:t>
            </a:r>
            <a:endParaRPr lang="en-US" sz="2000" dirty="0">
              <a:solidFill>
                <a:prstClr val="white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7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ROUTES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ngoan\Desktop\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4" y="1653079"/>
            <a:ext cx="4397537" cy="21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0979" y="2569779"/>
            <a:ext cx="2159876" cy="50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994" y="3988676"/>
            <a:ext cx="7932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itchFamily="18" charset="0"/>
              </a:rPr>
              <a:t>Each element of the </a:t>
            </a:r>
            <a:r>
              <a:rPr lang="en-US" sz="2400" dirty="0">
                <a:latin typeface="Cambria" pitchFamily="18" charset="0"/>
              </a:rPr>
              <a:t>routes</a:t>
            </a:r>
            <a:r>
              <a:rPr lang="en-US" sz="2400" dirty="0">
                <a:latin typeface="Cambria" pitchFamily="18" charset="0"/>
              </a:rPr>
              <a:t> array contains a single result from the specified origin and </a:t>
            </a:r>
            <a:r>
              <a:rPr lang="en-US" sz="2400" dirty="0" smtClean="0">
                <a:latin typeface="Cambria" pitchFamily="18" charset="0"/>
              </a:rPr>
              <a:t>destination.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239" y="5023235"/>
            <a:ext cx="861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mbria" pitchFamily="18" charset="0"/>
              </a:rPr>
              <a:t>Example:</a:t>
            </a: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Công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Viên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Tao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Đàn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&amp;destination=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Tôn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&amp;waypoints=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optimize:true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| 280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Nguyễn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Đình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Chiểu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|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8 &amp;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alternatives=true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&amp;key=</a:t>
            </a:r>
            <a:r>
              <a:rPr lang="en-US" b="1" i="1" dirty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b="1" i="1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36634" y="3927026"/>
            <a:ext cx="4154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itchFamily="18" charset="0"/>
              </a:rPr>
              <a:t>Each element in the legs array specifies a single leg of the journey from the origin to the destination in the calculated </a:t>
            </a:r>
            <a:r>
              <a:rPr lang="en-US" sz="2000" dirty="0" smtClean="0">
                <a:latin typeface="Cambria" pitchFamily="18" charset="0"/>
              </a:rPr>
              <a:t>route.</a:t>
            </a:r>
            <a:endParaRPr lang="en-US" sz="2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1585" y="5513402"/>
            <a:ext cx="3302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Distance: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indicates the total distance covered by this leg.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2203" y="5513402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Cambria" pitchFamily="18" charset="0"/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uration:</a:t>
            </a:r>
            <a:r>
              <a:rPr lang="en-US" sz="2000" dirty="0">
                <a:latin typeface="Cambria" pitchFamily="18" charset="0"/>
              </a:rPr>
              <a:t> indicates the total duration of this leg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0" y="4282296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ambria" pitchFamily="18" charset="0"/>
              </a:rPr>
              <a:t>StartAddress</a:t>
            </a:r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: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contains </a:t>
            </a:r>
            <a:r>
              <a:rPr lang="en-US" sz="2000" dirty="0">
                <a:latin typeface="Cambria" pitchFamily="18" charset="0"/>
              </a:rPr>
              <a:t>the </a:t>
            </a:r>
            <a:r>
              <a:rPr lang="en-US" sz="2000" dirty="0" smtClean="0">
                <a:latin typeface="Cambria" pitchFamily="18" charset="0"/>
              </a:rPr>
              <a:t>human-readable address </a:t>
            </a:r>
            <a:r>
              <a:rPr lang="en-US" sz="2000" dirty="0">
                <a:latin typeface="Cambria" pitchFamily="18" charset="0"/>
              </a:rPr>
              <a:t>(typically a street address) resulting from reverse geocoding the </a:t>
            </a:r>
            <a:r>
              <a:rPr lang="en-US" sz="2000" dirty="0" err="1">
                <a:latin typeface="Cambria" pitchFamily="18" charset="0"/>
              </a:rPr>
              <a:t>start_location</a:t>
            </a:r>
            <a:r>
              <a:rPr lang="en-US" sz="2000" dirty="0">
                <a:latin typeface="Cambria" pitchFamily="18" charset="0"/>
              </a:rPr>
              <a:t> of this </a:t>
            </a:r>
            <a:r>
              <a:rPr lang="en-US" sz="2000" dirty="0" smtClean="0">
                <a:latin typeface="Cambria" pitchFamily="18" charset="0"/>
              </a:rPr>
              <a:t>leg.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4743960"/>
            <a:ext cx="3058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EndAddress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: </a:t>
            </a:r>
            <a:r>
              <a:rPr lang="en-US" dirty="0">
                <a:latin typeface="Cambria" pitchFamily="18" charset="0"/>
              </a:rPr>
              <a:t> contains the human-readable address (typically a street address) from reverse geocoding the </a:t>
            </a:r>
            <a:r>
              <a:rPr lang="en-US" dirty="0" err="1">
                <a:latin typeface="Cambria" pitchFamily="18" charset="0"/>
              </a:rPr>
              <a:t>end_location</a:t>
            </a:r>
            <a:r>
              <a:rPr lang="en-US" dirty="0">
                <a:latin typeface="Cambria" pitchFamily="18" charset="0"/>
              </a:rPr>
              <a:t> of this leg.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4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37013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3181573" y="3229756"/>
            <a:ext cx="2942869" cy="2056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12085" y="5195440"/>
            <a:ext cx="1569488" cy="18073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5001895"/>
            <a:ext cx="305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StartLocation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: </a:t>
            </a:r>
            <a:r>
              <a:rPr lang="en-US" dirty="0">
                <a:latin typeface="Cambria" pitchFamily="18" charset="0"/>
              </a:rPr>
              <a:t> contains the latitude/longitude coordinates of the origin of this leg</a:t>
            </a:r>
            <a:r>
              <a:rPr lang="en-US" dirty="0" smtClean="0">
                <a:latin typeface="Cambria" pitchFamily="18" charset="0"/>
              </a:rPr>
              <a:t>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3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37013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2019921"/>
            <a:chOff x="6520756" y="2169995"/>
            <a:chExt cx="1808322" cy="2019921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5360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3055460" y="3351583"/>
            <a:ext cx="3068982" cy="1212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85972" y="4473901"/>
            <a:ext cx="1569488" cy="18073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5001895"/>
            <a:ext cx="305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EndLocation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: </a:t>
            </a:r>
            <a:r>
              <a:rPr lang="en-US" dirty="0">
                <a:latin typeface="Cambria" pitchFamily="18" charset="0"/>
              </a:rPr>
              <a:t> contains the latitude/longitude coordinates of the given destination of this </a:t>
            </a:r>
            <a:r>
              <a:rPr lang="en-US" dirty="0" smtClean="0">
                <a:latin typeface="Cambria" pitchFamily="18" charset="0"/>
              </a:rPr>
              <a:t>leg.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28290" y="4415794"/>
            <a:ext cx="305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Step: </a:t>
            </a:r>
            <a:r>
              <a:rPr lang="en-US" dirty="0">
                <a:latin typeface="Cambria" pitchFamily="18" charset="0"/>
              </a:rPr>
              <a:t> denoting information about each separate step of the leg of the journey.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4415794"/>
            <a:ext cx="305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Distance: </a:t>
            </a:r>
            <a:r>
              <a:rPr lang="en-US" dirty="0">
                <a:latin typeface="Cambria" pitchFamily="18" charset="0"/>
              </a:rPr>
              <a:t> contains the distance covered by this step until the next </a:t>
            </a:r>
            <a:r>
              <a:rPr lang="en-US" dirty="0" smtClean="0">
                <a:latin typeface="Cambria" pitchFamily="18" charset="0"/>
              </a:rPr>
              <a:t>step.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5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4415794"/>
            <a:ext cx="305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Duration: </a:t>
            </a:r>
            <a:r>
              <a:rPr lang="en-US" dirty="0">
                <a:latin typeface="Cambria" pitchFamily="18" charset="0"/>
              </a:rPr>
              <a:t> contains the typical time required to perform the step, until the next step.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4415794"/>
            <a:ext cx="305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HTML Instruction: </a:t>
            </a:r>
            <a:r>
              <a:rPr lang="en-US" dirty="0">
                <a:latin typeface="Cambria" pitchFamily="18" charset="0"/>
              </a:rPr>
              <a:t> contains formatted instructions for this step, presented as an HTML text string.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589434"/>
            <a:chOff x="6520756" y="2169995"/>
            <a:chExt cx="1808322" cy="1589434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10558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136340"/>
            <a:ext cx="4295651" cy="1750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4415794"/>
            <a:ext cx="305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Polyline: </a:t>
            </a:r>
            <a:r>
              <a:rPr lang="en-US" dirty="0">
                <a:latin typeface="Cambria" pitchFamily="18" charset="0"/>
              </a:rPr>
              <a:t> contains a single </a:t>
            </a:r>
            <a:r>
              <a:rPr lang="en-US" dirty="0">
                <a:latin typeface="Cambria" pitchFamily="18" charset="0"/>
              </a:rPr>
              <a:t>points</a:t>
            </a:r>
            <a:r>
              <a:rPr lang="en-US" dirty="0">
                <a:latin typeface="Cambria" pitchFamily="18" charset="0"/>
              </a:rPr>
              <a:t> object that </a:t>
            </a:r>
            <a:r>
              <a:rPr lang="en-US" dirty="0" smtClean="0">
                <a:latin typeface="Cambria" pitchFamily="18" charset="0"/>
              </a:rPr>
              <a:t>holds an encoded polyline representation </a:t>
            </a:r>
            <a:r>
              <a:rPr lang="en-US" dirty="0">
                <a:latin typeface="Cambria" pitchFamily="18" charset="0"/>
              </a:rPr>
              <a:t>of the step. </a:t>
            </a:r>
          </a:p>
        </p:txBody>
      </p:sp>
    </p:spTree>
    <p:extLst>
      <p:ext uri="{BB962C8B-B14F-4D97-AF65-F5344CB8AC3E}">
        <p14:creationId xmlns:p14="http://schemas.microsoft.com/office/powerpoint/2010/main" val="13807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3135" y="2894808"/>
            <a:ext cx="6554333" cy="1945544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389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US" sz="1600" dirty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  <a:endPara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</a:p>
              <a:p>
                <a:pPr defTabSz="685800"/>
                <a:r>
                  <a:rPr lang="en-US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…</a:t>
                </a:r>
                <a:endParaRPr lang="en" sz="1500" kern="0" dirty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…</a:t>
                </a:r>
                <a:endParaRPr lang="en" sz="1500" kern="0" dirty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Start location: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Công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Viên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Tao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Đàn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First </a:t>
            </a: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middle location: 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280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Nguyễn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Đình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Chiểu</a:t>
            </a:r>
            <a:endParaRPr lang="en-US" sz="21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Second middle location: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VinCom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Lê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Thánh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Tôn</a:t>
            </a: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End location</a:t>
            </a:r>
            <a:r>
              <a:rPr lang="en-US" sz="2100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Bến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xe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quận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41356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ngoan\Desktop\motorAtri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43"/>
          <a:stretch/>
        </p:blipFill>
        <p:spPr bwMode="auto">
          <a:xfrm>
            <a:off x="685800" y="1905000"/>
            <a:ext cx="7467600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6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Search Motorbike Four Points Optimize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1490</Words>
  <Application>Microsoft Office PowerPoint</Application>
  <PresentationFormat>On-screen Show (4:3)</PresentationFormat>
  <Paragraphs>258</Paragraphs>
  <Slides>34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</vt:lpstr>
      <vt:lpstr>Search Motorbike Four Points Optimize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JSON</vt:lpstr>
      <vt:lpstr>STATUS</vt:lpstr>
      <vt:lpstr>GEOCODED WAYPOINTS</vt:lpstr>
      <vt:lpstr>ROUTES</vt:lpstr>
      <vt:lpstr>Leg</vt:lpstr>
      <vt:lpstr>Leg</vt:lpstr>
      <vt:lpstr>Leg</vt:lpstr>
      <vt:lpstr>Leg</vt:lpstr>
      <vt:lpstr>Leg</vt:lpstr>
      <vt:lpstr>Leg</vt:lpstr>
      <vt:lpstr>Leg</vt:lpstr>
      <vt:lpstr>Step</vt:lpstr>
      <vt:lpstr>Step</vt:lpstr>
      <vt:lpstr>Step</vt:lpstr>
      <vt:lpstr>Step</vt:lpstr>
      <vt:lpstr>Step</vt:lpstr>
      <vt:lpstr>Class Diagram</vt:lpstr>
      <vt:lpstr>Demo four points optimize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</dc:title>
  <dc:creator>ngoan</dc:creator>
  <cp:lastModifiedBy>ngoan</cp:lastModifiedBy>
  <cp:revision>31</cp:revision>
  <dcterms:created xsi:type="dcterms:W3CDTF">2015-12-11T19:06:51Z</dcterms:created>
  <dcterms:modified xsi:type="dcterms:W3CDTF">2015-12-13T18:40:53Z</dcterms:modified>
</cp:coreProperties>
</file>