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4"/>
  </p:notesMasterIdLst>
  <p:sldIdLst>
    <p:sldId id="327" r:id="rId3"/>
    <p:sldId id="376" r:id="rId4"/>
    <p:sldId id="318" r:id="rId5"/>
    <p:sldId id="321" r:id="rId6"/>
    <p:sldId id="320" r:id="rId7"/>
    <p:sldId id="325" r:id="rId8"/>
    <p:sldId id="324" r:id="rId9"/>
    <p:sldId id="326" r:id="rId10"/>
    <p:sldId id="323" r:id="rId11"/>
    <p:sldId id="322" r:id="rId12"/>
    <p:sldId id="377" r:id="rId13"/>
    <p:sldId id="380" r:id="rId14"/>
    <p:sldId id="382" r:id="rId15"/>
    <p:sldId id="381" r:id="rId16"/>
    <p:sldId id="257" r:id="rId17"/>
    <p:sldId id="328" r:id="rId18"/>
    <p:sldId id="340" r:id="rId19"/>
    <p:sldId id="341" r:id="rId20"/>
    <p:sldId id="342" r:id="rId21"/>
    <p:sldId id="343" r:id="rId22"/>
    <p:sldId id="344" r:id="rId23"/>
    <p:sldId id="345" r:id="rId24"/>
    <p:sldId id="346" r:id="rId25"/>
    <p:sldId id="348" r:id="rId26"/>
    <p:sldId id="351" r:id="rId27"/>
    <p:sldId id="352" r:id="rId28"/>
    <p:sldId id="354" r:id="rId29"/>
    <p:sldId id="355" r:id="rId30"/>
    <p:sldId id="356" r:id="rId31"/>
    <p:sldId id="357" r:id="rId32"/>
    <p:sldId id="358" r:id="rId33"/>
    <p:sldId id="359" r:id="rId34"/>
    <p:sldId id="365" r:id="rId35"/>
    <p:sldId id="360" r:id="rId36"/>
    <p:sldId id="361" r:id="rId37"/>
    <p:sldId id="366" r:id="rId38"/>
    <p:sldId id="367" r:id="rId39"/>
    <p:sldId id="368" r:id="rId40"/>
    <p:sldId id="369" r:id="rId41"/>
    <p:sldId id="370" r:id="rId42"/>
    <p:sldId id="371" r:id="rId43"/>
    <p:sldId id="372" r:id="rId44"/>
    <p:sldId id="373" r:id="rId45"/>
    <p:sldId id="374" r:id="rId46"/>
    <p:sldId id="375" r:id="rId47"/>
    <p:sldId id="388" r:id="rId48"/>
    <p:sldId id="378" r:id="rId49"/>
    <p:sldId id="387" r:id="rId50"/>
    <p:sldId id="385" r:id="rId51"/>
    <p:sldId id="386" r:id="rId52"/>
    <p:sldId id="389" r:id="rId53"/>
    <p:sldId id="391" r:id="rId54"/>
    <p:sldId id="390" r:id="rId55"/>
    <p:sldId id="392" r:id="rId56"/>
    <p:sldId id="393" r:id="rId57"/>
    <p:sldId id="394" r:id="rId58"/>
    <p:sldId id="395" r:id="rId59"/>
    <p:sldId id="396" r:id="rId60"/>
    <p:sldId id="397" r:id="rId61"/>
    <p:sldId id="398" r:id="rId62"/>
    <p:sldId id="39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5"/>
    <p:restoredTop sz="77692"/>
  </p:normalViewPr>
  <p:slideViewPr>
    <p:cSldViewPr snapToGrid="0" snapToObjects="1">
      <p:cViewPr>
        <p:scale>
          <a:sx n="80" d="100"/>
          <a:sy n="80" d="100"/>
        </p:scale>
        <p:origin x="968"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6F006-84B8-5641-9A01-4A0E11EA93B6}" type="datetimeFigureOut">
              <a:rPr lang="en-US" smtClean="0"/>
              <a:t>12/14/15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A2AE4-416D-7145-9797-0F3F20DC2A18}" type="slidenum">
              <a:rPr lang="en-US" smtClean="0"/>
              <a:t>‹#›</a:t>
            </a:fld>
            <a:endParaRPr lang="en-US"/>
          </a:p>
        </p:txBody>
      </p:sp>
    </p:spTree>
    <p:extLst>
      <p:ext uri="{BB962C8B-B14F-4D97-AF65-F5344CB8AC3E}">
        <p14:creationId xmlns:p14="http://schemas.microsoft.com/office/powerpoint/2010/main" val="5881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1</a:t>
            </a:fld>
            <a:endParaRPr lang="en-US"/>
          </a:p>
        </p:txBody>
      </p:sp>
    </p:spTree>
    <p:extLst>
      <p:ext uri="{BB962C8B-B14F-4D97-AF65-F5344CB8AC3E}">
        <p14:creationId xmlns:p14="http://schemas.microsoft.com/office/powerpoint/2010/main" val="64655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2</a:t>
            </a:fld>
            <a:endParaRPr lang="en-US"/>
          </a:p>
        </p:txBody>
      </p:sp>
    </p:spTree>
    <p:extLst>
      <p:ext uri="{BB962C8B-B14F-4D97-AF65-F5344CB8AC3E}">
        <p14:creationId xmlns:p14="http://schemas.microsoft.com/office/powerpoint/2010/main" val="207208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a:t>
            </a:r>
            <a:r>
              <a:rPr lang="vi-VN" smtClean="0"/>
              <a:t>: so</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3114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Trace: de</a:t>
            </a:r>
            <a:r>
              <a:rPr lang="vi-VN" baseline="0" dirty="0" smtClean="0"/>
              <a:t> luu lai cach di giua cac tram. Vi du, trace[2] = 6. de di ten tram so 2. can bat dau di len tram so 6.</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071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Improve Station: danh sach cac tram</a:t>
            </a:r>
            <a:r>
              <a:rPr lang="vi-VN" baseline="0" dirty="0" smtClean="0"/>
              <a:t> duoc toi uu trong mot lan chay. Danh sach tram se duoc su dung cho lan chay ke tiep. Các trạm được xử lí rồi sẽ được gạch bỏ. thuật toán sẽ kết thúc khi mảng không còn phần tử nào nữa.</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72583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Đây là mạng đồ thị xe buýt.</a:t>
            </a:r>
          </a:p>
          <a:p>
            <a:r>
              <a:rPr lang="vi-VN" dirty="0" smtClean="0"/>
              <a:t>[Giới thiệu]</a:t>
            </a:r>
          </a:p>
          <a:p>
            <a:r>
              <a:rPr lang="vi-VN" dirty="0" smtClean="0"/>
              <a:t>Thuật toán sẽ tìm đường đi ngắn nhất từ trạm số 1 đến trạm số 6.</a:t>
            </a:r>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15</a:t>
            </a:fld>
            <a:endParaRPr lang="en-US"/>
          </a:p>
        </p:txBody>
      </p:sp>
    </p:spTree>
    <p:extLst>
      <p:ext uri="{BB962C8B-B14F-4D97-AF65-F5344CB8AC3E}">
        <p14:creationId xmlns:p14="http://schemas.microsoft.com/office/powerpoint/2010/main" val="116291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Ở bước khởi tạo. Khởi tạo giá trị tại mỗi trạm là INF.</a:t>
            </a:r>
            <a:r>
              <a:rPr lang="vi-VN" baseline="0" dirty="0" smtClean="0"/>
              <a:t> Nghĩa là thời gian đi đến mỗi trạm là không xác định.</a:t>
            </a:r>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16</a:t>
            </a:fld>
            <a:endParaRPr lang="en-US"/>
          </a:p>
        </p:txBody>
      </p:sp>
    </p:spTree>
    <p:extLst>
      <p:ext uri="{BB962C8B-B14F-4D97-AF65-F5344CB8AC3E}">
        <p14:creationId xmlns:p14="http://schemas.microsoft.com/office/powerpoint/2010/main" val="8616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Mảng Improve Station đã duyệt hết. </a:t>
            </a:r>
            <a:r>
              <a:rPr lang="vi-VN" smtClean="0"/>
              <a:t>Thuật toán kết thúc.</a:t>
            </a:r>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t>44</a:t>
            </a:fld>
            <a:endParaRPr lang="en-US"/>
          </a:p>
        </p:txBody>
      </p:sp>
    </p:spTree>
    <p:extLst>
      <p:ext uri="{BB962C8B-B14F-4D97-AF65-F5344CB8AC3E}">
        <p14:creationId xmlns:p14="http://schemas.microsoft.com/office/powerpoint/2010/main" val="178466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1602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88665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55375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692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4841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969B5-D102-7049-B423-C9A194A316B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24961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B969B5-D102-7049-B423-C9A194A316B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210114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B969B5-D102-7049-B423-C9A194A316B5}" type="datetimeFigureOut">
              <a:rPr lang="en-US" smtClean="0"/>
              <a:t>12/14/15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67616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969B5-D102-7049-B423-C9A194A316B5}" type="datetimeFigureOut">
              <a:rPr lang="en-US" smtClean="0"/>
              <a:t>12/14/15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99704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969B5-D102-7049-B423-C9A194A316B5}" type="datetimeFigureOut">
              <a:rPr lang="en-US" smtClean="0"/>
              <a:t>12/14/15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30884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02140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0DAA5-B4F8-7248-AAB6-1FCDDF88697B}" type="slidenum">
              <a:rPr lang="en-US" smtClean="0"/>
              <a:t>‹#›</a:t>
            </a:fld>
            <a:endParaRPr lang="en-US"/>
          </a:p>
        </p:txBody>
      </p:sp>
    </p:spTree>
    <p:extLst>
      <p:ext uri="{BB962C8B-B14F-4D97-AF65-F5344CB8AC3E}">
        <p14:creationId xmlns:p14="http://schemas.microsoft.com/office/powerpoint/2010/main" val="1919716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69B5-D102-7049-B423-C9A194A316B5}" type="datetimeFigureOut">
              <a:rPr lang="en-US" smtClean="0"/>
              <a:t>12/14/15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0DAA5-B4F8-7248-AAB6-1FCDDF88697B}" type="slidenum">
              <a:rPr lang="en-US" smtClean="0"/>
              <a:t>‹#›</a:t>
            </a:fld>
            <a:endParaRPr lang="en-US"/>
          </a:p>
        </p:txBody>
      </p:sp>
    </p:spTree>
    <p:extLst>
      <p:ext uri="{BB962C8B-B14F-4D97-AF65-F5344CB8AC3E}">
        <p14:creationId xmlns:p14="http://schemas.microsoft.com/office/powerpoint/2010/main" val="781850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806452918"/>
      </p:ext>
    </p:extLst>
  </p:cSld>
  <p:clrMap bg1="lt1" tx1="dk1" bg2="dk2" tx2="lt2" accent1="accent1" accent2="accent2" accent3="accent3" accent4="accent4" accent5="accent5" accent6="accent6" hlink="hlink" folHlink="folHlink"/>
  <p:sldLayoutIdLst>
    <p:sldLayoutId id="2147483673"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6081" y="2234267"/>
            <a:ext cx="7886700" cy="1325563"/>
          </a:xfrm>
        </p:spPr>
        <p:txBody>
          <a:bodyPr>
            <a:normAutofit/>
          </a:bodyPr>
          <a:lstStyle/>
          <a:p>
            <a:r>
              <a:rPr lang="en-US" sz="6600" dirty="0" smtClean="0">
                <a:solidFill>
                  <a:schemeClr val="bg1"/>
                </a:solidFill>
                <a:latin typeface="Cambria" charset="0"/>
                <a:ea typeface="Cambria" charset="0"/>
                <a:cs typeface="Cambria" charset="0"/>
              </a:rPr>
              <a:t>Raptor algorithm</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a:bodyPr>
          <a:lstStyle/>
          <a:p>
            <a:pPr marL="0" indent="0" algn="ctr">
              <a:buNone/>
            </a:pPr>
            <a:r>
              <a:rPr lang="en-US" sz="3200" dirty="0" smtClean="0">
                <a:solidFill>
                  <a:schemeClr val="bg1"/>
                </a:solidFill>
                <a:latin typeface="Cambria" charset="0"/>
                <a:ea typeface="Cambria" charset="0"/>
                <a:cs typeface="Cambria" charset="0"/>
              </a:rPr>
              <a:t>Algorithm for searching shortest route between two point</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2068781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916270" y="5230421"/>
            <a:ext cx="1246094" cy="851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t>15m</a:t>
            </a:r>
          </a:p>
        </p:txBody>
      </p:sp>
      <p:sp>
        <p:nvSpPr>
          <p:cNvPr id="40" name="TextBox 39"/>
          <p:cNvSpPr txBox="1"/>
          <p:nvPr/>
        </p:nvSpPr>
        <p:spPr>
          <a:xfrm rot="19779979">
            <a:off x="7094091" y="5392345"/>
            <a:ext cx="522900" cy="400110"/>
          </a:xfrm>
          <a:prstGeom prst="rect">
            <a:avLst/>
          </a:prstGeom>
          <a:noFill/>
        </p:spPr>
        <p:txBody>
          <a:bodyPr wrap="none" rtlCol="0">
            <a:spAutoFit/>
          </a:bodyPr>
          <a:lstStyle/>
          <a:p>
            <a:r>
              <a:rPr lang="en-US" sz="2000" b="1" dirty="0"/>
              <a:t>5</a:t>
            </a:r>
            <a:r>
              <a:rPr lang="en-US" sz="2000" b="1" dirty="0" smtClean="0"/>
              <a:t>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46" name="TextBox 45"/>
          <p:cNvSpPr txBox="1"/>
          <p:nvPr/>
        </p:nvSpPr>
        <p:spPr>
          <a:xfrm>
            <a:off x="5332711" y="717175"/>
            <a:ext cx="3392275" cy="1200329"/>
          </a:xfrm>
          <a:prstGeom prst="rect">
            <a:avLst/>
          </a:prstGeom>
          <a:noFill/>
        </p:spPr>
        <p:txBody>
          <a:bodyPr wrap="none" rtlCol="0">
            <a:spAutoFit/>
          </a:bodyPr>
          <a:lstStyle/>
          <a:p>
            <a:pPr algn="ctr"/>
            <a:r>
              <a:rPr lang="vi-VN" sz="2400" dirty="0" smtClean="0">
                <a:latin typeface="Cambria" charset="0"/>
                <a:ea typeface="Cambria" charset="0"/>
                <a:cs typeface="Cambria" charset="0"/>
              </a:rPr>
              <a:t>Create temporary edges </a:t>
            </a:r>
            <a:br>
              <a:rPr lang="vi-VN" sz="2400" dirty="0" smtClean="0">
                <a:latin typeface="Cambria" charset="0"/>
                <a:ea typeface="Cambria" charset="0"/>
                <a:cs typeface="Cambria" charset="0"/>
              </a:rPr>
            </a:br>
            <a:r>
              <a:rPr lang="vi-VN" sz="2400" dirty="0" smtClean="0">
                <a:latin typeface="Cambria" charset="0"/>
                <a:ea typeface="Cambria" charset="0"/>
                <a:cs typeface="Cambria" charset="0"/>
              </a:rPr>
              <a:t>between S and T </a:t>
            </a:r>
            <a:br>
              <a:rPr lang="vi-VN" sz="2400" dirty="0" smtClean="0">
                <a:latin typeface="Cambria" charset="0"/>
                <a:ea typeface="Cambria" charset="0"/>
                <a:cs typeface="Cambria" charset="0"/>
              </a:rPr>
            </a:br>
            <a:r>
              <a:rPr lang="vi-VN" sz="2400" dirty="0" smtClean="0">
                <a:latin typeface="Cambria" charset="0"/>
                <a:ea typeface="Cambria" charset="0"/>
                <a:cs typeface="Cambria" charset="0"/>
              </a:rPr>
              <a:t>with found stations</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90240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8039" y="2787483"/>
            <a:ext cx="6846971" cy="1325563"/>
          </a:xfrm>
        </p:spPr>
        <p:txBody>
          <a:bodyPr>
            <a:normAutofit/>
          </a:bodyPr>
          <a:lstStyle/>
          <a:p>
            <a:r>
              <a:rPr lang="en-US" sz="7200" dirty="0" smtClean="0">
                <a:solidFill>
                  <a:schemeClr val="bg1"/>
                </a:solidFill>
              </a:rPr>
              <a:t>Raptor algorithm</a:t>
            </a:r>
            <a:endParaRPr lang="en-US" sz="7200" dirty="0">
              <a:solidFill>
                <a:schemeClr val="bg1"/>
              </a:solidFill>
            </a:endParaRPr>
          </a:p>
        </p:txBody>
      </p:sp>
    </p:spTree>
    <p:extLst>
      <p:ext uri="{BB962C8B-B14F-4D97-AF65-F5344CB8AC3E}">
        <p14:creationId xmlns:p14="http://schemas.microsoft.com/office/powerpoint/2010/main" val="12494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a:t>
            </a:r>
            <a:r>
              <a:rPr lang="en-US" sz="4800" dirty="0" smtClean="0"/>
              <a:t>terminology</a:t>
            </a:r>
            <a:endParaRPr lang="en-US" sz="4800"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12</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smtClean="0"/>
              <a:t>K: maximum number of bus transfers.</a:t>
            </a:r>
            <a:endParaRPr lang="en-US" sz="2800" dirty="0"/>
          </a:p>
        </p:txBody>
      </p:sp>
    </p:spTree>
    <p:extLst>
      <p:ext uri="{BB962C8B-B14F-4D97-AF65-F5344CB8AC3E}">
        <p14:creationId xmlns:p14="http://schemas.microsoft.com/office/powerpoint/2010/main" val="29108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terminology</a:t>
            </a: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13</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smtClean="0"/>
              <a:t>K: maximum number of bus transfers.</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711349941"/>
              </p:ext>
            </p:extLst>
          </p:nvPr>
        </p:nvGraphicFramePr>
        <p:xfrm>
          <a:off x="292676" y="3720109"/>
          <a:ext cx="8264116" cy="1493520"/>
        </p:xfrm>
        <a:graphic>
          <a:graphicData uri="http://schemas.openxmlformats.org/drawingml/2006/table">
            <a:tbl>
              <a:tblPr firstRow="1" bandRow="1"/>
              <a:tblGrid>
                <a:gridCol w="1364520"/>
                <a:gridCol w="963986"/>
                <a:gridCol w="1057275"/>
                <a:gridCol w="963376"/>
                <a:gridCol w="1322203"/>
                <a:gridCol w="1228305"/>
                <a:gridCol w="1364451"/>
              </a:tblGrid>
              <a:tr h="0">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gridSpan="7">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Tree>
    <p:extLst>
      <p:ext uri="{BB962C8B-B14F-4D97-AF65-F5344CB8AC3E}">
        <p14:creationId xmlns:p14="http://schemas.microsoft.com/office/powerpoint/2010/main" val="1854119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terminology</a:t>
            </a: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14</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smtClean="0"/>
              <a:t>K: maximum number of bus transfers.</a:t>
            </a: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803281998"/>
              </p:ext>
            </p:extLst>
          </p:nvPr>
        </p:nvGraphicFramePr>
        <p:xfrm>
          <a:off x="292676" y="3720109"/>
          <a:ext cx="8264116" cy="1493520"/>
        </p:xfrm>
        <a:graphic>
          <a:graphicData uri="http://schemas.openxmlformats.org/drawingml/2006/table">
            <a:tbl>
              <a:tblPr firstRow="1" bandRow="1"/>
              <a:tblGrid>
                <a:gridCol w="1364520"/>
                <a:gridCol w="963986"/>
                <a:gridCol w="1057275"/>
                <a:gridCol w="963376"/>
                <a:gridCol w="1322203"/>
                <a:gridCol w="1228305"/>
                <a:gridCol w="1364451"/>
              </a:tblGrid>
              <a:tr h="0">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gridSpan="7">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Improve Station (</a:t>
                      </a:r>
                      <a:r>
                        <a:rPr lang="en-US" sz="2000" strike="sngStrike" dirty="0" smtClean="0">
                          <a:latin typeface="Cambria" charset="0"/>
                          <a:ea typeface="Cambria" charset="0"/>
                          <a:cs typeface="Cambria" charset="0"/>
                        </a:rPr>
                        <a:t>4, 5</a:t>
                      </a:r>
                      <a:r>
                        <a:rPr lang="en-US" sz="2000" dirty="0" smtClean="0">
                          <a:latin typeface="Cambria" charset="0"/>
                          <a:ea typeface="Cambria" charset="0"/>
                          <a:cs typeface="Cambria" charset="0"/>
                        </a:rPr>
                        <a:t>)</a:t>
                      </a:r>
                      <a:r>
                        <a:rPr lang="en-US" sz="2000" baseline="0" dirty="0" smtClean="0">
                          <a:latin typeface="Cambria" charset="0"/>
                          <a:ea typeface="Cambria" charset="0"/>
                          <a:cs typeface="Cambria" charset="0"/>
                        </a:rPr>
                        <a:t>  (1,2,3)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Tree>
    <p:extLst>
      <p:ext uri="{BB962C8B-B14F-4D97-AF65-F5344CB8AC3E}">
        <p14:creationId xmlns:p14="http://schemas.microsoft.com/office/powerpoint/2010/main" val="1089181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445625"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32303" y="3784502"/>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956578" y="4346799"/>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043557" y="4410679"/>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09546" y="4058184"/>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3835" y="3739413"/>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171" y="4454239"/>
            <a:ext cx="406400" cy="406400"/>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34" name="TextBox 33"/>
          <p:cNvSpPr txBox="1"/>
          <p:nvPr/>
        </p:nvSpPr>
        <p:spPr>
          <a:xfrm>
            <a:off x="2148450" y="1494618"/>
            <a:ext cx="4693401"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Finding shortest route from station 1 to 6</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25291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83728490"/>
              </p:ext>
            </p:extLst>
          </p:nvPr>
        </p:nvGraphicFramePr>
        <p:xfrm>
          <a:off x="156557" y="119994"/>
          <a:ext cx="8264116" cy="701040"/>
        </p:xfrm>
        <a:graphic>
          <a:graphicData uri="http://schemas.openxmlformats.org/drawingml/2006/table">
            <a:tbl>
              <a:tblPr firstRow="1" bandRow="1">
                <a:tableStyleId>{5C22544A-7EE6-4342-B048-85BDC9FD1C3A}</a:tableStyleId>
              </a:tblPr>
              <a:tblGrid>
                <a:gridCol w="1364520"/>
                <a:gridCol w="963986"/>
                <a:gridCol w="1057275"/>
                <a:gridCol w="1093830"/>
                <a:gridCol w="1267327"/>
                <a:gridCol w="1152727"/>
                <a:gridCol w="1364451"/>
              </a:tblGrid>
              <a:tr h="3038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pPr algn="ct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t>INF</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sp>
        <p:nvSpPr>
          <p:cNvPr id="18" name="Rectangle 17"/>
          <p:cNvSpPr/>
          <p:nvPr/>
        </p:nvSpPr>
        <p:spPr>
          <a:xfrm>
            <a:off x="3017915" y="1398787"/>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Initialize State</a:t>
            </a:r>
            <a:endParaRPr lang="en-US" sz="2800" dirty="0"/>
          </a:p>
        </p:txBody>
      </p:sp>
    </p:spTree>
    <p:extLst>
      <p:ext uri="{BB962C8B-B14F-4D97-AF65-F5344CB8AC3E}">
        <p14:creationId xmlns:p14="http://schemas.microsoft.com/office/powerpoint/2010/main" val="1762146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t>INF</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676572004"/>
              </p:ext>
            </p:extLst>
          </p:nvPr>
        </p:nvGraphicFramePr>
        <p:xfrm>
          <a:off x="156557" y="119994"/>
          <a:ext cx="8264116" cy="109728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2836436" y="1402268"/>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Initialize State</a:t>
            </a:r>
            <a:endParaRPr lang="en-US" sz="2800" dirty="0"/>
          </a:p>
        </p:txBody>
      </p:sp>
    </p:spTree>
    <p:extLst>
      <p:ext uri="{BB962C8B-B14F-4D97-AF65-F5344CB8AC3E}">
        <p14:creationId xmlns:p14="http://schemas.microsoft.com/office/powerpoint/2010/main" val="111906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t>INF</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082394913"/>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Initialize State</a:t>
            </a:r>
            <a:endParaRPr lang="en-US" sz="2400" dirty="0"/>
          </a:p>
        </p:txBody>
      </p:sp>
    </p:spTree>
    <p:extLst>
      <p:ext uri="{BB962C8B-B14F-4D97-AF65-F5344CB8AC3E}">
        <p14:creationId xmlns:p14="http://schemas.microsoft.com/office/powerpoint/2010/main" val="1034002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09786" y="4927033"/>
            <a:ext cx="644728" cy="400110"/>
          </a:xfrm>
          <a:prstGeom prst="rect">
            <a:avLst/>
          </a:prstGeom>
          <a:noFill/>
        </p:spPr>
        <p:txBody>
          <a:bodyPr wrap="none" rtlCol="0">
            <a:spAutoFit/>
          </a:bodyPr>
          <a:lstStyle/>
          <a:p>
            <a:r>
              <a:rPr lang="en-US" sz="2000" b="1" dirty="0" smtClean="0">
                <a:solidFill>
                  <a:srgbClr val="FF0000"/>
                </a:solidFill>
              </a:rPr>
              <a:t>8:00</a:t>
            </a:r>
            <a:endParaRPr lang="en-US" sz="2000" b="1" dirty="0">
              <a:solidFill>
                <a:srgbClr val="FF0000"/>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339330373"/>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4" name="Rectangle 53"/>
          <p:cNvSpPr/>
          <p:nvPr/>
        </p:nvSpPr>
        <p:spPr>
          <a:xfrm>
            <a:off x="3187994" y="2228298"/>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Initialize State</a:t>
            </a:r>
            <a:endParaRPr lang="en-US" sz="2400" dirty="0"/>
          </a:p>
        </p:txBody>
      </p:sp>
    </p:spTree>
    <p:extLst>
      <p:ext uri="{BB962C8B-B14F-4D97-AF65-F5344CB8AC3E}">
        <p14:creationId xmlns:p14="http://schemas.microsoft.com/office/powerpoint/2010/main" val="622373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6081" y="2234267"/>
            <a:ext cx="7886700" cy="1325563"/>
          </a:xfrm>
        </p:spPr>
        <p:txBody>
          <a:bodyPr>
            <a:normAutofit/>
          </a:bodyPr>
          <a:lstStyle/>
          <a:p>
            <a:pPr algn="ctr"/>
            <a:r>
              <a:rPr lang="en-US" sz="6600" dirty="0" smtClean="0">
                <a:solidFill>
                  <a:schemeClr val="bg1"/>
                </a:solidFill>
                <a:latin typeface="Cambria" charset="0"/>
                <a:ea typeface="Cambria" charset="0"/>
                <a:cs typeface="Cambria" charset="0"/>
              </a:rPr>
              <a:t>Preparation</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fontScale="92500" lnSpcReduction="20000"/>
          </a:bodyPr>
          <a:lstStyle/>
          <a:p>
            <a:pPr marL="0" indent="0" algn="ctr">
              <a:buNone/>
            </a:pPr>
            <a:r>
              <a:rPr lang="en-US" sz="3200" dirty="0" smtClean="0">
                <a:solidFill>
                  <a:schemeClr val="bg1"/>
                </a:solidFill>
                <a:latin typeface="Cambria" charset="0"/>
                <a:ea typeface="Cambria" charset="0"/>
                <a:cs typeface="Cambria" charset="0"/>
              </a:rPr>
              <a:t>Convert problem from finding shortest route between 2 arbitrary points to shortest route between 2 stations </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157748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158763098"/>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(1)</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Initialize State</a:t>
            </a:r>
            <a:endParaRPr lang="en-US" sz="2400" dirty="0"/>
          </a:p>
        </p:txBody>
      </p:sp>
    </p:spTree>
    <p:extLst>
      <p:ext uri="{BB962C8B-B14F-4D97-AF65-F5344CB8AC3E}">
        <p14:creationId xmlns:p14="http://schemas.microsoft.com/office/powerpoint/2010/main" val="1302898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66924961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Running State</a:t>
            </a:r>
            <a:endParaRPr lang="en-US" sz="2400" dirty="0"/>
          </a:p>
        </p:txBody>
      </p:sp>
    </p:spTree>
    <p:extLst>
      <p:ext uri="{BB962C8B-B14F-4D97-AF65-F5344CB8AC3E}">
        <p14:creationId xmlns:p14="http://schemas.microsoft.com/office/powerpoint/2010/main" val="1821794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773747958"/>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54" name="TextBox 53"/>
          <p:cNvSpPr txBox="1"/>
          <p:nvPr/>
        </p:nvSpPr>
        <p:spPr>
          <a:xfrm>
            <a:off x="3126415" y="2391227"/>
            <a:ext cx="2597955" cy="707886"/>
          </a:xfrm>
          <a:prstGeom prst="rect">
            <a:avLst/>
          </a:prstGeom>
          <a:noFill/>
        </p:spPr>
        <p:txBody>
          <a:bodyPr wrap="none" rtlCol="0">
            <a:spAutoFit/>
          </a:bodyPr>
          <a:lstStyle/>
          <a:p>
            <a:pPr algn="ctr"/>
            <a:r>
              <a:rPr lang="vi-VN" sz="2000" smtClean="0">
                <a:latin typeface="Cambria" charset="0"/>
                <a:ea typeface="Cambria" charset="0"/>
                <a:cs typeface="Cambria" charset="0"/>
              </a:rPr>
              <a:t>Finding all bus routes </a:t>
            </a:r>
            <a:r>
              <a:rPr lang="vi-VN" sz="2000" dirty="0" smtClean="0">
                <a:latin typeface="Cambria" charset="0"/>
                <a:ea typeface="Cambria" charset="0"/>
                <a:cs typeface="Cambria" charset="0"/>
              </a:rPr>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514541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t>INF</a:t>
            </a:r>
            <a:endParaRPr lang="en-US" sz="2000" b="1" dirty="0"/>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1977140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61" name="TextBox 60"/>
          <p:cNvSpPr txBox="1"/>
          <p:nvPr/>
        </p:nvSpPr>
        <p:spPr>
          <a:xfrm>
            <a:off x="3345935" y="2502719"/>
            <a:ext cx="2352503"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Finding earliest trip</a:t>
            </a:r>
            <a:br>
              <a:rPr lang="vi-VN" sz="2000" dirty="0" smtClean="0">
                <a:latin typeface="Cambria" charset="0"/>
                <a:ea typeface="Cambria" charset="0"/>
                <a:cs typeface="Cambria" charset="0"/>
              </a:rPr>
            </a:br>
            <a:r>
              <a:rPr lang="vi-VN" sz="2000" smtClean="0">
                <a:latin typeface="Cambria" charset="0"/>
                <a:ea typeface="Cambria" charset="0"/>
                <a:cs typeface="Cambria" charset="0"/>
              </a:rPr>
              <a:t>can be catch from </a:t>
            </a:r>
            <a:br>
              <a:rPr lang="vi-VN" sz="2000" smtClean="0">
                <a:latin typeface="Cambria" charset="0"/>
                <a:ea typeface="Cambria" charset="0"/>
                <a:cs typeface="Cambria" charset="0"/>
              </a:rPr>
            </a:br>
            <a:r>
              <a:rPr lang="vi-VN" sz="2000" smtClean="0">
                <a:latin typeface="Cambria" charset="0"/>
                <a:ea typeface="Cambria" charset="0"/>
                <a:cs typeface="Cambria" charset="0"/>
              </a:rPr>
              <a:t>station </a:t>
            </a:r>
            <a:r>
              <a:rPr lang="vi-VN" sz="2000" dirty="0" smtClean="0">
                <a:latin typeface="Cambria" charset="0"/>
                <a:ea typeface="Cambria" charset="0"/>
                <a:cs typeface="Cambria" charset="0"/>
              </a:rPr>
              <a:t>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88569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t>INF</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569493427"/>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54" name="TextBox 53"/>
          <p:cNvSpPr txBox="1"/>
          <p:nvPr/>
        </p:nvSpPr>
        <p:spPr>
          <a:xfrm>
            <a:off x="3652608" y="2500110"/>
            <a:ext cx="1894749"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for</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 station 2 and 3</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221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052 -0.0088 L -0.02952 -0.08357 " pathEditMode="relative" ptsTypes="AA">
                                      <p:cBhvr>
                                        <p:cTn id="9"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821786868"/>
              </p:ext>
            </p:extLst>
          </p:nvPr>
        </p:nvGraphicFramePr>
        <p:xfrm>
          <a:off x="156555" y="119994"/>
          <a:ext cx="8703358" cy="1506758"/>
        </p:xfrm>
        <a:graphic>
          <a:graphicData uri="http://schemas.openxmlformats.org/drawingml/2006/table">
            <a:tbl>
              <a:tblPr firstRow="1" bandRow="1">
                <a:tableStyleId>{5C22544A-7EE6-4342-B048-85BDC9FD1C3A}</a:tableStyleId>
              </a:tblPr>
              <a:tblGrid>
                <a:gridCol w="1437045"/>
                <a:gridCol w="1015222"/>
                <a:gridCol w="1385662"/>
                <a:gridCol w="1203158"/>
                <a:gridCol w="931709"/>
                <a:gridCol w="1293590"/>
                <a:gridCol w="1436972"/>
              </a:tblGrid>
              <a:tr h="707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99752">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 -&gt; 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99752">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54" name="TextBox 53"/>
          <p:cNvSpPr txBox="1"/>
          <p:nvPr/>
        </p:nvSpPr>
        <p:spPr>
          <a:xfrm>
            <a:off x="3481890" y="2953582"/>
            <a:ext cx="229902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trace[2] =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10117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414049722"/>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1286336"/>
                <a:gridCol w="99924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
        <p:nvSpPr>
          <p:cNvPr id="54" name="TextBox 53"/>
          <p:cNvSpPr txBox="1"/>
          <p:nvPr/>
        </p:nvSpPr>
        <p:spPr>
          <a:xfrm>
            <a:off x="3481890" y="2953582"/>
            <a:ext cx="229902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trace[3] =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254934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94015240"/>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1" name="TextBox 50"/>
          <p:cNvSpPr txBox="1"/>
          <p:nvPr/>
        </p:nvSpPr>
        <p:spPr>
          <a:xfrm>
            <a:off x="3299564" y="2345846"/>
            <a:ext cx="2663678"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First array </a:t>
            </a:r>
            <a:r>
              <a:rPr lang="vi-VN" sz="2000" smtClean="0">
                <a:latin typeface="Cambria" charset="0"/>
                <a:ea typeface="Cambria" charset="0"/>
                <a:cs typeface="Cambria" charset="0"/>
              </a:rPr>
              <a:t>in </a:t>
            </a:r>
            <a:br>
              <a:rPr lang="vi-VN" sz="2000" smtClean="0">
                <a:latin typeface="Cambria" charset="0"/>
                <a:ea typeface="Cambria" charset="0"/>
                <a:cs typeface="Cambria" charset="0"/>
              </a:rPr>
            </a:br>
            <a:r>
              <a:rPr lang="vi-VN" sz="2000" smtClean="0">
                <a:latin typeface="Cambria" charset="0"/>
                <a:ea typeface="Cambria" charset="0"/>
                <a:cs typeface="Cambria" charset="0"/>
              </a:rPr>
              <a:t>improve </a:t>
            </a:r>
            <a:r>
              <a:rPr lang="vi-VN" sz="2000" dirty="0" smtClean="0">
                <a:latin typeface="Cambria" charset="0"/>
                <a:ea typeface="Cambria" charset="0"/>
                <a:cs typeface="Cambria" charset="0"/>
              </a:rPr>
              <a:t>station empty</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finish with K =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655220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237931132"/>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2</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1" name="TextBox 50"/>
          <p:cNvSpPr txBox="1"/>
          <p:nvPr/>
        </p:nvSpPr>
        <p:spPr>
          <a:xfrm>
            <a:off x="3389433" y="2600286"/>
            <a:ext cx="2381999"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Now K = 2</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Processing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630262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27,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650995" y="2633860"/>
            <a:ext cx="2128276"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Find all routes go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214729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33754" y="717175"/>
            <a:ext cx="2074158" cy="461665"/>
          </a:xfrm>
          <a:prstGeom prst="rect">
            <a:avLst/>
          </a:prstGeom>
          <a:noFill/>
        </p:spPr>
        <p:txBody>
          <a:bodyPr wrap="none" rtlCol="0">
            <a:spAutoFit/>
          </a:bodyPr>
          <a:lstStyle/>
          <a:p>
            <a:r>
              <a:rPr lang="vi-VN" sz="2400" dirty="0" smtClean="0">
                <a:latin typeface="Cambria" charset="0"/>
                <a:ea typeface="Cambria" charset="0"/>
                <a:cs typeface="Cambria" charset="0"/>
              </a:rPr>
              <a:t>City bus graph</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439921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398348" y="2953582"/>
            <a:ext cx="2466124"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Not process route 27</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67740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chemeClr val="accent6">
                    <a:lumMod val="75000"/>
                  </a:schemeClr>
                </a:solidFill>
              </a:rPr>
              <a:t>8:20</a:t>
            </a:r>
            <a:endParaRPr lang="en-US" sz="2000" b="1" dirty="0">
              <a:solidFill>
                <a:schemeClr val="accent6">
                  <a:lumMod val="75000"/>
                </a:scheme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chemeClr val="accent6">
                    <a:lumMod val="75000"/>
                  </a:schemeClr>
                </a:solidFill>
              </a:rPr>
              <a:t>8:25</a:t>
            </a:r>
            <a:endParaRPr lang="en-US" sz="2000" b="1" dirty="0">
              <a:solidFill>
                <a:schemeClr val="accent6">
                  <a:lumMod val="75000"/>
                </a:schemeClr>
              </a:solidFill>
            </a:endParaRPr>
          </a:p>
        </p:txBody>
      </p:sp>
      <p:sp>
        <p:nvSpPr>
          <p:cNvPr id="60" name="TextBox 59"/>
          <p:cNvSpPr txBox="1"/>
          <p:nvPr/>
        </p:nvSpPr>
        <p:spPr>
          <a:xfrm>
            <a:off x="3344692" y="2568497"/>
            <a:ext cx="2477538" cy="1015663"/>
          </a:xfrm>
          <a:prstGeom prst="rect">
            <a:avLst/>
          </a:prstGeom>
          <a:noFill/>
        </p:spPr>
        <p:txBody>
          <a:bodyPr wrap="none" rtlCol="0">
            <a:spAutoFit/>
          </a:bodyPr>
          <a:lstStyle/>
          <a:p>
            <a:pPr algn="ctr"/>
            <a:r>
              <a:rPr lang="vi-VN" sz="2000" smtClean="0">
                <a:latin typeface="Cambria" charset="0"/>
                <a:ea typeface="Cambria" charset="0"/>
                <a:cs typeface="Cambria" charset="0"/>
              </a:rPr>
              <a:t>Find the earliest trip </a:t>
            </a:r>
            <a:br>
              <a:rPr lang="vi-VN" sz="2000" smtClean="0">
                <a:latin typeface="Cambria" charset="0"/>
                <a:ea typeface="Cambria" charset="0"/>
                <a:cs typeface="Cambria" charset="0"/>
              </a:rPr>
            </a:br>
            <a:r>
              <a:rPr lang="vi-VN" sz="2000" smtClean="0">
                <a:latin typeface="Cambria" charset="0"/>
                <a:ea typeface="Cambria" charset="0"/>
                <a:cs typeface="Cambria" charset="0"/>
              </a:rPr>
              <a:t>can be catched </a:t>
            </a:r>
            <a:br>
              <a:rPr lang="vi-VN" sz="2000" smtClean="0">
                <a:latin typeface="Cambria" charset="0"/>
                <a:ea typeface="Cambria" charset="0"/>
                <a:cs typeface="Cambria" charset="0"/>
              </a:rPr>
            </a:br>
            <a:r>
              <a:rPr lang="vi-VN" sz="2000" smtClean="0">
                <a:latin typeface="Cambria" charset="0"/>
                <a:ea typeface="Cambria" charset="0"/>
                <a:cs typeface="Cambria" charset="0"/>
              </a:rPr>
              <a:t>at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48178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t>INF</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chemeClr val="accent6">
                    <a:lumMod val="75000"/>
                  </a:schemeClr>
                </a:solidFill>
              </a:rPr>
              <a:t>8:20</a:t>
            </a:r>
            <a:endParaRPr lang="en-US" sz="2000" b="1" dirty="0">
              <a:solidFill>
                <a:schemeClr val="accent6">
                  <a:lumMod val="75000"/>
                </a:scheme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chemeClr val="accent6">
                    <a:lumMod val="75000"/>
                  </a:schemeClr>
                </a:solidFill>
              </a:rPr>
              <a:t>8:25</a:t>
            </a:r>
            <a:endParaRPr lang="en-US" sz="2000" b="1" dirty="0">
              <a:solidFill>
                <a:schemeClr val="accent6">
                  <a:lumMod val="75000"/>
                </a:schemeClr>
              </a:solidFill>
            </a:endParaRPr>
          </a:p>
        </p:txBody>
      </p:sp>
      <p:sp>
        <p:nvSpPr>
          <p:cNvPr id="60" name="TextBox 59"/>
          <p:cNvSpPr txBox="1"/>
          <p:nvPr/>
        </p:nvSpPr>
        <p:spPr>
          <a:xfrm>
            <a:off x="3708141" y="2953582"/>
            <a:ext cx="184653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at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station 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81696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379 0.00348 L 0.09358 -0.05486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39" name="TextBox 38"/>
          <p:cNvSpPr txBox="1"/>
          <p:nvPr/>
        </p:nvSpPr>
        <p:spPr>
          <a:xfrm>
            <a:off x="3047966" y="3692166"/>
            <a:ext cx="644728" cy="400110"/>
          </a:xfrm>
          <a:prstGeom prst="rect">
            <a:avLst/>
          </a:prstGeom>
          <a:noFill/>
        </p:spPr>
        <p:txBody>
          <a:bodyPr wrap="none" rtlCol="0">
            <a:spAutoFit/>
          </a:bodyPr>
          <a:lstStyle/>
          <a:p>
            <a:r>
              <a:rPr lang="en-US" sz="2000" b="1" dirty="0" smtClean="0">
                <a:solidFill>
                  <a:schemeClr val="accent6">
                    <a:lumMod val="75000"/>
                  </a:schemeClr>
                </a:solidFill>
              </a:rPr>
              <a:t>8:25</a:t>
            </a:r>
            <a:endParaRPr lang="en-US" sz="2000" b="1" dirty="0">
              <a:solidFill>
                <a:schemeClr val="accent6">
                  <a:lumMod val="75000"/>
                </a:schemeClr>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091128797"/>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chemeClr val="accent6">
                    <a:lumMod val="75000"/>
                  </a:schemeClr>
                </a:solidFill>
              </a:rPr>
              <a:t>8:20</a:t>
            </a:r>
            <a:endParaRPr lang="en-US" sz="2000" b="1" dirty="0">
              <a:solidFill>
                <a:schemeClr val="accent6">
                  <a:lumMod val="75000"/>
                </a:schemeClr>
              </a:solidFill>
            </a:endParaRPr>
          </a:p>
        </p:txBody>
      </p:sp>
      <p:sp>
        <p:nvSpPr>
          <p:cNvPr id="54" name="TextBox 53"/>
          <p:cNvSpPr txBox="1"/>
          <p:nvPr/>
        </p:nvSpPr>
        <p:spPr>
          <a:xfrm>
            <a:off x="3481890" y="2953582"/>
            <a:ext cx="229902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trace[4] =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042927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t>INF</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323049580"/>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a:t>
            </a:r>
            <a:r>
              <a:rPr lang="en-US" sz="2000" b="1" smtClean="0"/>
              <a:t>: 2</a:t>
            </a:r>
            <a:endParaRPr lang="en-US" sz="2000" b="1" dirty="0" smtClean="0"/>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27</a:t>
            </a:r>
            <a:r>
              <a:rPr lang="en-US" sz="2000" b="1" dirty="0" smtClean="0"/>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60" name="TextBox 59"/>
          <p:cNvSpPr txBox="1"/>
          <p:nvPr/>
        </p:nvSpPr>
        <p:spPr>
          <a:xfrm>
            <a:off x="3419378" y="2953582"/>
            <a:ext cx="2424062"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Finish with station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814363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124223038"/>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t>Process Station: 3</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3473737" y="2599867"/>
            <a:ext cx="2119105" cy="707886"/>
          </a:xfrm>
          <a:prstGeom prst="rect">
            <a:avLst/>
          </a:prstGeom>
          <a:noFill/>
        </p:spPr>
        <p:txBody>
          <a:bodyPr wrap="none" rtlCol="0">
            <a:spAutoFit/>
          </a:bodyPr>
          <a:lstStyle/>
          <a:p>
            <a:pPr algn="ctr"/>
            <a:r>
              <a:rPr lang="vi-VN" sz="2000" smtClean="0">
                <a:latin typeface="Cambria" charset="0"/>
                <a:ea typeface="Cambria" charset="0"/>
                <a:cs typeface="Cambria" charset="0"/>
              </a:rPr>
              <a:t>Continue to get </a:t>
            </a:r>
            <a:br>
              <a:rPr lang="vi-VN" sz="2000" smtClean="0">
                <a:latin typeface="Cambria" charset="0"/>
                <a:ea typeface="Cambria" charset="0"/>
                <a:cs typeface="Cambria" charset="0"/>
              </a:rPr>
            </a:br>
            <a:r>
              <a:rPr lang="vi-VN" sz="2000" smtClean="0">
                <a:latin typeface="Cambria" charset="0"/>
                <a:ea typeface="Cambria" charset="0"/>
                <a:cs typeface="Cambria" charset="0"/>
              </a:rPr>
              <a:t>station 3 from list</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924800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409225325"/>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3148597" y="2344742"/>
            <a:ext cx="2803523"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Similarly with station 2</a:t>
            </a:r>
          </a:p>
          <a:p>
            <a:pPr algn="ctr"/>
            <a:r>
              <a:rPr lang="vi-VN" sz="2000" dirty="0" smtClean="0">
                <a:latin typeface="Cambria" charset="0"/>
                <a:ea typeface="Cambria" charset="0"/>
                <a:cs typeface="Cambria" charset="0"/>
              </a:rPr>
              <a:t>Update time at station 5</a:t>
            </a:r>
          </a:p>
          <a:p>
            <a:pPr algn="ctr"/>
            <a:r>
              <a:rPr lang="vi-VN" sz="2000" dirty="0" smtClean="0">
                <a:latin typeface="Cambria" charset="0"/>
                <a:ea typeface="Cambria" charset="0"/>
                <a:cs typeface="Cambria" charset="0"/>
              </a:rPr>
              <a:t>Update trace[5] = 3</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528856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99061654"/>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60" name="TextBox 59"/>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24</a:t>
            </a:r>
            <a:r>
              <a:rPr lang="en-US" sz="2000" b="1" dirty="0" smtClean="0"/>
              <a:t>, 18</a:t>
            </a:r>
          </a:p>
        </p:txBody>
      </p:sp>
      <p:sp>
        <p:nvSpPr>
          <p:cNvPr id="61" name="TextBox 60"/>
          <p:cNvSpPr txBox="1"/>
          <p:nvPr/>
        </p:nvSpPr>
        <p:spPr>
          <a:xfrm>
            <a:off x="3595003" y="2345138"/>
            <a:ext cx="2071080" cy="1323439"/>
          </a:xfrm>
          <a:prstGeom prst="rect">
            <a:avLst/>
          </a:prstGeom>
          <a:noFill/>
        </p:spPr>
        <p:txBody>
          <a:bodyPr wrap="none" rtlCol="0">
            <a:spAutoFit/>
          </a:bodyPr>
          <a:lstStyle/>
          <a:p>
            <a:pPr algn="ctr"/>
            <a:r>
              <a:rPr lang="vi-VN" sz="2000" smtClean="0">
                <a:latin typeface="Cambria" charset="0"/>
                <a:ea typeface="Cambria" charset="0"/>
                <a:cs typeface="Cambria" charset="0"/>
              </a:rPr>
              <a:t>Now K=3</a:t>
            </a:r>
            <a:br>
              <a:rPr lang="vi-VN" sz="2000" smtClean="0">
                <a:latin typeface="Cambria" charset="0"/>
                <a:ea typeface="Cambria" charset="0"/>
                <a:cs typeface="Cambria" charset="0"/>
              </a:rPr>
            </a:br>
            <a:r>
              <a:rPr lang="vi-VN" sz="2000" smtClean="0">
                <a:latin typeface="Cambria" charset="0"/>
                <a:ea typeface="Cambria" charset="0"/>
                <a:cs typeface="Cambria" charset="0"/>
              </a:rPr>
              <a:t>Find </a:t>
            </a:r>
            <a:r>
              <a:rPr lang="vi-VN" sz="2000" dirty="0" smtClean="0">
                <a:latin typeface="Cambria" charset="0"/>
                <a:ea typeface="Cambria" charset="0"/>
                <a:cs typeface="Cambria" charset="0"/>
              </a:rPr>
              <a:t>all routes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4</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And remove 24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950871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4" name="TextBox 63"/>
          <p:cNvSpPr txBox="1"/>
          <p:nvPr/>
        </p:nvSpPr>
        <p:spPr>
          <a:xfrm>
            <a:off x="102447" y="2210652"/>
            <a:ext cx="2448812" cy="400110"/>
          </a:xfrm>
          <a:prstGeom prst="rect">
            <a:avLst/>
          </a:prstGeom>
          <a:noFill/>
        </p:spPr>
        <p:txBody>
          <a:bodyPr wrap="none" rtlCol="0">
            <a:spAutoFit/>
          </a:bodyPr>
          <a:lstStyle/>
          <a:p>
            <a:r>
              <a:rPr lang="en-US" sz="2000" b="1" dirty="0"/>
              <a:t>Process Route: </a:t>
            </a:r>
            <a:r>
              <a:rPr lang="en-US" sz="2000" b="1" strike="sngStrike" dirty="0"/>
              <a:t>24</a:t>
            </a:r>
            <a:r>
              <a:rPr lang="en-US" sz="2000" b="1" dirty="0"/>
              <a:t>, 18</a:t>
            </a:r>
          </a:p>
        </p:txBody>
      </p:sp>
      <p:sp>
        <p:nvSpPr>
          <p:cNvPr id="62" name="TextBox 61"/>
          <p:cNvSpPr txBox="1"/>
          <p:nvPr/>
        </p:nvSpPr>
        <p:spPr>
          <a:xfrm>
            <a:off x="3307999" y="2439587"/>
            <a:ext cx="2477538"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 the earliest trip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can be catched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at station 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80944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t>INF</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448812" cy="400110"/>
          </a:xfrm>
          <a:prstGeom prst="rect">
            <a:avLst/>
          </a:prstGeom>
          <a:noFill/>
        </p:spPr>
        <p:txBody>
          <a:bodyPr wrap="none" rtlCol="0">
            <a:spAutoFit/>
          </a:bodyPr>
          <a:lstStyle/>
          <a:p>
            <a:r>
              <a:rPr lang="en-US" sz="2000" b="1" dirty="0"/>
              <a:t>Process Route: </a:t>
            </a:r>
            <a:r>
              <a:rPr lang="en-US" sz="2000" b="1" strike="sngStrike" dirty="0"/>
              <a:t>24</a:t>
            </a:r>
            <a:r>
              <a:rPr lang="en-US" sz="2000" b="1" dirty="0"/>
              <a:t>, 18</a:t>
            </a:r>
          </a:p>
        </p:txBody>
      </p:sp>
      <p:sp>
        <p:nvSpPr>
          <p:cNvPr id="63" name="TextBox 62"/>
          <p:cNvSpPr txBox="1"/>
          <p:nvPr/>
        </p:nvSpPr>
        <p:spPr>
          <a:xfrm>
            <a:off x="3096439" y="2344742"/>
            <a:ext cx="2907847"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for station 6</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Station 5 doesn't update</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28884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59 -0.01644 L -0.01684 -0.15255 " pathEditMode="relative" ptsTypes="AA">
                                      <p:cBhvr>
                                        <p:cTn id="9"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29" name="TextBox 28"/>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30" name="TextBox 29"/>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31" name="TextBox 30"/>
          <p:cNvSpPr txBox="1"/>
          <p:nvPr/>
        </p:nvSpPr>
        <p:spPr>
          <a:xfrm>
            <a:off x="4733754" y="717175"/>
            <a:ext cx="3473387" cy="830997"/>
          </a:xfrm>
          <a:prstGeom prst="rect">
            <a:avLst/>
          </a:prstGeom>
          <a:noFill/>
        </p:spPr>
        <p:txBody>
          <a:bodyPr wrap="none" rtlCol="0">
            <a:spAutoFit/>
          </a:bodyPr>
          <a:lstStyle/>
          <a:p>
            <a:r>
              <a:rPr lang="vi-VN" sz="2400" dirty="0" smtClean="0">
                <a:latin typeface="Cambria" charset="0"/>
                <a:ea typeface="Cambria" charset="0"/>
                <a:cs typeface="Cambria" charset="0"/>
              </a:rPr>
              <a:t>Find shortest route from </a:t>
            </a:r>
            <a:br>
              <a:rPr lang="vi-VN" sz="2400" dirty="0" smtClean="0">
                <a:latin typeface="Cambria" charset="0"/>
                <a:ea typeface="Cambria" charset="0"/>
                <a:cs typeface="Cambria" charset="0"/>
              </a:rPr>
            </a:br>
            <a:r>
              <a:rPr lang="vi-VN" sz="2400" dirty="0" smtClean="0">
                <a:latin typeface="Cambria" charset="0"/>
                <a:ea typeface="Cambria" charset="0"/>
                <a:cs typeface="Cambria" charset="0"/>
              </a:rPr>
              <a:t>abitrary location S and T </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12150084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6746349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vi-VN" sz="2000" dirty="0" smtClean="0">
                          <a:latin typeface="Cambria" charset="0"/>
                          <a:ea typeface="Cambria" charset="0"/>
                          <a:cs typeface="Cambria" charset="0"/>
                        </a:rPr>
                        <a:t>NULL-&gt;4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448812" cy="400110"/>
          </a:xfrm>
          <a:prstGeom prst="rect">
            <a:avLst/>
          </a:prstGeom>
          <a:noFill/>
        </p:spPr>
        <p:txBody>
          <a:bodyPr wrap="none" rtlCol="0">
            <a:spAutoFit/>
          </a:bodyPr>
          <a:lstStyle/>
          <a:p>
            <a:r>
              <a:rPr lang="en-US" sz="2000" b="1" dirty="0"/>
              <a:t>Process Route: </a:t>
            </a:r>
            <a:r>
              <a:rPr lang="en-US" sz="2000" b="1" strike="sngStrike" dirty="0"/>
              <a:t>24</a:t>
            </a:r>
            <a:r>
              <a:rPr lang="en-US" sz="2000" b="1" dirty="0"/>
              <a:t>, 18</a:t>
            </a:r>
          </a:p>
        </p:txBody>
      </p:sp>
      <p:sp>
        <p:nvSpPr>
          <p:cNvPr id="63" name="TextBox 62"/>
          <p:cNvSpPr txBox="1"/>
          <p:nvPr/>
        </p:nvSpPr>
        <p:spPr>
          <a:xfrm>
            <a:off x="3456953" y="2344742"/>
            <a:ext cx="218681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trace[6]=4</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90982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091051410"/>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3093301" y="2344742"/>
            <a:ext cx="291413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Continue to get station 5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from list and process</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5363483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55</a:t>
            </a:r>
            <a:r>
              <a:rPr lang="en-US" sz="2000" b="1" dirty="0" smtClean="0"/>
              <a:t>, 18</a:t>
            </a:r>
          </a:p>
        </p:txBody>
      </p:sp>
      <p:sp>
        <p:nvSpPr>
          <p:cNvPr id="60" name="TextBox 59"/>
          <p:cNvSpPr txBox="1"/>
          <p:nvPr/>
        </p:nvSpPr>
        <p:spPr>
          <a:xfrm>
            <a:off x="3302302" y="2344742"/>
            <a:ext cx="2496133"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 all routes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through station 5</a:t>
            </a:r>
          </a:p>
          <a:p>
            <a:pPr algn="ctr"/>
            <a:r>
              <a:rPr lang="vi-VN" sz="2000" dirty="0" smtClean="0">
                <a:latin typeface="Cambria" charset="0"/>
                <a:ea typeface="Cambria" charset="0"/>
                <a:cs typeface="Cambria" charset="0"/>
              </a:rPr>
              <a:t>And remove route 55</a:t>
            </a:r>
          </a:p>
        </p:txBody>
      </p:sp>
    </p:spTree>
    <p:extLst>
      <p:ext uri="{BB962C8B-B14F-4D97-AF65-F5344CB8AC3E}">
        <p14:creationId xmlns:p14="http://schemas.microsoft.com/office/powerpoint/2010/main" val="13945757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55</a:t>
            </a:r>
            <a:r>
              <a:rPr lang="en-US" sz="2000" b="1" dirty="0" smtClean="0"/>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3" name="TextBox 62"/>
          <p:cNvSpPr txBox="1"/>
          <p:nvPr/>
        </p:nvSpPr>
        <p:spPr>
          <a:xfrm>
            <a:off x="3311598" y="2344742"/>
            <a:ext cx="2477538" cy="1015663"/>
          </a:xfrm>
          <a:prstGeom prst="rect">
            <a:avLst/>
          </a:prstGeom>
          <a:noFill/>
        </p:spPr>
        <p:txBody>
          <a:bodyPr wrap="none" rtlCol="0">
            <a:spAutoFit/>
          </a:bodyPr>
          <a:lstStyle/>
          <a:p>
            <a:pPr algn="ctr"/>
            <a:r>
              <a:rPr lang="vi-VN" sz="2000" dirty="0" smtClean="0">
                <a:latin typeface="Cambria" charset="0"/>
                <a:ea typeface="Cambria" charset="0"/>
                <a:cs typeface="Cambria" charset="0"/>
              </a:rPr>
              <a:t>Find the earliest trip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can be catched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at station 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7325860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188206108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8:40</a:t>
            </a:r>
            <a:endParaRPr lang="en-US" sz="2000" b="1" dirty="0"/>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t>Process Route: </a:t>
            </a:r>
            <a:r>
              <a:rPr lang="en-US" sz="2000" b="1" strike="sngStrike" dirty="0" smtClean="0"/>
              <a:t>55</a:t>
            </a:r>
            <a:r>
              <a:rPr lang="en-US" sz="2000" b="1" dirty="0" smtClean="0"/>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3" name="TextBox 62"/>
          <p:cNvSpPr txBox="1"/>
          <p:nvPr/>
        </p:nvSpPr>
        <p:spPr>
          <a:xfrm>
            <a:off x="3574934" y="2344742"/>
            <a:ext cx="1950854"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time for </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station 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49970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066 -0.01759 L -0.0177 -0.15949 " pathEditMode="relative" ptsTypes="AA">
                                      <p:cBhvr>
                                        <p:cTn id="9"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129489734"/>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4-&gt;5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8:30</a:t>
            </a:r>
            <a:endParaRPr lang="en-US" sz="2000" b="1" dirty="0"/>
          </a:p>
        </p:txBody>
      </p:sp>
      <p:sp>
        <p:nvSpPr>
          <p:cNvPr id="42" name="TextBox 41"/>
          <p:cNvSpPr txBox="1"/>
          <p:nvPr/>
        </p:nvSpPr>
        <p:spPr>
          <a:xfrm>
            <a:off x="3456952" y="2344742"/>
            <a:ext cx="2186817" cy="400110"/>
          </a:xfrm>
          <a:prstGeom prst="rect">
            <a:avLst/>
          </a:prstGeom>
          <a:noFill/>
        </p:spPr>
        <p:txBody>
          <a:bodyPr wrap="none" rtlCol="0">
            <a:spAutoFit/>
          </a:bodyPr>
          <a:lstStyle/>
          <a:p>
            <a:pPr algn="ctr"/>
            <a:r>
              <a:rPr lang="vi-VN" sz="2000" dirty="0" smtClean="0">
                <a:latin typeface="Cambria" charset="0"/>
                <a:ea typeface="Cambria" charset="0"/>
                <a:cs typeface="Cambria" charset="0"/>
              </a:rPr>
              <a:t>Update trace[6]=5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680111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t>55</a:t>
            </a:r>
            <a:endParaRPr lang="en-US" sz="2400" b="1" dirty="0"/>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t>3</a:t>
            </a:r>
            <a:endParaRPr lang="en-US" sz="2400" dirty="0"/>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t>5  </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t>8:00</a:t>
            </a:r>
            <a:endParaRPr lang="en-US" sz="2000" b="1" dirty="0"/>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t>8:10</a:t>
            </a:r>
            <a:endParaRPr lang="en-US" sz="2000" b="1" dirty="0"/>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t>8:20</a:t>
            </a:r>
            <a:endParaRPr lang="en-US" sz="2000" b="1" dirty="0"/>
          </a:p>
        </p:txBody>
      </p:sp>
      <p:graphicFrame>
        <p:nvGraphicFramePr>
          <p:cNvPr id="49" name="Table 48"/>
          <p:cNvGraphicFramePr>
            <a:graphicFrameLocks noGrp="1"/>
          </p:cNvGraphicFramePr>
          <p:nvPr>
            <p:extLst>
              <p:ext uri="{D42A27DB-BD31-4B8C-83A1-F6EECF244321}">
                <p14:modId xmlns:p14="http://schemas.microsoft.com/office/powerpoint/2010/main" val="222257259"/>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t>8:15</a:t>
            </a:r>
            <a:endParaRPr lang="en-US" sz="2000" b="1" dirty="0"/>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t>8:25</a:t>
            </a:r>
            <a:endParaRPr lang="en-US" sz="2000" b="1" dirty="0"/>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t>8:30</a:t>
            </a:r>
            <a:endParaRPr lang="en-US" sz="2000" b="1" dirty="0"/>
          </a:p>
        </p:txBody>
      </p:sp>
      <p:sp>
        <p:nvSpPr>
          <p:cNvPr id="42" name="TextBox 41"/>
          <p:cNvSpPr txBox="1"/>
          <p:nvPr/>
        </p:nvSpPr>
        <p:spPr>
          <a:xfrm>
            <a:off x="3187994" y="2550014"/>
            <a:ext cx="2859373"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Algorithm finishes when</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improve station empty</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221464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45894" y="5606122"/>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2644359" y="5543833"/>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ext uri="{D42A27DB-BD31-4B8C-83A1-F6EECF244321}">
                <p14:modId xmlns:p14="http://schemas.microsoft.com/office/powerpoint/2010/main" val="227002024"/>
              </p:ext>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652075" y="2311889"/>
            <a:ext cx="2345963"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using trace array</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20574993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45894" y="5606122"/>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2644359" y="5543833"/>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404796" y="2311889"/>
            <a:ext cx="284052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trace back from 6-&gt;5</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3167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45894" y="5606122"/>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2644359" y="5543833"/>
            <a:ext cx="340158" cy="461665"/>
          </a:xfrm>
          <a:prstGeom prst="rect">
            <a:avLst/>
          </a:prstGeom>
        </p:spPr>
        <p:txBody>
          <a:bodyPr wrap="none">
            <a:spAutoFit/>
          </a:bodyPr>
          <a:lstStyle/>
          <a:p>
            <a:r>
              <a:rPr lang="en-US" sz="2400" b="1" dirty="0" smtClean="0"/>
              <a:t>2</a:t>
            </a:r>
            <a:endParaRPr lang="en-US" sz="2400" dirty="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404796" y="2311889"/>
            <a:ext cx="284052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trace back from 5-&gt;3</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620573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33" name="TextBox 32"/>
          <p:cNvSpPr txBox="1"/>
          <p:nvPr/>
        </p:nvSpPr>
        <p:spPr>
          <a:xfrm>
            <a:off x="4733754" y="717175"/>
            <a:ext cx="3847528" cy="461665"/>
          </a:xfrm>
          <a:prstGeom prst="rect">
            <a:avLst/>
          </a:prstGeom>
          <a:noFill/>
        </p:spPr>
        <p:txBody>
          <a:bodyPr wrap="none" rtlCol="0">
            <a:spAutoFit/>
          </a:bodyPr>
          <a:lstStyle/>
          <a:p>
            <a:r>
              <a:rPr lang="vi-VN" sz="2400" dirty="0" smtClean="0">
                <a:latin typeface="Cambria" charset="0"/>
                <a:ea typeface="Cambria" charset="0"/>
                <a:cs typeface="Cambria" charset="0"/>
              </a:rPr>
              <a:t>Find all stations near start S</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1132702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432848" y="2311889"/>
            <a:ext cx="2784417"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Building bus route</a:t>
            </a:r>
            <a:br>
              <a:rPr lang="vi-VN" sz="2000" dirty="0" smtClean="0">
                <a:latin typeface="Cambria" charset="0"/>
                <a:ea typeface="Cambria" charset="0"/>
                <a:cs typeface="Cambria" charset="0"/>
              </a:rPr>
            </a:br>
            <a:r>
              <a:rPr lang="vi-VN" sz="2000" dirty="0" smtClean="0">
                <a:latin typeface="Cambria" charset="0"/>
                <a:ea typeface="Cambria" charset="0"/>
                <a:cs typeface="Cambria" charset="0"/>
              </a:rPr>
              <a:t>by trace back from 3-&gt;1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1716081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1</a:t>
            </a:r>
            <a:endParaRPr lang="en-US" sz="2400" b="1" dirty="0">
              <a:solidFill>
                <a:schemeClr val="tx1"/>
              </a:solidFill>
            </a:endParaRP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schemeClr val="tx1"/>
                </a:solidFill>
              </a:rPr>
              <a:t>6</a:t>
            </a:r>
            <a:endParaRPr lang="en-US" sz="2400" b="1" dirty="0">
              <a:solidFill>
                <a:schemeClr val="tx1"/>
              </a:solidFill>
            </a:endParaRP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smtClean="0"/>
              <a:t>27</a:t>
            </a:r>
            <a:endParaRPr lang="en-US" sz="2400" b="1" dirty="0"/>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smtClean="0"/>
              <a:t>18</a:t>
            </a:r>
            <a:endParaRPr lang="en-US" sz="2400" b="1" dirty="0"/>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smtClean="0"/>
              <a:t>24</a:t>
            </a:r>
            <a:endParaRPr lang="en-US" sz="2400" b="1" dirty="0"/>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smtClean="0"/>
              <a:t>55</a:t>
            </a:r>
            <a:endParaRPr lang="en-US" sz="2400" b="1" dirty="0"/>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Rectangle 4"/>
          <p:cNvSpPr/>
          <p:nvPr/>
        </p:nvSpPr>
        <p:spPr>
          <a:xfrm>
            <a:off x="6208986" y="5329273"/>
            <a:ext cx="340158" cy="461665"/>
          </a:xfrm>
          <a:prstGeom prst="rect">
            <a:avLst/>
          </a:prstGeom>
        </p:spPr>
        <p:txBody>
          <a:bodyPr wrap="none">
            <a:spAutoFit/>
          </a:bodyPr>
          <a:lstStyle/>
          <a:p>
            <a:r>
              <a:rPr lang="en-US" sz="2400" b="1" dirty="0" smtClean="0"/>
              <a:t>3</a:t>
            </a:r>
            <a:endParaRPr lang="en-US" sz="2400" dirty="0"/>
          </a:p>
        </p:txBody>
      </p:sp>
      <p:sp>
        <p:nvSpPr>
          <p:cNvPr id="6" name="Rectangle 5"/>
          <p:cNvSpPr/>
          <p:nvPr/>
        </p:nvSpPr>
        <p:spPr>
          <a:xfrm>
            <a:off x="3077451" y="3378122"/>
            <a:ext cx="340158" cy="461665"/>
          </a:xfrm>
          <a:prstGeom prst="rect">
            <a:avLst/>
          </a:prstGeom>
        </p:spPr>
        <p:txBody>
          <a:bodyPr wrap="none">
            <a:spAutoFit/>
          </a:bodyPr>
          <a:lstStyle/>
          <a:p>
            <a:r>
              <a:rPr lang="en-US" sz="2400" b="1" dirty="0" smtClean="0"/>
              <a:t>4</a:t>
            </a:r>
            <a:endParaRPr lang="en-US" sz="2400" dirty="0"/>
          </a:p>
        </p:txBody>
      </p:sp>
      <p:sp>
        <p:nvSpPr>
          <p:cNvPr id="7" name="Rectangle 6"/>
          <p:cNvSpPr/>
          <p:nvPr/>
        </p:nvSpPr>
        <p:spPr>
          <a:xfrm>
            <a:off x="6454432" y="3513424"/>
            <a:ext cx="340158" cy="461665"/>
          </a:xfrm>
          <a:prstGeom prst="rect">
            <a:avLst/>
          </a:prstGeom>
        </p:spPr>
        <p:txBody>
          <a:bodyPr wrap="none">
            <a:spAutoFit/>
          </a:bodyPr>
          <a:lstStyle/>
          <a:p>
            <a:r>
              <a:rPr lang="en-US" sz="2400" b="1" dirty="0" smtClean="0"/>
              <a:t>5</a:t>
            </a:r>
            <a:endParaRPr lang="en-US" sz="2400" dirty="0"/>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smtClean="0"/>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smtClean="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b="1" dirty="0" smtClean="0">
                          <a:latin typeface="Cambria" charset="0"/>
                          <a:ea typeface="Cambria" charset="0"/>
                          <a:cs typeface="Cambria" charset="0"/>
                        </a:rPr>
                        <a:t>5</a:t>
                      </a:r>
                      <a:endParaRPr lang="en-US" sz="2000" b="1"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3813404" y="2311889"/>
            <a:ext cx="2023311" cy="707886"/>
          </a:xfrm>
          <a:prstGeom prst="rect">
            <a:avLst/>
          </a:prstGeom>
          <a:noFill/>
        </p:spPr>
        <p:txBody>
          <a:bodyPr wrap="none" rtlCol="0">
            <a:spAutoFit/>
          </a:bodyPr>
          <a:lstStyle/>
          <a:p>
            <a:pPr algn="ctr"/>
            <a:r>
              <a:rPr lang="vi-VN" sz="2000" dirty="0" smtClean="0">
                <a:latin typeface="Cambria" charset="0"/>
                <a:ea typeface="Cambria" charset="0"/>
                <a:cs typeface="Cambria" charset="0"/>
              </a:rPr>
              <a:t>Algorithm Finish</a:t>
            </a:r>
          </a:p>
          <a:p>
            <a:pPr algn="ctr"/>
            <a:r>
              <a:rPr lang="vi-VN" sz="2000" dirty="0" smtClean="0">
                <a:latin typeface="Cambria" charset="0"/>
                <a:ea typeface="Cambria" charset="0"/>
                <a:cs typeface="Cambria" charset="0"/>
              </a:rPr>
              <a:t>1-&gt;3-&gt;5-&gt;6</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3572518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0945" y="2766218"/>
            <a:ext cx="7886700" cy="1325563"/>
          </a:xfrm>
        </p:spPr>
        <p:txBody>
          <a:bodyPr>
            <a:noAutofit/>
          </a:bodyPr>
          <a:lstStyle/>
          <a:p>
            <a:pPr algn="ctr"/>
            <a:r>
              <a:rPr lang="vi-VN" sz="5400" dirty="0" smtClean="0">
                <a:solidFill>
                  <a:schemeClr val="bg1"/>
                </a:solidFill>
                <a:latin typeface="Cambria" charset="0"/>
                <a:ea typeface="Cambria" charset="0"/>
                <a:cs typeface="Cambria" charset="0"/>
              </a:rPr>
              <a:t>Remove Bus Result Duplicate Algorithm</a:t>
            </a:r>
            <a:endParaRPr lang="en-US" sz="54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953170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25786596"/>
              </p:ext>
            </p:extLst>
          </p:nvPr>
        </p:nvGraphicFramePr>
        <p:xfrm>
          <a:off x="385012" y="1363580"/>
          <a:ext cx="8357934" cy="3752143"/>
        </p:xfrm>
        <a:graphic>
          <a:graphicData uri="http://schemas.openxmlformats.org/drawingml/2006/table">
            <a:tbl>
              <a:tblPr firstRow="1" bandRow="1">
                <a:tableStyleId>{5C22544A-7EE6-4342-B048-85BDC9FD1C3A}</a:tableStyleId>
              </a:tblPr>
              <a:tblGrid>
                <a:gridCol w="2785978"/>
                <a:gridCol w="2785978"/>
                <a:gridCol w="2785978"/>
              </a:tblGrid>
              <a:tr h="641683">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777615">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777615">
                <a:tc>
                  <a:txBody>
                    <a:bodyPr/>
                    <a:lstStyle/>
                    <a:p>
                      <a:pPr algn="ctr"/>
                      <a:r>
                        <a:rPr lang="en-US" sz="2400" dirty="0" smtClean="0">
                          <a:latin typeface="Cambria" charset="0"/>
                          <a:ea typeface="Cambria" charset="0"/>
                          <a:cs typeface="Cambria" charset="0"/>
                        </a:rPr>
                        <a:t>[22,15,18]</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35</a:t>
                      </a:r>
                      <a:r>
                        <a:rPr lang="en-US" sz="2400" baseline="0" dirty="0" smtClean="0">
                          <a:latin typeface="Cambria" charset="0"/>
                          <a:ea typeface="Cambria" charset="0"/>
                          <a:cs typeface="Cambria" charset="0"/>
                        </a:rPr>
                        <a:t>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777615">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777615">
                <a:tc>
                  <a:txBody>
                    <a:bodyPr/>
                    <a:lstStyle/>
                    <a:p>
                      <a:pPr algn="ct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3" name="TextBox 2"/>
          <p:cNvSpPr txBox="1"/>
          <p:nvPr/>
        </p:nvSpPr>
        <p:spPr>
          <a:xfrm>
            <a:off x="2678435" y="545431"/>
            <a:ext cx="4202689" cy="461665"/>
          </a:xfrm>
          <a:prstGeom prst="rect">
            <a:avLst/>
          </a:prstGeom>
          <a:noFill/>
        </p:spPr>
        <p:txBody>
          <a:bodyPr wrap="none" rtlCol="0">
            <a:spAutoFit/>
          </a:bodyPr>
          <a:lstStyle/>
          <a:p>
            <a:r>
              <a:rPr lang="en-US" sz="2400" smtClean="0">
                <a:latin typeface="Cambria" charset="0"/>
                <a:ea typeface="Cambria" charset="0"/>
                <a:cs typeface="Cambria" charset="0"/>
              </a:rPr>
              <a:t>Result returns from bus server</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166127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3125598"/>
              </p:ext>
            </p:extLst>
          </p:nvPr>
        </p:nvGraphicFramePr>
        <p:xfrm>
          <a:off x="385012" y="1363580"/>
          <a:ext cx="8357934" cy="3752143"/>
        </p:xfrm>
        <a:graphic>
          <a:graphicData uri="http://schemas.openxmlformats.org/drawingml/2006/table">
            <a:tbl>
              <a:tblPr firstRow="1" bandRow="1">
                <a:tableStyleId>{5C22544A-7EE6-4342-B048-85BDC9FD1C3A}</a:tableStyleId>
              </a:tblPr>
              <a:tblGrid>
                <a:gridCol w="2785978"/>
                <a:gridCol w="2785978"/>
                <a:gridCol w="2785978"/>
              </a:tblGrid>
              <a:tr h="641683">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777615">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777615">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777615">
                <a:tc>
                  <a:txBody>
                    <a:bodyPr/>
                    <a:lstStyle/>
                    <a:p>
                      <a:pPr algn="ctr"/>
                      <a:r>
                        <a:rPr lang="en-US" sz="2400" dirty="0" smtClean="0">
                          <a:latin typeface="Cambria" charset="0"/>
                          <a:ea typeface="Cambria" charset="0"/>
                          <a:cs typeface="Cambria" charset="0"/>
                        </a:rPr>
                        <a:t>[22,15,18]</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35</a:t>
                      </a:r>
                      <a:r>
                        <a:rPr lang="en-US" sz="2400" baseline="0" dirty="0" smtClean="0">
                          <a:latin typeface="Cambria" charset="0"/>
                          <a:ea typeface="Cambria" charset="0"/>
                          <a:cs typeface="Cambria" charset="0"/>
                        </a:rPr>
                        <a:t>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777615">
                <a:tc>
                  <a:txBody>
                    <a:bodyPr/>
                    <a:lstStyle/>
                    <a:p>
                      <a:pPr algn="ctr"/>
                      <a:r>
                        <a:rPr lang="en-US" sz="2400" dirty="0" smtClean="0">
                          <a:latin typeface="Cambria" charset="0"/>
                          <a:ea typeface="Cambria" charset="0"/>
                          <a:cs typeface="Cambria" charset="0"/>
                        </a:rPr>
                        <a:t>[27,55,6]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3" name="TextBox 2"/>
          <p:cNvSpPr txBox="1"/>
          <p:nvPr/>
        </p:nvSpPr>
        <p:spPr>
          <a:xfrm>
            <a:off x="2678435" y="545431"/>
            <a:ext cx="3929474" cy="461665"/>
          </a:xfrm>
          <a:prstGeom prst="rect">
            <a:avLst/>
          </a:prstGeom>
          <a:noFill/>
        </p:spPr>
        <p:txBody>
          <a:bodyPr wrap="none" rtlCol="0">
            <a:spAutoFit/>
          </a:bodyPr>
          <a:lstStyle/>
          <a:p>
            <a:r>
              <a:rPr lang="en-US" sz="2400" dirty="0" smtClean="0">
                <a:latin typeface="Cambria" charset="0"/>
                <a:ea typeface="Cambria" charset="0"/>
                <a:cs typeface="Cambria" charset="0"/>
              </a:rPr>
              <a:t>Sorting again results by time</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562246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5170181"/>
              </p:ext>
            </p:extLst>
          </p:nvPr>
        </p:nvGraphicFramePr>
        <p:xfrm>
          <a:off x="1860884" y="1876925"/>
          <a:ext cx="6882060" cy="3507864"/>
        </p:xfrm>
        <a:graphic>
          <a:graphicData uri="http://schemas.openxmlformats.org/drawingml/2006/table">
            <a:tbl>
              <a:tblPr firstRow="1" bandRow="1">
                <a:tableStyleId>{5C22544A-7EE6-4342-B048-85BDC9FD1C3A}</a:tableStyleId>
              </a:tblPr>
              <a:tblGrid>
                <a:gridCol w="1720515"/>
                <a:gridCol w="1720515"/>
                <a:gridCol w="1720515"/>
                <a:gridCol w="1720515"/>
              </a:tblGrid>
              <a:tr h="553892">
                <a:tc>
                  <a:txBody>
                    <a:bodyPr/>
                    <a:lstStyle/>
                    <a:p>
                      <a:pPr algn="ctr"/>
                      <a:r>
                        <a:rPr lang="en-US" sz="2400" u="none" dirty="0" smtClean="0">
                          <a:latin typeface="Cambria" charset="0"/>
                          <a:ea typeface="Cambria" charset="0"/>
                          <a:cs typeface="Cambria" charset="0"/>
                        </a:rPr>
                        <a:t>Index</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0</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1</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2</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35</a:t>
                      </a:r>
                      <a:r>
                        <a:rPr lang="en-US" sz="2400" baseline="0" dirty="0" smtClean="0">
                          <a:latin typeface="Cambria" charset="0"/>
                          <a:ea typeface="Cambria" charset="0"/>
                          <a:cs typeface="Cambria" charset="0"/>
                        </a:rPr>
                        <a:t>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3</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2" name="Right Arrow 1"/>
          <p:cNvSpPr/>
          <p:nvPr/>
        </p:nvSpPr>
        <p:spPr>
          <a:xfrm>
            <a:off x="401053" y="2775284"/>
            <a:ext cx="1026694" cy="33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54898" y="1058779"/>
            <a:ext cx="4894032" cy="461665"/>
          </a:xfrm>
          <a:prstGeom prst="rect">
            <a:avLst/>
          </a:prstGeom>
          <a:noFill/>
        </p:spPr>
        <p:txBody>
          <a:bodyPr wrap="none" rtlCol="0">
            <a:spAutoFit/>
          </a:bodyPr>
          <a:lstStyle/>
          <a:p>
            <a:r>
              <a:rPr lang="en-US" sz="2400" dirty="0" smtClean="0">
                <a:latin typeface="Cambria" charset="0"/>
                <a:ea typeface="Cambria" charset="0"/>
                <a:cs typeface="Cambria" charset="0"/>
              </a:rPr>
              <a:t>First Element Of Array. Always Keep</a:t>
            </a:r>
            <a:endParaRPr lang="en-US" sz="2400" dirty="0">
              <a:latin typeface="Cambria" charset="0"/>
              <a:ea typeface="Cambria" charset="0"/>
              <a:cs typeface="Cambria" charset="0"/>
            </a:endParaRPr>
          </a:p>
        </p:txBody>
      </p:sp>
      <p:sp>
        <p:nvSpPr>
          <p:cNvPr id="5" name="TextBox 4"/>
          <p:cNvSpPr txBox="1"/>
          <p:nvPr/>
        </p:nvSpPr>
        <p:spPr>
          <a:xfrm>
            <a:off x="316127" y="2375174"/>
            <a:ext cx="1196546" cy="400110"/>
          </a:xfrm>
          <a:prstGeom prst="rect">
            <a:avLst/>
          </a:prstGeom>
          <a:noFill/>
        </p:spPr>
        <p:txBody>
          <a:bodyPr wrap="none" rtlCol="0">
            <a:spAutoFit/>
          </a:bodyPr>
          <a:lstStyle/>
          <a:p>
            <a:r>
              <a:rPr lang="en-US" sz="2000" dirty="0" smtClean="0">
                <a:latin typeface="Cambria" charset="0"/>
                <a:ea typeface="Cambria" charset="0"/>
                <a:cs typeface="Cambria" charset="0"/>
              </a:rPr>
              <a:t>Index = 0</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991548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5519906"/>
              </p:ext>
            </p:extLst>
          </p:nvPr>
        </p:nvGraphicFramePr>
        <p:xfrm>
          <a:off x="1860884" y="1876925"/>
          <a:ext cx="6882060" cy="3507864"/>
        </p:xfrm>
        <a:graphic>
          <a:graphicData uri="http://schemas.openxmlformats.org/drawingml/2006/table">
            <a:tbl>
              <a:tblPr firstRow="1" bandRow="1">
                <a:tableStyleId>{5C22544A-7EE6-4342-B048-85BDC9FD1C3A}</a:tableStyleId>
              </a:tblPr>
              <a:tblGrid>
                <a:gridCol w="1720515"/>
                <a:gridCol w="1720515"/>
                <a:gridCol w="1720515"/>
                <a:gridCol w="1720515"/>
              </a:tblGrid>
              <a:tr h="553892">
                <a:tc>
                  <a:txBody>
                    <a:bodyPr/>
                    <a:lstStyle/>
                    <a:p>
                      <a:pPr algn="ctr"/>
                      <a:r>
                        <a:rPr lang="en-US" sz="2400" u="none" dirty="0" smtClean="0">
                          <a:latin typeface="Cambria" charset="0"/>
                          <a:ea typeface="Cambria" charset="0"/>
                          <a:cs typeface="Cambria" charset="0"/>
                        </a:rPr>
                        <a:t>Index</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0</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1</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2</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35</a:t>
                      </a:r>
                      <a:r>
                        <a:rPr lang="en-US" sz="2400" baseline="0" dirty="0" smtClean="0">
                          <a:latin typeface="Cambria" charset="0"/>
                          <a:ea typeface="Cambria" charset="0"/>
                          <a:cs typeface="Cambria" charset="0"/>
                        </a:rPr>
                        <a:t>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3</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2" name="Right Arrow 1"/>
          <p:cNvSpPr/>
          <p:nvPr/>
        </p:nvSpPr>
        <p:spPr>
          <a:xfrm>
            <a:off x="513348" y="3462415"/>
            <a:ext cx="1026694" cy="33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54898" y="1058779"/>
            <a:ext cx="4294894" cy="461665"/>
          </a:xfrm>
          <a:prstGeom prst="rect">
            <a:avLst/>
          </a:prstGeom>
          <a:noFill/>
        </p:spPr>
        <p:txBody>
          <a:bodyPr wrap="none" rtlCol="0">
            <a:spAutoFit/>
          </a:bodyPr>
          <a:lstStyle/>
          <a:p>
            <a:r>
              <a:rPr lang="en-US" sz="2400" dirty="0" smtClean="0">
                <a:latin typeface="Cambria" charset="0"/>
                <a:ea typeface="Cambria" charset="0"/>
                <a:cs typeface="Cambria" charset="0"/>
              </a:rPr>
              <a:t>[1] vs [0]: [18,7,6] != [22,15,18]</a:t>
            </a:r>
            <a:endParaRPr lang="en-US" sz="2400" dirty="0">
              <a:latin typeface="Cambria" charset="0"/>
              <a:ea typeface="Cambria" charset="0"/>
              <a:cs typeface="Cambria" charset="0"/>
            </a:endParaRPr>
          </a:p>
        </p:txBody>
      </p:sp>
      <p:sp>
        <p:nvSpPr>
          <p:cNvPr id="5" name="TextBox 4"/>
          <p:cNvSpPr txBox="1"/>
          <p:nvPr/>
        </p:nvSpPr>
        <p:spPr>
          <a:xfrm>
            <a:off x="343496" y="3062305"/>
            <a:ext cx="1196546" cy="400110"/>
          </a:xfrm>
          <a:prstGeom prst="rect">
            <a:avLst/>
          </a:prstGeom>
          <a:noFill/>
        </p:spPr>
        <p:txBody>
          <a:bodyPr wrap="none" rtlCol="0">
            <a:spAutoFit/>
          </a:bodyPr>
          <a:lstStyle/>
          <a:p>
            <a:r>
              <a:rPr lang="en-US" sz="2000" dirty="0" smtClean="0">
                <a:latin typeface="Cambria" charset="0"/>
                <a:ea typeface="Cambria" charset="0"/>
                <a:cs typeface="Cambria" charset="0"/>
              </a:rPr>
              <a:t>Index = 1</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570794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944056"/>
              </p:ext>
            </p:extLst>
          </p:nvPr>
        </p:nvGraphicFramePr>
        <p:xfrm>
          <a:off x="1860884" y="1876925"/>
          <a:ext cx="6882060" cy="3507864"/>
        </p:xfrm>
        <a:graphic>
          <a:graphicData uri="http://schemas.openxmlformats.org/drawingml/2006/table">
            <a:tbl>
              <a:tblPr firstRow="1" bandRow="1">
                <a:tableStyleId>{5C22544A-7EE6-4342-B048-85BDC9FD1C3A}</a:tableStyleId>
              </a:tblPr>
              <a:tblGrid>
                <a:gridCol w="1720515"/>
                <a:gridCol w="1720515"/>
                <a:gridCol w="1720515"/>
                <a:gridCol w="1720515"/>
              </a:tblGrid>
              <a:tr h="553892">
                <a:tc>
                  <a:txBody>
                    <a:bodyPr/>
                    <a:lstStyle/>
                    <a:p>
                      <a:pPr algn="ctr"/>
                      <a:r>
                        <a:rPr lang="en-US" sz="2400" u="none" dirty="0" smtClean="0">
                          <a:latin typeface="Cambria" charset="0"/>
                          <a:ea typeface="Cambria" charset="0"/>
                          <a:cs typeface="Cambria" charset="0"/>
                        </a:rPr>
                        <a:t>Index</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0</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1</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2</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35</a:t>
                      </a:r>
                      <a:r>
                        <a:rPr lang="en-US" sz="2400" baseline="0" dirty="0" smtClean="0">
                          <a:latin typeface="Cambria" charset="0"/>
                          <a:ea typeface="Cambria" charset="0"/>
                          <a:cs typeface="Cambria" charset="0"/>
                        </a:rPr>
                        <a:t>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3</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2" name="Right Arrow 1"/>
          <p:cNvSpPr/>
          <p:nvPr/>
        </p:nvSpPr>
        <p:spPr>
          <a:xfrm>
            <a:off x="529390" y="4184310"/>
            <a:ext cx="1026694" cy="33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54898" y="1058779"/>
            <a:ext cx="4716484" cy="461665"/>
          </a:xfrm>
          <a:prstGeom prst="rect">
            <a:avLst/>
          </a:prstGeom>
          <a:noFill/>
        </p:spPr>
        <p:txBody>
          <a:bodyPr wrap="none" rtlCol="0">
            <a:spAutoFit/>
          </a:bodyPr>
          <a:lstStyle/>
          <a:p>
            <a:r>
              <a:rPr lang="en-US" sz="2400" dirty="0" smtClean="0">
                <a:latin typeface="Cambria" charset="0"/>
                <a:ea typeface="Cambria" charset="0"/>
                <a:cs typeface="Cambria" charset="0"/>
              </a:rPr>
              <a:t>[2] vs [1]: [22,15,18] </a:t>
            </a:r>
            <a:r>
              <a:rPr lang="en-US" sz="2400" dirty="0">
                <a:latin typeface="Cambria" charset="0"/>
                <a:ea typeface="Cambria" charset="0"/>
                <a:cs typeface="Cambria" charset="0"/>
              </a:rPr>
              <a:t>=</a:t>
            </a:r>
            <a:r>
              <a:rPr lang="en-US" sz="2400" dirty="0" smtClean="0">
                <a:latin typeface="Cambria" charset="0"/>
                <a:ea typeface="Cambria" charset="0"/>
                <a:cs typeface="Cambria" charset="0"/>
              </a:rPr>
              <a:t>= [22,15,18]</a:t>
            </a:r>
            <a:endParaRPr lang="en-US" sz="2400" dirty="0">
              <a:latin typeface="Cambria" charset="0"/>
              <a:ea typeface="Cambria" charset="0"/>
              <a:cs typeface="Cambria" charset="0"/>
            </a:endParaRPr>
          </a:p>
        </p:txBody>
      </p:sp>
      <p:sp>
        <p:nvSpPr>
          <p:cNvPr id="5" name="TextBox 4"/>
          <p:cNvSpPr txBox="1"/>
          <p:nvPr/>
        </p:nvSpPr>
        <p:spPr>
          <a:xfrm>
            <a:off x="314717" y="3784200"/>
            <a:ext cx="1196546" cy="400110"/>
          </a:xfrm>
          <a:prstGeom prst="rect">
            <a:avLst/>
          </a:prstGeom>
          <a:noFill/>
        </p:spPr>
        <p:txBody>
          <a:bodyPr wrap="none" rtlCol="0">
            <a:spAutoFit/>
          </a:bodyPr>
          <a:lstStyle/>
          <a:p>
            <a:r>
              <a:rPr lang="en-US" sz="2000" dirty="0" smtClean="0">
                <a:latin typeface="Cambria" charset="0"/>
                <a:ea typeface="Cambria" charset="0"/>
                <a:cs typeface="Cambria" charset="0"/>
              </a:rPr>
              <a:t>Index =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339702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2308953"/>
              </p:ext>
            </p:extLst>
          </p:nvPr>
        </p:nvGraphicFramePr>
        <p:xfrm>
          <a:off x="1860884" y="1876925"/>
          <a:ext cx="6882060" cy="3507864"/>
        </p:xfrm>
        <a:graphic>
          <a:graphicData uri="http://schemas.openxmlformats.org/drawingml/2006/table">
            <a:tbl>
              <a:tblPr firstRow="1" bandRow="1">
                <a:tableStyleId>{5C22544A-7EE6-4342-B048-85BDC9FD1C3A}</a:tableStyleId>
              </a:tblPr>
              <a:tblGrid>
                <a:gridCol w="1720515"/>
                <a:gridCol w="1720515"/>
                <a:gridCol w="1720515"/>
                <a:gridCol w="1720515"/>
              </a:tblGrid>
              <a:tr h="553892">
                <a:tc>
                  <a:txBody>
                    <a:bodyPr/>
                    <a:lstStyle/>
                    <a:p>
                      <a:pPr algn="ctr"/>
                      <a:r>
                        <a:rPr lang="en-US" sz="2400" u="none" dirty="0" smtClean="0">
                          <a:latin typeface="Cambria" charset="0"/>
                          <a:ea typeface="Cambria" charset="0"/>
                          <a:cs typeface="Cambria" charset="0"/>
                        </a:rPr>
                        <a:t>Index</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0</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1</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solidFill>
                            <a:srgbClr val="FF0000"/>
                          </a:solidFill>
                          <a:latin typeface="Cambria" charset="0"/>
                          <a:ea typeface="Cambria" charset="0"/>
                          <a:cs typeface="Cambria" charset="0"/>
                        </a:rPr>
                        <a:t>2</a:t>
                      </a:r>
                      <a:endParaRPr lang="en-US" sz="2400" dirty="0">
                        <a:solidFill>
                          <a:srgbClr val="FF0000"/>
                        </a:solidFill>
                        <a:latin typeface="Cambria" charset="0"/>
                        <a:ea typeface="Cambria" charset="0"/>
                        <a:cs typeface="Cambria" charset="0"/>
                      </a:endParaRPr>
                    </a:p>
                  </a:txBody>
                  <a:tcPr/>
                </a:tc>
                <a:tc>
                  <a:txBody>
                    <a:bodyPr/>
                    <a:lstStyle/>
                    <a:p>
                      <a:pPr algn="ctr"/>
                      <a:r>
                        <a:rPr lang="en-US" sz="2400" dirty="0" smtClean="0">
                          <a:solidFill>
                            <a:srgbClr val="FF0000"/>
                          </a:solidFill>
                          <a:latin typeface="Cambria" charset="0"/>
                          <a:ea typeface="Cambria" charset="0"/>
                          <a:cs typeface="Cambria" charset="0"/>
                        </a:rPr>
                        <a:t>[22,15,18]</a:t>
                      </a:r>
                      <a:endParaRPr lang="en-US" sz="2400" dirty="0">
                        <a:solidFill>
                          <a:srgbClr val="FF0000"/>
                        </a:solidFill>
                        <a:latin typeface="Cambria" charset="0"/>
                        <a:ea typeface="Cambria" charset="0"/>
                        <a:cs typeface="Cambria" charset="0"/>
                      </a:endParaRPr>
                    </a:p>
                  </a:txBody>
                  <a:tcPr/>
                </a:tc>
                <a:tc>
                  <a:txBody>
                    <a:bodyPr/>
                    <a:lstStyle/>
                    <a:p>
                      <a:pPr algn="ctr"/>
                      <a:r>
                        <a:rPr lang="en-US" sz="2400" dirty="0" smtClean="0">
                          <a:solidFill>
                            <a:srgbClr val="FF0000"/>
                          </a:solidFill>
                          <a:latin typeface="Cambria" charset="0"/>
                          <a:ea typeface="Cambria" charset="0"/>
                          <a:cs typeface="Cambria" charset="0"/>
                        </a:rPr>
                        <a:t>35</a:t>
                      </a:r>
                      <a:r>
                        <a:rPr lang="en-US" sz="2400" baseline="0" dirty="0" smtClean="0">
                          <a:solidFill>
                            <a:srgbClr val="FF0000"/>
                          </a:solidFill>
                          <a:latin typeface="Cambria" charset="0"/>
                          <a:ea typeface="Cambria" charset="0"/>
                          <a:cs typeface="Cambria" charset="0"/>
                        </a:rPr>
                        <a:t> </a:t>
                      </a:r>
                      <a:r>
                        <a:rPr lang="vi-VN" sz="2400" baseline="0" dirty="0" smtClean="0">
                          <a:solidFill>
                            <a:srgbClr val="FF0000"/>
                          </a:solidFill>
                          <a:latin typeface="Cambria" charset="0"/>
                          <a:ea typeface="Cambria" charset="0"/>
                          <a:cs typeface="Cambria" charset="0"/>
                        </a:rPr>
                        <a:t>minutes</a:t>
                      </a:r>
                      <a:endParaRPr lang="en-US" sz="2400" dirty="0">
                        <a:solidFill>
                          <a:srgbClr val="FF0000"/>
                        </a:solidFill>
                        <a:latin typeface="Cambria" charset="0"/>
                        <a:ea typeface="Cambria" charset="0"/>
                        <a:cs typeface="Cambria" charset="0"/>
                      </a:endParaRPr>
                    </a:p>
                  </a:txBody>
                  <a:tcPr/>
                </a:tc>
                <a:tc>
                  <a:txBody>
                    <a:bodyPr/>
                    <a:lstStyle/>
                    <a:p>
                      <a:pPr algn="ctr"/>
                      <a:r>
                        <a:rPr lang="en-US" sz="2400" dirty="0" smtClean="0">
                          <a:solidFill>
                            <a:srgbClr val="FF0000"/>
                          </a:solidFill>
                          <a:latin typeface="Cambria" charset="0"/>
                          <a:ea typeface="Cambria" charset="0"/>
                          <a:cs typeface="Cambria" charset="0"/>
                        </a:rPr>
                        <a:t>20</a:t>
                      </a:r>
                      <a:r>
                        <a:rPr lang="vi-VN" sz="2400" dirty="0" smtClean="0">
                          <a:solidFill>
                            <a:srgbClr val="FF0000"/>
                          </a:solidFill>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3</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2" name="Right Arrow 1"/>
          <p:cNvSpPr/>
          <p:nvPr/>
        </p:nvSpPr>
        <p:spPr>
          <a:xfrm>
            <a:off x="529390" y="4184310"/>
            <a:ext cx="1026694" cy="33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54898" y="1058779"/>
            <a:ext cx="2967864" cy="461665"/>
          </a:xfrm>
          <a:prstGeom prst="rect">
            <a:avLst/>
          </a:prstGeom>
          <a:noFill/>
        </p:spPr>
        <p:txBody>
          <a:bodyPr wrap="none" rtlCol="0">
            <a:spAutoFit/>
          </a:bodyPr>
          <a:lstStyle/>
          <a:p>
            <a:r>
              <a:rPr lang="en-US" sz="2400" dirty="0" smtClean="0">
                <a:latin typeface="Cambria" charset="0"/>
                <a:ea typeface="Cambria" charset="0"/>
                <a:cs typeface="Cambria" charset="0"/>
              </a:rPr>
              <a:t>Remove that element</a:t>
            </a:r>
            <a:endParaRPr lang="en-US" sz="2400" dirty="0">
              <a:latin typeface="Cambria" charset="0"/>
              <a:ea typeface="Cambria" charset="0"/>
              <a:cs typeface="Cambria" charset="0"/>
            </a:endParaRPr>
          </a:p>
        </p:txBody>
      </p:sp>
      <p:sp>
        <p:nvSpPr>
          <p:cNvPr id="5" name="TextBox 4"/>
          <p:cNvSpPr txBox="1"/>
          <p:nvPr/>
        </p:nvSpPr>
        <p:spPr>
          <a:xfrm>
            <a:off x="314717" y="3784200"/>
            <a:ext cx="1196546" cy="400110"/>
          </a:xfrm>
          <a:prstGeom prst="rect">
            <a:avLst/>
          </a:prstGeom>
          <a:noFill/>
        </p:spPr>
        <p:txBody>
          <a:bodyPr wrap="none" rtlCol="0">
            <a:spAutoFit/>
          </a:bodyPr>
          <a:lstStyle/>
          <a:p>
            <a:r>
              <a:rPr lang="en-US" sz="2000" dirty="0" smtClean="0">
                <a:latin typeface="Cambria" charset="0"/>
                <a:ea typeface="Cambria" charset="0"/>
                <a:cs typeface="Cambria" charset="0"/>
              </a:rPr>
              <a:t>Index =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351169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25704734"/>
              </p:ext>
            </p:extLst>
          </p:nvPr>
        </p:nvGraphicFramePr>
        <p:xfrm>
          <a:off x="1860884" y="1876925"/>
          <a:ext cx="6882060" cy="2836638"/>
        </p:xfrm>
        <a:graphic>
          <a:graphicData uri="http://schemas.openxmlformats.org/drawingml/2006/table">
            <a:tbl>
              <a:tblPr firstRow="1" bandRow="1">
                <a:tableStyleId>{5C22544A-7EE6-4342-B048-85BDC9FD1C3A}</a:tableStyleId>
              </a:tblPr>
              <a:tblGrid>
                <a:gridCol w="1720515"/>
                <a:gridCol w="1720515"/>
                <a:gridCol w="1720515"/>
                <a:gridCol w="1720515"/>
              </a:tblGrid>
              <a:tr h="553892">
                <a:tc>
                  <a:txBody>
                    <a:bodyPr/>
                    <a:lstStyle/>
                    <a:p>
                      <a:pPr algn="ctr"/>
                      <a:r>
                        <a:rPr lang="en-US" sz="2400" u="none" dirty="0" smtClean="0">
                          <a:latin typeface="Cambria" charset="0"/>
                          <a:ea typeface="Cambria" charset="0"/>
                          <a:cs typeface="Cambria" charset="0"/>
                        </a:rPr>
                        <a:t>Index</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0</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1</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2</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a:t>
                      </a: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2" name="Right Arrow 1"/>
          <p:cNvSpPr/>
          <p:nvPr/>
        </p:nvSpPr>
        <p:spPr>
          <a:xfrm>
            <a:off x="529390" y="4184310"/>
            <a:ext cx="1026694" cy="33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54898" y="1058779"/>
            <a:ext cx="5189947" cy="461665"/>
          </a:xfrm>
          <a:prstGeom prst="rect">
            <a:avLst/>
          </a:prstGeom>
          <a:noFill/>
        </p:spPr>
        <p:txBody>
          <a:bodyPr wrap="none" rtlCol="0">
            <a:spAutoFit/>
          </a:bodyPr>
          <a:lstStyle/>
          <a:p>
            <a:r>
              <a:rPr lang="en-US" sz="2400" dirty="0" smtClean="0">
                <a:latin typeface="Cambria" charset="0"/>
                <a:ea typeface="Cambria" charset="0"/>
                <a:cs typeface="Cambria" charset="0"/>
              </a:rPr>
              <a:t>Keep current index value. No increase.</a:t>
            </a:r>
            <a:endParaRPr lang="en-US" sz="2400" dirty="0">
              <a:latin typeface="Cambria" charset="0"/>
              <a:ea typeface="Cambria" charset="0"/>
              <a:cs typeface="Cambria" charset="0"/>
            </a:endParaRPr>
          </a:p>
        </p:txBody>
      </p:sp>
      <p:sp>
        <p:nvSpPr>
          <p:cNvPr id="5" name="TextBox 4"/>
          <p:cNvSpPr txBox="1"/>
          <p:nvPr/>
        </p:nvSpPr>
        <p:spPr>
          <a:xfrm>
            <a:off x="314717" y="3784200"/>
            <a:ext cx="1196546" cy="400110"/>
          </a:xfrm>
          <a:prstGeom prst="rect">
            <a:avLst/>
          </a:prstGeom>
          <a:noFill/>
        </p:spPr>
        <p:txBody>
          <a:bodyPr wrap="none" rtlCol="0">
            <a:spAutoFit/>
          </a:bodyPr>
          <a:lstStyle/>
          <a:p>
            <a:r>
              <a:rPr lang="en-US" sz="2000" dirty="0" smtClean="0">
                <a:latin typeface="Cambria" charset="0"/>
                <a:ea typeface="Cambria" charset="0"/>
                <a:cs typeface="Cambria" charset="0"/>
              </a:rPr>
              <a:t>Index =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56912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9788252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5275626"/>
              </p:ext>
            </p:extLst>
          </p:nvPr>
        </p:nvGraphicFramePr>
        <p:xfrm>
          <a:off x="1860884" y="1876925"/>
          <a:ext cx="6882060" cy="2836638"/>
        </p:xfrm>
        <a:graphic>
          <a:graphicData uri="http://schemas.openxmlformats.org/drawingml/2006/table">
            <a:tbl>
              <a:tblPr firstRow="1" bandRow="1">
                <a:tableStyleId>{5C22544A-7EE6-4342-B048-85BDC9FD1C3A}</a:tableStyleId>
              </a:tblPr>
              <a:tblGrid>
                <a:gridCol w="1720515"/>
                <a:gridCol w="1720515"/>
                <a:gridCol w="1720515"/>
                <a:gridCol w="1720515"/>
              </a:tblGrid>
              <a:tr h="553892">
                <a:tc>
                  <a:txBody>
                    <a:bodyPr/>
                    <a:lstStyle/>
                    <a:p>
                      <a:pPr algn="ctr"/>
                      <a:r>
                        <a:rPr lang="en-US" sz="2400" u="none" dirty="0" smtClean="0">
                          <a:latin typeface="Cambria" charset="0"/>
                          <a:ea typeface="Cambria" charset="0"/>
                          <a:cs typeface="Cambria" charset="0"/>
                        </a:rPr>
                        <a:t>Index</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0</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1</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2</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a:t>
                      </a: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2" name="Right Arrow 1"/>
          <p:cNvSpPr/>
          <p:nvPr/>
        </p:nvSpPr>
        <p:spPr>
          <a:xfrm>
            <a:off x="529390" y="4184310"/>
            <a:ext cx="1026694" cy="33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54898" y="1058779"/>
            <a:ext cx="4464812" cy="461665"/>
          </a:xfrm>
          <a:prstGeom prst="rect">
            <a:avLst/>
          </a:prstGeom>
          <a:noFill/>
        </p:spPr>
        <p:txBody>
          <a:bodyPr wrap="none" rtlCol="0">
            <a:spAutoFit/>
          </a:bodyPr>
          <a:lstStyle/>
          <a:p>
            <a:r>
              <a:rPr lang="en-US" sz="2400" dirty="0" smtClean="0">
                <a:latin typeface="Cambria" charset="0"/>
                <a:ea typeface="Cambria" charset="0"/>
                <a:cs typeface="Cambria" charset="0"/>
              </a:rPr>
              <a:t>[2] vs [1]: [27,15,6] != [22,15,18]</a:t>
            </a:r>
            <a:endParaRPr lang="en-US" sz="2400" dirty="0">
              <a:latin typeface="Cambria" charset="0"/>
              <a:ea typeface="Cambria" charset="0"/>
              <a:cs typeface="Cambria" charset="0"/>
            </a:endParaRPr>
          </a:p>
        </p:txBody>
      </p:sp>
      <p:sp>
        <p:nvSpPr>
          <p:cNvPr id="5" name="TextBox 4"/>
          <p:cNvSpPr txBox="1"/>
          <p:nvPr/>
        </p:nvSpPr>
        <p:spPr>
          <a:xfrm>
            <a:off x="314717" y="3784200"/>
            <a:ext cx="1196546" cy="400110"/>
          </a:xfrm>
          <a:prstGeom prst="rect">
            <a:avLst/>
          </a:prstGeom>
          <a:noFill/>
        </p:spPr>
        <p:txBody>
          <a:bodyPr wrap="none" rtlCol="0">
            <a:spAutoFit/>
          </a:bodyPr>
          <a:lstStyle/>
          <a:p>
            <a:r>
              <a:rPr lang="en-US" sz="2000" dirty="0" smtClean="0">
                <a:latin typeface="Cambria" charset="0"/>
                <a:ea typeface="Cambria" charset="0"/>
                <a:cs typeface="Cambria" charset="0"/>
              </a:rPr>
              <a:t>Index = 2</a:t>
            </a:r>
            <a:endParaRPr lang="en-US" sz="2000" dirty="0">
              <a:latin typeface="Cambria" charset="0"/>
              <a:ea typeface="Cambria" charset="0"/>
              <a:cs typeface="Cambria" charset="0"/>
            </a:endParaRPr>
          </a:p>
        </p:txBody>
      </p:sp>
    </p:spTree>
    <p:extLst>
      <p:ext uri="{BB962C8B-B14F-4D97-AF65-F5344CB8AC3E}">
        <p14:creationId xmlns:p14="http://schemas.microsoft.com/office/powerpoint/2010/main" val="1180101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60884" y="1876925"/>
          <a:ext cx="6882060" cy="2836638"/>
        </p:xfrm>
        <a:graphic>
          <a:graphicData uri="http://schemas.openxmlformats.org/drawingml/2006/table">
            <a:tbl>
              <a:tblPr firstRow="1" bandRow="1">
                <a:tableStyleId>{5C22544A-7EE6-4342-B048-85BDC9FD1C3A}</a:tableStyleId>
              </a:tblPr>
              <a:tblGrid>
                <a:gridCol w="1720515"/>
                <a:gridCol w="1720515"/>
                <a:gridCol w="1720515"/>
                <a:gridCol w="1720515"/>
              </a:tblGrid>
              <a:tr h="553892">
                <a:tc>
                  <a:txBody>
                    <a:bodyPr/>
                    <a:lstStyle/>
                    <a:p>
                      <a:pPr algn="ctr"/>
                      <a:r>
                        <a:rPr lang="en-US" sz="2400" u="none" dirty="0" smtClean="0">
                          <a:latin typeface="Cambria" charset="0"/>
                          <a:ea typeface="Cambria" charset="0"/>
                          <a:cs typeface="Cambria" charset="0"/>
                        </a:rPr>
                        <a:t>Index</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Bus Routes</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Time</a:t>
                      </a:r>
                      <a:endParaRPr lang="en-US" sz="2400" u="none" dirty="0">
                        <a:latin typeface="Cambria" charset="0"/>
                        <a:ea typeface="Cambria" charset="0"/>
                        <a:cs typeface="Cambria" charset="0"/>
                      </a:endParaRPr>
                    </a:p>
                  </a:txBody>
                  <a:tcPr/>
                </a:tc>
                <a:tc>
                  <a:txBody>
                    <a:bodyPr/>
                    <a:lstStyle/>
                    <a:p>
                      <a:pPr algn="ctr"/>
                      <a:r>
                        <a:rPr lang="vi-VN" sz="2400" u="none" dirty="0" smtClean="0">
                          <a:latin typeface="Cambria" charset="0"/>
                          <a:ea typeface="Cambria" charset="0"/>
                          <a:cs typeface="Cambria" charset="0"/>
                        </a:rPr>
                        <a:t>Distance</a:t>
                      </a:r>
                      <a:endParaRPr lang="en-US" sz="2400" u="none"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0</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[18,7,6]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30 </a:t>
                      </a:r>
                      <a:r>
                        <a:rPr lang="vi-VN" sz="240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19</a:t>
                      </a:r>
                      <a:r>
                        <a:rPr lang="vi-VN" sz="2400" dirty="0" smtClean="0">
                          <a:latin typeface="Cambria" charset="0"/>
                          <a:ea typeface="Cambria" charset="0"/>
                          <a:cs typeface="Cambria" charset="0"/>
                        </a:rPr>
                        <a:t>km</a:t>
                      </a:r>
                      <a:endParaRPr lang="en-US" sz="2400" dirty="0">
                        <a:latin typeface="Cambria" charset="0"/>
                        <a:ea typeface="Cambria" charset="0"/>
                        <a:cs typeface="Cambria" charset="0"/>
                      </a:endParaRPr>
                    </a:p>
                  </a:txBody>
                  <a:tcPr/>
                </a:tc>
              </a:tr>
              <a:tr h="671226">
                <a:tc>
                  <a:txBody>
                    <a:bodyPr/>
                    <a:lstStyle/>
                    <a:p>
                      <a:pPr algn="ctr"/>
                      <a:r>
                        <a:rPr lang="en-US" sz="2400" dirty="0" smtClean="0">
                          <a:latin typeface="Cambria" charset="0"/>
                          <a:ea typeface="Cambria" charset="0"/>
                          <a:cs typeface="Cambria" charset="0"/>
                        </a:rPr>
                        <a:t>1</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[22,15,18</a:t>
                      </a:r>
                      <a:r>
                        <a:rPr lang="vi-VN" sz="2400" dirty="0" smtClean="0">
                          <a:latin typeface="Cambria" charset="0"/>
                          <a:ea typeface="Cambria" charset="0"/>
                          <a:cs typeface="Cambria" charset="0"/>
                        </a:rPr>
                        <a:t>]</a:t>
                      </a:r>
                      <a:endParaRPr lang="en-US" sz="2400" dirty="0">
                        <a:latin typeface="Cambria" charset="0"/>
                        <a:ea typeface="Cambria" charset="0"/>
                        <a:cs typeface="Cambria" charset="0"/>
                      </a:endParaRPr>
                    </a:p>
                  </a:txBody>
                  <a:tcPr/>
                </a:tc>
                <a:tc>
                  <a:txBody>
                    <a:bodyPr/>
                    <a:lstStyle/>
                    <a:p>
                      <a:pPr algn="ctr"/>
                      <a:r>
                        <a:rPr lang="en-US" sz="2400" baseline="0" dirty="0" smtClean="0">
                          <a:latin typeface="Cambria" charset="0"/>
                          <a:ea typeface="Cambria" charset="0"/>
                          <a:cs typeface="Cambria" charset="0"/>
                        </a:rPr>
                        <a:t>40 </a:t>
                      </a:r>
                      <a:r>
                        <a:rPr lang="vi-VN" sz="2400" baseline="0" dirty="0" smtClean="0">
                          <a:latin typeface="Cambria" charset="0"/>
                          <a:ea typeface="Cambria" charset="0"/>
                          <a:cs typeface="Cambria" charset="0"/>
                        </a:rPr>
                        <a:t>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20</a:t>
                      </a:r>
                      <a:r>
                        <a:rPr lang="vi-VN" sz="2400" dirty="0" smtClean="0">
                          <a:latin typeface="Cambria" charset="0"/>
                          <a:ea typeface="Cambria" charset="0"/>
                          <a:cs typeface="Cambria" charset="0"/>
                        </a:rPr>
                        <a:t>km</a:t>
                      </a:r>
                    </a:p>
                  </a:txBody>
                  <a:tcPr/>
                </a:tc>
              </a:tr>
              <a:tr h="671226">
                <a:tc>
                  <a:txBody>
                    <a:bodyPr/>
                    <a:lstStyle/>
                    <a:p>
                      <a:pPr algn="ctr"/>
                      <a:r>
                        <a:rPr lang="en-US" sz="2400" dirty="0" smtClean="0">
                          <a:latin typeface="Cambria" charset="0"/>
                          <a:ea typeface="Cambria" charset="0"/>
                          <a:cs typeface="Cambria" charset="0"/>
                        </a:rPr>
                        <a:t>2</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a:t>
                      </a:r>
                      <a:r>
                        <a:rPr lang="en-US" sz="2400" dirty="0" smtClean="0">
                          <a:latin typeface="Cambria" charset="0"/>
                          <a:ea typeface="Cambria" charset="0"/>
                          <a:cs typeface="Cambria" charset="0"/>
                        </a:rPr>
                        <a:t>22,15,6]</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50 minutes</a:t>
                      </a:r>
                      <a:endParaRPr lang="en-US" sz="2400" dirty="0">
                        <a:latin typeface="Cambria" charset="0"/>
                        <a:ea typeface="Cambria" charset="0"/>
                        <a:cs typeface="Cambria" charset="0"/>
                      </a:endParaRPr>
                    </a:p>
                  </a:txBody>
                  <a:tcPr/>
                </a:tc>
                <a:tc>
                  <a:txBody>
                    <a:bodyPr/>
                    <a:lstStyle/>
                    <a:p>
                      <a:pPr algn="ctr"/>
                      <a:r>
                        <a:rPr lang="en-US" sz="2400" dirty="0" smtClean="0">
                          <a:latin typeface="Cambria" charset="0"/>
                          <a:ea typeface="Cambria" charset="0"/>
                          <a:cs typeface="Cambria" charset="0"/>
                        </a:rPr>
                        <a:t>25km</a:t>
                      </a:r>
                      <a:endParaRPr lang="en-US" sz="2400" dirty="0">
                        <a:latin typeface="Cambria" charset="0"/>
                        <a:ea typeface="Cambria" charset="0"/>
                        <a:cs typeface="Cambria" charset="0"/>
                      </a:endParaRPr>
                    </a:p>
                  </a:txBody>
                  <a:tcPr/>
                </a:tc>
              </a:tr>
            </a:tbl>
          </a:graphicData>
        </a:graphic>
      </p:graphicFrame>
      <p:sp>
        <p:nvSpPr>
          <p:cNvPr id="3" name="TextBox 2"/>
          <p:cNvSpPr txBox="1"/>
          <p:nvPr/>
        </p:nvSpPr>
        <p:spPr>
          <a:xfrm>
            <a:off x="4186393" y="1090863"/>
            <a:ext cx="1800878" cy="461665"/>
          </a:xfrm>
          <a:prstGeom prst="rect">
            <a:avLst/>
          </a:prstGeom>
          <a:noFill/>
        </p:spPr>
        <p:txBody>
          <a:bodyPr wrap="none" rtlCol="0">
            <a:spAutoFit/>
          </a:bodyPr>
          <a:lstStyle/>
          <a:p>
            <a:r>
              <a:rPr lang="en-US" sz="2400" smtClean="0">
                <a:latin typeface="Cambria" charset="0"/>
                <a:ea typeface="Cambria" charset="0"/>
                <a:cs typeface="Cambria" charset="0"/>
              </a:rPr>
              <a:t>Final Result.</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109090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757635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t>20m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
        <p:nvSpPr>
          <p:cNvPr id="39" name="TextBox 38"/>
          <p:cNvSpPr txBox="1"/>
          <p:nvPr/>
        </p:nvSpPr>
        <p:spPr>
          <a:xfrm>
            <a:off x="4733754" y="717175"/>
            <a:ext cx="3752950" cy="461665"/>
          </a:xfrm>
          <a:prstGeom prst="rect">
            <a:avLst/>
          </a:prstGeom>
          <a:noFill/>
        </p:spPr>
        <p:txBody>
          <a:bodyPr wrap="none" rtlCol="0">
            <a:spAutoFit/>
          </a:bodyPr>
          <a:lstStyle/>
          <a:p>
            <a:r>
              <a:rPr lang="vi-VN" sz="2400" dirty="0" smtClean="0">
                <a:latin typeface="Cambria" charset="0"/>
                <a:ea typeface="Cambria" charset="0"/>
                <a:cs typeface="Cambria" charset="0"/>
              </a:rPr>
              <a:t>Find all stations near end T</a:t>
            </a:r>
            <a:endParaRPr lang="en-US" sz="2400" dirty="0">
              <a:latin typeface="Cambria" charset="0"/>
              <a:ea typeface="Cambria" charset="0"/>
              <a:cs typeface="Cambria" charset="0"/>
            </a:endParaRPr>
          </a:p>
        </p:txBody>
      </p:sp>
    </p:spTree>
    <p:extLst>
      <p:ext uri="{BB962C8B-B14F-4D97-AF65-F5344CB8AC3E}">
        <p14:creationId xmlns:p14="http://schemas.microsoft.com/office/powerpoint/2010/main" val="2130981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t>20m</a:t>
            </a:r>
            <a:endParaRPr lang="en-US" sz="2000" b="1" dirty="0"/>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t>5m</a:t>
            </a:r>
            <a:endParaRPr lang="en-US" sz="2000" b="1" dirty="0"/>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t>15m</a:t>
            </a:r>
            <a:endParaRPr lang="en-US" sz="2000" b="1"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t>15m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683720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2257</TotalTime>
  <Words>2515</Words>
  <Application>Microsoft Macintosh PowerPoint</Application>
  <PresentationFormat>On-screen Show (4:3)</PresentationFormat>
  <Paragraphs>1480</Paragraphs>
  <Slides>61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Calibri</vt:lpstr>
      <vt:lpstr>Calibri Light</vt:lpstr>
      <vt:lpstr>Cambria</vt:lpstr>
      <vt:lpstr>Arial</vt:lpstr>
      <vt:lpstr>Office Theme</vt:lpstr>
      <vt:lpstr>biz</vt:lpstr>
      <vt:lpstr>Raptor algorithm</vt:lpstr>
      <vt:lpstr>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algorithm terminology</vt:lpstr>
      <vt:lpstr>algorithm terminology</vt:lpstr>
      <vt:lpstr>algorithm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Remove Bus Result Duplicate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Quang Thao</dc:creator>
  <cp:lastModifiedBy>Huynh Quang Thao</cp:lastModifiedBy>
  <cp:revision>219</cp:revision>
  <dcterms:created xsi:type="dcterms:W3CDTF">2015-12-09T04:22:57Z</dcterms:created>
  <dcterms:modified xsi:type="dcterms:W3CDTF">2015-12-14T03:02:11Z</dcterms:modified>
</cp:coreProperties>
</file>