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0" r:id="rId3"/>
  </p:sldMasterIdLst>
  <p:notesMasterIdLst>
    <p:notesMasterId r:id="rId21"/>
  </p:notesMasterIdLst>
  <p:sldIdLst>
    <p:sldId id="355" r:id="rId4"/>
    <p:sldId id="356" r:id="rId5"/>
    <p:sldId id="357" r:id="rId6"/>
    <p:sldId id="360" r:id="rId7"/>
    <p:sldId id="359" r:id="rId8"/>
    <p:sldId id="345" r:id="rId9"/>
    <p:sldId id="346" r:id="rId10"/>
    <p:sldId id="347" r:id="rId11"/>
    <p:sldId id="348" r:id="rId12"/>
    <p:sldId id="361" r:id="rId13"/>
    <p:sldId id="362" r:id="rId14"/>
    <p:sldId id="363" r:id="rId15"/>
    <p:sldId id="364" r:id="rId16"/>
    <p:sldId id="365" r:id="rId17"/>
    <p:sldId id="366" r:id="rId18"/>
    <p:sldId id="367" r:id="rId19"/>
    <p:sldId id="35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5"/>
    <p:restoredTop sz="50000" autoAdjust="0"/>
  </p:normalViewPr>
  <p:slideViewPr>
    <p:cSldViewPr snapToGrid="0" snapToObjects="1">
      <p:cViewPr>
        <p:scale>
          <a:sx n="70" d="100"/>
          <a:sy n="70" d="100"/>
        </p:scale>
        <p:origin x="1248"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Mở dau.</a:t>
            </a:r>
            <a:r>
              <a:rPr lang="vi-VN" baseline="0" dirty="0" smtClean="0"/>
              <a:t> Toi xin dưa ra mot kich ban nhu sau</a:t>
            </a:r>
            <a:r>
              <a:rPr lang="en-US" baseline="0" dirty="0" smtClean="0"/>
              <a:t>:</a:t>
            </a:r>
            <a:r>
              <a:rPr lang="vi-VN" baseline="0" dirty="0" smtClean="0"/>
              <a:t/>
            </a:r>
            <a:br>
              <a:rPr lang="vi-VN" baseline="0" dirty="0" smtClean="0"/>
            </a:br>
            <a:r>
              <a:rPr lang="en-US" dirty="0" err="1" smtClean="0"/>
              <a:t>Khuong</a:t>
            </a:r>
            <a:r>
              <a:rPr lang="en-US" dirty="0" smtClean="0"/>
              <a:t> la mot </a:t>
            </a:r>
            <a:r>
              <a:rPr lang="en-US" dirty="0" err="1" smtClean="0"/>
              <a:t>doanh</a:t>
            </a:r>
            <a:r>
              <a:rPr lang="en-US" dirty="0" smtClean="0"/>
              <a:t> </a:t>
            </a:r>
            <a:r>
              <a:rPr lang="en-US" dirty="0" err="1" smtClean="0"/>
              <a:t>nhan</a:t>
            </a:r>
            <a:r>
              <a:rPr lang="en-US" dirty="0" smtClean="0"/>
              <a:t> ban </a:t>
            </a:r>
            <a:r>
              <a:rPr lang="en-US" dirty="0" err="1" smtClean="0"/>
              <a:t>ron</a:t>
            </a:r>
            <a:r>
              <a:rPr lang="en-US" baseline="0" dirty="0" smtClean="0"/>
              <a:t> di </a:t>
            </a:r>
            <a:r>
              <a:rPr lang="en-US" baseline="0" dirty="0" err="1" smtClean="0"/>
              <a:t>cong</a:t>
            </a:r>
            <a:r>
              <a:rPr lang="en-US" baseline="0" dirty="0" smtClean="0"/>
              <a:t> </a:t>
            </a:r>
            <a:r>
              <a:rPr lang="en-US" baseline="0" dirty="0" err="1" smtClean="0"/>
              <a:t>tac</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về</a:t>
            </a:r>
            <a:r>
              <a:rPr lang="en-US" baseline="0" dirty="0" smtClean="0"/>
              <a:t> </a:t>
            </a:r>
            <a:r>
              <a:rPr lang="en-US" baseline="0" dirty="0" err="1" smtClean="0"/>
              <a:t>thăm</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Hom</a:t>
            </a:r>
            <a:r>
              <a:rPr lang="en-US" baseline="0" dirty="0" smtClean="0"/>
              <a:t> nay </a:t>
            </a:r>
            <a:r>
              <a:rPr lang="en-US" baseline="0" dirty="0" err="1" smtClean="0"/>
              <a:t>Khuong</a:t>
            </a:r>
            <a:r>
              <a:rPr lang="en-US" baseline="0" dirty="0" smtClean="0"/>
              <a:t> </a:t>
            </a:r>
            <a:r>
              <a:rPr lang="en-US" baseline="0" dirty="0" err="1" smtClean="0"/>
              <a:t>ve</a:t>
            </a:r>
            <a:r>
              <a:rPr lang="en-US" baseline="0" dirty="0" smtClean="0"/>
              <a:t> </a:t>
            </a:r>
            <a:r>
              <a:rPr lang="en-US" baseline="0" dirty="0" err="1" smtClean="0"/>
              <a:t>nuoc</a:t>
            </a:r>
            <a:r>
              <a:rPr lang="en-US" baseline="0" dirty="0" smtClean="0"/>
              <a:t> </a:t>
            </a:r>
            <a:r>
              <a:rPr lang="en-US" baseline="0" dirty="0" err="1" smtClean="0"/>
              <a:t>và</a:t>
            </a:r>
            <a:r>
              <a:rPr lang="en-US" baseline="0" dirty="0" smtClean="0"/>
              <a:t> </a:t>
            </a:r>
            <a:r>
              <a:rPr lang="en-US" baseline="0" dirty="0" err="1" smtClean="0"/>
              <a:t>muốn</a:t>
            </a:r>
            <a:r>
              <a:rPr lang="en-US" baseline="0" dirty="0" smtClean="0"/>
              <a:t> </a:t>
            </a:r>
            <a:r>
              <a:rPr lang="en-US" baseline="0" dirty="0" err="1" smtClean="0"/>
              <a:t>thu</a:t>
            </a:r>
            <a:r>
              <a:rPr lang="en-US" baseline="0" dirty="0" smtClean="0"/>
              <a:t> </a:t>
            </a:r>
            <a:r>
              <a:rPr lang="en-US" baseline="0" dirty="0" err="1" smtClean="0"/>
              <a:t>xếp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gặp</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Hien</a:t>
            </a:r>
            <a:r>
              <a:rPr lang="en-US" baseline="0" dirty="0" smtClean="0"/>
              <a:t> tai </a:t>
            </a:r>
            <a:r>
              <a:rPr lang="en-US" baseline="0" dirty="0" err="1" smtClean="0"/>
              <a:t>Khuong</a:t>
            </a:r>
            <a:r>
              <a:rPr lang="en-US" baseline="0" dirty="0" smtClean="0"/>
              <a:t> dang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o </a:t>
            </a:r>
            <a:r>
              <a:rPr lang="en-US" baseline="0" dirty="0" err="1" smtClean="0"/>
              <a:t>gần</a:t>
            </a:r>
            <a:r>
              <a:rPr lang="en-US" baseline="0" dirty="0" smtClean="0"/>
              <a:t> </a:t>
            </a:r>
            <a:r>
              <a:rPr lang="en-US" baseline="0" dirty="0" err="1" smtClean="0"/>
              <a:t>cong</a:t>
            </a:r>
            <a:r>
              <a:rPr lang="en-US" baseline="0" dirty="0" smtClean="0"/>
              <a:t> </a:t>
            </a:r>
            <a:r>
              <a:rPr lang="en-US" baseline="0" dirty="0" err="1" smtClean="0"/>
              <a:t>vien</a:t>
            </a:r>
            <a:r>
              <a:rPr lang="en-US" baseline="0" dirty="0" smtClean="0"/>
              <a:t> </a:t>
            </a:r>
            <a:r>
              <a:rPr lang="en-US" baseline="0" dirty="0" err="1" smtClean="0"/>
              <a:t>tao</a:t>
            </a:r>
            <a:r>
              <a:rPr lang="en-US" baseline="0" dirty="0" smtClean="0"/>
              <a:t> </a:t>
            </a:r>
            <a:r>
              <a:rPr lang="en-US" baseline="0" dirty="0" err="1" smtClean="0"/>
              <a:t>dan.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1470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17</a:t>
            </a:fld>
            <a:endParaRPr lang="en-US"/>
          </a:p>
        </p:txBody>
      </p:sp>
    </p:spTree>
    <p:extLst>
      <p:ext uri="{BB962C8B-B14F-4D97-AF65-F5344CB8AC3E}">
        <p14:creationId xmlns:p14="http://schemas.microsoft.com/office/powerpoint/2010/main" val="314208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Khuong</a:t>
            </a:r>
            <a:r>
              <a:rPr lang="en-US" baseline="0" dirty="0" smtClean="0"/>
              <a:t> </a:t>
            </a:r>
            <a:r>
              <a:rPr lang="vi-VN" baseline="0" dirty="0" smtClean="0"/>
              <a:t>co mot nguoi ban gai đã lâu chưa gặp.</a:t>
            </a:r>
            <a:r>
              <a:rPr lang="en-US" baseline="0" dirty="0" smtClean="0"/>
              <a:t> </a:t>
            </a:r>
            <a:r>
              <a:rPr lang="en-US" baseline="0" dirty="0" err="1" smtClean="0"/>
              <a:t>Nha</a:t>
            </a:r>
            <a:r>
              <a:rPr lang="en-US" baseline="0" dirty="0" smtClean="0"/>
              <a:t> </a:t>
            </a:r>
            <a:r>
              <a:rPr lang="vi-VN" baseline="0" dirty="0" smtClean="0"/>
              <a:t>bạn gái </a:t>
            </a:r>
            <a:r>
              <a:rPr lang="en-US" baseline="0" dirty="0" smtClean="0"/>
              <a:t>o ben </a:t>
            </a:r>
            <a:r>
              <a:rPr lang="en-US" baseline="0" dirty="0" err="1" smtClean="0"/>
              <a:t>xe</a:t>
            </a:r>
            <a:r>
              <a:rPr lang="en-US" baseline="0" dirty="0" smtClean="0"/>
              <a:t> </a:t>
            </a:r>
            <a:r>
              <a:rPr lang="en-US" baseline="0" dirty="0" err="1" smtClean="0"/>
              <a:t>quan</a:t>
            </a:r>
            <a:r>
              <a:rPr lang="en-US" baseline="0" dirty="0" smtClean="0"/>
              <a:t> 8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4499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cũng cần qua nhà bà nội . </a:t>
            </a:r>
            <a:r>
              <a:rPr lang="en-US" dirty="0" err="1" smtClean="0"/>
              <a:t>Đ</a:t>
            </a:r>
            <a:r>
              <a:rPr lang="vi-VN" dirty="0" smtClean="0"/>
              <a:t>ể tặng quà cho</a:t>
            </a:r>
            <a:r>
              <a:rPr lang="vi-VN" baseline="0" dirty="0" smtClean="0"/>
              <a:t> bà nội. </a:t>
            </a:r>
            <a:r>
              <a:rPr lang="en-US" baseline="0" dirty="0" smtClean="0"/>
              <a:t>B</a:t>
            </a:r>
            <a:r>
              <a:rPr lang="vi-VN" baseline="0" dirty="0" smtClean="0"/>
              <a:t>à nội của khương sống ở ....</a:t>
            </a:r>
            <a:endParaRPr lang="vi-VN"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4598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dirty="0" err="1" smtClean="0"/>
              <a:t>Khuong</a:t>
            </a:r>
            <a:r>
              <a:rPr lang="en-US" dirty="0" smtClean="0"/>
              <a:t> </a:t>
            </a:r>
            <a:r>
              <a:rPr lang="en-US" dirty="0" err="1" smtClean="0"/>
              <a:t>muốn</a:t>
            </a:r>
            <a:r>
              <a:rPr lang="en-US" dirty="0" smtClean="0"/>
              <a:t> qua </a:t>
            </a:r>
            <a:r>
              <a:rPr lang="en-US" dirty="0" err="1" smtClean="0"/>
              <a:t>nha</a:t>
            </a:r>
            <a:r>
              <a:rPr lang="en-US" dirty="0" smtClean="0"/>
              <a:t> </a:t>
            </a:r>
            <a:r>
              <a:rPr lang="vi-VN" dirty="0" smtClean="0"/>
              <a:t>me</a:t>
            </a:r>
            <a:r>
              <a:rPr lang="en-US" dirty="0" smtClean="0"/>
              <a:t> de ban</a:t>
            </a:r>
            <a:r>
              <a:rPr lang="en-US" baseline="0" dirty="0" smtClean="0"/>
              <a:t> </a:t>
            </a:r>
            <a:r>
              <a:rPr lang="vi-VN" baseline="0" dirty="0" smtClean="0"/>
              <a:t>việc cưới vợ </a:t>
            </a:r>
          </a:p>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aseline="0" dirty="0" smtClean="0"/>
              <a:t>Do da lau. </a:t>
            </a:r>
            <a:r>
              <a:rPr lang="en-US" baseline="0" dirty="0" smtClean="0"/>
              <a:t>A</a:t>
            </a:r>
            <a:r>
              <a:rPr lang="vi-VN" baseline="0" dirty="0" smtClean="0"/>
              <a:t>nh Khuong chua ve VietNam. </a:t>
            </a:r>
            <a:r>
              <a:rPr lang="en-US" baseline="0" dirty="0" smtClean="0"/>
              <a:t>N</a:t>
            </a:r>
            <a:r>
              <a:rPr lang="vi-VN" baseline="0" dirty="0" smtClean="0"/>
              <a:t>en rat muon di xe buyt de an toan.</a:t>
            </a:r>
            <a:endParaRPr lang="en-US" dirty="0" smtClean="0"/>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340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5</a:t>
            </a:fld>
            <a:endParaRPr lang="en-US"/>
          </a:p>
        </p:txBody>
      </p:sp>
    </p:spTree>
    <p:extLst>
      <p:ext uri="{BB962C8B-B14F-4D97-AF65-F5344CB8AC3E}">
        <p14:creationId xmlns:p14="http://schemas.microsoft.com/office/powerpoint/2010/main" val="795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6</a:t>
            </a:fld>
            <a:endParaRPr lang="en-US"/>
          </a:p>
        </p:txBody>
      </p:sp>
    </p:spTree>
    <p:extLst>
      <p:ext uri="{BB962C8B-B14F-4D97-AF65-F5344CB8AC3E}">
        <p14:creationId xmlns:p14="http://schemas.microsoft.com/office/powerpoint/2010/main" val="65920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7</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8</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9</a:t>
            </a:fld>
            <a:endParaRPr lang="en-US"/>
          </a:p>
        </p:txBody>
      </p:sp>
    </p:spTree>
    <p:extLst>
      <p:ext uri="{BB962C8B-B14F-4D97-AF65-F5344CB8AC3E}">
        <p14:creationId xmlns:p14="http://schemas.microsoft.com/office/powerpoint/2010/main" val="80071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407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7376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58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941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878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859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587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087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626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654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7838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7632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910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297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50303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451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298795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8.xml"/><Relationship Id="rId12" Type="http://schemas.openxmlformats.org/officeDocument/2006/relationships/theme" Target="../theme/theme3.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1478050721"/>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052D99-9D0E-D346-BA7D-E615F2BFBD8A}" type="datetimeFigureOut">
              <a:rPr lang="en-US" smtClean="0">
                <a:solidFill>
                  <a:prstClr val="black">
                    <a:tint val="75000"/>
                  </a:prstClr>
                </a:solidFill>
              </a:rPr>
              <a:pPr/>
              <a:t>12/14/15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E2EACC-D4B0-3045-B4AB-6B247433880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49264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g"/><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g"/><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g"/><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1</a:t>
            </a:fld>
            <a:endParaRPr lang="en">
              <a:solidFill>
                <a:srgbClr val="000000"/>
              </a:solidFill>
            </a:endParaRPr>
          </a:p>
        </p:txBody>
      </p:sp>
      <p:grpSp>
        <p:nvGrpSpPr>
          <p:cNvPr id="8" name="Group 7"/>
          <p:cNvGrpSpPr/>
          <p:nvPr/>
        </p:nvGrpSpPr>
        <p:grpSpPr>
          <a:xfrm>
            <a:off x="457200" y="2306692"/>
            <a:ext cx="2574410" cy="2403109"/>
            <a:chOff x="-42886" y="3172339"/>
            <a:chExt cx="2172806" cy="2403109"/>
          </a:xfrm>
        </p:grpSpPr>
        <p:grpSp>
          <p:nvGrpSpPr>
            <p:cNvPr id="2" name="Group 1"/>
            <p:cNvGrpSpPr/>
            <p:nvPr/>
          </p:nvGrpSpPr>
          <p:grpSpPr>
            <a:xfrm>
              <a:off x="202390" y="3172339"/>
              <a:ext cx="1417118" cy="1627475"/>
              <a:chOff x="978038" y="3090433"/>
              <a:chExt cx="1417118" cy="1710368"/>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8038" y="3090433"/>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4867562"/>
              <a:ext cx="2172806" cy="707886"/>
            </a:xfrm>
            <a:prstGeom prst="rect">
              <a:avLst/>
            </a:prstGeom>
            <a:noFill/>
          </p:spPr>
          <p:txBody>
            <a:bodyPr wrap="square" rtlCol="0">
              <a:spAutoFit/>
            </a:bodyPr>
            <a:lstStyle/>
            <a:p>
              <a:r>
                <a:rPr lang="en-US" sz="2000" dirty="0" err="1">
                  <a:solidFill>
                    <a:srgbClr val="FF0000"/>
                  </a:solidFill>
                  <a:latin typeface="Cambria" pitchFamily="18" charset="0"/>
                </a:rPr>
                <a:t>Công</a:t>
              </a:r>
              <a:r>
                <a:rPr lang="en-US" sz="2000" dirty="0">
                  <a:solidFill>
                    <a:srgbClr val="FF0000"/>
                  </a:solidFill>
                  <a:latin typeface="Cambria" pitchFamily="18" charset="0"/>
                </a:rPr>
                <a:t> </a:t>
              </a:r>
              <a:r>
                <a:rPr lang="en-US" sz="2000" dirty="0" err="1">
                  <a:solidFill>
                    <a:srgbClr val="FF0000"/>
                  </a:solidFill>
                  <a:latin typeface="Cambria" pitchFamily="18" charset="0"/>
                </a:rPr>
                <a:t>Viên</a:t>
              </a:r>
              <a:r>
                <a:rPr lang="en-US" sz="2000" dirty="0">
                  <a:solidFill>
                    <a:srgbClr val="FF0000"/>
                  </a:solidFill>
                  <a:latin typeface="Cambria" pitchFamily="18" charset="0"/>
                </a:rPr>
                <a:t> Tao </a:t>
              </a:r>
              <a:r>
                <a:rPr lang="en-US" sz="2000" dirty="0" err="1">
                  <a:solidFill>
                    <a:srgbClr val="FF0000"/>
                  </a:solidFill>
                  <a:latin typeface="Cambria" pitchFamily="18" charset="0"/>
                </a:rPr>
                <a:t>Đàn</a:t>
              </a:r>
              <a:endParaRPr lang="en-US" sz="2000"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543" y="204298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51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Tree>
    <p:extLst>
      <p:ext uri="{BB962C8B-B14F-4D97-AF65-F5344CB8AC3E}">
        <p14:creationId xmlns:p14="http://schemas.microsoft.com/office/powerpoint/2010/main" val="1118413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spTree>
    <p:extLst>
      <p:ext uri="{BB962C8B-B14F-4D97-AF65-F5344CB8AC3E}">
        <p14:creationId xmlns:p14="http://schemas.microsoft.com/office/powerpoint/2010/main" val="24368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987" y="926929"/>
            <a:ext cx="850290" cy="839004"/>
          </a:xfrm>
          <a:prstGeom prst="rect">
            <a:avLst/>
          </a:prstGeom>
        </p:spPr>
      </p:pic>
      <p:sp>
        <p:nvSpPr>
          <p:cNvPr id="25" name="Up Arrow 24"/>
          <p:cNvSpPr/>
          <p:nvPr/>
        </p:nvSpPr>
        <p:spPr>
          <a:xfrm rot="3098377">
            <a:off x="2654530" y="1166486"/>
            <a:ext cx="217957" cy="3046974"/>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7" name="TextBox 26"/>
          <p:cNvSpPr txBox="1"/>
          <p:nvPr/>
        </p:nvSpPr>
        <p:spPr>
          <a:xfrm rot="19217945">
            <a:off x="1687897" y="2167635"/>
            <a:ext cx="1950983"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1b. Voice Search</a:t>
            </a:r>
            <a:endParaRPr lang="en-US" sz="2000" dirty="0">
              <a:solidFill>
                <a:srgbClr val="000000"/>
              </a:solidFill>
              <a:latin typeface="Cambria" charset="0"/>
              <a:ea typeface="Cambria" charset="0"/>
              <a:cs typeface="Cambria" charset="0"/>
            </a:endParaRPr>
          </a:p>
        </p:txBody>
      </p:sp>
    </p:spTree>
    <p:extLst>
      <p:ext uri="{BB962C8B-B14F-4D97-AF65-F5344CB8AC3E}">
        <p14:creationId xmlns:p14="http://schemas.microsoft.com/office/powerpoint/2010/main" val="364564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987" y="926929"/>
            <a:ext cx="850290" cy="839004"/>
          </a:xfrm>
          <a:prstGeom prst="rect">
            <a:avLst/>
          </a:prstGeom>
        </p:spPr>
      </p:pic>
      <p:sp>
        <p:nvSpPr>
          <p:cNvPr id="25" name="Up Arrow 24"/>
          <p:cNvSpPr/>
          <p:nvPr/>
        </p:nvSpPr>
        <p:spPr>
          <a:xfrm rot="3098377">
            <a:off x="2654530" y="1166486"/>
            <a:ext cx="217957" cy="3046974"/>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6" name="Down Arrow 25"/>
          <p:cNvSpPr/>
          <p:nvPr/>
        </p:nvSpPr>
        <p:spPr>
          <a:xfrm>
            <a:off x="4218170" y="1865915"/>
            <a:ext cx="213100" cy="1501766"/>
          </a:xfrm>
          <a:prstGeom prst="down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7" name="TextBox 26"/>
          <p:cNvSpPr txBox="1"/>
          <p:nvPr/>
        </p:nvSpPr>
        <p:spPr>
          <a:xfrm rot="19217945">
            <a:off x="1687897" y="2167635"/>
            <a:ext cx="1950983"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1b. Voice Search</a:t>
            </a:r>
            <a:endParaRPr lang="en-US" sz="2000" dirty="0">
              <a:solidFill>
                <a:srgbClr val="000000"/>
              </a:solidFill>
              <a:latin typeface="Cambria" charset="0"/>
              <a:ea typeface="Cambria" charset="0"/>
              <a:cs typeface="Cambria" charset="0"/>
            </a:endParaRPr>
          </a:p>
        </p:txBody>
      </p:sp>
      <p:sp>
        <p:nvSpPr>
          <p:cNvPr id="28" name="TextBox 27"/>
          <p:cNvSpPr txBox="1"/>
          <p:nvPr/>
        </p:nvSpPr>
        <p:spPr>
          <a:xfrm>
            <a:off x="3494104" y="2486659"/>
            <a:ext cx="648383" cy="707886"/>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1c.</a:t>
            </a:r>
            <a:br>
              <a:rPr lang="en-US" sz="2000" dirty="0" smtClean="0">
                <a:solidFill>
                  <a:srgbClr val="000000"/>
                </a:solidFill>
                <a:latin typeface="Cambria" charset="0"/>
                <a:ea typeface="Cambria" charset="0"/>
                <a:cs typeface="Cambria" charset="0"/>
              </a:rPr>
            </a:br>
            <a:r>
              <a:rPr lang="en-US" sz="2000" dirty="0" smtClean="0">
                <a:solidFill>
                  <a:srgbClr val="000000"/>
                </a:solidFill>
                <a:latin typeface="Cambria" charset="0"/>
                <a:ea typeface="Cambria" charset="0"/>
                <a:cs typeface="Cambria" charset="0"/>
              </a:rPr>
              <a:t>Text</a:t>
            </a:r>
            <a:endParaRPr lang="en-US" sz="2000" dirty="0">
              <a:solidFill>
                <a:srgbClr val="000000"/>
              </a:solidFill>
              <a:latin typeface="Cambria" charset="0"/>
              <a:ea typeface="Cambria" charset="0"/>
              <a:cs typeface="Cambria" charset="0"/>
            </a:endParaRPr>
          </a:p>
        </p:txBody>
      </p:sp>
    </p:spTree>
    <p:extLst>
      <p:ext uri="{BB962C8B-B14F-4D97-AF65-F5344CB8AC3E}">
        <p14:creationId xmlns:p14="http://schemas.microsoft.com/office/powerpoint/2010/main" val="460319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987" y="926929"/>
            <a:ext cx="850290" cy="839004"/>
          </a:xfrm>
          <a:prstGeom prst="rect">
            <a:avLst/>
          </a:prstGeom>
        </p:spPr>
      </p:pic>
      <p:sp>
        <p:nvSpPr>
          <p:cNvPr id="25" name="Up Arrow 24"/>
          <p:cNvSpPr/>
          <p:nvPr/>
        </p:nvSpPr>
        <p:spPr>
          <a:xfrm rot="3098377">
            <a:off x="2654530" y="1166486"/>
            <a:ext cx="217957" cy="3046974"/>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6" name="Down Arrow 25"/>
          <p:cNvSpPr/>
          <p:nvPr/>
        </p:nvSpPr>
        <p:spPr>
          <a:xfrm>
            <a:off x="4218170" y="1865915"/>
            <a:ext cx="213100" cy="1501766"/>
          </a:xfrm>
          <a:prstGeom prst="down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7" name="TextBox 26"/>
          <p:cNvSpPr txBox="1"/>
          <p:nvPr/>
        </p:nvSpPr>
        <p:spPr>
          <a:xfrm rot="19217945">
            <a:off x="1687897" y="2167635"/>
            <a:ext cx="1950983"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1b. Voice Search</a:t>
            </a:r>
            <a:endParaRPr lang="en-US" sz="2000" dirty="0">
              <a:solidFill>
                <a:srgbClr val="000000"/>
              </a:solidFill>
              <a:latin typeface="Cambria" charset="0"/>
              <a:ea typeface="Cambria" charset="0"/>
              <a:cs typeface="Cambria" charset="0"/>
            </a:endParaRPr>
          </a:p>
        </p:txBody>
      </p:sp>
      <p:sp>
        <p:nvSpPr>
          <p:cNvPr id="28" name="TextBox 27"/>
          <p:cNvSpPr txBox="1"/>
          <p:nvPr/>
        </p:nvSpPr>
        <p:spPr>
          <a:xfrm>
            <a:off x="3494104" y="2486659"/>
            <a:ext cx="648383" cy="707886"/>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1c.</a:t>
            </a:r>
            <a:br>
              <a:rPr lang="en-US" sz="2000" dirty="0" smtClean="0">
                <a:solidFill>
                  <a:srgbClr val="000000"/>
                </a:solidFill>
                <a:latin typeface="Cambria" charset="0"/>
                <a:ea typeface="Cambria" charset="0"/>
                <a:cs typeface="Cambria" charset="0"/>
              </a:rPr>
            </a:br>
            <a:r>
              <a:rPr lang="en-US" sz="2000" dirty="0" smtClean="0">
                <a:solidFill>
                  <a:srgbClr val="000000"/>
                </a:solidFill>
                <a:latin typeface="Cambria" charset="0"/>
                <a:ea typeface="Cambria" charset="0"/>
                <a:cs typeface="Cambria" charset="0"/>
              </a:rPr>
              <a:t>Text</a:t>
            </a:r>
            <a:endParaRPr lang="en-US" sz="2000" dirty="0">
              <a:solidFill>
                <a:srgbClr val="000000"/>
              </a:solidFill>
              <a:latin typeface="Cambria" charset="0"/>
              <a:ea typeface="Cambria" charset="0"/>
              <a:cs typeface="Cambria" charset="0"/>
            </a:endParaRPr>
          </a:p>
        </p:txBody>
      </p:sp>
      <p:pic>
        <p:nvPicPr>
          <p:cNvPr id="34" name="Picture 33"/>
          <p:cNvPicPr>
            <a:picLocks noChangeAspect="1"/>
          </p:cNvPicPr>
          <p:nvPr/>
        </p:nvPicPr>
        <p:blipFill rotWithShape="1">
          <a:blip r:embed="rId5">
            <a:extLst>
              <a:ext uri="{28A0092B-C50C-407E-A947-70E740481C1C}">
                <a14:useLocalDpi xmlns:a14="http://schemas.microsoft.com/office/drawing/2010/main" val="0"/>
              </a:ext>
            </a:extLst>
          </a:blip>
          <a:srcRect l="22301" r="22655" b="23406"/>
          <a:stretch/>
        </p:blipFill>
        <p:spPr>
          <a:xfrm>
            <a:off x="7507047" y="754102"/>
            <a:ext cx="914400" cy="954286"/>
          </a:xfrm>
          <a:prstGeom prst="rect">
            <a:avLst/>
          </a:prstGeom>
        </p:spPr>
      </p:pic>
      <p:sp>
        <p:nvSpPr>
          <p:cNvPr id="36" name="TextBox 35"/>
          <p:cNvSpPr txBox="1"/>
          <p:nvPr/>
        </p:nvSpPr>
        <p:spPr>
          <a:xfrm>
            <a:off x="7282134" y="1903129"/>
            <a:ext cx="1537857" cy="400110"/>
          </a:xfrm>
          <a:prstGeom prst="rect">
            <a:avLst/>
          </a:prstGeom>
          <a:noFill/>
        </p:spPr>
        <p:txBody>
          <a:bodyPr wrap="none" rtlCol="0">
            <a:spAutoFit/>
          </a:bodyPr>
          <a:lstStyle/>
          <a:p>
            <a:r>
              <a:rPr lang="en-US" sz="2000" b="1" dirty="0" smtClean="0">
                <a:solidFill>
                  <a:srgbClr val="FF0000"/>
                </a:solidFill>
                <a:latin typeface="Cambria" charset="0"/>
                <a:ea typeface="Cambria" charset="0"/>
                <a:cs typeface="Cambria" charset="0"/>
              </a:rPr>
              <a:t>Bus Service</a:t>
            </a:r>
            <a:endParaRPr lang="en-US" sz="2000" b="1"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361840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987" y="926929"/>
            <a:ext cx="850290" cy="839004"/>
          </a:xfrm>
          <a:prstGeom prst="rect">
            <a:avLst/>
          </a:prstGeom>
        </p:spPr>
      </p:pic>
      <p:sp>
        <p:nvSpPr>
          <p:cNvPr id="25" name="Up Arrow 24"/>
          <p:cNvSpPr/>
          <p:nvPr/>
        </p:nvSpPr>
        <p:spPr>
          <a:xfrm rot="3098377">
            <a:off x="2654530" y="1166486"/>
            <a:ext cx="217957" cy="3046974"/>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6" name="Down Arrow 25"/>
          <p:cNvSpPr/>
          <p:nvPr/>
        </p:nvSpPr>
        <p:spPr>
          <a:xfrm>
            <a:off x="4218170" y="1865915"/>
            <a:ext cx="213100" cy="1501766"/>
          </a:xfrm>
          <a:prstGeom prst="down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7" name="TextBox 26"/>
          <p:cNvSpPr txBox="1"/>
          <p:nvPr/>
        </p:nvSpPr>
        <p:spPr>
          <a:xfrm rot="19217945">
            <a:off x="1687897" y="2167635"/>
            <a:ext cx="1950983"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1b. Voice Search</a:t>
            </a:r>
            <a:endParaRPr lang="en-US" sz="2000" dirty="0">
              <a:solidFill>
                <a:srgbClr val="000000"/>
              </a:solidFill>
              <a:latin typeface="Cambria" charset="0"/>
              <a:ea typeface="Cambria" charset="0"/>
              <a:cs typeface="Cambria" charset="0"/>
            </a:endParaRPr>
          </a:p>
        </p:txBody>
      </p:sp>
      <p:sp>
        <p:nvSpPr>
          <p:cNvPr id="28" name="TextBox 27"/>
          <p:cNvSpPr txBox="1"/>
          <p:nvPr/>
        </p:nvSpPr>
        <p:spPr>
          <a:xfrm>
            <a:off x="3494104" y="2486659"/>
            <a:ext cx="648383" cy="707886"/>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1c.</a:t>
            </a:r>
            <a:br>
              <a:rPr lang="en-US" sz="2000" dirty="0" smtClean="0">
                <a:solidFill>
                  <a:srgbClr val="000000"/>
                </a:solidFill>
                <a:latin typeface="Cambria" charset="0"/>
                <a:ea typeface="Cambria" charset="0"/>
                <a:cs typeface="Cambria" charset="0"/>
              </a:rPr>
            </a:br>
            <a:r>
              <a:rPr lang="en-US" sz="2000" dirty="0" smtClean="0">
                <a:solidFill>
                  <a:srgbClr val="000000"/>
                </a:solidFill>
                <a:latin typeface="Cambria" charset="0"/>
                <a:ea typeface="Cambria" charset="0"/>
                <a:cs typeface="Cambria" charset="0"/>
              </a:rPr>
              <a:t>Text</a:t>
            </a:r>
            <a:endParaRPr lang="en-US" sz="2000" dirty="0">
              <a:solidFill>
                <a:srgbClr val="000000"/>
              </a:solidFill>
              <a:latin typeface="Cambria" charset="0"/>
              <a:ea typeface="Cambria" charset="0"/>
              <a:cs typeface="Cambria" charset="0"/>
            </a:endParaRPr>
          </a:p>
        </p:txBody>
      </p:sp>
      <p:sp>
        <p:nvSpPr>
          <p:cNvPr id="29" name="Up Arrow 28"/>
          <p:cNvSpPr/>
          <p:nvPr/>
        </p:nvSpPr>
        <p:spPr>
          <a:xfrm rot="2900683">
            <a:off x="5766506" y="1382582"/>
            <a:ext cx="222582" cy="2782163"/>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31" name="TextBox 30"/>
          <p:cNvSpPr txBox="1"/>
          <p:nvPr/>
        </p:nvSpPr>
        <p:spPr>
          <a:xfrm rot="19042530">
            <a:off x="4462326" y="2355094"/>
            <a:ext cx="2413802"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2. Request bus route</a:t>
            </a:r>
            <a:endParaRPr lang="en-US" sz="2000" dirty="0">
              <a:solidFill>
                <a:srgbClr val="000000"/>
              </a:solidFill>
              <a:latin typeface="Cambria" charset="0"/>
              <a:ea typeface="Cambria" charset="0"/>
              <a:cs typeface="Cambria" charset="0"/>
            </a:endParaRPr>
          </a:p>
        </p:txBody>
      </p:sp>
      <p:pic>
        <p:nvPicPr>
          <p:cNvPr id="34" name="Picture 33"/>
          <p:cNvPicPr>
            <a:picLocks noChangeAspect="1"/>
          </p:cNvPicPr>
          <p:nvPr/>
        </p:nvPicPr>
        <p:blipFill rotWithShape="1">
          <a:blip r:embed="rId5">
            <a:extLst>
              <a:ext uri="{28A0092B-C50C-407E-A947-70E740481C1C}">
                <a14:useLocalDpi xmlns:a14="http://schemas.microsoft.com/office/drawing/2010/main" val="0"/>
              </a:ext>
            </a:extLst>
          </a:blip>
          <a:srcRect l="22301" r="22655" b="23406"/>
          <a:stretch/>
        </p:blipFill>
        <p:spPr>
          <a:xfrm>
            <a:off x="7507047" y="754102"/>
            <a:ext cx="914400" cy="954286"/>
          </a:xfrm>
          <a:prstGeom prst="rect">
            <a:avLst/>
          </a:prstGeom>
        </p:spPr>
      </p:pic>
      <p:sp>
        <p:nvSpPr>
          <p:cNvPr id="36" name="TextBox 35"/>
          <p:cNvSpPr txBox="1"/>
          <p:nvPr/>
        </p:nvSpPr>
        <p:spPr>
          <a:xfrm>
            <a:off x="7282134" y="1903129"/>
            <a:ext cx="1537857" cy="400110"/>
          </a:xfrm>
          <a:prstGeom prst="rect">
            <a:avLst/>
          </a:prstGeom>
          <a:noFill/>
        </p:spPr>
        <p:txBody>
          <a:bodyPr wrap="none" rtlCol="0">
            <a:spAutoFit/>
          </a:bodyPr>
          <a:lstStyle/>
          <a:p>
            <a:r>
              <a:rPr lang="en-US" sz="2000" b="1" dirty="0" smtClean="0">
                <a:solidFill>
                  <a:srgbClr val="FF0000"/>
                </a:solidFill>
                <a:latin typeface="Cambria" charset="0"/>
                <a:ea typeface="Cambria" charset="0"/>
                <a:cs typeface="Cambria" charset="0"/>
              </a:rPr>
              <a:t>Bus Service</a:t>
            </a:r>
            <a:endParaRPr lang="en-US" sz="2000" b="1"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580641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 y="0"/>
            <a:ext cx="7886700" cy="587828"/>
          </a:xfrm>
        </p:spPr>
        <p:txBody>
          <a:bodyPr>
            <a:normAutofit/>
          </a:bodyPr>
          <a:lstStyle/>
          <a:p>
            <a:r>
              <a:rPr lang="en-US" sz="2700" dirty="0">
                <a:latin typeface="Cambria" charset="0"/>
                <a:ea typeface="Cambria" charset="0"/>
                <a:cs typeface="Cambria" charset="0"/>
              </a:rPr>
              <a:t>Architecture: Bus Routing</a:t>
            </a:r>
            <a:endParaRPr lang="en-US" sz="2700" b="1" dirty="0">
              <a:latin typeface="Cambria" charset="0"/>
              <a:ea typeface="Cambria" charset="0"/>
              <a:cs typeface="Cambria" charset="0"/>
            </a:endParaRPr>
          </a:p>
        </p:txBody>
      </p:sp>
      <p:cxnSp>
        <p:nvCxnSpPr>
          <p:cNvPr id="6" name="Straight Connector 5"/>
          <p:cNvCxnSpPr/>
          <p:nvPr/>
        </p:nvCxnSpPr>
        <p:spPr>
          <a:xfrm flipV="1">
            <a:off x="215206" y="589136"/>
            <a:ext cx="8780690" cy="122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 name="Picture 2" descr="C:\Users\ngoan\Desktop\bu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653" t="43647" r="50398" b="42181"/>
          <a:stretch/>
        </p:blipFill>
        <p:spPr bwMode="auto">
          <a:xfrm>
            <a:off x="4008508" y="3493094"/>
            <a:ext cx="597043" cy="925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0" y="3475470"/>
            <a:ext cx="789246" cy="789246"/>
          </a:xfrm>
          <a:prstGeom prst="rect">
            <a:avLst/>
          </a:prstGeom>
        </p:spPr>
      </p:pic>
      <p:sp>
        <p:nvSpPr>
          <p:cNvPr id="22" name="Right Arrow 21"/>
          <p:cNvSpPr/>
          <p:nvPr/>
        </p:nvSpPr>
        <p:spPr>
          <a:xfrm>
            <a:off x="1570322" y="4089312"/>
            <a:ext cx="2315002" cy="199706"/>
          </a:xfrm>
          <a:prstGeom prst="rightArrow">
            <a:avLst/>
          </a:prstGeom>
          <a:solidFill>
            <a:srgbClr val="2388DB"/>
          </a:solidFill>
          <a:ln w="25400" cap="flat" cmpd="sng" algn="ctr">
            <a:solidFill>
              <a:srgbClr val="2388DB"/>
            </a:solidFill>
            <a:prstDash val="solid"/>
          </a:ln>
          <a:effectLst/>
        </p:spPr>
        <p:txBody>
          <a:bodyPr rtlCol="0" anchor="ctr"/>
          <a:lstStyle/>
          <a:p>
            <a:pPr algn="ctr">
              <a:defRPr/>
            </a:pPr>
            <a:endParaRPr lang="en-US" kern="0" smtClean="0">
              <a:solidFill>
                <a:srgbClr val="FFFFFF"/>
              </a:solidFill>
              <a:latin typeface="Arial"/>
            </a:endParaRPr>
          </a:p>
        </p:txBody>
      </p:sp>
      <p:sp>
        <p:nvSpPr>
          <p:cNvPr id="23" name="TextBox 22"/>
          <p:cNvSpPr txBox="1"/>
          <p:nvPr/>
        </p:nvSpPr>
        <p:spPr>
          <a:xfrm>
            <a:off x="1899628" y="3755748"/>
            <a:ext cx="1954333" cy="400110"/>
          </a:xfrm>
          <a:prstGeom prst="rect">
            <a:avLst/>
          </a:prstGeom>
          <a:noFill/>
        </p:spPr>
        <p:txBody>
          <a:bodyPr wrap="square" rtlCol="0">
            <a:spAutoFit/>
          </a:bodyPr>
          <a:lstStyle/>
          <a:p>
            <a:r>
              <a:rPr lang="en-US" sz="2000" dirty="0" smtClean="0">
                <a:solidFill>
                  <a:srgbClr val="000000"/>
                </a:solidFill>
                <a:latin typeface="Cambria" charset="0"/>
                <a:ea typeface="Cambria" charset="0"/>
                <a:cs typeface="Cambria" charset="0"/>
              </a:rPr>
              <a:t>1a. Text Search</a:t>
            </a:r>
            <a:endParaRPr lang="en-US" sz="2000" dirty="0">
              <a:solidFill>
                <a:srgbClr val="000000"/>
              </a:solidFill>
              <a:latin typeface="Cambria" charset="0"/>
              <a:ea typeface="Cambria" charset="0"/>
              <a:cs typeface="Cambria"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987" y="926929"/>
            <a:ext cx="850290" cy="839004"/>
          </a:xfrm>
          <a:prstGeom prst="rect">
            <a:avLst/>
          </a:prstGeom>
        </p:spPr>
      </p:pic>
      <p:sp>
        <p:nvSpPr>
          <p:cNvPr id="25" name="Up Arrow 24"/>
          <p:cNvSpPr/>
          <p:nvPr/>
        </p:nvSpPr>
        <p:spPr>
          <a:xfrm rot="3098377">
            <a:off x="2654530" y="1166486"/>
            <a:ext cx="217957" cy="3046974"/>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6" name="Down Arrow 25"/>
          <p:cNvSpPr/>
          <p:nvPr/>
        </p:nvSpPr>
        <p:spPr>
          <a:xfrm>
            <a:off x="4218170" y="1865915"/>
            <a:ext cx="213100" cy="1501766"/>
          </a:xfrm>
          <a:prstGeom prst="down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27" name="TextBox 26"/>
          <p:cNvSpPr txBox="1"/>
          <p:nvPr/>
        </p:nvSpPr>
        <p:spPr>
          <a:xfrm rot="19217945">
            <a:off x="1687897" y="2167635"/>
            <a:ext cx="1950983"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1b. Voice Search</a:t>
            </a:r>
            <a:endParaRPr lang="en-US" sz="2000" dirty="0">
              <a:solidFill>
                <a:srgbClr val="000000"/>
              </a:solidFill>
              <a:latin typeface="Cambria" charset="0"/>
              <a:ea typeface="Cambria" charset="0"/>
              <a:cs typeface="Cambria" charset="0"/>
            </a:endParaRPr>
          </a:p>
        </p:txBody>
      </p:sp>
      <p:sp>
        <p:nvSpPr>
          <p:cNvPr id="28" name="TextBox 27"/>
          <p:cNvSpPr txBox="1"/>
          <p:nvPr/>
        </p:nvSpPr>
        <p:spPr>
          <a:xfrm>
            <a:off x="3494104" y="2486659"/>
            <a:ext cx="648383" cy="707886"/>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1c.</a:t>
            </a:r>
            <a:br>
              <a:rPr lang="en-US" sz="2000" dirty="0" smtClean="0">
                <a:solidFill>
                  <a:srgbClr val="000000"/>
                </a:solidFill>
                <a:latin typeface="Cambria" charset="0"/>
                <a:ea typeface="Cambria" charset="0"/>
                <a:cs typeface="Cambria" charset="0"/>
              </a:rPr>
            </a:br>
            <a:r>
              <a:rPr lang="en-US" sz="2000" dirty="0" smtClean="0">
                <a:solidFill>
                  <a:srgbClr val="000000"/>
                </a:solidFill>
                <a:latin typeface="Cambria" charset="0"/>
                <a:ea typeface="Cambria" charset="0"/>
                <a:cs typeface="Cambria" charset="0"/>
              </a:rPr>
              <a:t>Text</a:t>
            </a:r>
            <a:endParaRPr lang="en-US" sz="2000" dirty="0">
              <a:solidFill>
                <a:srgbClr val="000000"/>
              </a:solidFill>
              <a:latin typeface="Cambria" charset="0"/>
              <a:ea typeface="Cambria" charset="0"/>
              <a:cs typeface="Cambria" charset="0"/>
            </a:endParaRPr>
          </a:p>
        </p:txBody>
      </p:sp>
      <p:sp>
        <p:nvSpPr>
          <p:cNvPr id="29" name="Up Arrow 28"/>
          <p:cNvSpPr/>
          <p:nvPr/>
        </p:nvSpPr>
        <p:spPr>
          <a:xfrm rot="2900683">
            <a:off x="5766506" y="1382582"/>
            <a:ext cx="222582" cy="2782163"/>
          </a:xfrm>
          <a:prstGeom prst="up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30" name="Down Arrow 29"/>
          <p:cNvSpPr/>
          <p:nvPr/>
        </p:nvSpPr>
        <p:spPr>
          <a:xfrm rot="2821443">
            <a:off x="5939791" y="1640652"/>
            <a:ext cx="232700" cy="2725205"/>
          </a:xfrm>
          <a:prstGeom prst="downArrow">
            <a:avLst/>
          </a:prstGeom>
          <a:solidFill>
            <a:schemeClr val="accent1"/>
          </a:solidFill>
          <a:ln w="25400" cap="flat" cmpd="sng" algn="ctr">
            <a:solidFill>
              <a:schemeClr val="accent1"/>
            </a:solidFill>
            <a:prstDash val="solid"/>
          </a:ln>
          <a:effectLst/>
        </p:spPr>
        <p:txBody>
          <a:bodyPr rtlCol="0" anchor="ctr"/>
          <a:lstStyle/>
          <a:p>
            <a:pPr algn="ctr">
              <a:defRPr/>
            </a:pPr>
            <a:endParaRPr lang="en-US" kern="0" smtClean="0">
              <a:solidFill>
                <a:srgbClr val="FFFFFF"/>
              </a:solidFill>
              <a:latin typeface="Arial"/>
            </a:endParaRPr>
          </a:p>
        </p:txBody>
      </p:sp>
      <p:sp>
        <p:nvSpPr>
          <p:cNvPr id="31" name="TextBox 30"/>
          <p:cNvSpPr txBox="1"/>
          <p:nvPr/>
        </p:nvSpPr>
        <p:spPr>
          <a:xfrm rot="19042530">
            <a:off x="4462326" y="2355094"/>
            <a:ext cx="2413802"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2. Request bus route</a:t>
            </a:r>
            <a:endParaRPr lang="en-US" sz="2000" dirty="0">
              <a:solidFill>
                <a:srgbClr val="000000"/>
              </a:solidFill>
              <a:latin typeface="Cambria" charset="0"/>
              <a:ea typeface="Cambria" charset="0"/>
              <a:cs typeface="Cambria" charset="0"/>
            </a:endParaRPr>
          </a:p>
        </p:txBody>
      </p:sp>
      <p:sp>
        <p:nvSpPr>
          <p:cNvPr id="32" name="TextBox 31"/>
          <p:cNvSpPr txBox="1"/>
          <p:nvPr/>
        </p:nvSpPr>
        <p:spPr>
          <a:xfrm rot="19042530">
            <a:off x="5533071" y="2877821"/>
            <a:ext cx="1643014" cy="400110"/>
          </a:xfrm>
          <a:prstGeom prst="rect">
            <a:avLst/>
          </a:prstGeom>
          <a:noFill/>
        </p:spPr>
        <p:txBody>
          <a:bodyPr wrap="none" rtlCol="0">
            <a:spAutoFit/>
          </a:bodyPr>
          <a:lstStyle/>
          <a:p>
            <a:r>
              <a:rPr lang="en-US" sz="2000" dirty="0" smtClean="0">
                <a:solidFill>
                  <a:srgbClr val="000000"/>
                </a:solidFill>
                <a:latin typeface="Cambria" charset="0"/>
                <a:ea typeface="Cambria" charset="0"/>
                <a:cs typeface="Cambria" charset="0"/>
              </a:rPr>
              <a:t>3. List results</a:t>
            </a:r>
            <a:endParaRPr lang="en-US" sz="2000" dirty="0">
              <a:solidFill>
                <a:srgbClr val="000000"/>
              </a:solidFill>
              <a:latin typeface="Cambria" charset="0"/>
              <a:ea typeface="Cambria" charset="0"/>
              <a:cs typeface="Cambria" charset="0"/>
            </a:endParaRPr>
          </a:p>
        </p:txBody>
      </p:sp>
      <p:pic>
        <p:nvPicPr>
          <p:cNvPr id="34" name="Picture 33"/>
          <p:cNvPicPr>
            <a:picLocks noChangeAspect="1"/>
          </p:cNvPicPr>
          <p:nvPr/>
        </p:nvPicPr>
        <p:blipFill rotWithShape="1">
          <a:blip r:embed="rId5">
            <a:extLst>
              <a:ext uri="{28A0092B-C50C-407E-A947-70E740481C1C}">
                <a14:useLocalDpi xmlns:a14="http://schemas.microsoft.com/office/drawing/2010/main" val="0"/>
              </a:ext>
            </a:extLst>
          </a:blip>
          <a:srcRect l="22301" r="22655" b="23406"/>
          <a:stretch/>
        </p:blipFill>
        <p:spPr>
          <a:xfrm>
            <a:off x="7507047" y="754102"/>
            <a:ext cx="914400" cy="954286"/>
          </a:xfrm>
          <a:prstGeom prst="rect">
            <a:avLst/>
          </a:prstGeom>
        </p:spPr>
      </p:pic>
      <p:sp>
        <p:nvSpPr>
          <p:cNvPr id="36" name="TextBox 35"/>
          <p:cNvSpPr txBox="1"/>
          <p:nvPr/>
        </p:nvSpPr>
        <p:spPr>
          <a:xfrm>
            <a:off x="7282134" y="1903129"/>
            <a:ext cx="1537857" cy="400110"/>
          </a:xfrm>
          <a:prstGeom prst="rect">
            <a:avLst/>
          </a:prstGeom>
          <a:noFill/>
        </p:spPr>
        <p:txBody>
          <a:bodyPr wrap="none" rtlCol="0">
            <a:spAutoFit/>
          </a:bodyPr>
          <a:lstStyle/>
          <a:p>
            <a:r>
              <a:rPr lang="en-US" sz="2000" b="1" dirty="0" smtClean="0">
                <a:solidFill>
                  <a:srgbClr val="FF0000"/>
                </a:solidFill>
                <a:latin typeface="Cambria" charset="0"/>
                <a:ea typeface="Cambria" charset="0"/>
                <a:cs typeface="Cambria" charset="0"/>
              </a:rPr>
              <a:t>Bus Service</a:t>
            </a:r>
            <a:endParaRPr lang="en-US" sz="2000" b="1"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669847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t>Start location:</a:t>
            </a:r>
            <a:r>
              <a:rPr lang="en-US" sz="2800" dirty="0">
                <a:solidFill>
                  <a:srgbClr val="000000"/>
                </a:solidFill>
              </a:rPr>
              <a:t>  </a:t>
            </a:r>
            <a:r>
              <a:rPr lang="en-US" sz="2800" dirty="0" err="1">
                <a:solidFill>
                  <a:srgbClr val="000000"/>
                </a:solidFill>
              </a:rPr>
              <a:t>Bến</a:t>
            </a:r>
            <a:r>
              <a:rPr lang="en-US" sz="2800" dirty="0">
                <a:solidFill>
                  <a:srgbClr val="000000"/>
                </a:solidFill>
              </a:rPr>
              <a:t> </a:t>
            </a:r>
            <a:r>
              <a:rPr lang="en-US" sz="2800" dirty="0" err="1">
                <a:solidFill>
                  <a:srgbClr val="000000"/>
                </a:solidFill>
              </a:rPr>
              <a:t>xe</a:t>
            </a:r>
            <a:r>
              <a:rPr lang="en-US" sz="2800" dirty="0">
                <a:solidFill>
                  <a:srgbClr val="000000"/>
                </a:solidFill>
              </a:rPr>
              <a:t> </a:t>
            </a:r>
            <a:r>
              <a:rPr lang="en-US" sz="2800" dirty="0" err="1">
                <a:solidFill>
                  <a:srgbClr val="000000"/>
                </a:solidFill>
              </a:rPr>
              <a:t>quận</a:t>
            </a:r>
            <a:r>
              <a:rPr lang="en-US" sz="2800" dirty="0">
                <a:solidFill>
                  <a:srgbClr val="000000"/>
                </a:solidFill>
              </a:rPr>
              <a:t> 8</a:t>
            </a:r>
            <a:endParaRPr lang="en-US" sz="2800" dirty="0"/>
          </a:p>
          <a:p>
            <a:pPr marL="514350" lvl="1" indent="-171450">
              <a:spcBef>
                <a:spcPts val="375"/>
              </a:spcBef>
              <a:defRPr sz="2600">
                <a:solidFill>
                  <a:srgbClr val="C00000"/>
                </a:solidFill>
                <a:latin typeface="Cambria"/>
                <a:ea typeface="Cambria"/>
                <a:cs typeface="Cambria"/>
                <a:sym typeface="Cambria"/>
              </a:defRPr>
            </a:pPr>
            <a:r>
              <a:rPr lang="en-US" sz="2800" dirty="0"/>
              <a:t>First middle location: </a:t>
            </a:r>
            <a:r>
              <a:rPr lang="en-US" sz="2800" dirty="0">
                <a:solidFill>
                  <a:srgbClr val="000000"/>
                </a:solidFill>
              </a:rPr>
              <a:t>280 </a:t>
            </a:r>
            <a:r>
              <a:rPr lang="en-US" sz="2800" dirty="0" err="1">
                <a:solidFill>
                  <a:srgbClr val="000000"/>
                </a:solidFill>
              </a:rPr>
              <a:t>Nguyễn</a:t>
            </a:r>
            <a:r>
              <a:rPr lang="en-US" sz="2800" dirty="0">
                <a:solidFill>
                  <a:srgbClr val="000000"/>
                </a:solidFill>
              </a:rPr>
              <a:t> </a:t>
            </a:r>
            <a:r>
              <a:rPr lang="en-US" sz="2800" dirty="0" err="1">
                <a:solidFill>
                  <a:srgbClr val="000000"/>
                </a:solidFill>
              </a:rPr>
              <a:t>Đình</a:t>
            </a:r>
            <a:r>
              <a:rPr lang="en-US" sz="2800" dirty="0">
                <a:solidFill>
                  <a:srgbClr val="000000"/>
                </a:solidFill>
              </a:rPr>
              <a:t> </a:t>
            </a:r>
            <a:r>
              <a:rPr lang="en-US" sz="2800" dirty="0" err="1">
                <a:solidFill>
                  <a:srgbClr val="000000"/>
                </a:solidFill>
              </a:rPr>
              <a:t>Chiểu</a:t>
            </a:r>
            <a:endParaRPr lang="en-US" sz="2800" dirty="0">
              <a:solidFill>
                <a:srgbClr val="000000"/>
              </a:solidFill>
            </a:endParaRPr>
          </a:p>
          <a:p>
            <a:pPr marL="514350" lvl="1" indent="-171450">
              <a:spcBef>
                <a:spcPts val="375"/>
              </a:spcBef>
              <a:defRPr sz="2600">
                <a:solidFill>
                  <a:srgbClr val="C00000"/>
                </a:solidFill>
                <a:latin typeface="Cambria"/>
                <a:ea typeface="Cambria"/>
                <a:cs typeface="Cambria"/>
                <a:sym typeface="Cambria"/>
              </a:defRPr>
            </a:pPr>
            <a:r>
              <a:rPr lang="en-US" sz="2800" dirty="0"/>
              <a:t>Second middle location: </a:t>
            </a:r>
            <a:r>
              <a:rPr lang="en-US" sz="2800" dirty="0" err="1">
                <a:solidFill>
                  <a:srgbClr val="000000"/>
                </a:solidFill>
              </a:rPr>
              <a:t>VinCom</a:t>
            </a:r>
            <a:r>
              <a:rPr lang="en-US" sz="2800" dirty="0">
                <a:solidFill>
                  <a:srgbClr val="000000"/>
                </a:solidFill>
              </a:rPr>
              <a:t> </a:t>
            </a:r>
            <a:r>
              <a:rPr lang="en-US" sz="2800" dirty="0" err="1">
                <a:solidFill>
                  <a:srgbClr val="000000"/>
                </a:solidFill>
              </a:rPr>
              <a:t>Lê</a:t>
            </a:r>
            <a:r>
              <a:rPr lang="en-US" sz="2800" dirty="0">
                <a:solidFill>
                  <a:srgbClr val="000000"/>
                </a:solidFill>
              </a:rPr>
              <a:t> </a:t>
            </a:r>
            <a:r>
              <a:rPr lang="en-US" sz="2800" dirty="0" err="1">
                <a:solidFill>
                  <a:srgbClr val="000000"/>
                </a:solidFill>
              </a:rPr>
              <a:t>Thánh</a:t>
            </a:r>
            <a:r>
              <a:rPr lang="en-US" sz="2800" dirty="0">
                <a:solidFill>
                  <a:srgbClr val="000000"/>
                </a:solidFill>
              </a:rPr>
              <a:t> </a:t>
            </a:r>
            <a:r>
              <a:rPr lang="en-US" sz="2800" dirty="0" err="1">
                <a:solidFill>
                  <a:srgbClr val="000000"/>
                </a:solidFill>
              </a:rPr>
              <a:t>Tôn</a:t>
            </a:r>
            <a:r>
              <a:rPr lang="en-US" sz="2800" dirty="0"/>
              <a:t> </a:t>
            </a:r>
          </a:p>
          <a:p>
            <a:pPr marL="514350" lvl="1" indent="-171450">
              <a:spcBef>
                <a:spcPts val="375"/>
              </a:spcBef>
              <a:defRPr sz="2600">
                <a:solidFill>
                  <a:srgbClr val="C00000"/>
                </a:solidFill>
                <a:latin typeface="Cambria"/>
                <a:ea typeface="Cambria"/>
                <a:cs typeface="Cambria"/>
                <a:sym typeface="Cambria"/>
              </a:defRPr>
            </a:pPr>
            <a:r>
              <a:rPr lang="en-US" sz="2800" dirty="0"/>
              <a:t>End location: </a:t>
            </a:r>
            <a:r>
              <a:rPr lang="en-US" sz="2800" dirty="0" err="1">
                <a:solidFill>
                  <a:srgbClr val="000000"/>
                </a:solidFill>
              </a:rPr>
              <a:t>Công</a:t>
            </a:r>
            <a:r>
              <a:rPr lang="en-US" sz="2800" dirty="0">
                <a:solidFill>
                  <a:srgbClr val="000000"/>
                </a:solidFill>
              </a:rPr>
              <a:t> </a:t>
            </a:r>
            <a:r>
              <a:rPr lang="en-US" sz="2800" dirty="0" err="1">
                <a:solidFill>
                  <a:srgbClr val="000000"/>
                </a:solidFill>
              </a:rPr>
              <a:t>Viên</a:t>
            </a:r>
            <a:r>
              <a:rPr lang="en-US" sz="2800" dirty="0">
                <a:solidFill>
                  <a:srgbClr val="000000"/>
                </a:solidFill>
              </a:rPr>
              <a:t> Tao </a:t>
            </a:r>
            <a:r>
              <a:rPr lang="en-US" sz="2800" dirty="0" err="1">
                <a:solidFill>
                  <a:srgbClr val="000000"/>
                </a:solidFill>
              </a:rPr>
              <a:t>Đàn</a:t>
            </a:r>
            <a:r>
              <a:rPr lang="en-US" sz="2800" dirty="0">
                <a:solidFill>
                  <a:srgbClr val="000000"/>
                </a:solidFill>
              </a:rPr>
              <a:t> </a:t>
            </a:r>
            <a:endParaRPr lang="en-US" sz="2800" dirty="0"/>
          </a:p>
        </p:txBody>
      </p:sp>
    </p:spTree>
    <p:extLst>
      <p:ext uri="{BB962C8B-B14F-4D97-AF65-F5344CB8AC3E}">
        <p14:creationId xmlns:p14="http://schemas.microsoft.com/office/powerpoint/2010/main" val="2762760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sp>
        <p:nvSpPr>
          <p:cNvPr id="13" name="TextBox 12"/>
          <p:cNvSpPr txBox="1"/>
          <p:nvPr/>
        </p:nvSpPr>
        <p:spPr>
          <a:xfrm>
            <a:off x="2702122" y="5933619"/>
            <a:ext cx="1187858"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397322" y="6333729"/>
            <a:ext cx="1766116" cy="400110"/>
          </a:xfrm>
          <a:prstGeom prst="rect">
            <a:avLst/>
          </a:prstGeom>
          <a:noFill/>
        </p:spPr>
        <p:txBody>
          <a:bodyPr wrap="square" rtlCol="0">
            <a:spAutoFit/>
          </a:bodyPr>
          <a:lstStyle/>
          <a:p>
            <a:pPr algn="ctr"/>
            <a:r>
              <a:rPr lang="en-US" sz="2000" dirty="0" err="1">
                <a:solidFill>
                  <a:srgbClr val="FF0000"/>
                </a:solidFill>
                <a:latin typeface="Cambria" pitchFamily="18" charset="0"/>
              </a:rPr>
              <a:t>Bến</a:t>
            </a:r>
            <a:r>
              <a:rPr lang="en-US" sz="2000" dirty="0">
                <a:solidFill>
                  <a:srgbClr val="FF0000"/>
                </a:solidFill>
                <a:latin typeface="Cambria" pitchFamily="18" charset="0"/>
              </a:rPr>
              <a:t> </a:t>
            </a:r>
            <a:r>
              <a:rPr lang="en-US" sz="2000" dirty="0" err="1">
                <a:solidFill>
                  <a:srgbClr val="FF0000"/>
                </a:solidFill>
                <a:latin typeface="Cambria" pitchFamily="18" charset="0"/>
              </a:rPr>
              <a:t>xe</a:t>
            </a:r>
            <a:r>
              <a:rPr lang="en-US" sz="2000" dirty="0">
                <a:solidFill>
                  <a:srgbClr val="FF0000"/>
                </a:solidFill>
                <a:latin typeface="Cambria" pitchFamily="18" charset="0"/>
              </a:rPr>
              <a:t> </a:t>
            </a:r>
            <a:r>
              <a:rPr lang="en-US" sz="2000" dirty="0" err="1">
                <a:solidFill>
                  <a:srgbClr val="FF0000"/>
                </a:solidFill>
                <a:latin typeface="Cambria" pitchFamily="18" charset="0"/>
              </a:rPr>
              <a:t>quận</a:t>
            </a:r>
            <a:r>
              <a:rPr lang="en-US" sz="2000" dirty="0">
                <a:solidFill>
                  <a:srgbClr val="FF0000"/>
                </a:solidFill>
                <a:latin typeface="Cambria" pitchFamily="18" charset="0"/>
              </a:rPr>
              <a:t> </a:t>
            </a:r>
            <a:r>
              <a:rPr lang="en-US" sz="2000" dirty="0" smtClean="0">
                <a:solidFill>
                  <a:srgbClr val="FF0000"/>
                </a:solidFill>
                <a:latin typeface="Cambria" pitchFamily="18" charset="0"/>
              </a:rPr>
              <a:t>8</a:t>
            </a:r>
            <a:endParaRPr lang="en-US" sz="2000"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80" y="4623254"/>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457200" y="2306692"/>
            <a:ext cx="2574410" cy="2403109"/>
            <a:chOff x="-42886" y="3172339"/>
            <a:chExt cx="2172806" cy="2403109"/>
          </a:xfrm>
        </p:grpSpPr>
        <p:grpSp>
          <p:nvGrpSpPr>
            <p:cNvPr id="16" name="Group 15"/>
            <p:cNvGrpSpPr/>
            <p:nvPr/>
          </p:nvGrpSpPr>
          <p:grpSpPr>
            <a:xfrm>
              <a:off x="202390" y="3172339"/>
              <a:ext cx="1417118" cy="1627475"/>
              <a:chOff x="978038" y="3090433"/>
              <a:chExt cx="1417118" cy="1710368"/>
            </a:xfrm>
          </p:grpSpPr>
          <p:sp>
            <p:nvSpPr>
              <p:cNvPr id="18" name="TextBox 17"/>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9" name="Picture 3" descr="C:\Users\ngoan\Desktop\image\tha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8038" y="3090433"/>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42886" y="4867562"/>
              <a:ext cx="2172806" cy="707886"/>
            </a:xfrm>
            <a:prstGeom prst="rect">
              <a:avLst/>
            </a:prstGeom>
            <a:noFill/>
          </p:spPr>
          <p:txBody>
            <a:bodyPr wrap="square" rtlCol="0">
              <a:spAutoFit/>
            </a:bodyPr>
            <a:lstStyle/>
            <a:p>
              <a:r>
                <a:rPr lang="en-US" sz="2000" dirty="0" err="1">
                  <a:solidFill>
                    <a:srgbClr val="FF0000"/>
                  </a:solidFill>
                  <a:latin typeface="Cambria" pitchFamily="18" charset="0"/>
                </a:rPr>
                <a:t>Công</a:t>
              </a:r>
              <a:r>
                <a:rPr lang="en-US" sz="2000" dirty="0">
                  <a:solidFill>
                    <a:srgbClr val="FF0000"/>
                  </a:solidFill>
                  <a:latin typeface="Cambria" pitchFamily="18" charset="0"/>
                </a:rPr>
                <a:t> </a:t>
              </a:r>
              <a:r>
                <a:rPr lang="en-US" sz="2000" dirty="0" err="1">
                  <a:solidFill>
                    <a:srgbClr val="FF0000"/>
                  </a:solidFill>
                  <a:latin typeface="Cambria" pitchFamily="18" charset="0"/>
                </a:rPr>
                <a:t>Viên</a:t>
              </a:r>
              <a:r>
                <a:rPr lang="en-US" sz="2000" dirty="0">
                  <a:solidFill>
                    <a:srgbClr val="FF0000"/>
                  </a:solidFill>
                  <a:latin typeface="Cambria" pitchFamily="18" charset="0"/>
                </a:rPr>
                <a:t> Tao </a:t>
              </a:r>
              <a:r>
                <a:rPr lang="en-US" sz="2000" dirty="0" err="1">
                  <a:solidFill>
                    <a:srgbClr val="FF0000"/>
                  </a:solidFill>
                  <a:latin typeface="Cambria" pitchFamily="18" charset="0"/>
                </a:rPr>
                <a:t>Đàn</a:t>
              </a:r>
              <a:endParaRPr lang="en-US" sz="2000" dirty="0">
                <a:solidFill>
                  <a:srgbClr val="FF0000"/>
                </a:solidFill>
                <a:latin typeface="Cambria" pitchFamily="18" charset="0"/>
                <a:cs typeface="Times New Roman" pitchFamily="18" charset="0"/>
              </a:endParaRPr>
            </a:p>
          </p:txBody>
        </p:sp>
      </p:grpSp>
    </p:spTree>
    <p:extLst>
      <p:ext uri="{BB962C8B-B14F-4D97-AF65-F5344CB8AC3E}">
        <p14:creationId xmlns:p14="http://schemas.microsoft.com/office/powerpoint/2010/main" val="479746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10734" y="5900290"/>
            <a:ext cx="1161160"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408256" y="6300400"/>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734" y="46585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91282" y="3436794"/>
            <a:ext cx="1191402" cy="400110"/>
          </a:xfrm>
          <a:prstGeom prst="rect">
            <a:avLst/>
          </a:prstGeom>
          <a:noFill/>
        </p:spPr>
        <p:txBody>
          <a:bodyPr wrap="square" rtlCol="0">
            <a:spAutoFit/>
          </a:bodyPr>
          <a:lstStyle/>
          <a:p>
            <a:r>
              <a:rPr lang="en-US" sz="2000" b="1" dirty="0" err="1" smtClean="0">
                <a:solidFill>
                  <a:srgbClr val="000000"/>
                </a:solidFill>
                <a:latin typeface="Cambria" pitchFamily="18" charset="0"/>
                <a:cs typeface="Times New Roman" pitchFamily="18" charset="0"/>
              </a:rPr>
              <a:t>Bà</a:t>
            </a:r>
            <a:r>
              <a:rPr lang="en-US" sz="2000" b="1" dirty="0" smtClean="0">
                <a:solidFill>
                  <a:srgbClr val="000000"/>
                </a:solidFill>
                <a:latin typeface="Cambria" pitchFamily="18" charset="0"/>
                <a:cs typeface="Times New Roman" pitchFamily="18" charset="0"/>
              </a:rPr>
              <a:t> </a:t>
            </a:r>
            <a:r>
              <a:rPr lang="en-US" sz="2000" b="1" dirty="0" err="1" smtClean="0">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3466562" y="3998530"/>
            <a:ext cx="2640842" cy="400110"/>
          </a:xfrm>
          <a:prstGeom prst="rect">
            <a:avLst/>
          </a:prstGeom>
          <a:noFill/>
        </p:spPr>
        <p:txBody>
          <a:bodyPr wrap="square" rtlCol="0">
            <a:spAutoFit/>
          </a:bodyPr>
          <a:lstStyle/>
          <a:p>
            <a:r>
              <a:rPr lang="en-US" sz="2000" dirty="0" err="1">
                <a:solidFill>
                  <a:srgbClr val="FF0000"/>
                </a:solidFill>
                <a:latin typeface="Cambria" pitchFamily="18" charset="0"/>
              </a:rPr>
              <a:t>VinCom</a:t>
            </a:r>
            <a:r>
              <a:rPr lang="en-US" sz="2000" dirty="0">
                <a:solidFill>
                  <a:srgbClr val="FF0000"/>
                </a:solidFill>
                <a:latin typeface="Cambria" pitchFamily="18" charset="0"/>
              </a:rPr>
              <a:t> </a:t>
            </a:r>
            <a:r>
              <a:rPr lang="en-US" sz="2000" dirty="0" err="1">
                <a:solidFill>
                  <a:srgbClr val="FF0000"/>
                </a:solidFill>
                <a:latin typeface="Cambria" pitchFamily="18" charset="0"/>
              </a:rPr>
              <a:t>Lê</a:t>
            </a:r>
            <a:r>
              <a:rPr lang="en-US" sz="2000" dirty="0">
                <a:solidFill>
                  <a:srgbClr val="FF0000"/>
                </a:solidFill>
                <a:latin typeface="Cambria" pitchFamily="18" charset="0"/>
              </a:rPr>
              <a:t> </a:t>
            </a:r>
            <a:r>
              <a:rPr lang="en-US" sz="2000" dirty="0" err="1">
                <a:solidFill>
                  <a:srgbClr val="FF0000"/>
                </a:solidFill>
                <a:latin typeface="Cambria" pitchFamily="18" charset="0"/>
              </a:rPr>
              <a:t>Thánh</a:t>
            </a:r>
            <a:r>
              <a:rPr lang="en-US" sz="2000" dirty="0">
                <a:solidFill>
                  <a:srgbClr val="FF0000"/>
                </a:solidFill>
                <a:latin typeface="Cambria" pitchFamily="18" charset="0"/>
              </a:rPr>
              <a:t> </a:t>
            </a:r>
            <a:r>
              <a:rPr lang="en-US" sz="2000" dirty="0" err="1">
                <a:solidFill>
                  <a:srgbClr val="FF0000"/>
                </a:solidFill>
                <a:latin typeface="Cambria" pitchFamily="18" charset="0"/>
              </a:rPr>
              <a:t>Tôn</a:t>
            </a:r>
            <a:endParaRPr lang="en-US" sz="2000"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50" y="2216417"/>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3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3001150" y="5725126"/>
            <a:ext cx="1161160" cy="400110"/>
          </a:xfrm>
          <a:prstGeom prst="rect">
            <a:avLst/>
          </a:prstGeom>
          <a:noFill/>
        </p:spPr>
        <p:txBody>
          <a:bodyPr wrap="square" rtlCol="0">
            <a:spAutoFit/>
          </a:bodyPr>
          <a:lstStyle/>
          <a:p>
            <a:r>
              <a:rPr lang="vi-VN" sz="2000" b="1" dirty="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698672" y="6208185"/>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110" y="440135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030812" y="5436965"/>
            <a:ext cx="914400"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Mẹ</a:t>
            </a:r>
            <a:endParaRPr lang="en-US" sz="2000" b="1" dirty="0">
              <a:solidFill>
                <a:srgbClr val="000000"/>
              </a:solidFill>
              <a:latin typeface="Cambria" pitchFamily="18" charset="0"/>
              <a:cs typeface="Times New Roman" pitchFamily="18" charset="0"/>
            </a:endParaRPr>
          </a:p>
        </p:txBody>
      </p:sp>
      <p:sp>
        <p:nvSpPr>
          <p:cNvPr id="16" name="TextBox 15"/>
          <p:cNvSpPr txBox="1"/>
          <p:nvPr/>
        </p:nvSpPr>
        <p:spPr>
          <a:xfrm>
            <a:off x="5760720" y="5925181"/>
            <a:ext cx="3217764" cy="400110"/>
          </a:xfrm>
          <a:prstGeom prst="rect">
            <a:avLst/>
          </a:prstGeom>
          <a:noFill/>
        </p:spPr>
        <p:txBody>
          <a:bodyPr wrap="square" rtlCol="0">
            <a:spAutoFit/>
          </a:bodyPr>
          <a:lstStyle/>
          <a:p>
            <a:r>
              <a:rPr lang="en-US" sz="2000" dirty="0">
                <a:solidFill>
                  <a:srgbClr val="FF0000"/>
                </a:solidFill>
                <a:latin typeface="Cambria" pitchFamily="18" charset="0"/>
              </a:rPr>
              <a:t>280 </a:t>
            </a:r>
            <a:r>
              <a:rPr lang="en-US" sz="2000" dirty="0" err="1">
                <a:solidFill>
                  <a:srgbClr val="FF0000"/>
                </a:solidFill>
                <a:latin typeface="Cambria" pitchFamily="18" charset="0"/>
              </a:rPr>
              <a:t>Nguyễn</a:t>
            </a:r>
            <a:r>
              <a:rPr lang="en-US" sz="2000" dirty="0">
                <a:solidFill>
                  <a:srgbClr val="FF0000"/>
                </a:solidFill>
                <a:latin typeface="Cambria" pitchFamily="18" charset="0"/>
              </a:rPr>
              <a:t> </a:t>
            </a:r>
            <a:r>
              <a:rPr lang="en-US" sz="2000" dirty="0" err="1">
                <a:solidFill>
                  <a:srgbClr val="FF0000"/>
                </a:solidFill>
                <a:latin typeface="Cambria" pitchFamily="18" charset="0"/>
              </a:rPr>
              <a:t>Đình</a:t>
            </a:r>
            <a:r>
              <a:rPr lang="en-US" sz="2000" dirty="0">
                <a:solidFill>
                  <a:srgbClr val="FF0000"/>
                </a:solidFill>
                <a:latin typeface="Cambria" pitchFamily="18" charset="0"/>
              </a:rPr>
              <a:t> </a:t>
            </a:r>
            <a:r>
              <a:rPr lang="en-US" sz="2000" dirty="0" err="1">
                <a:solidFill>
                  <a:srgbClr val="FF0000"/>
                </a:solidFill>
                <a:latin typeface="Cambria" pitchFamily="18" charset="0"/>
              </a:rPr>
              <a:t>Chiểu</a:t>
            </a:r>
            <a:endParaRPr lang="en-US" sz="2000" dirty="0">
              <a:solidFill>
                <a:srgbClr val="FF0000"/>
              </a:solidFill>
              <a:latin typeface="Cambria" pitchFamily="18" charset="0"/>
              <a:cs typeface="Times New Roman" pitchFamily="18" charset="0"/>
            </a:endParaRPr>
          </a:p>
        </p:txBody>
      </p:sp>
      <p:pic>
        <p:nvPicPr>
          <p:cNvPr id="17" name="Picture 2"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958" y="4175937"/>
            <a:ext cx="1161288" cy="1161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31059" y="3228168"/>
            <a:ext cx="1191402"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Bà</a:t>
            </a:r>
            <a:r>
              <a:rPr lang="en-US" sz="2000" b="1" dirty="0">
                <a:solidFill>
                  <a:srgbClr val="000000"/>
                </a:solidFill>
                <a:latin typeface="Cambria" pitchFamily="18" charset="0"/>
                <a:cs typeface="Times New Roman" pitchFamily="18" charset="0"/>
              </a:rPr>
              <a:t> </a:t>
            </a:r>
            <a:r>
              <a:rPr lang="en-US" sz="2000" b="1" dirty="0" err="1">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4067950" y="3766257"/>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7" y="2007791"/>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6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spTree>
    <p:extLst>
      <p:ext uri="{BB962C8B-B14F-4D97-AF65-F5344CB8AC3E}">
        <p14:creationId xmlns:p14="http://schemas.microsoft.com/office/powerpoint/2010/main" val="151922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85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mbria" charset="0"/>
                <a:ea typeface="Cambria" charset="0"/>
                <a:cs typeface="Cambria" charset="0"/>
              </a:rPr>
              <a:t>Solution</a:t>
            </a:r>
            <a:endParaRPr lang="en-US" sz="5400" dirty="0">
              <a:latin typeface="Cambria" charset="0"/>
              <a:ea typeface="Cambria" charset="0"/>
              <a:cs typeface="Cambria"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mbria" charset="0"/>
                <a:ea typeface="Cambria" charset="0"/>
                <a:cs typeface="Cambria" charset="0"/>
              </a:rPr>
              <a:t>Solution</a:t>
            </a:r>
            <a:endParaRPr lang="en-US" sz="5400" dirty="0">
              <a:latin typeface="Cambria" charset="0"/>
              <a:ea typeface="Cambria" charset="0"/>
              <a:cs typeface="Cambria"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8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Solution</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513</Words>
  <Application>Microsoft Macintosh PowerPoint</Application>
  <PresentationFormat>On-screen Show (4:3)</PresentationFormat>
  <Paragraphs>109</Paragraphs>
  <Slides>17</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Calibri Light</vt:lpstr>
      <vt:lpstr>Cambria</vt:lpstr>
      <vt:lpstr>Times New Roman</vt:lpstr>
      <vt:lpstr>biz</vt:lpstr>
      <vt:lpstr>1_biz</vt:lpstr>
      <vt:lpstr>Office Theme</vt:lpstr>
      <vt:lpstr>Scenario</vt:lpstr>
      <vt:lpstr>Scenario</vt:lpstr>
      <vt:lpstr>Scenario</vt:lpstr>
      <vt:lpstr>Scenario</vt:lpstr>
      <vt:lpstr>Problem</vt:lpstr>
      <vt:lpstr>Problem</vt:lpstr>
      <vt:lpstr>Solution</vt:lpstr>
      <vt:lpstr>Solution</vt:lpstr>
      <vt:lpstr>Solution</vt:lpstr>
      <vt:lpstr>Architecture: Bus Routing</vt:lpstr>
      <vt:lpstr>Architecture: Bus Routing</vt:lpstr>
      <vt:lpstr>Architecture: Bus Routing</vt:lpstr>
      <vt:lpstr>Architecture: Bus Routing</vt:lpstr>
      <vt:lpstr>Architecture: Bus Routing</vt:lpstr>
      <vt:lpstr>Architecture: Bus Routing</vt:lpstr>
      <vt:lpstr>Architecture: Bus Routing</vt:lpstr>
      <vt:lpstr>Demo bus four points optimize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128</cp:revision>
  <dcterms:created xsi:type="dcterms:W3CDTF">2015-12-08T01:13:14Z</dcterms:created>
  <dcterms:modified xsi:type="dcterms:W3CDTF">2015-12-14T02:08:48Z</dcterms:modified>
</cp:coreProperties>
</file>