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54"/>
  </p:notesMasterIdLst>
  <p:sldIdLst>
    <p:sldId id="327" r:id="rId3"/>
    <p:sldId id="376" r:id="rId4"/>
    <p:sldId id="318" r:id="rId5"/>
    <p:sldId id="321" r:id="rId6"/>
    <p:sldId id="320" r:id="rId7"/>
    <p:sldId id="325" r:id="rId8"/>
    <p:sldId id="324" r:id="rId9"/>
    <p:sldId id="326" r:id="rId10"/>
    <p:sldId id="323" r:id="rId11"/>
    <p:sldId id="322" r:id="rId12"/>
    <p:sldId id="377" r:id="rId13"/>
    <p:sldId id="380" r:id="rId14"/>
    <p:sldId id="382" r:id="rId15"/>
    <p:sldId id="381" r:id="rId16"/>
    <p:sldId id="257" r:id="rId17"/>
    <p:sldId id="328" r:id="rId18"/>
    <p:sldId id="340" r:id="rId19"/>
    <p:sldId id="341" r:id="rId20"/>
    <p:sldId id="342" r:id="rId21"/>
    <p:sldId id="343" r:id="rId22"/>
    <p:sldId id="344" r:id="rId23"/>
    <p:sldId id="345" r:id="rId24"/>
    <p:sldId id="346" r:id="rId25"/>
    <p:sldId id="348" r:id="rId26"/>
    <p:sldId id="351" r:id="rId27"/>
    <p:sldId id="352" r:id="rId28"/>
    <p:sldId id="354" r:id="rId29"/>
    <p:sldId id="355" r:id="rId30"/>
    <p:sldId id="356" r:id="rId31"/>
    <p:sldId id="357" r:id="rId32"/>
    <p:sldId id="358" r:id="rId33"/>
    <p:sldId id="359" r:id="rId34"/>
    <p:sldId id="365" r:id="rId35"/>
    <p:sldId id="360" r:id="rId36"/>
    <p:sldId id="361" r:id="rId37"/>
    <p:sldId id="366" r:id="rId38"/>
    <p:sldId id="367" r:id="rId39"/>
    <p:sldId id="368" r:id="rId40"/>
    <p:sldId id="369" r:id="rId41"/>
    <p:sldId id="370" r:id="rId42"/>
    <p:sldId id="371" r:id="rId43"/>
    <p:sldId id="372" r:id="rId44"/>
    <p:sldId id="373" r:id="rId45"/>
    <p:sldId id="374" r:id="rId46"/>
    <p:sldId id="375" r:id="rId47"/>
    <p:sldId id="388" r:id="rId48"/>
    <p:sldId id="378" r:id="rId49"/>
    <p:sldId id="387" r:id="rId50"/>
    <p:sldId id="385" r:id="rId51"/>
    <p:sldId id="386" r:id="rId52"/>
    <p:sldId id="389"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95"/>
    <p:restoredTop sz="82462"/>
  </p:normalViewPr>
  <p:slideViewPr>
    <p:cSldViewPr snapToGrid="0" snapToObjects="1">
      <p:cViewPr>
        <p:scale>
          <a:sx n="80" d="100"/>
          <a:sy n="80" d="100"/>
        </p:scale>
        <p:origin x="968"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notesMaster" Target="notesMasters/notes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56F006-84B8-5641-9A01-4A0E11EA93B6}" type="datetimeFigureOut">
              <a:rPr lang="en-US" smtClean="0"/>
              <a:t>12/14/15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A2AE4-416D-7145-9797-0F3F20DC2A18}" type="slidenum">
              <a:rPr lang="en-US" smtClean="0"/>
              <a:t>‹#›</a:t>
            </a:fld>
            <a:endParaRPr lang="en-US"/>
          </a:p>
        </p:txBody>
      </p:sp>
    </p:spTree>
    <p:extLst>
      <p:ext uri="{BB962C8B-B14F-4D97-AF65-F5344CB8AC3E}">
        <p14:creationId xmlns:p14="http://schemas.microsoft.com/office/powerpoint/2010/main" val="58814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EA2AE4-416D-7145-9797-0F3F20DC2A18}" type="slidenum">
              <a:rPr lang="en-US" smtClean="0"/>
              <a:t>1</a:t>
            </a:fld>
            <a:endParaRPr lang="en-US"/>
          </a:p>
        </p:txBody>
      </p:sp>
    </p:spTree>
    <p:extLst>
      <p:ext uri="{BB962C8B-B14F-4D97-AF65-F5344CB8AC3E}">
        <p14:creationId xmlns:p14="http://schemas.microsoft.com/office/powerpoint/2010/main" val="646554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EA2AE4-416D-7145-9797-0F3F20DC2A18}" type="slidenum">
              <a:rPr lang="en-US" smtClean="0"/>
              <a:t>2</a:t>
            </a:fld>
            <a:endParaRPr lang="en-US"/>
          </a:p>
        </p:txBody>
      </p:sp>
    </p:spTree>
    <p:extLst>
      <p:ext uri="{BB962C8B-B14F-4D97-AF65-F5344CB8AC3E}">
        <p14:creationId xmlns:p14="http://schemas.microsoft.com/office/powerpoint/2010/main" val="2072088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a:t>
            </a:r>
            <a:r>
              <a:rPr lang="vi-VN" smtClean="0"/>
              <a:t>: so</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31141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Trace: de</a:t>
            </a:r>
            <a:r>
              <a:rPr lang="vi-VN" baseline="0" dirty="0" smtClean="0"/>
              <a:t> luu lai cach di giua cac tram. Vi du, trace[2] = 6. de di ten tram so 2. can bat dau di len tram so 6.</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50713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Improve Station: danh sach cac tram</a:t>
            </a:r>
            <a:r>
              <a:rPr lang="vi-VN" baseline="0" dirty="0" smtClean="0"/>
              <a:t> duoc toi uu trong mot lan chay. Danh sach tram se duoc su dung cho lan chay ke tiep. Các trạm được xử lí rồi sẽ được gạch bỏ. thuật toán sẽ kết thúc khi mảng không còn phần tử nào nữa.</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725838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Đây là mạng đồ thị xe buýt.</a:t>
            </a:r>
          </a:p>
          <a:p>
            <a:r>
              <a:rPr lang="vi-VN" dirty="0" smtClean="0"/>
              <a:t>[Giới thiệu]</a:t>
            </a:r>
          </a:p>
          <a:p>
            <a:r>
              <a:rPr lang="vi-VN" dirty="0" smtClean="0"/>
              <a:t>Thuật toán sẽ tìm đường đi ngắn nhất từ trạm số 1 đến trạm số 6.</a:t>
            </a:r>
            <a:endParaRPr lang="en-US" dirty="0"/>
          </a:p>
        </p:txBody>
      </p:sp>
      <p:sp>
        <p:nvSpPr>
          <p:cNvPr id="4" name="Slide Number Placeholder 3"/>
          <p:cNvSpPr>
            <a:spLocks noGrp="1"/>
          </p:cNvSpPr>
          <p:nvPr>
            <p:ph type="sldNum" sz="quarter" idx="10"/>
          </p:nvPr>
        </p:nvSpPr>
        <p:spPr/>
        <p:txBody>
          <a:bodyPr/>
          <a:lstStyle/>
          <a:p>
            <a:fld id="{F8EA2AE4-416D-7145-9797-0F3F20DC2A18}" type="slidenum">
              <a:rPr lang="en-US" smtClean="0"/>
              <a:t>15</a:t>
            </a:fld>
            <a:endParaRPr lang="en-US"/>
          </a:p>
        </p:txBody>
      </p:sp>
    </p:spTree>
    <p:extLst>
      <p:ext uri="{BB962C8B-B14F-4D97-AF65-F5344CB8AC3E}">
        <p14:creationId xmlns:p14="http://schemas.microsoft.com/office/powerpoint/2010/main" val="1162916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Ở bước khởi tạo. Khởi tạo giá trị tại mỗi trạm là INF.</a:t>
            </a:r>
            <a:r>
              <a:rPr lang="vi-VN" baseline="0" dirty="0" smtClean="0"/>
              <a:t> Nghĩa là thời gian đi đến mỗi trạm là không xác định.</a:t>
            </a:r>
            <a:endParaRPr lang="en-US" dirty="0"/>
          </a:p>
        </p:txBody>
      </p:sp>
      <p:sp>
        <p:nvSpPr>
          <p:cNvPr id="4" name="Slide Number Placeholder 3"/>
          <p:cNvSpPr>
            <a:spLocks noGrp="1"/>
          </p:cNvSpPr>
          <p:nvPr>
            <p:ph type="sldNum" sz="quarter" idx="10"/>
          </p:nvPr>
        </p:nvSpPr>
        <p:spPr/>
        <p:txBody>
          <a:bodyPr/>
          <a:lstStyle/>
          <a:p>
            <a:fld id="{F8EA2AE4-416D-7145-9797-0F3F20DC2A18}" type="slidenum">
              <a:rPr lang="en-US" smtClean="0"/>
              <a:t>16</a:t>
            </a:fld>
            <a:endParaRPr lang="en-US"/>
          </a:p>
        </p:txBody>
      </p:sp>
    </p:spTree>
    <p:extLst>
      <p:ext uri="{BB962C8B-B14F-4D97-AF65-F5344CB8AC3E}">
        <p14:creationId xmlns:p14="http://schemas.microsoft.com/office/powerpoint/2010/main" val="86168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Mảng Improve Station đã duyệt hết. </a:t>
            </a:r>
            <a:r>
              <a:rPr lang="vi-VN" smtClean="0"/>
              <a:t>Thuật toán kết thúc.</a:t>
            </a:r>
            <a:endParaRPr lang="en-US" dirty="0"/>
          </a:p>
        </p:txBody>
      </p:sp>
      <p:sp>
        <p:nvSpPr>
          <p:cNvPr id="4" name="Slide Number Placeholder 3"/>
          <p:cNvSpPr>
            <a:spLocks noGrp="1"/>
          </p:cNvSpPr>
          <p:nvPr>
            <p:ph type="sldNum" sz="quarter" idx="10"/>
          </p:nvPr>
        </p:nvSpPr>
        <p:spPr/>
        <p:txBody>
          <a:bodyPr/>
          <a:lstStyle/>
          <a:p>
            <a:fld id="{F8EA2AE4-416D-7145-9797-0F3F20DC2A18}" type="slidenum">
              <a:rPr lang="en-US" smtClean="0"/>
              <a:t>44</a:t>
            </a:fld>
            <a:endParaRPr lang="en-US"/>
          </a:p>
        </p:txBody>
      </p:sp>
    </p:spTree>
    <p:extLst>
      <p:ext uri="{BB962C8B-B14F-4D97-AF65-F5344CB8AC3E}">
        <p14:creationId xmlns:p14="http://schemas.microsoft.com/office/powerpoint/2010/main" val="1784669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B969B5-D102-7049-B423-C9A194A316B5}" type="datetimeFigureOut">
              <a:rPr lang="en-US" smtClean="0"/>
              <a:t>12/14/15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0DAA5-B4F8-7248-AAB6-1FCDDF88697B}" type="slidenum">
              <a:rPr lang="en-US" smtClean="0"/>
              <a:t>‹#›</a:t>
            </a:fld>
            <a:endParaRPr lang="en-US"/>
          </a:p>
        </p:txBody>
      </p:sp>
    </p:spTree>
    <p:extLst>
      <p:ext uri="{BB962C8B-B14F-4D97-AF65-F5344CB8AC3E}">
        <p14:creationId xmlns:p14="http://schemas.microsoft.com/office/powerpoint/2010/main" val="11602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B969B5-D102-7049-B423-C9A194A316B5}" type="datetimeFigureOut">
              <a:rPr lang="en-US" smtClean="0"/>
              <a:t>12/14/15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0DAA5-B4F8-7248-AAB6-1FCDDF88697B}" type="slidenum">
              <a:rPr lang="en-US" smtClean="0"/>
              <a:t>‹#›</a:t>
            </a:fld>
            <a:endParaRPr lang="en-US"/>
          </a:p>
        </p:txBody>
      </p:sp>
    </p:spTree>
    <p:extLst>
      <p:ext uri="{BB962C8B-B14F-4D97-AF65-F5344CB8AC3E}">
        <p14:creationId xmlns:p14="http://schemas.microsoft.com/office/powerpoint/2010/main" val="886650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B969B5-D102-7049-B423-C9A194A316B5}" type="datetimeFigureOut">
              <a:rPr lang="en-US" smtClean="0"/>
              <a:t>12/14/15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0DAA5-B4F8-7248-AAB6-1FCDDF88697B}" type="slidenum">
              <a:rPr lang="en-US" smtClean="0"/>
              <a:t>‹#›</a:t>
            </a:fld>
            <a:endParaRPr lang="en-US"/>
          </a:p>
        </p:txBody>
      </p:sp>
    </p:spTree>
    <p:extLst>
      <p:ext uri="{BB962C8B-B14F-4D97-AF65-F5344CB8AC3E}">
        <p14:creationId xmlns:p14="http://schemas.microsoft.com/office/powerpoint/2010/main" val="553759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2"/>
            <a:ext cx="9144000" cy="1532999"/>
          </a:xfrm>
          <a:prstGeom prst="rect">
            <a:avLst/>
          </a:prstGeom>
          <a:solidFill>
            <a:srgbClr val="2388DB"/>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469200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B969B5-D102-7049-B423-C9A194A316B5}" type="datetimeFigureOut">
              <a:rPr lang="en-US" smtClean="0"/>
              <a:t>12/14/15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0DAA5-B4F8-7248-AAB6-1FCDDF88697B}" type="slidenum">
              <a:rPr lang="en-US" smtClean="0"/>
              <a:t>‹#›</a:t>
            </a:fld>
            <a:endParaRPr lang="en-US"/>
          </a:p>
        </p:txBody>
      </p:sp>
    </p:spTree>
    <p:extLst>
      <p:ext uri="{BB962C8B-B14F-4D97-AF65-F5344CB8AC3E}">
        <p14:creationId xmlns:p14="http://schemas.microsoft.com/office/powerpoint/2010/main" val="148419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B969B5-D102-7049-B423-C9A194A316B5}" type="datetimeFigureOut">
              <a:rPr lang="en-US" smtClean="0"/>
              <a:t>12/14/15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0DAA5-B4F8-7248-AAB6-1FCDDF88697B}" type="slidenum">
              <a:rPr lang="en-US" smtClean="0"/>
              <a:t>‹#›</a:t>
            </a:fld>
            <a:endParaRPr lang="en-US"/>
          </a:p>
        </p:txBody>
      </p:sp>
    </p:spTree>
    <p:extLst>
      <p:ext uri="{BB962C8B-B14F-4D97-AF65-F5344CB8AC3E}">
        <p14:creationId xmlns:p14="http://schemas.microsoft.com/office/powerpoint/2010/main" val="1249618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B969B5-D102-7049-B423-C9A194A316B5}" type="datetimeFigureOut">
              <a:rPr lang="en-US" smtClean="0"/>
              <a:t>12/14/15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0DAA5-B4F8-7248-AAB6-1FCDDF88697B}" type="slidenum">
              <a:rPr lang="en-US" smtClean="0"/>
              <a:t>‹#›</a:t>
            </a:fld>
            <a:endParaRPr lang="en-US"/>
          </a:p>
        </p:txBody>
      </p:sp>
    </p:spTree>
    <p:extLst>
      <p:ext uri="{BB962C8B-B14F-4D97-AF65-F5344CB8AC3E}">
        <p14:creationId xmlns:p14="http://schemas.microsoft.com/office/powerpoint/2010/main" val="2101142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B969B5-D102-7049-B423-C9A194A316B5}" type="datetimeFigureOut">
              <a:rPr lang="en-US" smtClean="0"/>
              <a:t>12/14/15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B0DAA5-B4F8-7248-AAB6-1FCDDF88697B}" type="slidenum">
              <a:rPr lang="en-US" smtClean="0"/>
              <a:t>‹#›</a:t>
            </a:fld>
            <a:endParaRPr lang="en-US"/>
          </a:p>
        </p:txBody>
      </p:sp>
    </p:spTree>
    <p:extLst>
      <p:ext uri="{BB962C8B-B14F-4D97-AF65-F5344CB8AC3E}">
        <p14:creationId xmlns:p14="http://schemas.microsoft.com/office/powerpoint/2010/main" val="676166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B969B5-D102-7049-B423-C9A194A316B5}" type="datetimeFigureOut">
              <a:rPr lang="en-US" smtClean="0"/>
              <a:t>12/14/15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B0DAA5-B4F8-7248-AAB6-1FCDDF88697B}" type="slidenum">
              <a:rPr lang="en-US" smtClean="0"/>
              <a:t>‹#›</a:t>
            </a:fld>
            <a:endParaRPr lang="en-US"/>
          </a:p>
        </p:txBody>
      </p:sp>
    </p:spTree>
    <p:extLst>
      <p:ext uri="{BB962C8B-B14F-4D97-AF65-F5344CB8AC3E}">
        <p14:creationId xmlns:p14="http://schemas.microsoft.com/office/powerpoint/2010/main" val="1997044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969B5-D102-7049-B423-C9A194A316B5}" type="datetimeFigureOut">
              <a:rPr lang="en-US" smtClean="0"/>
              <a:t>12/14/15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B0DAA5-B4F8-7248-AAB6-1FCDDF88697B}" type="slidenum">
              <a:rPr lang="en-US" smtClean="0"/>
              <a:t>‹#›</a:t>
            </a:fld>
            <a:endParaRPr lang="en-US"/>
          </a:p>
        </p:txBody>
      </p:sp>
    </p:spTree>
    <p:extLst>
      <p:ext uri="{BB962C8B-B14F-4D97-AF65-F5344CB8AC3E}">
        <p14:creationId xmlns:p14="http://schemas.microsoft.com/office/powerpoint/2010/main" val="1308841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B969B5-D102-7049-B423-C9A194A316B5}" type="datetimeFigureOut">
              <a:rPr lang="en-US" smtClean="0"/>
              <a:t>12/14/15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0DAA5-B4F8-7248-AAB6-1FCDDF88697B}" type="slidenum">
              <a:rPr lang="en-US" smtClean="0"/>
              <a:t>‹#›</a:t>
            </a:fld>
            <a:endParaRPr lang="en-US"/>
          </a:p>
        </p:txBody>
      </p:sp>
    </p:spTree>
    <p:extLst>
      <p:ext uri="{BB962C8B-B14F-4D97-AF65-F5344CB8AC3E}">
        <p14:creationId xmlns:p14="http://schemas.microsoft.com/office/powerpoint/2010/main" val="102140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B969B5-D102-7049-B423-C9A194A316B5}" type="datetimeFigureOut">
              <a:rPr lang="en-US" smtClean="0"/>
              <a:t>12/14/15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0DAA5-B4F8-7248-AAB6-1FCDDF88697B}" type="slidenum">
              <a:rPr lang="en-US" smtClean="0"/>
              <a:t>‹#›</a:t>
            </a:fld>
            <a:endParaRPr lang="en-US"/>
          </a:p>
        </p:txBody>
      </p:sp>
    </p:spTree>
    <p:extLst>
      <p:ext uri="{BB962C8B-B14F-4D97-AF65-F5344CB8AC3E}">
        <p14:creationId xmlns:p14="http://schemas.microsoft.com/office/powerpoint/2010/main" val="19197168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969B5-D102-7049-B423-C9A194A316B5}" type="datetimeFigureOut">
              <a:rPr lang="en-US" smtClean="0"/>
              <a:t>12/14/15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0DAA5-B4F8-7248-AAB6-1FCDDF88697B}" type="slidenum">
              <a:rPr lang="en-US" smtClean="0"/>
              <a:t>‹#›</a:t>
            </a:fld>
            <a:endParaRPr lang="en-US"/>
          </a:p>
        </p:txBody>
      </p:sp>
    </p:spTree>
    <p:extLst>
      <p:ext uri="{BB962C8B-B14F-4D97-AF65-F5344CB8AC3E}">
        <p14:creationId xmlns:p14="http://schemas.microsoft.com/office/powerpoint/2010/main" val="7818509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2" y="6333136"/>
            <a:ext cx="548699" cy="524699"/>
          </a:xfrm>
          <a:prstGeom prst="rect">
            <a:avLst/>
          </a:prstGeom>
          <a:noFill/>
          <a:ln>
            <a:noFill/>
          </a:ln>
        </p:spPr>
        <p:txBody>
          <a:bodyPr lIns="91425" tIns="91425" rIns="91425" bIns="91425" anchor="ctr" anchorCtr="0">
            <a:noAutofit/>
          </a:bodyPr>
          <a:lstStyle/>
          <a:p>
            <a:pPr algn="r"/>
            <a:fld id="{00000000-1234-1234-1234-123412341234}" type="slidenum">
              <a:rPr lang="en" sz="975" kern="0">
                <a:solidFill>
                  <a:srgbClr val="2388DB"/>
                </a:solidFill>
                <a:ea typeface="Arial"/>
                <a:cs typeface="Arial"/>
                <a:sym typeface="Arial"/>
                <a:rtl val="0"/>
              </a:rPr>
              <a:pPr algn="r"/>
              <a:t>‹#›</a:t>
            </a:fld>
            <a:endParaRPr lang="en" sz="975" kern="0">
              <a:solidFill>
                <a:srgbClr val="2388DB"/>
              </a:solidFill>
              <a:ea typeface="Arial"/>
              <a:cs typeface="Arial"/>
              <a:sym typeface="Arial"/>
              <a:rtl val="0"/>
            </a:endParaRPr>
          </a:p>
        </p:txBody>
      </p:sp>
    </p:spTree>
    <p:extLst>
      <p:ext uri="{BB962C8B-B14F-4D97-AF65-F5344CB8AC3E}">
        <p14:creationId xmlns:p14="http://schemas.microsoft.com/office/powerpoint/2010/main" val="1806452918"/>
      </p:ext>
    </p:extLst>
  </p:cSld>
  <p:clrMap bg1="lt1" tx1="dk1" bg2="dk2" tx2="lt2" accent1="accent1" accent2="accent2" accent3="accent3" accent4="accent4" accent5="accent5" accent6="accent6" hlink="hlink" folHlink="folHlink"/>
  <p:sldLayoutIdLst>
    <p:sldLayoutId id="2147483673"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6081" y="2234267"/>
            <a:ext cx="7886700" cy="1325563"/>
          </a:xfrm>
        </p:spPr>
        <p:txBody>
          <a:bodyPr>
            <a:normAutofit/>
          </a:bodyPr>
          <a:lstStyle/>
          <a:p>
            <a:r>
              <a:rPr lang="en-US" sz="6600" dirty="0" smtClean="0">
                <a:solidFill>
                  <a:schemeClr val="bg1"/>
                </a:solidFill>
                <a:latin typeface="Cambria" charset="0"/>
                <a:ea typeface="Cambria" charset="0"/>
                <a:cs typeface="Cambria" charset="0"/>
              </a:rPr>
              <a:t>Raptor algorithm</a:t>
            </a:r>
            <a:endParaRPr lang="en-US" sz="6600" dirty="0">
              <a:solidFill>
                <a:schemeClr val="bg1"/>
              </a:solidFill>
              <a:latin typeface="Cambria" charset="0"/>
              <a:ea typeface="Cambria" charset="0"/>
              <a:cs typeface="Cambria" charset="0"/>
            </a:endParaRPr>
          </a:p>
        </p:txBody>
      </p:sp>
      <p:sp>
        <p:nvSpPr>
          <p:cNvPr id="3" name="Content Placeholder 2"/>
          <p:cNvSpPr>
            <a:spLocks noGrp="1"/>
          </p:cNvSpPr>
          <p:nvPr>
            <p:ph idx="1"/>
          </p:nvPr>
        </p:nvSpPr>
        <p:spPr>
          <a:xfrm>
            <a:off x="494180" y="4071284"/>
            <a:ext cx="7886700" cy="1078940"/>
          </a:xfrm>
        </p:spPr>
        <p:txBody>
          <a:bodyPr>
            <a:normAutofit/>
          </a:bodyPr>
          <a:lstStyle/>
          <a:p>
            <a:pPr marL="0" indent="0" algn="ctr">
              <a:buNone/>
            </a:pPr>
            <a:r>
              <a:rPr lang="en-US" sz="3200" dirty="0" smtClean="0">
                <a:solidFill>
                  <a:schemeClr val="bg1"/>
                </a:solidFill>
                <a:latin typeface="Cambria" charset="0"/>
                <a:ea typeface="Cambria" charset="0"/>
                <a:cs typeface="Cambria" charset="0"/>
              </a:rPr>
              <a:t>Algorithm for searching shortest route between two point</a:t>
            </a:r>
            <a:endParaRPr lang="en-US" sz="3200" dirty="0">
              <a:solidFill>
                <a:schemeClr val="bg1"/>
              </a:solidFill>
              <a:latin typeface="Cambria" charset="0"/>
              <a:ea typeface="Cambria" charset="0"/>
              <a:cs typeface="Cambria" charset="0"/>
            </a:endParaRPr>
          </a:p>
        </p:txBody>
      </p:sp>
    </p:spTree>
    <p:extLst>
      <p:ext uri="{BB962C8B-B14F-4D97-AF65-F5344CB8AC3E}">
        <p14:creationId xmlns:p14="http://schemas.microsoft.com/office/powerpoint/2010/main" val="2068781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Arrow Connector 34"/>
          <p:cNvCxnSpPr/>
          <p:nvPr/>
        </p:nvCxnSpPr>
        <p:spPr>
          <a:xfrm flipH="1">
            <a:off x="6916270" y="5230421"/>
            <a:ext cx="1246094" cy="8516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7" idx="6"/>
          </p:cNvCxnSpPr>
          <p:nvPr/>
        </p:nvCxnSpPr>
        <p:spPr>
          <a:xfrm flipH="1">
            <a:off x="6916271" y="4974925"/>
            <a:ext cx="1111623" cy="2891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8" idx="6"/>
          </p:cNvCxnSpPr>
          <p:nvPr/>
        </p:nvCxnSpPr>
        <p:spPr>
          <a:xfrm flipH="1" flipV="1">
            <a:off x="6916272" y="4251026"/>
            <a:ext cx="1111622" cy="5378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6" idx="2"/>
          </p:cNvCxnSpPr>
          <p:nvPr/>
        </p:nvCxnSpPr>
        <p:spPr>
          <a:xfrm>
            <a:off x="820271" y="2012574"/>
            <a:ext cx="1264022" cy="10130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a:off x="995082" y="1730186"/>
            <a:ext cx="1089212" cy="2823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2"/>
          </p:cNvCxnSpPr>
          <p:nvPr/>
        </p:nvCxnSpPr>
        <p:spPr>
          <a:xfrm flipV="1">
            <a:off x="995082" y="999564"/>
            <a:ext cx="1089213" cy="5065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sp>
        <p:nvSpPr>
          <p:cNvPr id="23" name="TextBox 22"/>
          <p:cNvSpPr txBox="1"/>
          <p:nvPr/>
        </p:nvSpPr>
        <p:spPr>
          <a:xfrm rot="20062456">
            <a:off x="1208906" y="837957"/>
            <a:ext cx="649537" cy="400110"/>
          </a:xfrm>
          <a:prstGeom prst="rect">
            <a:avLst/>
          </a:prstGeom>
          <a:noFill/>
        </p:spPr>
        <p:txBody>
          <a:bodyPr wrap="none" rtlCol="0">
            <a:spAutoFit/>
          </a:bodyPr>
          <a:lstStyle/>
          <a:p>
            <a:r>
              <a:rPr lang="en-US" sz="2000" b="1" dirty="0" smtClean="0"/>
              <a:t>20m</a:t>
            </a:r>
            <a:endParaRPr lang="en-US" sz="2000" b="1" dirty="0"/>
          </a:p>
        </p:txBody>
      </p:sp>
      <p:sp>
        <p:nvSpPr>
          <p:cNvPr id="24" name="TextBox 23"/>
          <p:cNvSpPr txBox="1"/>
          <p:nvPr/>
        </p:nvSpPr>
        <p:spPr>
          <a:xfrm rot="961772">
            <a:off x="1367682" y="1471272"/>
            <a:ext cx="522900" cy="400110"/>
          </a:xfrm>
          <a:prstGeom prst="rect">
            <a:avLst/>
          </a:prstGeom>
          <a:noFill/>
        </p:spPr>
        <p:txBody>
          <a:bodyPr wrap="none" rtlCol="0">
            <a:spAutoFit/>
          </a:bodyPr>
          <a:lstStyle/>
          <a:p>
            <a:r>
              <a:rPr lang="en-US" sz="2000" b="1" dirty="0" smtClean="0"/>
              <a:t>5m</a:t>
            </a:r>
            <a:endParaRPr lang="en-US" sz="2000" b="1" dirty="0"/>
          </a:p>
        </p:txBody>
      </p:sp>
      <p:sp>
        <p:nvSpPr>
          <p:cNvPr id="25" name="TextBox 24"/>
          <p:cNvSpPr txBox="1"/>
          <p:nvPr/>
        </p:nvSpPr>
        <p:spPr>
          <a:xfrm rot="2390636">
            <a:off x="1367957" y="2187858"/>
            <a:ext cx="652743" cy="400110"/>
          </a:xfrm>
          <a:prstGeom prst="rect">
            <a:avLst/>
          </a:prstGeom>
          <a:noFill/>
        </p:spPr>
        <p:txBody>
          <a:bodyPr wrap="none" rtlCol="0">
            <a:spAutoFit/>
          </a:bodyPr>
          <a:lstStyle/>
          <a:p>
            <a:r>
              <a:rPr lang="en-US" sz="2000" b="1" dirty="0" smtClean="0"/>
              <a:t>15m</a:t>
            </a:r>
            <a:endParaRPr lang="en-US" sz="2000" b="1" dirty="0"/>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38" name="TextBox 37"/>
          <p:cNvSpPr txBox="1"/>
          <p:nvPr/>
        </p:nvSpPr>
        <p:spPr>
          <a:xfrm rot="2302758">
            <a:off x="7321466" y="4155763"/>
            <a:ext cx="652743" cy="400110"/>
          </a:xfrm>
          <a:prstGeom prst="rect">
            <a:avLst/>
          </a:prstGeom>
          <a:noFill/>
        </p:spPr>
        <p:txBody>
          <a:bodyPr wrap="none" rtlCol="0">
            <a:spAutoFit/>
          </a:bodyPr>
          <a:lstStyle/>
          <a:p>
            <a:r>
              <a:rPr lang="en-US" sz="2000" b="1" dirty="0" smtClean="0"/>
              <a:t>20m</a:t>
            </a:r>
          </a:p>
        </p:txBody>
      </p:sp>
      <p:sp>
        <p:nvSpPr>
          <p:cNvPr id="39" name="TextBox 38"/>
          <p:cNvSpPr txBox="1"/>
          <p:nvPr/>
        </p:nvSpPr>
        <p:spPr>
          <a:xfrm rot="20534462">
            <a:off x="6977622" y="4764779"/>
            <a:ext cx="652743" cy="400110"/>
          </a:xfrm>
          <a:prstGeom prst="rect">
            <a:avLst/>
          </a:prstGeom>
          <a:noFill/>
        </p:spPr>
        <p:txBody>
          <a:bodyPr wrap="none" rtlCol="0">
            <a:spAutoFit/>
          </a:bodyPr>
          <a:lstStyle/>
          <a:p>
            <a:r>
              <a:rPr lang="en-US" sz="2000" b="1" dirty="0" smtClean="0"/>
              <a:t>15m</a:t>
            </a:r>
          </a:p>
        </p:txBody>
      </p:sp>
      <p:sp>
        <p:nvSpPr>
          <p:cNvPr id="40" name="TextBox 39"/>
          <p:cNvSpPr txBox="1"/>
          <p:nvPr/>
        </p:nvSpPr>
        <p:spPr>
          <a:xfrm rot="19779979">
            <a:off x="7094091" y="5392345"/>
            <a:ext cx="522900" cy="400110"/>
          </a:xfrm>
          <a:prstGeom prst="rect">
            <a:avLst/>
          </a:prstGeom>
          <a:noFill/>
        </p:spPr>
        <p:txBody>
          <a:bodyPr wrap="none" rtlCol="0">
            <a:spAutoFit/>
          </a:bodyPr>
          <a:lstStyle/>
          <a:p>
            <a:r>
              <a:rPr lang="en-US" sz="2000" b="1" dirty="0"/>
              <a:t>5</a:t>
            </a:r>
            <a:r>
              <a:rPr lang="en-US" sz="2000" b="1" dirty="0" smtClean="0"/>
              <a:t>m</a:t>
            </a:r>
          </a:p>
        </p:txBody>
      </p:sp>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146634" y="4189420"/>
            <a:ext cx="336952" cy="461665"/>
          </a:xfrm>
          <a:prstGeom prst="rect">
            <a:avLst/>
          </a:prstGeom>
          <a:noFill/>
        </p:spPr>
        <p:txBody>
          <a:bodyPr wrap="none" rtlCol="0">
            <a:spAutoFit/>
          </a:bodyPr>
          <a:lstStyle/>
          <a:p>
            <a:r>
              <a:rPr lang="en-US" sz="2400" b="1" dirty="0" smtClean="0">
                <a:solidFill>
                  <a:srgbClr val="FF0000"/>
                </a:solidFill>
              </a:rPr>
              <a:t>T</a:t>
            </a:r>
            <a:endParaRPr lang="en-US" sz="2400" b="1" dirty="0">
              <a:solidFill>
                <a:srgbClr val="FF0000"/>
              </a:solidFill>
            </a:endParaRPr>
          </a:p>
        </p:txBody>
      </p:sp>
      <p:sp>
        <p:nvSpPr>
          <p:cNvPr id="44" name="TextBox 43"/>
          <p:cNvSpPr txBox="1"/>
          <p:nvPr/>
        </p:nvSpPr>
        <p:spPr>
          <a:xfrm>
            <a:off x="623429" y="945190"/>
            <a:ext cx="330540" cy="461665"/>
          </a:xfrm>
          <a:prstGeom prst="rect">
            <a:avLst/>
          </a:prstGeom>
          <a:noFill/>
        </p:spPr>
        <p:txBody>
          <a:bodyPr wrap="none" rtlCol="0">
            <a:spAutoFit/>
          </a:bodyPr>
          <a:lstStyle/>
          <a:p>
            <a:r>
              <a:rPr lang="en-US" sz="2400" b="1" dirty="0" smtClean="0">
                <a:solidFill>
                  <a:srgbClr val="FF0000"/>
                </a:solidFill>
              </a:rPr>
              <a:t>S</a:t>
            </a:r>
            <a:endParaRPr lang="en-US" sz="2400" b="1" dirty="0">
              <a:solidFill>
                <a:srgbClr val="FF0000"/>
              </a:solidFill>
            </a:endParaRPr>
          </a:p>
        </p:txBody>
      </p:sp>
      <p:sp>
        <p:nvSpPr>
          <p:cNvPr id="46" name="TextBox 45"/>
          <p:cNvSpPr txBox="1"/>
          <p:nvPr/>
        </p:nvSpPr>
        <p:spPr>
          <a:xfrm>
            <a:off x="5332711" y="717175"/>
            <a:ext cx="3392275" cy="1200329"/>
          </a:xfrm>
          <a:prstGeom prst="rect">
            <a:avLst/>
          </a:prstGeom>
          <a:noFill/>
        </p:spPr>
        <p:txBody>
          <a:bodyPr wrap="none" rtlCol="0">
            <a:spAutoFit/>
          </a:bodyPr>
          <a:lstStyle/>
          <a:p>
            <a:pPr algn="ctr"/>
            <a:r>
              <a:rPr lang="vi-VN" sz="2400" dirty="0" smtClean="0">
                <a:latin typeface="Cambria" charset="0"/>
                <a:ea typeface="Cambria" charset="0"/>
                <a:cs typeface="Cambria" charset="0"/>
              </a:rPr>
              <a:t>Create temporary edges </a:t>
            </a:r>
            <a:br>
              <a:rPr lang="vi-VN" sz="2400" dirty="0" smtClean="0">
                <a:latin typeface="Cambria" charset="0"/>
                <a:ea typeface="Cambria" charset="0"/>
                <a:cs typeface="Cambria" charset="0"/>
              </a:rPr>
            </a:br>
            <a:r>
              <a:rPr lang="vi-VN" sz="2400" dirty="0" smtClean="0">
                <a:latin typeface="Cambria" charset="0"/>
                <a:ea typeface="Cambria" charset="0"/>
                <a:cs typeface="Cambria" charset="0"/>
              </a:rPr>
              <a:t>between S and T </a:t>
            </a:r>
            <a:br>
              <a:rPr lang="vi-VN" sz="2400" dirty="0" smtClean="0">
                <a:latin typeface="Cambria" charset="0"/>
                <a:ea typeface="Cambria" charset="0"/>
                <a:cs typeface="Cambria" charset="0"/>
              </a:rPr>
            </a:br>
            <a:r>
              <a:rPr lang="vi-VN" sz="2400" dirty="0" smtClean="0">
                <a:latin typeface="Cambria" charset="0"/>
                <a:ea typeface="Cambria" charset="0"/>
                <a:cs typeface="Cambria" charset="0"/>
              </a:rPr>
              <a:t>with found stations</a:t>
            </a:r>
            <a:endParaRPr lang="en-US" sz="2400" dirty="0">
              <a:latin typeface="Cambria" charset="0"/>
              <a:ea typeface="Cambria" charset="0"/>
              <a:cs typeface="Cambria" charset="0"/>
            </a:endParaRPr>
          </a:p>
        </p:txBody>
      </p:sp>
    </p:spTree>
    <p:extLst>
      <p:ext uri="{BB962C8B-B14F-4D97-AF65-F5344CB8AC3E}">
        <p14:creationId xmlns:p14="http://schemas.microsoft.com/office/powerpoint/2010/main" val="902408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8039" y="2787483"/>
            <a:ext cx="6846971" cy="1325563"/>
          </a:xfrm>
        </p:spPr>
        <p:txBody>
          <a:bodyPr>
            <a:normAutofit/>
          </a:bodyPr>
          <a:lstStyle/>
          <a:p>
            <a:r>
              <a:rPr lang="en-US" sz="7200" dirty="0" smtClean="0">
                <a:solidFill>
                  <a:schemeClr val="bg1"/>
                </a:solidFill>
              </a:rPr>
              <a:t>Raptor algorithm</a:t>
            </a:r>
            <a:endParaRPr lang="en-US" sz="7200" dirty="0">
              <a:solidFill>
                <a:schemeClr val="bg1"/>
              </a:solidFill>
            </a:endParaRPr>
          </a:p>
        </p:txBody>
      </p:sp>
    </p:spTree>
    <p:extLst>
      <p:ext uri="{BB962C8B-B14F-4D97-AF65-F5344CB8AC3E}">
        <p14:creationId xmlns:p14="http://schemas.microsoft.com/office/powerpoint/2010/main" val="124946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algorithm </a:t>
            </a:r>
            <a:r>
              <a:rPr lang="en-US" sz="4800" dirty="0" smtClean="0"/>
              <a:t>terminology</a:t>
            </a:r>
            <a:endParaRPr lang="en-US" sz="4800" dirty="0"/>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12</a:t>
            </a:fld>
            <a:endParaRPr lang="en">
              <a:solidFill>
                <a:srgbClr val="000000"/>
              </a:solidFill>
            </a:endParaRPr>
          </a:p>
        </p:txBody>
      </p:sp>
      <p:sp>
        <p:nvSpPr>
          <p:cNvPr id="5" name="TextBox 4"/>
          <p:cNvSpPr txBox="1"/>
          <p:nvPr/>
        </p:nvSpPr>
        <p:spPr>
          <a:xfrm>
            <a:off x="689811" y="2181726"/>
            <a:ext cx="6179897" cy="523220"/>
          </a:xfrm>
          <a:prstGeom prst="rect">
            <a:avLst/>
          </a:prstGeom>
          <a:noFill/>
        </p:spPr>
        <p:txBody>
          <a:bodyPr wrap="none" rtlCol="0">
            <a:spAutoFit/>
          </a:bodyPr>
          <a:lstStyle/>
          <a:p>
            <a:r>
              <a:rPr lang="en-US" sz="2800" dirty="0" smtClean="0"/>
              <a:t>K: maximum number of bus transfers.</a:t>
            </a:r>
            <a:endParaRPr lang="en-US" sz="2800" dirty="0"/>
          </a:p>
        </p:txBody>
      </p:sp>
    </p:spTree>
    <p:extLst>
      <p:ext uri="{BB962C8B-B14F-4D97-AF65-F5344CB8AC3E}">
        <p14:creationId xmlns:p14="http://schemas.microsoft.com/office/powerpoint/2010/main" val="291086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algorithm terminology</a:t>
            </a:r>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13</a:t>
            </a:fld>
            <a:endParaRPr lang="en">
              <a:solidFill>
                <a:srgbClr val="000000"/>
              </a:solidFill>
            </a:endParaRPr>
          </a:p>
        </p:txBody>
      </p:sp>
      <p:sp>
        <p:nvSpPr>
          <p:cNvPr id="5" name="TextBox 4"/>
          <p:cNvSpPr txBox="1"/>
          <p:nvPr/>
        </p:nvSpPr>
        <p:spPr>
          <a:xfrm>
            <a:off x="689811" y="2181726"/>
            <a:ext cx="6179897" cy="523220"/>
          </a:xfrm>
          <a:prstGeom prst="rect">
            <a:avLst/>
          </a:prstGeom>
          <a:noFill/>
        </p:spPr>
        <p:txBody>
          <a:bodyPr wrap="none" rtlCol="0">
            <a:spAutoFit/>
          </a:bodyPr>
          <a:lstStyle/>
          <a:p>
            <a:r>
              <a:rPr lang="en-US" sz="2800" dirty="0" smtClean="0"/>
              <a:t>K: maximum number of bus transfers.</a:t>
            </a:r>
            <a:endParaRPr lang="en-US" sz="2800" dirty="0"/>
          </a:p>
        </p:txBody>
      </p:sp>
      <p:graphicFrame>
        <p:nvGraphicFramePr>
          <p:cNvPr id="8" name="Table 7"/>
          <p:cNvGraphicFramePr>
            <a:graphicFrameLocks noGrp="1"/>
          </p:cNvGraphicFramePr>
          <p:nvPr>
            <p:extLst>
              <p:ext uri="{D42A27DB-BD31-4B8C-83A1-F6EECF244321}">
                <p14:modId xmlns:p14="http://schemas.microsoft.com/office/powerpoint/2010/main" val="711349941"/>
              </p:ext>
            </p:extLst>
          </p:nvPr>
        </p:nvGraphicFramePr>
        <p:xfrm>
          <a:off x="292676" y="3720109"/>
          <a:ext cx="8264116" cy="1493520"/>
        </p:xfrm>
        <a:graphic>
          <a:graphicData uri="http://schemas.openxmlformats.org/drawingml/2006/table">
            <a:tbl>
              <a:tblPr firstRow="1" bandRow="1"/>
              <a:tblGrid>
                <a:gridCol w="1364520"/>
                <a:gridCol w="963986"/>
                <a:gridCol w="1057275"/>
                <a:gridCol w="963376"/>
                <a:gridCol w="1322203"/>
                <a:gridCol w="1228305"/>
                <a:gridCol w="1364451"/>
              </a:tblGrid>
              <a:tr h="0">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solidFill>
                          <a:srgbClr val="FF0000"/>
                        </a:solidFill>
                        <a:latin typeface="Cambria" charset="0"/>
                        <a:ea typeface="Cambria" charset="0"/>
                        <a:cs typeface="Cambria" charset="0"/>
                      </a:endParaRPr>
                    </a:p>
                    <a:p>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6</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70840">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6</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70840">
                <a:tc gridSpan="7">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Tree>
    <p:extLst>
      <p:ext uri="{BB962C8B-B14F-4D97-AF65-F5344CB8AC3E}">
        <p14:creationId xmlns:p14="http://schemas.microsoft.com/office/powerpoint/2010/main" val="1854119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algorithm terminology</a:t>
            </a:r>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14</a:t>
            </a:fld>
            <a:endParaRPr lang="en">
              <a:solidFill>
                <a:srgbClr val="000000"/>
              </a:solidFill>
            </a:endParaRPr>
          </a:p>
        </p:txBody>
      </p:sp>
      <p:sp>
        <p:nvSpPr>
          <p:cNvPr id="5" name="TextBox 4"/>
          <p:cNvSpPr txBox="1"/>
          <p:nvPr/>
        </p:nvSpPr>
        <p:spPr>
          <a:xfrm>
            <a:off x="689811" y="2181726"/>
            <a:ext cx="6179897" cy="523220"/>
          </a:xfrm>
          <a:prstGeom prst="rect">
            <a:avLst/>
          </a:prstGeom>
          <a:noFill/>
        </p:spPr>
        <p:txBody>
          <a:bodyPr wrap="none" rtlCol="0">
            <a:spAutoFit/>
          </a:bodyPr>
          <a:lstStyle/>
          <a:p>
            <a:r>
              <a:rPr lang="en-US" sz="2800" dirty="0" smtClean="0"/>
              <a:t>K: maximum number of bus transfers.</a:t>
            </a:r>
            <a:endParaRPr lang="en-US" sz="2800" dirty="0"/>
          </a:p>
        </p:txBody>
      </p:sp>
      <p:graphicFrame>
        <p:nvGraphicFramePr>
          <p:cNvPr id="8" name="Table 7"/>
          <p:cNvGraphicFramePr>
            <a:graphicFrameLocks noGrp="1"/>
          </p:cNvGraphicFramePr>
          <p:nvPr>
            <p:extLst>
              <p:ext uri="{D42A27DB-BD31-4B8C-83A1-F6EECF244321}">
                <p14:modId xmlns:p14="http://schemas.microsoft.com/office/powerpoint/2010/main" val="803281998"/>
              </p:ext>
            </p:extLst>
          </p:nvPr>
        </p:nvGraphicFramePr>
        <p:xfrm>
          <a:off x="292676" y="3720109"/>
          <a:ext cx="8264116" cy="1493520"/>
        </p:xfrm>
        <a:graphic>
          <a:graphicData uri="http://schemas.openxmlformats.org/drawingml/2006/table">
            <a:tbl>
              <a:tblPr firstRow="1" bandRow="1"/>
              <a:tblGrid>
                <a:gridCol w="1364520"/>
                <a:gridCol w="963986"/>
                <a:gridCol w="1057275"/>
                <a:gridCol w="963376"/>
                <a:gridCol w="1322203"/>
                <a:gridCol w="1228305"/>
                <a:gridCol w="1364451"/>
              </a:tblGrid>
              <a:tr h="0">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solidFill>
                          <a:srgbClr val="FF0000"/>
                        </a:solidFill>
                        <a:latin typeface="Cambria" charset="0"/>
                        <a:ea typeface="Cambria" charset="0"/>
                        <a:cs typeface="Cambria" charset="0"/>
                      </a:endParaRPr>
                    </a:p>
                    <a:p>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6</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70840">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6</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70840">
                <a:tc gridSpan="7">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Improve Station (</a:t>
                      </a:r>
                      <a:r>
                        <a:rPr lang="en-US" sz="2000" strike="sngStrike" dirty="0" smtClean="0">
                          <a:latin typeface="Cambria" charset="0"/>
                          <a:ea typeface="Cambria" charset="0"/>
                          <a:cs typeface="Cambria" charset="0"/>
                        </a:rPr>
                        <a:t>4, 5</a:t>
                      </a:r>
                      <a:r>
                        <a:rPr lang="en-US" sz="2000" dirty="0" smtClean="0">
                          <a:latin typeface="Cambria" charset="0"/>
                          <a:ea typeface="Cambria" charset="0"/>
                          <a:cs typeface="Cambria" charset="0"/>
                        </a:rPr>
                        <a:t>)</a:t>
                      </a:r>
                      <a:r>
                        <a:rPr lang="en-US" sz="2000" baseline="0" dirty="0" smtClean="0">
                          <a:latin typeface="Cambria" charset="0"/>
                          <a:ea typeface="Cambria" charset="0"/>
                          <a:cs typeface="Cambria" charset="0"/>
                        </a:rPr>
                        <a:t>  (1,2,3)</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Tree>
    <p:extLst>
      <p:ext uri="{BB962C8B-B14F-4D97-AF65-F5344CB8AC3E}">
        <p14:creationId xmlns:p14="http://schemas.microsoft.com/office/powerpoint/2010/main" val="10891816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445625"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32303" y="3784502"/>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7956578" y="4346799"/>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043557" y="4410679"/>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09546" y="4058184"/>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3835" y="3739413"/>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4171" y="4454239"/>
            <a:ext cx="406400" cy="406400"/>
          </a:xfrm>
          <a:prstGeom prst="rect">
            <a:avLst/>
          </a:prstGeom>
        </p:spPr>
      </p:pic>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34" name="TextBox 33"/>
          <p:cNvSpPr txBox="1"/>
          <p:nvPr/>
        </p:nvSpPr>
        <p:spPr>
          <a:xfrm>
            <a:off x="2148450" y="1494618"/>
            <a:ext cx="4693401" cy="400110"/>
          </a:xfrm>
          <a:prstGeom prst="rect">
            <a:avLst/>
          </a:prstGeom>
          <a:noFill/>
        </p:spPr>
        <p:txBody>
          <a:bodyPr wrap="none" rtlCol="0">
            <a:spAutoFit/>
          </a:bodyPr>
          <a:lstStyle/>
          <a:p>
            <a:pPr algn="ctr"/>
            <a:r>
              <a:rPr lang="vi-VN" sz="2000" dirty="0" smtClean="0">
                <a:latin typeface="Cambria" charset="0"/>
                <a:ea typeface="Cambria" charset="0"/>
                <a:cs typeface="Cambria" charset="0"/>
              </a:rPr>
              <a:t>Finding shortest route from station 1 to 6</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252917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183728490"/>
              </p:ext>
            </p:extLst>
          </p:nvPr>
        </p:nvGraphicFramePr>
        <p:xfrm>
          <a:off x="156557" y="119994"/>
          <a:ext cx="8264116" cy="701040"/>
        </p:xfrm>
        <a:graphic>
          <a:graphicData uri="http://schemas.openxmlformats.org/drawingml/2006/table">
            <a:tbl>
              <a:tblPr firstRow="1" bandRow="1">
                <a:tableStyleId>{5C22544A-7EE6-4342-B048-85BDC9FD1C3A}</a:tableStyleId>
              </a:tblPr>
              <a:tblGrid>
                <a:gridCol w="1364520"/>
                <a:gridCol w="963986"/>
                <a:gridCol w="1057275"/>
                <a:gridCol w="1093830"/>
                <a:gridCol w="1267327"/>
                <a:gridCol w="1152727"/>
                <a:gridCol w="1364451"/>
              </a:tblGrid>
              <a:tr h="3038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K=0</a:t>
                      </a:r>
                    </a:p>
                    <a:p>
                      <a:pPr algn="ctr"/>
                      <a:endParaRPr lang="en-US" sz="2000" dirty="0">
                        <a:latin typeface="Cambria" charset="0"/>
                        <a:ea typeface="Cambria" charset="0"/>
                        <a:cs typeface="Cambria" charset="0"/>
                      </a:endParaRPr>
                    </a:p>
                  </a:txBody>
                  <a:tcPr/>
                </a:tc>
                <a:tc>
                  <a:txBody>
                    <a:bodyPr/>
                    <a:lstStyle/>
                    <a:p>
                      <a:pPr algn="ctr"/>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pPr algn="ctr"/>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pPr algn="ctr"/>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pPr algn="ctr"/>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pPr algn="ctr"/>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pPr algn="ctr"/>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bl>
          </a:graphicData>
        </a:graphic>
      </p:graphicFrame>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834158" y="4911369"/>
            <a:ext cx="538930" cy="400110"/>
          </a:xfrm>
          <a:prstGeom prst="rect">
            <a:avLst/>
          </a:prstGeom>
          <a:noFill/>
        </p:spPr>
        <p:txBody>
          <a:bodyPr wrap="none" rtlCol="0">
            <a:spAutoFit/>
          </a:bodyPr>
          <a:lstStyle/>
          <a:p>
            <a:r>
              <a:rPr lang="en-US" sz="2000" b="1" dirty="0" smtClean="0"/>
              <a:t>INF</a:t>
            </a:r>
            <a:endParaRPr lang="en-US" sz="2000" b="1" dirty="0"/>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t>INF</a:t>
            </a:r>
            <a:endParaRPr lang="en-US" sz="2000" b="1" dirty="0"/>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t>INF</a:t>
            </a:r>
            <a:endParaRPr lang="en-US" sz="2000" b="1" dirty="0"/>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sp>
        <p:nvSpPr>
          <p:cNvPr id="18" name="Rectangle 17"/>
          <p:cNvSpPr/>
          <p:nvPr/>
        </p:nvSpPr>
        <p:spPr>
          <a:xfrm>
            <a:off x="3017915" y="1398787"/>
            <a:ext cx="3014134"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Initialize State</a:t>
            </a:r>
            <a:endParaRPr lang="en-US" sz="2800" dirty="0"/>
          </a:p>
        </p:txBody>
      </p:sp>
    </p:spTree>
    <p:extLst>
      <p:ext uri="{BB962C8B-B14F-4D97-AF65-F5344CB8AC3E}">
        <p14:creationId xmlns:p14="http://schemas.microsoft.com/office/powerpoint/2010/main" val="1762146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834158" y="4911369"/>
            <a:ext cx="538930" cy="400110"/>
          </a:xfrm>
          <a:prstGeom prst="rect">
            <a:avLst/>
          </a:prstGeom>
          <a:noFill/>
        </p:spPr>
        <p:txBody>
          <a:bodyPr wrap="none" rtlCol="0">
            <a:spAutoFit/>
          </a:bodyPr>
          <a:lstStyle/>
          <a:p>
            <a:r>
              <a:rPr lang="en-US" sz="2000" b="1" dirty="0" smtClean="0"/>
              <a:t>INF</a:t>
            </a:r>
            <a:endParaRPr lang="en-US" sz="2000" b="1" dirty="0"/>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t>INF</a:t>
            </a:r>
            <a:endParaRPr lang="en-US" sz="2000" b="1" dirty="0"/>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t>INF</a:t>
            </a:r>
            <a:endParaRPr lang="en-US" sz="2000" b="1" dirty="0"/>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676572004"/>
              </p:ext>
            </p:extLst>
          </p:nvPr>
        </p:nvGraphicFramePr>
        <p:xfrm>
          <a:off x="156557" y="119994"/>
          <a:ext cx="8264116" cy="109728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K=0</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bl>
          </a:graphicData>
        </a:graphic>
      </p:graphicFrame>
      <p:sp>
        <p:nvSpPr>
          <p:cNvPr id="51" name="Rectangle 50"/>
          <p:cNvSpPr/>
          <p:nvPr/>
        </p:nvSpPr>
        <p:spPr>
          <a:xfrm>
            <a:off x="2836436" y="1402268"/>
            <a:ext cx="3014134"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Initialize State</a:t>
            </a:r>
            <a:endParaRPr lang="en-US" sz="2800" dirty="0"/>
          </a:p>
        </p:txBody>
      </p:sp>
    </p:spTree>
    <p:extLst>
      <p:ext uri="{BB962C8B-B14F-4D97-AF65-F5344CB8AC3E}">
        <p14:creationId xmlns:p14="http://schemas.microsoft.com/office/powerpoint/2010/main" val="11190665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834158" y="4911369"/>
            <a:ext cx="538930" cy="400110"/>
          </a:xfrm>
          <a:prstGeom prst="rect">
            <a:avLst/>
          </a:prstGeom>
          <a:noFill/>
        </p:spPr>
        <p:txBody>
          <a:bodyPr wrap="none" rtlCol="0">
            <a:spAutoFit/>
          </a:bodyPr>
          <a:lstStyle/>
          <a:p>
            <a:r>
              <a:rPr lang="en-US" sz="2000" b="1" dirty="0" smtClean="0"/>
              <a:t>INF</a:t>
            </a:r>
            <a:endParaRPr lang="en-US" sz="2000" b="1" dirty="0"/>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t>INF</a:t>
            </a:r>
            <a:endParaRPr lang="en-US" sz="2000" b="1" dirty="0"/>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t>INF</a:t>
            </a:r>
            <a:endParaRPr lang="en-US" sz="2000" b="1" dirty="0"/>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2082394913"/>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K=0</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1" name="Rectangle 50"/>
          <p:cNvSpPr/>
          <p:nvPr/>
        </p:nvSpPr>
        <p:spPr>
          <a:xfrm>
            <a:off x="3316169" y="2153154"/>
            <a:ext cx="2585843" cy="5315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t>Initialize State</a:t>
            </a:r>
            <a:endParaRPr lang="en-US" sz="2400" dirty="0"/>
          </a:p>
        </p:txBody>
      </p:sp>
    </p:spTree>
    <p:extLst>
      <p:ext uri="{BB962C8B-B14F-4D97-AF65-F5344CB8AC3E}">
        <p14:creationId xmlns:p14="http://schemas.microsoft.com/office/powerpoint/2010/main" val="10340028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09786" y="4927033"/>
            <a:ext cx="644728" cy="400110"/>
          </a:xfrm>
          <a:prstGeom prst="rect">
            <a:avLst/>
          </a:prstGeom>
          <a:noFill/>
        </p:spPr>
        <p:txBody>
          <a:bodyPr wrap="none" rtlCol="0">
            <a:spAutoFit/>
          </a:bodyPr>
          <a:lstStyle/>
          <a:p>
            <a:r>
              <a:rPr lang="en-US" sz="2000" b="1" dirty="0" smtClean="0">
                <a:solidFill>
                  <a:srgbClr val="FF0000"/>
                </a:solidFill>
              </a:rPr>
              <a:t>8:00</a:t>
            </a:r>
            <a:endParaRPr lang="en-US" sz="2000" b="1" dirty="0">
              <a:solidFill>
                <a:srgbClr val="FF0000"/>
              </a:solidFill>
            </a:endParaRPr>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t>INF</a:t>
            </a:r>
            <a:endParaRPr lang="en-US" sz="2000" b="1" dirty="0"/>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t>INF</a:t>
            </a:r>
            <a:endParaRPr lang="en-US" sz="2000" b="1" dirty="0"/>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1339330373"/>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FF0000"/>
                          </a:solidFill>
                          <a:latin typeface="Cambria" charset="0"/>
                          <a:ea typeface="Cambria" charset="0"/>
                          <a:cs typeface="Cambria" charset="0"/>
                        </a:rPr>
                        <a:t>K=0</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4" name="Rectangle 53"/>
          <p:cNvSpPr/>
          <p:nvPr/>
        </p:nvSpPr>
        <p:spPr>
          <a:xfrm>
            <a:off x="3187994" y="2228298"/>
            <a:ext cx="2585843" cy="5315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t>Initialize State</a:t>
            </a:r>
            <a:endParaRPr lang="en-US" sz="2400" dirty="0"/>
          </a:p>
        </p:txBody>
      </p:sp>
    </p:spTree>
    <p:extLst>
      <p:ext uri="{BB962C8B-B14F-4D97-AF65-F5344CB8AC3E}">
        <p14:creationId xmlns:p14="http://schemas.microsoft.com/office/powerpoint/2010/main" val="622373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6081" y="2234267"/>
            <a:ext cx="7886700" cy="1325563"/>
          </a:xfrm>
        </p:spPr>
        <p:txBody>
          <a:bodyPr>
            <a:normAutofit/>
          </a:bodyPr>
          <a:lstStyle/>
          <a:p>
            <a:pPr algn="ctr"/>
            <a:r>
              <a:rPr lang="en-US" sz="6600" dirty="0" smtClean="0">
                <a:solidFill>
                  <a:schemeClr val="bg1"/>
                </a:solidFill>
                <a:latin typeface="Cambria" charset="0"/>
                <a:ea typeface="Cambria" charset="0"/>
                <a:cs typeface="Cambria" charset="0"/>
              </a:rPr>
              <a:t>Preparation</a:t>
            </a:r>
            <a:endParaRPr lang="en-US" sz="6600" dirty="0">
              <a:solidFill>
                <a:schemeClr val="bg1"/>
              </a:solidFill>
              <a:latin typeface="Cambria" charset="0"/>
              <a:ea typeface="Cambria" charset="0"/>
              <a:cs typeface="Cambria" charset="0"/>
            </a:endParaRPr>
          </a:p>
        </p:txBody>
      </p:sp>
      <p:sp>
        <p:nvSpPr>
          <p:cNvPr id="3" name="Content Placeholder 2"/>
          <p:cNvSpPr>
            <a:spLocks noGrp="1"/>
          </p:cNvSpPr>
          <p:nvPr>
            <p:ph idx="1"/>
          </p:nvPr>
        </p:nvSpPr>
        <p:spPr>
          <a:xfrm>
            <a:off x="494180" y="4071284"/>
            <a:ext cx="7886700" cy="1078940"/>
          </a:xfrm>
        </p:spPr>
        <p:txBody>
          <a:bodyPr>
            <a:normAutofit fontScale="92500" lnSpcReduction="20000"/>
          </a:bodyPr>
          <a:lstStyle/>
          <a:p>
            <a:pPr marL="0" indent="0" algn="ctr">
              <a:buNone/>
            </a:pPr>
            <a:r>
              <a:rPr lang="en-US" sz="3200" dirty="0" smtClean="0">
                <a:solidFill>
                  <a:schemeClr val="bg1"/>
                </a:solidFill>
                <a:latin typeface="Cambria" charset="0"/>
                <a:ea typeface="Cambria" charset="0"/>
                <a:cs typeface="Cambria" charset="0"/>
              </a:rPr>
              <a:t>Convert problem from finding shortest route between 2 arbitrary points to shortest route between 2 stations </a:t>
            </a:r>
            <a:endParaRPr lang="en-US" sz="3200" dirty="0">
              <a:solidFill>
                <a:schemeClr val="bg1"/>
              </a:solidFill>
              <a:latin typeface="Cambria" charset="0"/>
              <a:ea typeface="Cambria" charset="0"/>
              <a:cs typeface="Cambria" charset="0"/>
            </a:endParaRPr>
          </a:p>
        </p:txBody>
      </p:sp>
    </p:spTree>
    <p:extLst>
      <p:ext uri="{BB962C8B-B14F-4D97-AF65-F5344CB8AC3E}">
        <p14:creationId xmlns:p14="http://schemas.microsoft.com/office/powerpoint/2010/main" val="11577481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t>INF</a:t>
            </a:r>
            <a:endParaRPr lang="en-US" sz="2000" b="1" dirty="0"/>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t>INF</a:t>
            </a:r>
            <a:endParaRPr lang="en-US" sz="2000" b="1" dirty="0"/>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1158763098"/>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K=0</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(1)</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1" name="Rectangle 50"/>
          <p:cNvSpPr/>
          <p:nvPr/>
        </p:nvSpPr>
        <p:spPr>
          <a:xfrm>
            <a:off x="3316169" y="2153154"/>
            <a:ext cx="2585843" cy="5315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t>Initialize State</a:t>
            </a:r>
            <a:endParaRPr lang="en-US" sz="2400" dirty="0"/>
          </a:p>
        </p:txBody>
      </p:sp>
    </p:spTree>
    <p:extLst>
      <p:ext uri="{BB962C8B-B14F-4D97-AF65-F5344CB8AC3E}">
        <p14:creationId xmlns:p14="http://schemas.microsoft.com/office/powerpoint/2010/main" val="13028980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t>INF</a:t>
            </a:r>
            <a:endParaRPr lang="en-US" sz="2000" b="1" dirty="0"/>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t>INF</a:t>
            </a:r>
            <a:endParaRPr lang="en-US" sz="2000" b="1" dirty="0"/>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1669249619"/>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t>Process Station: 1</a:t>
            </a:r>
          </a:p>
        </p:txBody>
      </p:sp>
      <p:sp>
        <p:nvSpPr>
          <p:cNvPr id="51" name="Rectangle 50"/>
          <p:cNvSpPr/>
          <p:nvPr/>
        </p:nvSpPr>
        <p:spPr>
          <a:xfrm>
            <a:off x="3316169" y="2153154"/>
            <a:ext cx="2585843" cy="5315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t>Running State</a:t>
            </a:r>
            <a:endParaRPr lang="en-US" sz="2400" dirty="0"/>
          </a:p>
        </p:txBody>
      </p:sp>
    </p:spTree>
    <p:extLst>
      <p:ext uri="{BB962C8B-B14F-4D97-AF65-F5344CB8AC3E}">
        <p14:creationId xmlns:p14="http://schemas.microsoft.com/office/powerpoint/2010/main" val="18217949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t>INF</a:t>
            </a:r>
            <a:endParaRPr lang="en-US" sz="2000" b="1" dirty="0"/>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t>INF</a:t>
            </a:r>
            <a:endParaRPr lang="en-US" sz="2000" b="1" dirty="0"/>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773747958"/>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t>Process Station: 1</a:t>
            </a:r>
          </a:p>
        </p:txBody>
      </p:sp>
      <p:sp>
        <p:nvSpPr>
          <p:cNvPr id="51" name="TextBox 50"/>
          <p:cNvSpPr txBox="1"/>
          <p:nvPr/>
        </p:nvSpPr>
        <p:spPr>
          <a:xfrm>
            <a:off x="102447" y="2210652"/>
            <a:ext cx="2065694" cy="400110"/>
          </a:xfrm>
          <a:prstGeom prst="rect">
            <a:avLst/>
          </a:prstGeom>
          <a:noFill/>
        </p:spPr>
        <p:txBody>
          <a:bodyPr wrap="none" rtlCol="0">
            <a:spAutoFit/>
          </a:bodyPr>
          <a:lstStyle/>
          <a:p>
            <a:r>
              <a:rPr lang="en-US" sz="2000" b="1" dirty="0" smtClean="0"/>
              <a:t>Process Route: 27</a:t>
            </a:r>
          </a:p>
        </p:txBody>
      </p:sp>
      <p:sp>
        <p:nvSpPr>
          <p:cNvPr id="54" name="TextBox 53"/>
          <p:cNvSpPr txBox="1"/>
          <p:nvPr/>
        </p:nvSpPr>
        <p:spPr>
          <a:xfrm>
            <a:off x="3126415" y="2391227"/>
            <a:ext cx="2597955" cy="707886"/>
          </a:xfrm>
          <a:prstGeom prst="rect">
            <a:avLst/>
          </a:prstGeom>
          <a:noFill/>
        </p:spPr>
        <p:txBody>
          <a:bodyPr wrap="none" rtlCol="0">
            <a:spAutoFit/>
          </a:bodyPr>
          <a:lstStyle/>
          <a:p>
            <a:pPr algn="ctr"/>
            <a:r>
              <a:rPr lang="vi-VN" sz="2000" smtClean="0">
                <a:latin typeface="Cambria" charset="0"/>
                <a:ea typeface="Cambria" charset="0"/>
                <a:cs typeface="Cambria" charset="0"/>
              </a:rPr>
              <a:t>Finding all bus routes </a:t>
            </a:r>
            <a:r>
              <a:rPr lang="vi-VN" sz="2000" dirty="0" smtClean="0">
                <a:latin typeface="Cambria" charset="0"/>
                <a:ea typeface="Cambria" charset="0"/>
                <a:cs typeface="Cambria" charset="0"/>
              </a:rPr>
              <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through station 1</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1514541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t>INF</a:t>
            </a:r>
            <a:endParaRPr lang="en-US" sz="2000" b="1" dirty="0"/>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t>INF</a:t>
            </a:r>
            <a:endParaRPr lang="en-US" sz="2000" b="1" dirty="0"/>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219771409"/>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t>Process Station: 1</a:t>
            </a:r>
          </a:p>
        </p:txBody>
      </p:sp>
      <p:sp>
        <p:nvSpPr>
          <p:cNvPr id="51" name="TextBox 50"/>
          <p:cNvSpPr txBox="1"/>
          <p:nvPr/>
        </p:nvSpPr>
        <p:spPr>
          <a:xfrm>
            <a:off x="102447" y="2210652"/>
            <a:ext cx="2065694" cy="400110"/>
          </a:xfrm>
          <a:prstGeom prst="rect">
            <a:avLst/>
          </a:prstGeom>
          <a:noFill/>
        </p:spPr>
        <p:txBody>
          <a:bodyPr wrap="none" rtlCol="0">
            <a:spAutoFit/>
          </a:bodyPr>
          <a:lstStyle/>
          <a:p>
            <a:r>
              <a:rPr lang="en-US" sz="2000" b="1" dirty="0" smtClean="0"/>
              <a:t>Process Route: 27</a:t>
            </a:r>
          </a:p>
        </p:txBody>
      </p:sp>
      <p:sp>
        <p:nvSpPr>
          <p:cNvPr id="18" name="TextBox 17"/>
          <p:cNvSpPr txBox="1"/>
          <p:nvPr/>
        </p:nvSpPr>
        <p:spPr>
          <a:xfrm>
            <a:off x="1155559" y="5660838"/>
            <a:ext cx="643125" cy="400110"/>
          </a:xfrm>
          <a:prstGeom prst="rect">
            <a:avLst/>
          </a:prstGeom>
          <a:noFill/>
        </p:spPr>
        <p:txBody>
          <a:bodyPr wrap="none" rtlCol="0">
            <a:spAutoFit/>
          </a:bodyPr>
          <a:lstStyle/>
          <a:p>
            <a:r>
              <a:rPr lang="en-US" sz="2000" b="1" i="1" dirty="0" smtClean="0">
                <a:solidFill>
                  <a:srgbClr val="00B0F0"/>
                </a:solidFill>
              </a:rPr>
              <a:t>8:05</a:t>
            </a:r>
            <a:endParaRPr lang="en-US" sz="2000" b="1" i="1" dirty="0">
              <a:solidFill>
                <a:srgbClr val="00B0F0"/>
              </a:solidFill>
            </a:endParaRPr>
          </a:p>
        </p:txBody>
      </p:sp>
      <p:sp>
        <p:nvSpPr>
          <p:cNvPr id="54" name="TextBox 53"/>
          <p:cNvSpPr txBox="1"/>
          <p:nvPr/>
        </p:nvSpPr>
        <p:spPr>
          <a:xfrm>
            <a:off x="2896130" y="5973658"/>
            <a:ext cx="644728" cy="400110"/>
          </a:xfrm>
          <a:prstGeom prst="rect">
            <a:avLst/>
          </a:prstGeom>
          <a:noFill/>
        </p:spPr>
        <p:txBody>
          <a:bodyPr wrap="none" rtlCol="0">
            <a:spAutoFit/>
          </a:bodyPr>
          <a:lstStyle/>
          <a:p>
            <a:r>
              <a:rPr lang="en-US" sz="2000" b="1" i="1" dirty="0" smtClean="0">
                <a:solidFill>
                  <a:srgbClr val="00B0F0"/>
                </a:solidFill>
              </a:rPr>
              <a:t>8:10</a:t>
            </a:r>
            <a:endParaRPr lang="en-US" sz="2000" b="1" i="1" dirty="0">
              <a:solidFill>
                <a:srgbClr val="00B0F0"/>
              </a:solidFill>
            </a:endParaRPr>
          </a:p>
        </p:txBody>
      </p:sp>
      <p:sp>
        <p:nvSpPr>
          <p:cNvPr id="59" name="TextBox 58"/>
          <p:cNvSpPr txBox="1"/>
          <p:nvPr/>
        </p:nvSpPr>
        <p:spPr>
          <a:xfrm>
            <a:off x="6521645" y="6021784"/>
            <a:ext cx="644728" cy="400110"/>
          </a:xfrm>
          <a:prstGeom prst="rect">
            <a:avLst/>
          </a:prstGeom>
          <a:noFill/>
        </p:spPr>
        <p:txBody>
          <a:bodyPr wrap="none" rtlCol="0">
            <a:spAutoFit/>
          </a:bodyPr>
          <a:lstStyle/>
          <a:p>
            <a:r>
              <a:rPr lang="en-US" sz="2000" b="1" i="1" dirty="0" smtClean="0">
                <a:solidFill>
                  <a:srgbClr val="00B0F0"/>
                </a:solidFill>
              </a:rPr>
              <a:t>8:15</a:t>
            </a:r>
            <a:endParaRPr lang="en-US" sz="2000" b="1" i="1" dirty="0">
              <a:solidFill>
                <a:srgbClr val="00B0F0"/>
              </a:solidFill>
            </a:endParaRPr>
          </a:p>
        </p:txBody>
      </p:sp>
      <p:sp>
        <p:nvSpPr>
          <p:cNvPr id="61" name="TextBox 60"/>
          <p:cNvSpPr txBox="1"/>
          <p:nvPr/>
        </p:nvSpPr>
        <p:spPr>
          <a:xfrm>
            <a:off x="3345935" y="2502719"/>
            <a:ext cx="2352503" cy="1015663"/>
          </a:xfrm>
          <a:prstGeom prst="rect">
            <a:avLst/>
          </a:prstGeom>
          <a:noFill/>
        </p:spPr>
        <p:txBody>
          <a:bodyPr wrap="none" rtlCol="0">
            <a:spAutoFit/>
          </a:bodyPr>
          <a:lstStyle/>
          <a:p>
            <a:pPr algn="ctr"/>
            <a:r>
              <a:rPr lang="vi-VN" sz="2000" dirty="0" smtClean="0">
                <a:latin typeface="Cambria" charset="0"/>
                <a:ea typeface="Cambria" charset="0"/>
                <a:cs typeface="Cambria" charset="0"/>
              </a:rPr>
              <a:t>Finding earliest trip</a:t>
            </a:r>
            <a:br>
              <a:rPr lang="vi-VN" sz="2000" dirty="0" smtClean="0">
                <a:latin typeface="Cambria" charset="0"/>
                <a:ea typeface="Cambria" charset="0"/>
                <a:cs typeface="Cambria" charset="0"/>
              </a:rPr>
            </a:br>
            <a:r>
              <a:rPr lang="vi-VN" sz="2000" smtClean="0">
                <a:latin typeface="Cambria" charset="0"/>
                <a:ea typeface="Cambria" charset="0"/>
                <a:cs typeface="Cambria" charset="0"/>
              </a:rPr>
              <a:t>can be catch from </a:t>
            </a:r>
            <a:br>
              <a:rPr lang="vi-VN" sz="2000" smtClean="0">
                <a:latin typeface="Cambria" charset="0"/>
                <a:ea typeface="Cambria" charset="0"/>
                <a:cs typeface="Cambria" charset="0"/>
              </a:rPr>
            </a:br>
            <a:r>
              <a:rPr lang="vi-VN" sz="2000" smtClean="0">
                <a:latin typeface="Cambria" charset="0"/>
                <a:ea typeface="Cambria" charset="0"/>
                <a:cs typeface="Cambria" charset="0"/>
              </a:rPr>
              <a:t>station </a:t>
            </a:r>
            <a:r>
              <a:rPr lang="vi-VN" sz="2000" dirty="0" smtClean="0">
                <a:latin typeface="Cambria" charset="0"/>
                <a:ea typeface="Cambria" charset="0"/>
                <a:cs typeface="Cambria" charset="0"/>
              </a:rPr>
              <a:t>1</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3885697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i="1" dirty="0" smtClean="0">
                <a:solidFill>
                  <a:srgbClr val="00B0F0"/>
                </a:solidFill>
              </a:rPr>
              <a:t>8:10</a:t>
            </a:r>
            <a:endParaRPr lang="en-US" sz="2000" b="1" i="1" dirty="0">
              <a:solidFill>
                <a:srgbClr val="00B0F0"/>
              </a:solidFill>
            </a:endParaRPr>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t>INF</a:t>
            </a:r>
            <a:endParaRPr lang="en-US" sz="2000" b="1" dirty="0"/>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1569493427"/>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t>Process Station: 1</a:t>
            </a:r>
          </a:p>
        </p:txBody>
      </p:sp>
      <p:sp>
        <p:nvSpPr>
          <p:cNvPr id="51" name="TextBox 50"/>
          <p:cNvSpPr txBox="1"/>
          <p:nvPr/>
        </p:nvSpPr>
        <p:spPr>
          <a:xfrm>
            <a:off x="102447" y="2210652"/>
            <a:ext cx="2065694" cy="400110"/>
          </a:xfrm>
          <a:prstGeom prst="rect">
            <a:avLst/>
          </a:prstGeom>
          <a:noFill/>
        </p:spPr>
        <p:txBody>
          <a:bodyPr wrap="none" rtlCol="0">
            <a:spAutoFit/>
          </a:bodyPr>
          <a:lstStyle/>
          <a:p>
            <a:r>
              <a:rPr lang="en-US" sz="2000" b="1" dirty="0" smtClean="0"/>
              <a:t>Process Route: 27</a:t>
            </a:r>
          </a:p>
        </p:txBody>
      </p:sp>
      <p:sp>
        <p:nvSpPr>
          <p:cNvPr id="18" name="TextBox 17"/>
          <p:cNvSpPr txBox="1"/>
          <p:nvPr/>
        </p:nvSpPr>
        <p:spPr>
          <a:xfrm>
            <a:off x="1155559" y="5660838"/>
            <a:ext cx="643125" cy="400110"/>
          </a:xfrm>
          <a:prstGeom prst="rect">
            <a:avLst/>
          </a:prstGeom>
          <a:noFill/>
        </p:spPr>
        <p:txBody>
          <a:bodyPr wrap="none" rtlCol="0">
            <a:spAutoFit/>
          </a:bodyPr>
          <a:lstStyle/>
          <a:p>
            <a:r>
              <a:rPr lang="en-US" sz="2000" b="1" i="1" dirty="0" smtClean="0">
                <a:solidFill>
                  <a:srgbClr val="00B0F0"/>
                </a:solidFill>
              </a:rPr>
              <a:t>8:05</a:t>
            </a:r>
            <a:endParaRPr lang="en-US" sz="2000" b="1" i="1" dirty="0">
              <a:solidFill>
                <a:srgbClr val="00B0F0"/>
              </a:solidFill>
            </a:endParaRPr>
          </a:p>
        </p:txBody>
      </p:sp>
      <p:sp>
        <p:nvSpPr>
          <p:cNvPr id="59" name="TextBox 58"/>
          <p:cNvSpPr txBox="1"/>
          <p:nvPr/>
        </p:nvSpPr>
        <p:spPr>
          <a:xfrm>
            <a:off x="6521645" y="6021784"/>
            <a:ext cx="644728" cy="400110"/>
          </a:xfrm>
          <a:prstGeom prst="rect">
            <a:avLst/>
          </a:prstGeom>
          <a:noFill/>
        </p:spPr>
        <p:txBody>
          <a:bodyPr wrap="none" rtlCol="0">
            <a:spAutoFit/>
          </a:bodyPr>
          <a:lstStyle/>
          <a:p>
            <a:r>
              <a:rPr lang="en-US" sz="2000" b="1" i="1" dirty="0" smtClean="0">
                <a:solidFill>
                  <a:srgbClr val="00B0F0"/>
                </a:solidFill>
              </a:rPr>
              <a:t>8:15</a:t>
            </a:r>
            <a:endParaRPr lang="en-US" sz="2000" b="1" i="1" dirty="0">
              <a:solidFill>
                <a:srgbClr val="00B0F0"/>
              </a:solidFill>
            </a:endParaRPr>
          </a:p>
        </p:txBody>
      </p:sp>
      <p:sp>
        <p:nvSpPr>
          <p:cNvPr id="54" name="TextBox 53"/>
          <p:cNvSpPr txBox="1"/>
          <p:nvPr/>
        </p:nvSpPr>
        <p:spPr>
          <a:xfrm>
            <a:off x="3652608" y="2500110"/>
            <a:ext cx="1894749" cy="707886"/>
          </a:xfrm>
          <a:prstGeom prst="rect">
            <a:avLst/>
          </a:prstGeom>
          <a:noFill/>
        </p:spPr>
        <p:txBody>
          <a:bodyPr wrap="none" rtlCol="0">
            <a:spAutoFit/>
          </a:bodyPr>
          <a:lstStyle/>
          <a:p>
            <a:pPr algn="ctr"/>
            <a:r>
              <a:rPr lang="vi-VN" sz="2000" dirty="0" smtClean="0">
                <a:latin typeface="Cambria" charset="0"/>
                <a:ea typeface="Cambria" charset="0"/>
                <a:cs typeface="Cambria" charset="0"/>
              </a:rPr>
              <a:t>Update time for</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 station 2 and 3</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32218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fill="hold" grpId="0" nodeType="withEffect">
                                  <p:stCondLst>
                                    <p:cond delay="0"/>
                                  </p:stCondLst>
                                  <p:childTnLst>
                                    <p:animEffect transition="out" filter="blinds(horizontal)">
                                      <p:cBhvr>
                                        <p:cTn id="6" dur="500"/>
                                        <p:tgtEl>
                                          <p:spTgt spid="38"/>
                                        </p:tgtEl>
                                      </p:cBhvr>
                                    </p:animEffect>
                                    <p:set>
                                      <p:cBhvr>
                                        <p:cTn id="7" dur="1" fill="hold">
                                          <p:stCondLst>
                                            <p:cond delay="499"/>
                                          </p:stCondLst>
                                        </p:cTn>
                                        <p:tgtEl>
                                          <p:spTgt spid="38"/>
                                        </p:tgtEl>
                                        <p:attrNameLst>
                                          <p:attrName>style.visibility</p:attrName>
                                        </p:attrNameLst>
                                      </p:cBhvr>
                                      <p:to>
                                        <p:strVal val="hidden"/>
                                      </p:to>
                                    </p:set>
                                  </p:childTnLst>
                                </p:cTn>
                              </p:par>
                              <p:par>
                                <p:cTn id="8" presetID="0" presetClass="path" presetSubtype="0" accel="50000" decel="50000" fill="hold" grpId="0" nodeType="withEffect">
                                  <p:stCondLst>
                                    <p:cond delay="0"/>
                                  </p:stCondLst>
                                  <p:childTnLst>
                                    <p:animMotion origin="layout" path="M -0.00052 -0.0088 L -0.02952 -0.08357 " pathEditMode="relative" ptsTypes="AA">
                                      <p:cBhvr>
                                        <p:cTn id="9" dur="2000" fill="hold"/>
                                        <p:tgtEl>
                                          <p:spTgt spid="5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5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i="1" dirty="0" smtClean="0">
                <a:solidFill>
                  <a:srgbClr val="00B0F0"/>
                </a:solidFill>
              </a:rPr>
              <a:t>8:10</a:t>
            </a:r>
            <a:endParaRPr lang="en-US" sz="2000" b="1" i="1" dirty="0">
              <a:solidFill>
                <a:srgbClr val="00B0F0"/>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821786868"/>
              </p:ext>
            </p:extLst>
          </p:nvPr>
        </p:nvGraphicFramePr>
        <p:xfrm>
          <a:off x="156555" y="119994"/>
          <a:ext cx="8703358" cy="1506758"/>
        </p:xfrm>
        <a:graphic>
          <a:graphicData uri="http://schemas.openxmlformats.org/drawingml/2006/table">
            <a:tbl>
              <a:tblPr firstRow="1" bandRow="1">
                <a:tableStyleId>{5C22544A-7EE6-4342-B048-85BDC9FD1C3A}</a:tableStyleId>
              </a:tblPr>
              <a:tblGrid>
                <a:gridCol w="1437045"/>
                <a:gridCol w="1015222"/>
                <a:gridCol w="1385662"/>
                <a:gridCol w="1203158"/>
                <a:gridCol w="931709"/>
                <a:gridCol w="1293590"/>
                <a:gridCol w="1436972"/>
              </a:tblGrid>
              <a:tr h="7072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99752">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vi-VN" sz="2000" dirty="0" smtClean="0">
                          <a:latin typeface="Cambria" charset="0"/>
                          <a:ea typeface="Cambria" charset="0"/>
                          <a:cs typeface="Cambria" charset="0"/>
                        </a:rPr>
                        <a:t>NULL -&gt; 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99752">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t>Process Station: 1</a:t>
            </a:r>
          </a:p>
        </p:txBody>
      </p:sp>
      <p:sp>
        <p:nvSpPr>
          <p:cNvPr id="51" name="TextBox 50"/>
          <p:cNvSpPr txBox="1"/>
          <p:nvPr/>
        </p:nvSpPr>
        <p:spPr>
          <a:xfrm>
            <a:off x="102447" y="2210652"/>
            <a:ext cx="2065694" cy="400110"/>
          </a:xfrm>
          <a:prstGeom prst="rect">
            <a:avLst/>
          </a:prstGeom>
          <a:noFill/>
        </p:spPr>
        <p:txBody>
          <a:bodyPr wrap="none" rtlCol="0">
            <a:spAutoFit/>
          </a:bodyPr>
          <a:lstStyle/>
          <a:p>
            <a:r>
              <a:rPr lang="en-US" sz="2000" b="1" dirty="0" smtClean="0"/>
              <a:t>Process Route: 27</a:t>
            </a:r>
          </a:p>
        </p:txBody>
      </p:sp>
      <p:sp>
        <p:nvSpPr>
          <p:cNvPr id="18" name="TextBox 17"/>
          <p:cNvSpPr txBox="1"/>
          <p:nvPr/>
        </p:nvSpPr>
        <p:spPr>
          <a:xfrm>
            <a:off x="1155559" y="5660838"/>
            <a:ext cx="643125" cy="400110"/>
          </a:xfrm>
          <a:prstGeom prst="rect">
            <a:avLst/>
          </a:prstGeom>
          <a:noFill/>
        </p:spPr>
        <p:txBody>
          <a:bodyPr wrap="none" rtlCol="0">
            <a:spAutoFit/>
          </a:bodyPr>
          <a:lstStyle/>
          <a:p>
            <a:r>
              <a:rPr lang="en-US" sz="2000" b="1" i="1" dirty="0" smtClean="0">
                <a:solidFill>
                  <a:srgbClr val="00B0F0"/>
                </a:solidFill>
              </a:rPr>
              <a:t>8:05</a:t>
            </a:r>
            <a:endParaRPr lang="en-US" sz="2000" b="1" i="1" dirty="0">
              <a:solidFill>
                <a:srgbClr val="00B0F0"/>
              </a:solidFill>
            </a:endParaRP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i="1" dirty="0" smtClean="0">
                <a:solidFill>
                  <a:srgbClr val="00B0F0"/>
                </a:solidFill>
              </a:rPr>
              <a:t>8:15</a:t>
            </a:r>
            <a:endParaRPr lang="en-US" sz="2000" b="1" i="1" dirty="0">
              <a:solidFill>
                <a:srgbClr val="00B0F0"/>
              </a:solidFill>
            </a:endParaRPr>
          </a:p>
        </p:txBody>
      </p:sp>
      <p:sp>
        <p:nvSpPr>
          <p:cNvPr id="54" name="TextBox 53"/>
          <p:cNvSpPr txBox="1"/>
          <p:nvPr/>
        </p:nvSpPr>
        <p:spPr>
          <a:xfrm>
            <a:off x="3481890" y="2953582"/>
            <a:ext cx="2299027" cy="400110"/>
          </a:xfrm>
          <a:prstGeom prst="rect">
            <a:avLst/>
          </a:prstGeom>
          <a:noFill/>
        </p:spPr>
        <p:txBody>
          <a:bodyPr wrap="none" rtlCol="0">
            <a:spAutoFit/>
          </a:bodyPr>
          <a:lstStyle/>
          <a:p>
            <a:pPr algn="ctr"/>
            <a:r>
              <a:rPr lang="vi-VN" sz="2000" dirty="0" smtClean="0">
                <a:latin typeface="Cambria" charset="0"/>
                <a:ea typeface="Cambria" charset="0"/>
                <a:cs typeface="Cambria" charset="0"/>
              </a:rPr>
              <a:t>Update trace[2] = 1</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3101175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i="1" dirty="0" smtClean="0">
                <a:solidFill>
                  <a:srgbClr val="00B0F0"/>
                </a:solidFill>
              </a:rPr>
              <a:t>8:10</a:t>
            </a:r>
            <a:endParaRPr lang="en-US" sz="2000" b="1" i="1" dirty="0">
              <a:solidFill>
                <a:srgbClr val="00B0F0"/>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1414049722"/>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1286336"/>
                <a:gridCol w="99924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vi-VN" sz="2000" dirty="0" smtClean="0">
                          <a:latin typeface="Cambria" charset="0"/>
                          <a:ea typeface="Cambria" charset="0"/>
                          <a:cs typeface="Cambria" charset="0"/>
                        </a:rPr>
                        <a:t>NULL-&gt;1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t>Process Station: 1</a:t>
            </a:r>
          </a:p>
        </p:txBody>
      </p:sp>
      <p:sp>
        <p:nvSpPr>
          <p:cNvPr id="51" name="TextBox 50"/>
          <p:cNvSpPr txBox="1"/>
          <p:nvPr/>
        </p:nvSpPr>
        <p:spPr>
          <a:xfrm>
            <a:off x="102447" y="2210652"/>
            <a:ext cx="2065694" cy="400110"/>
          </a:xfrm>
          <a:prstGeom prst="rect">
            <a:avLst/>
          </a:prstGeom>
          <a:noFill/>
        </p:spPr>
        <p:txBody>
          <a:bodyPr wrap="none" rtlCol="0">
            <a:spAutoFit/>
          </a:bodyPr>
          <a:lstStyle/>
          <a:p>
            <a:r>
              <a:rPr lang="en-US" sz="2000" b="1" dirty="0" smtClean="0"/>
              <a:t>Process Route: 27</a:t>
            </a:r>
          </a:p>
        </p:txBody>
      </p:sp>
      <p:sp>
        <p:nvSpPr>
          <p:cNvPr id="18" name="TextBox 17"/>
          <p:cNvSpPr txBox="1"/>
          <p:nvPr/>
        </p:nvSpPr>
        <p:spPr>
          <a:xfrm>
            <a:off x="1155559" y="5660838"/>
            <a:ext cx="643125" cy="400110"/>
          </a:xfrm>
          <a:prstGeom prst="rect">
            <a:avLst/>
          </a:prstGeom>
          <a:noFill/>
        </p:spPr>
        <p:txBody>
          <a:bodyPr wrap="none" rtlCol="0">
            <a:spAutoFit/>
          </a:bodyPr>
          <a:lstStyle/>
          <a:p>
            <a:r>
              <a:rPr lang="en-US" sz="2000" b="1" i="1" dirty="0" smtClean="0">
                <a:solidFill>
                  <a:srgbClr val="00B0F0"/>
                </a:solidFill>
              </a:rPr>
              <a:t>8:05</a:t>
            </a:r>
            <a:endParaRPr lang="en-US" sz="2000" b="1" i="1" dirty="0">
              <a:solidFill>
                <a:srgbClr val="00B0F0"/>
              </a:solidFill>
            </a:endParaRP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i="1" dirty="0" smtClean="0">
                <a:solidFill>
                  <a:srgbClr val="00B0F0"/>
                </a:solidFill>
              </a:rPr>
              <a:t>8:15</a:t>
            </a:r>
            <a:endParaRPr lang="en-US" sz="2000" b="1" i="1" dirty="0">
              <a:solidFill>
                <a:srgbClr val="00B0F0"/>
              </a:solidFill>
            </a:endParaRPr>
          </a:p>
        </p:txBody>
      </p:sp>
      <p:sp>
        <p:nvSpPr>
          <p:cNvPr id="54" name="TextBox 53"/>
          <p:cNvSpPr txBox="1"/>
          <p:nvPr/>
        </p:nvSpPr>
        <p:spPr>
          <a:xfrm>
            <a:off x="3481890" y="2953582"/>
            <a:ext cx="2299027" cy="400110"/>
          </a:xfrm>
          <a:prstGeom prst="rect">
            <a:avLst/>
          </a:prstGeom>
          <a:noFill/>
        </p:spPr>
        <p:txBody>
          <a:bodyPr wrap="none" rtlCol="0">
            <a:spAutoFit/>
          </a:bodyPr>
          <a:lstStyle/>
          <a:p>
            <a:pPr algn="ctr"/>
            <a:r>
              <a:rPr lang="vi-VN" sz="2000" dirty="0" smtClean="0">
                <a:latin typeface="Cambria" charset="0"/>
                <a:ea typeface="Cambria" charset="0"/>
                <a:cs typeface="Cambria" charset="0"/>
              </a:rPr>
              <a:t>Update trace[3] = 1</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2549347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294015240"/>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(2,3)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1" name="TextBox 50"/>
          <p:cNvSpPr txBox="1"/>
          <p:nvPr/>
        </p:nvSpPr>
        <p:spPr>
          <a:xfrm>
            <a:off x="3299564" y="2345846"/>
            <a:ext cx="2663678" cy="1015663"/>
          </a:xfrm>
          <a:prstGeom prst="rect">
            <a:avLst/>
          </a:prstGeom>
          <a:noFill/>
        </p:spPr>
        <p:txBody>
          <a:bodyPr wrap="none" rtlCol="0">
            <a:spAutoFit/>
          </a:bodyPr>
          <a:lstStyle/>
          <a:p>
            <a:pPr algn="ctr"/>
            <a:r>
              <a:rPr lang="vi-VN" sz="2000" dirty="0" smtClean="0">
                <a:latin typeface="Cambria" charset="0"/>
                <a:ea typeface="Cambria" charset="0"/>
                <a:cs typeface="Cambria" charset="0"/>
              </a:rPr>
              <a:t>First array </a:t>
            </a:r>
            <a:r>
              <a:rPr lang="vi-VN" sz="2000" smtClean="0">
                <a:latin typeface="Cambria" charset="0"/>
                <a:ea typeface="Cambria" charset="0"/>
                <a:cs typeface="Cambria" charset="0"/>
              </a:rPr>
              <a:t>in </a:t>
            </a:r>
            <a:br>
              <a:rPr lang="vi-VN" sz="2000" smtClean="0">
                <a:latin typeface="Cambria" charset="0"/>
                <a:ea typeface="Cambria" charset="0"/>
                <a:cs typeface="Cambria" charset="0"/>
              </a:rPr>
            </a:br>
            <a:r>
              <a:rPr lang="vi-VN" sz="2000" smtClean="0">
                <a:latin typeface="Cambria" charset="0"/>
                <a:ea typeface="Cambria" charset="0"/>
                <a:cs typeface="Cambria" charset="0"/>
              </a:rPr>
              <a:t>improve </a:t>
            </a:r>
            <a:r>
              <a:rPr lang="vi-VN" sz="2000" dirty="0" smtClean="0">
                <a:latin typeface="Cambria" charset="0"/>
                <a:ea typeface="Cambria" charset="0"/>
                <a:cs typeface="Cambria" charset="0"/>
              </a:rPr>
              <a:t>station empty</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finish with K = 1</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6552203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1237931132"/>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t>Process Station: 2</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1" name="TextBox 50"/>
          <p:cNvSpPr txBox="1"/>
          <p:nvPr/>
        </p:nvSpPr>
        <p:spPr>
          <a:xfrm>
            <a:off x="3389433" y="2600286"/>
            <a:ext cx="2381999" cy="707886"/>
          </a:xfrm>
          <a:prstGeom prst="rect">
            <a:avLst/>
          </a:prstGeom>
          <a:noFill/>
        </p:spPr>
        <p:txBody>
          <a:bodyPr wrap="none" rtlCol="0">
            <a:spAutoFit/>
          </a:bodyPr>
          <a:lstStyle/>
          <a:p>
            <a:pPr algn="ctr"/>
            <a:r>
              <a:rPr lang="vi-VN" sz="2000" dirty="0" smtClean="0">
                <a:latin typeface="Cambria" charset="0"/>
                <a:ea typeface="Cambria" charset="0"/>
                <a:cs typeface="Cambria" charset="0"/>
              </a:rPr>
              <a:t>Now K = 2</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Processing station 2</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6302627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t>Process Station</a:t>
            </a:r>
            <a:r>
              <a:rPr lang="en-US" sz="2000" b="1" smtClean="0"/>
              <a:t>: 2</a:t>
            </a:r>
            <a:endParaRPr lang="en-US" sz="2000" b="1" dirty="0" smtClean="0"/>
          </a:p>
        </p:txBody>
      </p:sp>
      <p:sp>
        <p:nvSpPr>
          <p:cNvPr id="51" name="TextBox 50"/>
          <p:cNvSpPr txBox="1"/>
          <p:nvPr/>
        </p:nvSpPr>
        <p:spPr>
          <a:xfrm>
            <a:off x="102447" y="2210652"/>
            <a:ext cx="2448812" cy="400110"/>
          </a:xfrm>
          <a:prstGeom prst="rect">
            <a:avLst/>
          </a:prstGeom>
          <a:noFill/>
        </p:spPr>
        <p:txBody>
          <a:bodyPr wrap="none" rtlCol="0">
            <a:spAutoFit/>
          </a:bodyPr>
          <a:lstStyle/>
          <a:p>
            <a:r>
              <a:rPr lang="en-US" sz="2000" b="1" dirty="0" smtClean="0"/>
              <a:t>Process Route: 27, 24</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4" name="TextBox 53"/>
          <p:cNvSpPr txBox="1"/>
          <p:nvPr/>
        </p:nvSpPr>
        <p:spPr>
          <a:xfrm>
            <a:off x="3650995" y="2633860"/>
            <a:ext cx="2128276" cy="707886"/>
          </a:xfrm>
          <a:prstGeom prst="rect">
            <a:avLst/>
          </a:prstGeom>
          <a:noFill/>
        </p:spPr>
        <p:txBody>
          <a:bodyPr wrap="none" rtlCol="0">
            <a:spAutoFit/>
          </a:bodyPr>
          <a:lstStyle/>
          <a:p>
            <a:pPr algn="ctr"/>
            <a:r>
              <a:rPr lang="vi-VN" sz="2000" dirty="0" smtClean="0">
                <a:latin typeface="Cambria" charset="0"/>
                <a:ea typeface="Cambria" charset="0"/>
                <a:cs typeface="Cambria" charset="0"/>
              </a:rPr>
              <a:t>Find all routes go </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through station 2</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1214729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733754" y="717175"/>
            <a:ext cx="2074158" cy="461665"/>
          </a:xfrm>
          <a:prstGeom prst="rect">
            <a:avLst/>
          </a:prstGeom>
          <a:noFill/>
        </p:spPr>
        <p:txBody>
          <a:bodyPr wrap="none" rtlCol="0">
            <a:spAutoFit/>
          </a:bodyPr>
          <a:lstStyle/>
          <a:p>
            <a:r>
              <a:rPr lang="vi-VN" sz="2400" dirty="0" smtClean="0">
                <a:latin typeface="Cambria" charset="0"/>
                <a:ea typeface="Cambria" charset="0"/>
                <a:cs typeface="Cambria" charset="0"/>
              </a:rPr>
              <a:t>City bus graph</a:t>
            </a:r>
            <a:endParaRPr lang="en-US" sz="2400" dirty="0">
              <a:latin typeface="Cambria" charset="0"/>
              <a:ea typeface="Cambria" charset="0"/>
              <a:cs typeface="Cambria" charset="0"/>
            </a:endParaRPr>
          </a:p>
        </p:txBody>
      </p:sp>
    </p:spTree>
    <p:extLst>
      <p:ext uri="{BB962C8B-B14F-4D97-AF65-F5344CB8AC3E}">
        <p14:creationId xmlns:p14="http://schemas.microsoft.com/office/powerpoint/2010/main" val="4399213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t>Process Station</a:t>
            </a:r>
            <a:r>
              <a:rPr lang="en-US" sz="2000" b="1" smtClean="0"/>
              <a:t>: 2</a:t>
            </a:r>
            <a:endParaRPr lang="en-US" sz="2000" b="1" dirty="0" smtClean="0"/>
          </a:p>
        </p:txBody>
      </p:sp>
      <p:sp>
        <p:nvSpPr>
          <p:cNvPr id="51" name="TextBox 50"/>
          <p:cNvSpPr txBox="1"/>
          <p:nvPr/>
        </p:nvSpPr>
        <p:spPr>
          <a:xfrm>
            <a:off x="102447" y="2210652"/>
            <a:ext cx="2448812" cy="400110"/>
          </a:xfrm>
          <a:prstGeom prst="rect">
            <a:avLst/>
          </a:prstGeom>
          <a:noFill/>
        </p:spPr>
        <p:txBody>
          <a:bodyPr wrap="none" rtlCol="0">
            <a:spAutoFit/>
          </a:bodyPr>
          <a:lstStyle/>
          <a:p>
            <a:r>
              <a:rPr lang="en-US" sz="2000" b="1" dirty="0" smtClean="0"/>
              <a:t>Process Route: </a:t>
            </a:r>
            <a:r>
              <a:rPr lang="en-US" sz="2000" b="1" strike="sngStrike" dirty="0" smtClean="0"/>
              <a:t>27</a:t>
            </a:r>
            <a:r>
              <a:rPr lang="en-US" sz="2000" b="1" dirty="0" smtClean="0"/>
              <a:t>, 24</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4" name="TextBox 53"/>
          <p:cNvSpPr txBox="1"/>
          <p:nvPr/>
        </p:nvSpPr>
        <p:spPr>
          <a:xfrm>
            <a:off x="3398348" y="2953582"/>
            <a:ext cx="2466124" cy="400110"/>
          </a:xfrm>
          <a:prstGeom prst="rect">
            <a:avLst/>
          </a:prstGeom>
          <a:noFill/>
        </p:spPr>
        <p:txBody>
          <a:bodyPr wrap="none" rtlCol="0">
            <a:spAutoFit/>
          </a:bodyPr>
          <a:lstStyle/>
          <a:p>
            <a:pPr algn="ctr"/>
            <a:r>
              <a:rPr lang="vi-VN" sz="2000" dirty="0" smtClean="0">
                <a:latin typeface="Cambria" charset="0"/>
                <a:ea typeface="Cambria" charset="0"/>
                <a:cs typeface="Cambria" charset="0"/>
              </a:rPr>
              <a:t>Not process route 27</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3677408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t>Process Station</a:t>
            </a:r>
            <a:r>
              <a:rPr lang="en-US" sz="2000" b="1" smtClean="0"/>
              <a:t>: 2</a:t>
            </a:r>
            <a:endParaRPr lang="en-US" sz="2000" b="1" dirty="0" smtClean="0"/>
          </a:p>
        </p:txBody>
      </p:sp>
      <p:sp>
        <p:nvSpPr>
          <p:cNvPr id="51" name="TextBox 50"/>
          <p:cNvSpPr txBox="1"/>
          <p:nvPr/>
        </p:nvSpPr>
        <p:spPr>
          <a:xfrm>
            <a:off x="102447" y="2210652"/>
            <a:ext cx="2448812" cy="400110"/>
          </a:xfrm>
          <a:prstGeom prst="rect">
            <a:avLst/>
          </a:prstGeom>
          <a:noFill/>
        </p:spPr>
        <p:txBody>
          <a:bodyPr wrap="none" rtlCol="0">
            <a:spAutoFit/>
          </a:bodyPr>
          <a:lstStyle/>
          <a:p>
            <a:r>
              <a:rPr lang="en-US" sz="2000" b="1" dirty="0" smtClean="0"/>
              <a:t>Process Route: </a:t>
            </a:r>
            <a:r>
              <a:rPr lang="en-US" sz="2000" b="1" strike="sngStrike" dirty="0" smtClean="0"/>
              <a:t>27</a:t>
            </a:r>
            <a:r>
              <a:rPr lang="en-US" sz="2000" b="1" dirty="0" smtClean="0"/>
              <a:t>, 24</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18" name="TextBox 17"/>
          <p:cNvSpPr txBox="1"/>
          <p:nvPr/>
        </p:nvSpPr>
        <p:spPr>
          <a:xfrm>
            <a:off x="1844843" y="5425011"/>
            <a:ext cx="644728" cy="400110"/>
          </a:xfrm>
          <a:prstGeom prst="rect">
            <a:avLst/>
          </a:prstGeom>
          <a:noFill/>
        </p:spPr>
        <p:txBody>
          <a:bodyPr wrap="none" rtlCol="0">
            <a:spAutoFit/>
          </a:bodyPr>
          <a:lstStyle/>
          <a:p>
            <a:r>
              <a:rPr lang="en-US" sz="2000" b="1" dirty="0" smtClean="0">
                <a:solidFill>
                  <a:schemeClr val="accent6">
                    <a:lumMod val="75000"/>
                  </a:schemeClr>
                </a:solidFill>
              </a:rPr>
              <a:t>8:20</a:t>
            </a:r>
            <a:endParaRPr lang="en-US" sz="2000" b="1" dirty="0">
              <a:solidFill>
                <a:schemeClr val="accent6">
                  <a:lumMod val="75000"/>
                </a:schemeClr>
              </a:solidFill>
            </a:endParaRPr>
          </a:p>
        </p:txBody>
      </p:sp>
      <p:sp>
        <p:nvSpPr>
          <p:cNvPr id="54" name="TextBox 53"/>
          <p:cNvSpPr txBox="1"/>
          <p:nvPr/>
        </p:nvSpPr>
        <p:spPr>
          <a:xfrm>
            <a:off x="2237873" y="3909030"/>
            <a:ext cx="644728" cy="400110"/>
          </a:xfrm>
          <a:prstGeom prst="rect">
            <a:avLst/>
          </a:prstGeom>
          <a:noFill/>
        </p:spPr>
        <p:txBody>
          <a:bodyPr wrap="none" rtlCol="0">
            <a:spAutoFit/>
          </a:bodyPr>
          <a:lstStyle/>
          <a:p>
            <a:r>
              <a:rPr lang="en-US" sz="2000" b="1" dirty="0" smtClean="0">
                <a:solidFill>
                  <a:schemeClr val="accent6">
                    <a:lumMod val="75000"/>
                  </a:schemeClr>
                </a:solidFill>
              </a:rPr>
              <a:t>8:25</a:t>
            </a:r>
            <a:endParaRPr lang="en-US" sz="2000" b="1" dirty="0">
              <a:solidFill>
                <a:schemeClr val="accent6">
                  <a:lumMod val="75000"/>
                </a:schemeClr>
              </a:solidFill>
            </a:endParaRPr>
          </a:p>
        </p:txBody>
      </p:sp>
      <p:sp>
        <p:nvSpPr>
          <p:cNvPr id="60" name="TextBox 59"/>
          <p:cNvSpPr txBox="1"/>
          <p:nvPr/>
        </p:nvSpPr>
        <p:spPr>
          <a:xfrm>
            <a:off x="3344692" y="2568497"/>
            <a:ext cx="2477538" cy="1015663"/>
          </a:xfrm>
          <a:prstGeom prst="rect">
            <a:avLst/>
          </a:prstGeom>
          <a:noFill/>
        </p:spPr>
        <p:txBody>
          <a:bodyPr wrap="none" rtlCol="0">
            <a:spAutoFit/>
          </a:bodyPr>
          <a:lstStyle/>
          <a:p>
            <a:pPr algn="ctr"/>
            <a:r>
              <a:rPr lang="vi-VN" sz="2000" smtClean="0">
                <a:latin typeface="Cambria" charset="0"/>
                <a:ea typeface="Cambria" charset="0"/>
                <a:cs typeface="Cambria" charset="0"/>
              </a:rPr>
              <a:t>Find the earliest trip </a:t>
            </a:r>
            <a:br>
              <a:rPr lang="vi-VN" sz="2000" smtClean="0">
                <a:latin typeface="Cambria" charset="0"/>
                <a:ea typeface="Cambria" charset="0"/>
                <a:cs typeface="Cambria" charset="0"/>
              </a:rPr>
            </a:br>
            <a:r>
              <a:rPr lang="vi-VN" sz="2000" smtClean="0">
                <a:latin typeface="Cambria" charset="0"/>
                <a:ea typeface="Cambria" charset="0"/>
                <a:cs typeface="Cambria" charset="0"/>
              </a:rPr>
              <a:t>can be catched </a:t>
            </a:r>
            <a:br>
              <a:rPr lang="vi-VN" sz="2000" smtClean="0">
                <a:latin typeface="Cambria" charset="0"/>
                <a:ea typeface="Cambria" charset="0"/>
                <a:cs typeface="Cambria" charset="0"/>
              </a:rPr>
            </a:br>
            <a:r>
              <a:rPr lang="vi-VN" sz="2000" smtClean="0">
                <a:latin typeface="Cambria" charset="0"/>
                <a:ea typeface="Cambria" charset="0"/>
                <a:cs typeface="Cambria" charset="0"/>
              </a:rPr>
              <a:t>at station 2</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14817803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t>Process Station</a:t>
            </a:r>
            <a:r>
              <a:rPr lang="en-US" sz="2000" b="1" smtClean="0"/>
              <a:t>: 2</a:t>
            </a:r>
            <a:endParaRPr lang="en-US" sz="2000" b="1" dirty="0" smtClean="0"/>
          </a:p>
        </p:txBody>
      </p:sp>
      <p:sp>
        <p:nvSpPr>
          <p:cNvPr id="51" name="TextBox 50"/>
          <p:cNvSpPr txBox="1"/>
          <p:nvPr/>
        </p:nvSpPr>
        <p:spPr>
          <a:xfrm>
            <a:off x="102447" y="2210652"/>
            <a:ext cx="2448812" cy="400110"/>
          </a:xfrm>
          <a:prstGeom prst="rect">
            <a:avLst/>
          </a:prstGeom>
          <a:noFill/>
        </p:spPr>
        <p:txBody>
          <a:bodyPr wrap="none" rtlCol="0">
            <a:spAutoFit/>
          </a:bodyPr>
          <a:lstStyle/>
          <a:p>
            <a:r>
              <a:rPr lang="en-US" sz="2000" b="1" dirty="0" smtClean="0"/>
              <a:t>Process Route: </a:t>
            </a:r>
            <a:r>
              <a:rPr lang="en-US" sz="2000" b="1" strike="sngStrike" dirty="0" smtClean="0"/>
              <a:t>27</a:t>
            </a:r>
            <a:r>
              <a:rPr lang="en-US" sz="2000" b="1" dirty="0" smtClean="0"/>
              <a:t>, 24</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18" name="TextBox 17"/>
          <p:cNvSpPr txBox="1"/>
          <p:nvPr/>
        </p:nvSpPr>
        <p:spPr>
          <a:xfrm>
            <a:off x="1844843" y="5425011"/>
            <a:ext cx="644728" cy="400110"/>
          </a:xfrm>
          <a:prstGeom prst="rect">
            <a:avLst/>
          </a:prstGeom>
          <a:noFill/>
        </p:spPr>
        <p:txBody>
          <a:bodyPr wrap="none" rtlCol="0">
            <a:spAutoFit/>
          </a:bodyPr>
          <a:lstStyle/>
          <a:p>
            <a:r>
              <a:rPr lang="en-US" sz="2000" b="1" dirty="0" smtClean="0">
                <a:solidFill>
                  <a:schemeClr val="accent6">
                    <a:lumMod val="75000"/>
                  </a:schemeClr>
                </a:solidFill>
              </a:rPr>
              <a:t>8:20</a:t>
            </a:r>
            <a:endParaRPr lang="en-US" sz="2000" b="1" dirty="0">
              <a:solidFill>
                <a:schemeClr val="accent6">
                  <a:lumMod val="75000"/>
                </a:schemeClr>
              </a:solidFill>
            </a:endParaRPr>
          </a:p>
        </p:txBody>
      </p:sp>
      <p:sp>
        <p:nvSpPr>
          <p:cNvPr id="54" name="TextBox 53"/>
          <p:cNvSpPr txBox="1"/>
          <p:nvPr/>
        </p:nvSpPr>
        <p:spPr>
          <a:xfrm>
            <a:off x="2237873" y="3909030"/>
            <a:ext cx="644728" cy="400110"/>
          </a:xfrm>
          <a:prstGeom prst="rect">
            <a:avLst/>
          </a:prstGeom>
          <a:noFill/>
        </p:spPr>
        <p:txBody>
          <a:bodyPr wrap="none" rtlCol="0">
            <a:spAutoFit/>
          </a:bodyPr>
          <a:lstStyle/>
          <a:p>
            <a:r>
              <a:rPr lang="en-US" sz="2000" b="1" dirty="0" smtClean="0">
                <a:solidFill>
                  <a:schemeClr val="accent6">
                    <a:lumMod val="75000"/>
                  </a:schemeClr>
                </a:solidFill>
              </a:rPr>
              <a:t>8:25</a:t>
            </a:r>
            <a:endParaRPr lang="en-US" sz="2000" b="1" dirty="0">
              <a:solidFill>
                <a:schemeClr val="accent6">
                  <a:lumMod val="75000"/>
                </a:schemeClr>
              </a:solidFill>
            </a:endParaRPr>
          </a:p>
        </p:txBody>
      </p:sp>
      <p:sp>
        <p:nvSpPr>
          <p:cNvPr id="60" name="TextBox 59"/>
          <p:cNvSpPr txBox="1"/>
          <p:nvPr/>
        </p:nvSpPr>
        <p:spPr>
          <a:xfrm>
            <a:off x="3708141" y="2953582"/>
            <a:ext cx="1846531" cy="707886"/>
          </a:xfrm>
          <a:prstGeom prst="rect">
            <a:avLst/>
          </a:prstGeom>
          <a:noFill/>
        </p:spPr>
        <p:txBody>
          <a:bodyPr wrap="none" rtlCol="0">
            <a:spAutoFit/>
          </a:bodyPr>
          <a:lstStyle/>
          <a:p>
            <a:pPr algn="ctr"/>
            <a:r>
              <a:rPr lang="vi-VN" sz="2000" dirty="0" smtClean="0">
                <a:latin typeface="Cambria" charset="0"/>
                <a:ea typeface="Cambria" charset="0"/>
                <a:cs typeface="Cambria" charset="0"/>
              </a:rPr>
              <a:t>Update time at </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station 4</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181696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fill="hold" grpId="0" nodeType="withEffect">
                                  <p:stCondLst>
                                    <p:cond delay="0"/>
                                  </p:stCondLst>
                                  <p:childTnLst>
                                    <p:animEffect transition="out" filter="blinds(horizontal)">
                                      <p:cBhvr>
                                        <p:cTn id="6" dur="500"/>
                                        <p:tgtEl>
                                          <p:spTgt spid="39"/>
                                        </p:tgtEl>
                                      </p:cBhvr>
                                    </p:animEffect>
                                    <p:set>
                                      <p:cBhvr>
                                        <p:cTn id="7" dur="1" fill="hold">
                                          <p:stCondLst>
                                            <p:cond delay="499"/>
                                          </p:stCondLst>
                                        </p:cTn>
                                        <p:tgtEl>
                                          <p:spTgt spid="39"/>
                                        </p:tgtEl>
                                        <p:attrNameLst>
                                          <p:attrName>style.visibility</p:attrName>
                                        </p:attrNameLst>
                                      </p:cBhvr>
                                      <p:to>
                                        <p:strVal val="hidden"/>
                                      </p:to>
                                    </p:set>
                                  </p:childTnLst>
                                </p:cTn>
                              </p:par>
                              <p:par>
                                <p:cTn id="8" presetID="0" presetClass="path" presetSubtype="0" accel="50000" decel="50000" fill="hold" grpId="0" nodeType="withEffect">
                                  <p:stCondLst>
                                    <p:cond delay="0"/>
                                  </p:stCondLst>
                                  <p:childTnLst>
                                    <p:animMotion origin="layout" path="M 0.02379 0.00348 L 0.09358 -0.05486 " pathEditMode="relative" ptsTypes="AA">
                                      <p:cBhvr>
                                        <p:cTn id="9" dur="2000" fill="hold"/>
                                        <p:tgtEl>
                                          <p:spTgt spid="5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39" name="TextBox 38"/>
          <p:cNvSpPr txBox="1"/>
          <p:nvPr/>
        </p:nvSpPr>
        <p:spPr>
          <a:xfrm>
            <a:off x="3047966" y="3692166"/>
            <a:ext cx="644728" cy="400110"/>
          </a:xfrm>
          <a:prstGeom prst="rect">
            <a:avLst/>
          </a:prstGeom>
          <a:noFill/>
        </p:spPr>
        <p:txBody>
          <a:bodyPr wrap="none" rtlCol="0">
            <a:spAutoFit/>
          </a:bodyPr>
          <a:lstStyle/>
          <a:p>
            <a:r>
              <a:rPr lang="en-US" sz="2000" b="1" dirty="0" smtClean="0">
                <a:solidFill>
                  <a:schemeClr val="accent6">
                    <a:lumMod val="75000"/>
                  </a:schemeClr>
                </a:solidFill>
              </a:rPr>
              <a:t>8:25</a:t>
            </a:r>
            <a:endParaRPr lang="en-US" sz="2000" b="1" dirty="0">
              <a:solidFill>
                <a:schemeClr val="accent6">
                  <a:lumMod val="75000"/>
                </a:schemeClr>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1091128797"/>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vi-VN" sz="2000" dirty="0" smtClean="0">
                          <a:latin typeface="Cambria" charset="0"/>
                          <a:ea typeface="Cambria" charset="0"/>
                          <a:cs typeface="Cambria" charset="0"/>
                        </a:rPr>
                        <a:t>NULL-&gt;2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  (4)</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t>Process Station</a:t>
            </a:r>
            <a:r>
              <a:rPr lang="en-US" sz="2000" b="1" smtClean="0"/>
              <a:t>: 2</a:t>
            </a:r>
            <a:endParaRPr lang="en-US" sz="2000" b="1" dirty="0" smtClean="0"/>
          </a:p>
        </p:txBody>
      </p:sp>
      <p:sp>
        <p:nvSpPr>
          <p:cNvPr id="51" name="TextBox 50"/>
          <p:cNvSpPr txBox="1"/>
          <p:nvPr/>
        </p:nvSpPr>
        <p:spPr>
          <a:xfrm>
            <a:off x="102447" y="2210652"/>
            <a:ext cx="2448812" cy="400110"/>
          </a:xfrm>
          <a:prstGeom prst="rect">
            <a:avLst/>
          </a:prstGeom>
          <a:noFill/>
        </p:spPr>
        <p:txBody>
          <a:bodyPr wrap="none" rtlCol="0">
            <a:spAutoFit/>
          </a:bodyPr>
          <a:lstStyle/>
          <a:p>
            <a:r>
              <a:rPr lang="en-US" sz="2000" b="1" dirty="0" smtClean="0"/>
              <a:t>Process Route: </a:t>
            </a:r>
            <a:r>
              <a:rPr lang="en-US" sz="2000" b="1" strike="sngStrike" dirty="0" smtClean="0"/>
              <a:t>27</a:t>
            </a:r>
            <a:r>
              <a:rPr lang="en-US" sz="2000" b="1" dirty="0" smtClean="0"/>
              <a:t>, 24</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18" name="TextBox 17"/>
          <p:cNvSpPr txBox="1"/>
          <p:nvPr/>
        </p:nvSpPr>
        <p:spPr>
          <a:xfrm>
            <a:off x="1844843" y="5425011"/>
            <a:ext cx="644728" cy="400110"/>
          </a:xfrm>
          <a:prstGeom prst="rect">
            <a:avLst/>
          </a:prstGeom>
          <a:noFill/>
        </p:spPr>
        <p:txBody>
          <a:bodyPr wrap="none" rtlCol="0">
            <a:spAutoFit/>
          </a:bodyPr>
          <a:lstStyle/>
          <a:p>
            <a:r>
              <a:rPr lang="en-US" sz="2000" b="1" dirty="0" smtClean="0">
                <a:solidFill>
                  <a:schemeClr val="accent6">
                    <a:lumMod val="75000"/>
                  </a:schemeClr>
                </a:solidFill>
              </a:rPr>
              <a:t>8:20</a:t>
            </a:r>
            <a:endParaRPr lang="en-US" sz="2000" b="1" dirty="0">
              <a:solidFill>
                <a:schemeClr val="accent6">
                  <a:lumMod val="75000"/>
                </a:schemeClr>
              </a:solidFill>
            </a:endParaRPr>
          </a:p>
        </p:txBody>
      </p:sp>
      <p:sp>
        <p:nvSpPr>
          <p:cNvPr id="54" name="TextBox 53"/>
          <p:cNvSpPr txBox="1"/>
          <p:nvPr/>
        </p:nvSpPr>
        <p:spPr>
          <a:xfrm>
            <a:off x="3481890" y="2953582"/>
            <a:ext cx="2299027" cy="400110"/>
          </a:xfrm>
          <a:prstGeom prst="rect">
            <a:avLst/>
          </a:prstGeom>
          <a:noFill/>
        </p:spPr>
        <p:txBody>
          <a:bodyPr wrap="none" rtlCol="0">
            <a:spAutoFit/>
          </a:bodyPr>
          <a:lstStyle/>
          <a:p>
            <a:pPr algn="ctr"/>
            <a:r>
              <a:rPr lang="vi-VN" sz="2000" dirty="0" smtClean="0">
                <a:latin typeface="Cambria" charset="0"/>
                <a:ea typeface="Cambria" charset="0"/>
                <a:cs typeface="Cambria" charset="0"/>
              </a:rPr>
              <a:t>Update trace[4] = 2</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10429277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1323049580"/>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  (4)</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t>Process Station</a:t>
            </a:r>
            <a:r>
              <a:rPr lang="en-US" sz="2000" b="1" smtClean="0"/>
              <a:t>: 2</a:t>
            </a:r>
            <a:endParaRPr lang="en-US" sz="2000" b="1" dirty="0" smtClean="0"/>
          </a:p>
        </p:txBody>
      </p:sp>
      <p:sp>
        <p:nvSpPr>
          <p:cNvPr id="51" name="TextBox 50"/>
          <p:cNvSpPr txBox="1"/>
          <p:nvPr/>
        </p:nvSpPr>
        <p:spPr>
          <a:xfrm>
            <a:off x="102447" y="2210652"/>
            <a:ext cx="2448812" cy="400110"/>
          </a:xfrm>
          <a:prstGeom prst="rect">
            <a:avLst/>
          </a:prstGeom>
          <a:noFill/>
        </p:spPr>
        <p:txBody>
          <a:bodyPr wrap="none" rtlCol="0">
            <a:spAutoFit/>
          </a:bodyPr>
          <a:lstStyle/>
          <a:p>
            <a:r>
              <a:rPr lang="en-US" sz="2000" b="1" dirty="0" smtClean="0"/>
              <a:t>Process Route: </a:t>
            </a:r>
            <a:r>
              <a:rPr lang="en-US" sz="2000" b="1" strike="sngStrike" dirty="0" smtClean="0"/>
              <a:t>27</a:t>
            </a:r>
            <a:r>
              <a:rPr lang="en-US" sz="2000" b="1" dirty="0" smtClean="0"/>
              <a:t>, 24</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t>8:25</a:t>
            </a:r>
            <a:endParaRPr lang="en-US" sz="2000" b="1" dirty="0"/>
          </a:p>
        </p:txBody>
      </p:sp>
      <p:sp>
        <p:nvSpPr>
          <p:cNvPr id="60" name="TextBox 59"/>
          <p:cNvSpPr txBox="1"/>
          <p:nvPr/>
        </p:nvSpPr>
        <p:spPr>
          <a:xfrm>
            <a:off x="3419378" y="2953582"/>
            <a:ext cx="2424062" cy="400110"/>
          </a:xfrm>
          <a:prstGeom prst="rect">
            <a:avLst/>
          </a:prstGeom>
          <a:noFill/>
        </p:spPr>
        <p:txBody>
          <a:bodyPr wrap="none" rtlCol="0">
            <a:spAutoFit/>
          </a:bodyPr>
          <a:lstStyle/>
          <a:p>
            <a:pPr algn="ctr"/>
            <a:r>
              <a:rPr lang="vi-VN" sz="2000" dirty="0" smtClean="0">
                <a:latin typeface="Cambria" charset="0"/>
                <a:ea typeface="Cambria" charset="0"/>
                <a:cs typeface="Cambria" charset="0"/>
              </a:rPr>
              <a:t>Finish with station 2</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8143638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t>8:20</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2124223038"/>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(4)</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t>Process Station: 3</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t>8:25</a:t>
            </a:r>
            <a:endParaRPr lang="en-US" sz="2000" b="1" dirty="0"/>
          </a:p>
        </p:txBody>
      </p:sp>
      <p:sp>
        <p:nvSpPr>
          <p:cNvPr id="51" name="TextBox 50"/>
          <p:cNvSpPr txBox="1"/>
          <p:nvPr/>
        </p:nvSpPr>
        <p:spPr>
          <a:xfrm>
            <a:off x="3473737" y="2599867"/>
            <a:ext cx="2119105" cy="707886"/>
          </a:xfrm>
          <a:prstGeom prst="rect">
            <a:avLst/>
          </a:prstGeom>
          <a:noFill/>
        </p:spPr>
        <p:txBody>
          <a:bodyPr wrap="none" rtlCol="0">
            <a:spAutoFit/>
          </a:bodyPr>
          <a:lstStyle/>
          <a:p>
            <a:pPr algn="ctr"/>
            <a:r>
              <a:rPr lang="vi-VN" sz="2000" smtClean="0">
                <a:latin typeface="Cambria" charset="0"/>
                <a:ea typeface="Cambria" charset="0"/>
                <a:cs typeface="Cambria" charset="0"/>
              </a:rPr>
              <a:t>Continue to get </a:t>
            </a:r>
            <a:br>
              <a:rPr lang="vi-VN" sz="2000" smtClean="0">
                <a:latin typeface="Cambria" charset="0"/>
                <a:ea typeface="Cambria" charset="0"/>
                <a:cs typeface="Cambria" charset="0"/>
              </a:rPr>
            </a:br>
            <a:r>
              <a:rPr lang="vi-VN" sz="2000" smtClean="0">
                <a:latin typeface="Cambria" charset="0"/>
                <a:ea typeface="Cambria" charset="0"/>
                <a:cs typeface="Cambria" charset="0"/>
              </a:rPr>
              <a:t>station 3 from list</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19248000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t>8:20</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1409225325"/>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vi-VN" sz="2000" dirty="0" smtClean="0">
                          <a:latin typeface="Cambria" charset="0"/>
                          <a:ea typeface="Cambria" charset="0"/>
                          <a:cs typeface="Cambria" charset="0"/>
                        </a:rPr>
                        <a:t>NULL-&gt;3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(4,5)</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t>8:25</a:t>
            </a:r>
            <a:endParaRPr lang="en-US" sz="2000" b="1" dirty="0"/>
          </a:p>
        </p:txBody>
      </p:sp>
      <p:sp>
        <p:nvSpPr>
          <p:cNvPr id="51" name="TextBox 50"/>
          <p:cNvSpPr txBox="1"/>
          <p:nvPr/>
        </p:nvSpPr>
        <p:spPr>
          <a:xfrm>
            <a:off x="3148597" y="2344742"/>
            <a:ext cx="2803523" cy="1015663"/>
          </a:xfrm>
          <a:prstGeom prst="rect">
            <a:avLst/>
          </a:prstGeom>
          <a:noFill/>
        </p:spPr>
        <p:txBody>
          <a:bodyPr wrap="none" rtlCol="0">
            <a:spAutoFit/>
          </a:bodyPr>
          <a:lstStyle/>
          <a:p>
            <a:pPr algn="ctr"/>
            <a:r>
              <a:rPr lang="vi-VN" sz="2000" dirty="0" smtClean="0">
                <a:latin typeface="Cambria" charset="0"/>
                <a:ea typeface="Cambria" charset="0"/>
                <a:cs typeface="Cambria" charset="0"/>
              </a:rPr>
              <a:t>Similarly with station 2</a:t>
            </a:r>
          </a:p>
          <a:p>
            <a:pPr algn="ctr"/>
            <a:r>
              <a:rPr lang="vi-VN" sz="2000" dirty="0" smtClean="0">
                <a:latin typeface="Cambria" charset="0"/>
                <a:ea typeface="Cambria" charset="0"/>
                <a:cs typeface="Cambria" charset="0"/>
              </a:rPr>
              <a:t>Update time at station 5</a:t>
            </a:r>
          </a:p>
          <a:p>
            <a:pPr algn="ctr"/>
            <a:r>
              <a:rPr lang="vi-VN" sz="2000" dirty="0" smtClean="0">
                <a:latin typeface="Cambria" charset="0"/>
                <a:ea typeface="Cambria" charset="0"/>
                <a:cs typeface="Cambria" charset="0"/>
              </a:rPr>
              <a:t>Update trace[5] = 3</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5288560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t>8:20</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199061654"/>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t>8:25</a:t>
            </a:r>
            <a:endParaRPr lang="en-US" sz="2000" b="1" dirty="0"/>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smtClean="0"/>
              <a:t>Process Station: 4</a:t>
            </a:r>
          </a:p>
        </p:txBody>
      </p:sp>
      <p:sp>
        <p:nvSpPr>
          <p:cNvPr id="60" name="TextBox 59"/>
          <p:cNvSpPr txBox="1"/>
          <p:nvPr/>
        </p:nvSpPr>
        <p:spPr>
          <a:xfrm>
            <a:off x="102447" y="2210652"/>
            <a:ext cx="2448812" cy="400110"/>
          </a:xfrm>
          <a:prstGeom prst="rect">
            <a:avLst/>
          </a:prstGeom>
          <a:noFill/>
        </p:spPr>
        <p:txBody>
          <a:bodyPr wrap="none" rtlCol="0">
            <a:spAutoFit/>
          </a:bodyPr>
          <a:lstStyle/>
          <a:p>
            <a:r>
              <a:rPr lang="en-US" sz="2000" b="1" dirty="0" smtClean="0"/>
              <a:t>Process Route: </a:t>
            </a:r>
            <a:r>
              <a:rPr lang="en-US" sz="2000" b="1" strike="sngStrike" dirty="0" smtClean="0"/>
              <a:t>24</a:t>
            </a:r>
            <a:r>
              <a:rPr lang="en-US" sz="2000" b="1" dirty="0" smtClean="0"/>
              <a:t>, 18</a:t>
            </a:r>
          </a:p>
        </p:txBody>
      </p:sp>
      <p:sp>
        <p:nvSpPr>
          <p:cNvPr id="61" name="TextBox 60"/>
          <p:cNvSpPr txBox="1"/>
          <p:nvPr/>
        </p:nvSpPr>
        <p:spPr>
          <a:xfrm>
            <a:off x="3595003" y="2345138"/>
            <a:ext cx="2071080" cy="1323439"/>
          </a:xfrm>
          <a:prstGeom prst="rect">
            <a:avLst/>
          </a:prstGeom>
          <a:noFill/>
        </p:spPr>
        <p:txBody>
          <a:bodyPr wrap="none" rtlCol="0">
            <a:spAutoFit/>
          </a:bodyPr>
          <a:lstStyle/>
          <a:p>
            <a:pPr algn="ctr"/>
            <a:r>
              <a:rPr lang="vi-VN" sz="2000" smtClean="0">
                <a:latin typeface="Cambria" charset="0"/>
                <a:ea typeface="Cambria" charset="0"/>
                <a:cs typeface="Cambria" charset="0"/>
              </a:rPr>
              <a:t>Now K=3</a:t>
            </a:r>
            <a:br>
              <a:rPr lang="vi-VN" sz="2000" smtClean="0">
                <a:latin typeface="Cambria" charset="0"/>
                <a:ea typeface="Cambria" charset="0"/>
                <a:cs typeface="Cambria" charset="0"/>
              </a:rPr>
            </a:br>
            <a:r>
              <a:rPr lang="vi-VN" sz="2000" smtClean="0">
                <a:latin typeface="Cambria" charset="0"/>
                <a:ea typeface="Cambria" charset="0"/>
                <a:cs typeface="Cambria" charset="0"/>
              </a:rPr>
              <a:t>Find </a:t>
            </a:r>
            <a:r>
              <a:rPr lang="vi-VN" sz="2000" dirty="0" smtClean="0">
                <a:latin typeface="Cambria" charset="0"/>
                <a:ea typeface="Cambria" charset="0"/>
                <a:cs typeface="Cambria" charset="0"/>
              </a:rPr>
              <a:t>all routes </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through station 4</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And remove 24</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9508714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t>8:20</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t>8:25</a:t>
            </a:r>
            <a:endParaRPr lang="en-US" sz="2000" b="1" dirty="0"/>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smtClean="0"/>
              <a:t>Process Station: 4</a:t>
            </a:r>
          </a:p>
        </p:txBody>
      </p:sp>
      <p:sp>
        <p:nvSpPr>
          <p:cNvPr id="2" name="TextBox 1"/>
          <p:cNvSpPr txBox="1"/>
          <p:nvPr/>
        </p:nvSpPr>
        <p:spPr>
          <a:xfrm>
            <a:off x="3112167" y="4372847"/>
            <a:ext cx="644728" cy="400110"/>
          </a:xfrm>
          <a:prstGeom prst="rect">
            <a:avLst/>
          </a:prstGeom>
          <a:noFill/>
        </p:spPr>
        <p:txBody>
          <a:bodyPr wrap="none" rtlCol="0">
            <a:spAutoFit/>
          </a:bodyPr>
          <a:lstStyle/>
          <a:p>
            <a:r>
              <a:rPr lang="en-US" sz="2000" b="1" dirty="0" smtClean="0">
                <a:solidFill>
                  <a:srgbClr val="FF0000"/>
                </a:solidFill>
              </a:rPr>
              <a:t>8:30</a:t>
            </a:r>
            <a:endParaRPr lang="en-US" sz="2000" b="1" dirty="0">
              <a:solidFill>
                <a:srgbClr val="FF0000"/>
              </a:solidFill>
            </a:endParaRPr>
          </a:p>
        </p:txBody>
      </p:sp>
      <p:sp>
        <p:nvSpPr>
          <p:cNvPr id="60" name="TextBox 59"/>
          <p:cNvSpPr txBox="1"/>
          <p:nvPr/>
        </p:nvSpPr>
        <p:spPr>
          <a:xfrm>
            <a:off x="6440905" y="4380869"/>
            <a:ext cx="644728" cy="400110"/>
          </a:xfrm>
          <a:prstGeom prst="rect">
            <a:avLst/>
          </a:prstGeom>
          <a:noFill/>
        </p:spPr>
        <p:txBody>
          <a:bodyPr wrap="none" rtlCol="0">
            <a:spAutoFit/>
          </a:bodyPr>
          <a:lstStyle/>
          <a:p>
            <a:r>
              <a:rPr lang="en-US" sz="2000" b="1" dirty="0" smtClean="0">
                <a:solidFill>
                  <a:srgbClr val="FF0000"/>
                </a:solidFill>
              </a:rPr>
              <a:t>8:35</a:t>
            </a:r>
            <a:endParaRPr lang="en-US" sz="2000" b="1" dirty="0">
              <a:solidFill>
                <a:srgbClr val="FF0000"/>
              </a:solidFill>
            </a:endParaRPr>
          </a:p>
        </p:txBody>
      </p:sp>
      <p:sp>
        <p:nvSpPr>
          <p:cNvPr id="61" name="TextBox 60"/>
          <p:cNvSpPr txBox="1"/>
          <p:nvPr/>
        </p:nvSpPr>
        <p:spPr>
          <a:xfrm>
            <a:off x="7243012" y="4380870"/>
            <a:ext cx="644728" cy="400110"/>
          </a:xfrm>
          <a:prstGeom prst="rect">
            <a:avLst/>
          </a:prstGeom>
          <a:noFill/>
        </p:spPr>
        <p:txBody>
          <a:bodyPr wrap="none" rtlCol="0">
            <a:spAutoFit/>
          </a:bodyPr>
          <a:lstStyle/>
          <a:p>
            <a:r>
              <a:rPr lang="en-US" sz="2000" b="1" dirty="0" smtClean="0">
                <a:solidFill>
                  <a:srgbClr val="FF0000"/>
                </a:solidFill>
              </a:rPr>
              <a:t>8:40</a:t>
            </a:r>
            <a:endParaRPr lang="en-US" sz="2000" b="1" dirty="0">
              <a:solidFill>
                <a:srgbClr val="FF0000"/>
              </a:solidFill>
            </a:endParaRPr>
          </a:p>
        </p:txBody>
      </p:sp>
      <p:sp>
        <p:nvSpPr>
          <p:cNvPr id="64" name="TextBox 63"/>
          <p:cNvSpPr txBox="1"/>
          <p:nvPr/>
        </p:nvSpPr>
        <p:spPr>
          <a:xfrm>
            <a:off x="102447" y="2210652"/>
            <a:ext cx="2448812" cy="400110"/>
          </a:xfrm>
          <a:prstGeom prst="rect">
            <a:avLst/>
          </a:prstGeom>
          <a:noFill/>
        </p:spPr>
        <p:txBody>
          <a:bodyPr wrap="none" rtlCol="0">
            <a:spAutoFit/>
          </a:bodyPr>
          <a:lstStyle/>
          <a:p>
            <a:r>
              <a:rPr lang="en-US" sz="2000" b="1" dirty="0"/>
              <a:t>Process Route: </a:t>
            </a:r>
            <a:r>
              <a:rPr lang="en-US" sz="2000" b="1" strike="sngStrike" dirty="0"/>
              <a:t>24</a:t>
            </a:r>
            <a:r>
              <a:rPr lang="en-US" sz="2000" b="1" dirty="0"/>
              <a:t>, 18</a:t>
            </a:r>
          </a:p>
        </p:txBody>
      </p:sp>
      <p:sp>
        <p:nvSpPr>
          <p:cNvPr id="62" name="TextBox 61"/>
          <p:cNvSpPr txBox="1"/>
          <p:nvPr/>
        </p:nvSpPr>
        <p:spPr>
          <a:xfrm>
            <a:off x="3307999" y="2439587"/>
            <a:ext cx="2477538" cy="1015663"/>
          </a:xfrm>
          <a:prstGeom prst="rect">
            <a:avLst/>
          </a:prstGeom>
          <a:noFill/>
        </p:spPr>
        <p:txBody>
          <a:bodyPr wrap="none" rtlCol="0">
            <a:spAutoFit/>
          </a:bodyPr>
          <a:lstStyle/>
          <a:p>
            <a:pPr algn="ctr"/>
            <a:r>
              <a:rPr lang="vi-VN" sz="2000" dirty="0" smtClean="0">
                <a:latin typeface="Cambria" charset="0"/>
                <a:ea typeface="Cambria" charset="0"/>
                <a:cs typeface="Cambria" charset="0"/>
              </a:rPr>
              <a:t>Find the earliest trip </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can be catched </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at station 4</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809442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t>8:20</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t>8:25</a:t>
            </a:r>
            <a:endParaRPr lang="en-US" sz="2000" b="1" dirty="0"/>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smtClean="0"/>
              <a:t>Process Station: 4</a:t>
            </a:r>
          </a:p>
        </p:txBody>
      </p:sp>
      <p:sp>
        <p:nvSpPr>
          <p:cNvPr id="2" name="TextBox 1"/>
          <p:cNvSpPr txBox="1"/>
          <p:nvPr/>
        </p:nvSpPr>
        <p:spPr>
          <a:xfrm>
            <a:off x="3112167" y="4372847"/>
            <a:ext cx="644728" cy="400110"/>
          </a:xfrm>
          <a:prstGeom prst="rect">
            <a:avLst/>
          </a:prstGeom>
          <a:noFill/>
        </p:spPr>
        <p:txBody>
          <a:bodyPr wrap="none" rtlCol="0">
            <a:spAutoFit/>
          </a:bodyPr>
          <a:lstStyle/>
          <a:p>
            <a:r>
              <a:rPr lang="en-US" sz="2000" b="1" dirty="0" smtClean="0">
                <a:solidFill>
                  <a:srgbClr val="FF0000"/>
                </a:solidFill>
              </a:rPr>
              <a:t>8:30</a:t>
            </a:r>
            <a:endParaRPr lang="en-US" sz="2000" b="1" dirty="0">
              <a:solidFill>
                <a:srgbClr val="FF0000"/>
              </a:solidFill>
            </a:endParaRPr>
          </a:p>
        </p:txBody>
      </p:sp>
      <p:sp>
        <p:nvSpPr>
          <p:cNvPr id="60" name="TextBox 59"/>
          <p:cNvSpPr txBox="1"/>
          <p:nvPr/>
        </p:nvSpPr>
        <p:spPr>
          <a:xfrm>
            <a:off x="6440905" y="4380869"/>
            <a:ext cx="644728" cy="400110"/>
          </a:xfrm>
          <a:prstGeom prst="rect">
            <a:avLst/>
          </a:prstGeom>
          <a:noFill/>
        </p:spPr>
        <p:txBody>
          <a:bodyPr wrap="none" rtlCol="0">
            <a:spAutoFit/>
          </a:bodyPr>
          <a:lstStyle/>
          <a:p>
            <a:r>
              <a:rPr lang="en-US" sz="2000" b="1" dirty="0" smtClean="0">
                <a:solidFill>
                  <a:srgbClr val="FF0000"/>
                </a:solidFill>
              </a:rPr>
              <a:t>8:35</a:t>
            </a:r>
            <a:endParaRPr lang="en-US" sz="2000" b="1" dirty="0">
              <a:solidFill>
                <a:srgbClr val="FF0000"/>
              </a:solidFill>
            </a:endParaRPr>
          </a:p>
        </p:txBody>
      </p:sp>
      <p:sp>
        <p:nvSpPr>
          <p:cNvPr id="61" name="TextBox 60"/>
          <p:cNvSpPr txBox="1"/>
          <p:nvPr/>
        </p:nvSpPr>
        <p:spPr>
          <a:xfrm>
            <a:off x="7243012" y="4380870"/>
            <a:ext cx="644728" cy="400110"/>
          </a:xfrm>
          <a:prstGeom prst="rect">
            <a:avLst/>
          </a:prstGeom>
          <a:noFill/>
        </p:spPr>
        <p:txBody>
          <a:bodyPr wrap="none" rtlCol="0">
            <a:spAutoFit/>
          </a:bodyPr>
          <a:lstStyle/>
          <a:p>
            <a:r>
              <a:rPr lang="en-US" sz="2000" b="1" dirty="0" smtClean="0">
                <a:solidFill>
                  <a:srgbClr val="FF0000"/>
                </a:solidFill>
              </a:rPr>
              <a:t>8:40</a:t>
            </a:r>
            <a:endParaRPr lang="en-US" sz="2000" b="1" dirty="0">
              <a:solidFill>
                <a:srgbClr val="FF0000"/>
              </a:solidFill>
            </a:endParaRPr>
          </a:p>
        </p:txBody>
      </p:sp>
      <p:sp>
        <p:nvSpPr>
          <p:cNvPr id="62" name="TextBox 61"/>
          <p:cNvSpPr txBox="1"/>
          <p:nvPr/>
        </p:nvSpPr>
        <p:spPr>
          <a:xfrm>
            <a:off x="102447" y="2210652"/>
            <a:ext cx="2448812" cy="400110"/>
          </a:xfrm>
          <a:prstGeom prst="rect">
            <a:avLst/>
          </a:prstGeom>
          <a:noFill/>
        </p:spPr>
        <p:txBody>
          <a:bodyPr wrap="none" rtlCol="0">
            <a:spAutoFit/>
          </a:bodyPr>
          <a:lstStyle/>
          <a:p>
            <a:r>
              <a:rPr lang="en-US" sz="2000" b="1" dirty="0"/>
              <a:t>Process Route: </a:t>
            </a:r>
            <a:r>
              <a:rPr lang="en-US" sz="2000" b="1" strike="sngStrike" dirty="0"/>
              <a:t>24</a:t>
            </a:r>
            <a:r>
              <a:rPr lang="en-US" sz="2000" b="1" dirty="0"/>
              <a:t>, 18</a:t>
            </a:r>
          </a:p>
        </p:txBody>
      </p:sp>
      <p:sp>
        <p:nvSpPr>
          <p:cNvPr id="63" name="TextBox 62"/>
          <p:cNvSpPr txBox="1"/>
          <p:nvPr/>
        </p:nvSpPr>
        <p:spPr>
          <a:xfrm>
            <a:off x="3096439" y="2344742"/>
            <a:ext cx="2907847" cy="707886"/>
          </a:xfrm>
          <a:prstGeom prst="rect">
            <a:avLst/>
          </a:prstGeom>
          <a:noFill/>
        </p:spPr>
        <p:txBody>
          <a:bodyPr wrap="none" rtlCol="0">
            <a:spAutoFit/>
          </a:bodyPr>
          <a:lstStyle/>
          <a:p>
            <a:pPr algn="ctr"/>
            <a:r>
              <a:rPr lang="vi-VN" sz="2000" dirty="0" smtClean="0">
                <a:latin typeface="Cambria" charset="0"/>
                <a:ea typeface="Cambria" charset="0"/>
                <a:cs typeface="Cambria" charset="0"/>
              </a:rPr>
              <a:t>Update time for station 6</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Station 5 doesn't update</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128884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fill="hold" grpId="0" nodeType="withEffect">
                                  <p:stCondLst>
                                    <p:cond delay="0"/>
                                  </p:stCondLst>
                                  <p:childTnLst>
                                    <p:animEffect transition="out" filter="blinds(horizontal)">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par>
                                <p:cTn id="8" presetID="0" presetClass="path" presetSubtype="0" accel="50000" decel="50000" fill="hold" grpId="0" nodeType="withEffect">
                                  <p:stCondLst>
                                    <p:cond delay="0"/>
                                  </p:stCondLst>
                                  <p:childTnLst>
                                    <p:animMotion origin="layout" path="M 0.0059 -0.01644 L -0.01684 -0.15255 " pathEditMode="relative" ptsTypes="AA">
                                      <p:cBhvr>
                                        <p:cTn id="9" dur="2000" fill="hold"/>
                                        <p:tgtEl>
                                          <p:spTgt spid="6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29" name="TextBox 28"/>
          <p:cNvSpPr txBox="1"/>
          <p:nvPr/>
        </p:nvSpPr>
        <p:spPr>
          <a:xfrm>
            <a:off x="8146634" y="4189420"/>
            <a:ext cx="336952" cy="461665"/>
          </a:xfrm>
          <a:prstGeom prst="rect">
            <a:avLst/>
          </a:prstGeom>
          <a:noFill/>
        </p:spPr>
        <p:txBody>
          <a:bodyPr wrap="none" rtlCol="0">
            <a:spAutoFit/>
          </a:bodyPr>
          <a:lstStyle/>
          <a:p>
            <a:r>
              <a:rPr lang="en-US" sz="2400" b="1" dirty="0" smtClean="0">
                <a:solidFill>
                  <a:srgbClr val="FF0000"/>
                </a:solidFill>
              </a:rPr>
              <a:t>T</a:t>
            </a:r>
            <a:endParaRPr lang="en-US" sz="2400" b="1" dirty="0">
              <a:solidFill>
                <a:srgbClr val="FF0000"/>
              </a:solidFill>
            </a:endParaRPr>
          </a:p>
        </p:txBody>
      </p:sp>
      <p:sp>
        <p:nvSpPr>
          <p:cNvPr id="30" name="TextBox 29"/>
          <p:cNvSpPr txBox="1"/>
          <p:nvPr/>
        </p:nvSpPr>
        <p:spPr>
          <a:xfrm>
            <a:off x="623429" y="945190"/>
            <a:ext cx="330540" cy="461665"/>
          </a:xfrm>
          <a:prstGeom prst="rect">
            <a:avLst/>
          </a:prstGeom>
          <a:noFill/>
        </p:spPr>
        <p:txBody>
          <a:bodyPr wrap="none" rtlCol="0">
            <a:spAutoFit/>
          </a:bodyPr>
          <a:lstStyle/>
          <a:p>
            <a:r>
              <a:rPr lang="en-US" sz="2400" b="1" dirty="0" smtClean="0">
                <a:solidFill>
                  <a:srgbClr val="FF0000"/>
                </a:solidFill>
              </a:rPr>
              <a:t>S</a:t>
            </a:r>
            <a:endParaRPr lang="en-US" sz="2400" b="1" dirty="0">
              <a:solidFill>
                <a:srgbClr val="FF0000"/>
              </a:solidFill>
            </a:endParaRPr>
          </a:p>
        </p:txBody>
      </p:sp>
      <p:sp>
        <p:nvSpPr>
          <p:cNvPr id="31" name="TextBox 30"/>
          <p:cNvSpPr txBox="1"/>
          <p:nvPr/>
        </p:nvSpPr>
        <p:spPr>
          <a:xfrm>
            <a:off x="4733754" y="717175"/>
            <a:ext cx="3473387" cy="830997"/>
          </a:xfrm>
          <a:prstGeom prst="rect">
            <a:avLst/>
          </a:prstGeom>
          <a:noFill/>
        </p:spPr>
        <p:txBody>
          <a:bodyPr wrap="none" rtlCol="0">
            <a:spAutoFit/>
          </a:bodyPr>
          <a:lstStyle/>
          <a:p>
            <a:r>
              <a:rPr lang="vi-VN" sz="2400" dirty="0" smtClean="0">
                <a:latin typeface="Cambria" charset="0"/>
                <a:ea typeface="Cambria" charset="0"/>
                <a:cs typeface="Cambria" charset="0"/>
              </a:rPr>
              <a:t>Find shortest route from </a:t>
            </a:r>
            <a:br>
              <a:rPr lang="vi-VN" sz="2400" dirty="0" smtClean="0">
                <a:latin typeface="Cambria" charset="0"/>
                <a:ea typeface="Cambria" charset="0"/>
                <a:cs typeface="Cambria" charset="0"/>
              </a:rPr>
            </a:br>
            <a:r>
              <a:rPr lang="vi-VN" sz="2400" dirty="0" smtClean="0">
                <a:latin typeface="Cambria" charset="0"/>
                <a:ea typeface="Cambria" charset="0"/>
                <a:cs typeface="Cambria" charset="0"/>
              </a:rPr>
              <a:t>abitrary location S and T </a:t>
            </a:r>
            <a:endParaRPr lang="en-US" sz="2400" dirty="0">
              <a:latin typeface="Cambria" charset="0"/>
              <a:ea typeface="Cambria" charset="0"/>
              <a:cs typeface="Cambria" charset="0"/>
            </a:endParaRPr>
          </a:p>
        </p:txBody>
      </p:sp>
    </p:spTree>
    <p:extLst>
      <p:ext uri="{BB962C8B-B14F-4D97-AF65-F5344CB8AC3E}">
        <p14:creationId xmlns:p14="http://schemas.microsoft.com/office/powerpoint/2010/main" val="12150084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t>8:20</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67463499"/>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vi-VN" sz="2000" dirty="0" smtClean="0">
                          <a:latin typeface="Cambria" charset="0"/>
                          <a:ea typeface="Cambria" charset="0"/>
                          <a:cs typeface="Cambria" charset="0"/>
                        </a:rPr>
                        <a:t>NULL-&gt;4</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t>8:25</a:t>
            </a:r>
            <a:endParaRPr lang="en-US" sz="2000" b="1" dirty="0"/>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smtClean="0"/>
              <a:t>Process Station: 4</a:t>
            </a:r>
          </a:p>
        </p:txBody>
      </p:sp>
      <p:sp>
        <p:nvSpPr>
          <p:cNvPr id="2" name="TextBox 1"/>
          <p:cNvSpPr txBox="1"/>
          <p:nvPr/>
        </p:nvSpPr>
        <p:spPr>
          <a:xfrm>
            <a:off x="3112167" y="4372847"/>
            <a:ext cx="644728" cy="400110"/>
          </a:xfrm>
          <a:prstGeom prst="rect">
            <a:avLst/>
          </a:prstGeom>
          <a:noFill/>
        </p:spPr>
        <p:txBody>
          <a:bodyPr wrap="none" rtlCol="0">
            <a:spAutoFit/>
          </a:bodyPr>
          <a:lstStyle/>
          <a:p>
            <a:r>
              <a:rPr lang="en-US" sz="2000" b="1" dirty="0" smtClean="0">
                <a:solidFill>
                  <a:srgbClr val="FF0000"/>
                </a:solidFill>
              </a:rPr>
              <a:t>8:30</a:t>
            </a:r>
            <a:endParaRPr lang="en-US" sz="2000" b="1" dirty="0">
              <a:solidFill>
                <a:srgbClr val="FF0000"/>
              </a:solidFill>
            </a:endParaRPr>
          </a:p>
        </p:txBody>
      </p:sp>
      <p:sp>
        <p:nvSpPr>
          <p:cNvPr id="60" name="TextBox 59"/>
          <p:cNvSpPr txBox="1"/>
          <p:nvPr/>
        </p:nvSpPr>
        <p:spPr>
          <a:xfrm>
            <a:off x="6440905" y="4380869"/>
            <a:ext cx="644728" cy="400110"/>
          </a:xfrm>
          <a:prstGeom prst="rect">
            <a:avLst/>
          </a:prstGeom>
          <a:noFill/>
        </p:spPr>
        <p:txBody>
          <a:bodyPr wrap="none" rtlCol="0">
            <a:spAutoFit/>
          </a:bodyPr>
          <a:lstStyle/>
          <a:p>
            <a:r>
              <a:rPr lang="en-US" sz="2000" b="1" dirty="0" smtClean="0">
                <a:solidFill>
                  <a:srgbClr val="FF0000"/>
                </a:solidFill>
              </a:rPr>
              <a:t>8:35</a:t>
            </a:r>
            <a:endParaRPr lang="en-US" sz="2000" b="1" dirty="0">
              <a:solidFill>
                <a:srgbClr val="FF0000"/>
              </a:solidFill>
            </a:endParaRPr>
          </a:p>
        </p:txBody>
      </p:sp>
      <p:sp>
        <p:nvSpPr>
          <p:cNvPr id="61" name="TextBox 60"/>
          <p:cNvSpPr txBox="1"/>
          <p:nvPr/>
        </p:nvSpPr>
        <p:spPr>
          <a:xfrm>
            <a:off x="7135251" y="3511752"/>
            <a:ext cx="644728" cy="400110"/>
          </a:xfrm>
          <a:prstGeom prst="rect">
            <a:avLst/>
          </a:prstGeom>
          <a:noFill/>
        </p:spPr>
        <p:txBody>
          <a:bodyPr wrap="none" rtlCol="0">
            <a:spAutoFit/>
          </a:bodyPr>
          <a:lstStyle/>
          <a:p>
            <a:r>
              <a:rPr lang="en-US" sz="2000" b="1" dirty="0" smtClean="0">
                <a:solidFill>
                  <a:srgbClr val="FF0000"/>
                </a:solidFill>
              </a:rPr>
              <a:t>8:40</a:t>
            </a:r>
            <a:endParaRPr lang="en-US" sz="2000" b="1" dirty="0">
              <a:solidFill>
                <a:srgbClr val="FF0000"/>
              </a:solidFill>
            </a:endParaRPr>
          </a:p>
        </p:txBody>
      </p:sp>
      <p:sp>
        <p:nvSpPr>
          <p:cNvPr id="62" name="TextBox 61"/>
          <p:cNvSpPr txBox="1"/>
          <p:nvPr/>
        </p:nvSpPr>
        <p:spPr>
          <a:xfrm>
            <a:off x="102447" y="2210652"/>
            <a:ext cx="2448812" cy="400110"/>
          </a:xfrm>
          <a:prstGeom prst="rect">
            <a:avLst/>
          </a:prstGeom>
          <a:noFill/>
        </p:spPr>
        <p:txBody>
          <a:bodyPr wrap="none" rtlCol="0">
            <a:spAutoFit/>
          </a:bodyPr>
          <a:lstStyle/>
          <a:p>
            <a:r>
              <a:rPr lang="en-US" sz="2000" b="1" dirty="0"/>
              <a:t>Process Route: </a:t>
            </a:r>
            <a:r>
              <a:rPr lang="en-US" sz="2000" b="1" strike="sngStrike" dirty="0"/>
              <a:t>24</a:t>
            </a:r>
            <a:r>
              <a:rPr lang="en-US" sz="2000" b="1" dirty="0"/>
              <a:t>, 18</a:t>
            </a:r>
          </a:p>
        </p:txBody>
      </p:sp>
      <p:sp>
        <p:nvSpPr>
          <p:cNvPr id="63" name="TextBox 62"/>
          <p:cNvSpPr txBox="1"/>
          <p:nvPr/>
        </p:nvSpPr>
        <p:spPr>
          <a:xfrm>
            <a:off x="3456953" y="2344742"/>
            <a:ext cx="2186817" cy="400110"/>
          </a:xfrm>
          <a:prstGeom prst="rect">
            <a:avLst/>
          </a:prstGeom>
          <a:noFill/>
        </p:spPr>
        <p:txBody>
          <a:bodyPr wrap="none" rtlCol="0">
            <a:spAutoFit/>
          </a:bodyPr>
          <a:lstStyle/>
          <a:p>
            <a:pPr algn="ctr"/>
            <a:r>
              <a:rPr lang="vi-VN" sz="2000" dirty="0" smtClean="0">
                <a:latin typeface="Cambria" charset="0"/>
                <a:ea typeface="Cambria" charset="0"/>
                <a:cs typeface="Cambria" charset="0"/>
              </a:rPr>
              <a:t>Update trace[6]=4</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909828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t>8:20</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2091051410"/>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t>8:25</a:t>
            </a:r>
            <a:endParaRPr lang="en-US" sz="2000" b="1" dirty="0"/>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smtClean="0"/>
              <a:t>Process Station: 5</a:t>
            </a:r>
          </a:p>
        </p:txBody>
      </p:sp>
      <p:sp>
        <p:nvSpPr>
          <p:cNvPr id="61" name="TextBox 60"/>
          <p:cNvSpPr txBox="1"/>
          <p:nvPr/>
        </p:nvSpPr>
        <p:spPr>
          <a:xfrm>
            <a:off x="7135251" y="3511752"/>
            <a:ext cx="644728" cy="400110"/>
          </a:xfrm>
          <a:prstGeom prst="rect">
            <a:avLst/>
          </a:prstGeom>
          <a:noFill/>
        </p:spPr>
        <p:txBody>
          <a:bodyPr wrap="none" rtlCol="0">
            <a:spAutoFit/>
          </a:bodyPr>
          <a:lstStyle/>
          <a:p>
            <a:r>
              <a:rPr lang="en-US" sz="2000" b="1" dirty="0" smtClean="0"/>
              <a:t>8:40</a:t>
            </a:r>
            <a:endParaRPr lang="en-US" sz="2000" b="1" dirty="0"/>
          </a:p>
        </p:txBody>
      </p:sp>
      <p:sp>
        <p:nvSpPr>
          <p:cNvPr id="42" name="TextBox 41"/>
          <p:cNvSpPr txBox="1"/>
          <p:nvPr/>
        </p:nvSpPr>
        <p:spPr>
          <a:xfrm>
            <a:off x="3093301" y="2344742"/>
            <a:ext cx="2914131" cy="707886"/>
          </a:xfrm>
          <a:prstGeom prst="rect">
            <a:avLst/>
          </a:prstGeom>
          <a:noFill/>
        </p:spPr>
        <p:txBody>
          <a:bodyPr wrap="none" rtlCol="0">
            <a:spAutoFit/>
          </a:bodyPr>
          <a:lstStyle/>
          <a:p>
            <a:pPr algn="ctr"/>
            <a:r>
              <a:rPr lang="vi-VN" sz="2000" dirty="0" smtClean="0">
                <a:latin typeface="Cambria" charset="0"/>
                <a:ea typeface="Cambria" charset="0"/>
                <a:cs typeface="Cambria" charset="0"/>
              </a:rPr>
              <a:t>Continue to get station 5 </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from list and process</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5363483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t>8:20</a:t>
            </a:r>
            <a:endParaRPr lang="en-US" sz="2000" b="1" dirty="0"/>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t>8:25</a:t>
            </a:r>
            <a:endParaRPr lang="en-US" sz="2000" b="1" dirty="0"/>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smtClean="0"/>
              <a:t>Process Station: 5</a:t>
            </a:r>
          </a:p>
        </p:txBody>
      </p:sp>
      <p:sp>
        <p:nvSpPr>
          <p:cNvPr id="61" name="TextBox 60"/>
          <p:cNvSpPr txBox="1"/>
          <p:nvPr/>
        </p:nvSpPr>
        <p:spPr>
          <a:xfrm>
            <a:off x="7135251" y="3511752"/>
            <a:ext cx="644728" cy="400110"/>
          </a:xfrm>
          <a:prstGeom prst="rect">
            <a:avLst/>
          </a:prstGeom>
          <a:noFill/>
        </p:spPr>
        <p:txBody>
          <a:bodyPr wrap="none" rtlCol="0">
            <a:spAutoFit/>
          </a:bodyPr>
          <a:lstStyle/>
          <a:p>
            <a:r>
              <a:rPr lang="en-US" sz="2000" b="1" dirty="0" smtClean="0"/>
              <a:t>8:40</a:t>
            </a:r>
            <a:endParaRPr lang="en-US" sz="2000" b="1" dirty="0"/>
          </a:p>
        </p:txBody>
      </p:sp>
      <p:sp>
        <p:nvSpPr>
          <p:cNvPr id="42" name="TextBox 41"/>
          <p:cNvSpPr txBox="1"/>
          <p:nvPr/>
        </p:nvSpPr>
        <p:spPr>
          <a:xfrm>
            <a:off x="102447" y="2210652"/>
            <a:ext cx="2448812" cy="400110"/>
          </a:xfrm>
          <a:prstGeom prst="rect">
            <a:avLst/>
          </a:prstGeom>
          <a:noFill/>
        </p:spPr>
        <p:txBody>
          <a:bodyPr wrap="none" rtlCol="0">
            <a:spAutoFit/>
          </a:bodyPr>
          <a:lstStyle/>
          <a:p>
            <a:r>
              <a:rPr lang="en-US" sz="2000" b="1" dirty="0" smtClean="0"/>
              <a:t>Process Route: </a:t>
            </a:r>
            <a:r>
              <a:rPr lang="en-US" sz="2000" b="1" strike="sngStrike" dirty="0" smtClean="0"/>
              <a:t>55</a:t>
            </a:r>
            <a:r>
              <a:rPr lang="en-US" sz="2000" b="1" dirty="0" smtClean="0"/>
              <a:t>, 18</a:t>
            </a:r>
          </a:p>
        </p:txBody>
      </p:sp>
      <p:sp>
        <p:nvSpPr>
          <p:cNvPr id="60" name="TextBox 59"/>
          <p:cNvSpPr txBox="1"/>
          <p:nvPr/>
        </p:nvSpPr>
        <p:spPr>
          <a:xfrm>
            <a:off x="3302302" y="2344742"/>
            <a:ext cx="2496133" cy="1015663"/>
          </a:xfrm>
          <a:prstGeom prst="rect">
            <a:avLst/>
          </a:prstGeom>
          <a:noFill/>
        </p:spPr>
        <p:txBody>
          <a:bodyPr wrap="none" rtlCol="0">
            <a:spAutoFit/>
          </a:bodyPr>
          <a:lstStyle/>
          <a:p>
            <a:pPr algn="ctr"/>
            <a:r>
              <a:rPr lang="vi-VN" sz="2000" dirty="0" smtClean="0">
                <a:latin typeface="Cambria" charset="0"/>
                <a:ea typeface="Cambria" charset="0"/>
                <a:cs typeface="Cambria" charset="0"/>
              </a:rPr>
              <a:t>Find all routes </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through station 5</a:t>
            </a:r>
          </a:p>
          <a:p>
            <a:pPr algn="ctr"/>
            <a:r>
              <a:rPr lang="vi-VN" sz="2000" dirty="0" smtClean="0">
                <a:latin typeface="Cambria" charset="0"/>
                <a:ea typeface="Cambria" charset="0"/>
                <a:cs typeface="Cambria" charset="0"/>
              </a:rPr>
              <a:t>And remove route 55</a:t>
            </a:r>
          </a:p>
        </p:txBody>
      </p:sp>
    </p:spTree>
    <p:extLst>
      <p:ext uri="{BB962C8B-B14F-4D97-AF65-F5344CB8AC3E}">
        <p14:creationId xmlns:p14="http://schemas.microsoft.com/office/powerpoint/2010/main" val="13945757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t>8:20</a:t>
            </a:r>
            <a:endParaRPr lang="en-US" sz="2000" b="1" dirty="0"/>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t>8:25</a:t>
            </a:r>
            <a:endParaRPr lang="en-US" sz="2000" b="1" dirty="0"/>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smtClean="0"/>
              <a:t>Process Station: 5</a:t>
            </a:r>
          </a:p>
        </p:txBody>
      </p:sp>
      <p:sp>
        <p:nvSpPr>
          <p:cNvPr id="61" name="TextBox 60"/>
          <p:cNvSpPr txBox="1"/>
          <p:nvPr/>
        </p:nvSpPr>
        <p:spPr>
          <a:xfrm>
            <a:off x="7135251" y="3511752"/>
            <a:ext cx="644728" cy="400110"/>
          </a:xfrm>
          <a:prstGeom prst="rect">
            <a:avLst/>
          </a:prstGeom>
          <a:noFill/>
        </p:spPr>
        <p:txBody>
          <a:bodyPr wrap="none" rtlCol="0">
            <a:spAutoFit/>
          </a:bodyPr>
          <a:lstStyle/>
          <a:p>
            <a:r>
              <a:rPr lang="en-US" sz="2000" b="1" dirty="0" smtClean="0"/>
              <a:t>8:40</a:t>
            </a:r>
            <a:endParaRPr lang="en-US" sz="2000" b="1" dirty="0"/>
          </a:p>
        </p:txBody>
      </p:sp>
      <p:sp>
        <p:nvSpPr>
          <p:cNvPr id="42" name="TextBox 41"/>
          <p:cNvSpPr txBox="1"/>
          <p:nvPr/>
        </p:nvSpPr>
        <p:spPr>
          <a:xfrm>
            <a:off x="102447" y="2210652"/>
            <a:ext cx="2448812" cy="400110"/>
          </a:xfrm>
          <a:prstGeom prst="rect">
            <a:avLst/>
          </a:prstGeom>
          <a:noFill/>
        </p:spPr>
        <p:txBody>
          <a:bodyPr wrap="none" rtlCol="0">
            <a:spAutoFit/>
          </a:bodyPr>
          <a:lstStyle/>
          <a:p>
            <a:r>
              <a:rPr lang="en-US" sz="2000" b="1" dirty="0" smtClean="0"/>
              <a:t>Process Route: </a:t>
            </a:r>
            <a:r>
              <a:rPr lang="en-US" sz="2000" b="1" strike="sngStrike" dirty="0" smtClean="0"/>
              <a:t>55</a:t>
            </a:r>
            <a:r>
              <a:rPr lang="en-US" sz="2000" b="1" dirty="0" smtClean="0"/>
              <a:t>, 18</a:t>
            </a:r>
          </a:p>
        </p:txBody>
      </p:sp>
      <p:sp>
        <p:nvSpPr>
          <p:cNvPr id="60" name="TextBox 59"/>
          <p:cNvSpPr txBox="1"/>
          <p:nvPr/>
        </p:nvSpPr>
        <p:spPr>
          <a:xfrm>
            <a:off x="6440905" y="4380869"/>
            <a:ext cx="644728" cy="400110"/>
          </a:xfrm>
          <a:prstGeom prst="rect">
            <a:avLst/>
          </a:prstGeom>
          <a:noFill/>
        </p:spPr>
        <p:txBody>
          <a:bodyPr wrap="none" rtlCol="0">
            <a:spAutoFit/>
          </a:bodyPr>
          <a:lstStyle/>
          <a:p>
            <a:r>
              <a:rPr lang="en-US" sz="2000" b="1" dirty="0" smtClean="0">
                <a:solidFill>
                  <a:srgbClr val="FF0000"/>
                </a:solidFill>
              </a:rPr>
              <a:t>8:25</a:t>
            </a:r>
            <a:endParaRPr lang="en-US" sz="2000" b="1" dirty="0">
              <a:solidFill>
                <a:srgbClr val="FF0000"/>
              </a:solidFill>
            </a:endParaRPr>
          </a:p>
        </p:txBody>
      </p:sp>
      <p:sp>
        <p:nvSpPr>
          <p:cNvPr id="62" name="TextBox 61"/>
          <p:cNvSpPr txBox="1"/>
          <p:nvPr/>
        </p:nvSpPr>
        <p:spPr>
          <a:xfrm>
            <a:off x="7267077" y="4388891"/>
            <a:ext cx="644728" cy="400110"/>
          </a:xfrm>
          <a:prstGeom prst="rect">
            <a:avLst/>
          </a:prstGeom>
          <a:noFill/>
        </p:spPr>
        <p:txBody>
          <a:bodyPr wrap="none" rtlCol="0">
            <a:spAutoFit/>
          </a:bodyPr>
          <a:lstStyle/>
          <a:p>
            <a:r>
              <a:rPr lang="en-US" sz="2000" b="1" dirty="0" smtClean="0">
                <a:solidFill>
                  <a:srgbClr val="FF0000"/>
                </a:solidFill>
              </a:rPr>
              <a:t>8:30</a:t>
            </a:r>
            <a:endParaRPr lang="en-US" sz="2000" b="1" dirty="0">
              <a:solidFill>
                <a:srgbClr val="FF0000"/>
              </a:solidFill>
            </a:endParaRPr>
          </a:p>
        </p:txBody>
      </p:sp>
      <p:sp>
        <p:nvSpPr>
          <p:cNvPr id="63" name="TextBox 62"/>
          <p:cNvSpPr txBox="1"/>
          <p:nvPr/>
        </p:nvSpPr>
        <p:spPr>
          <a:xfrm>
            <a:off x="3311598" y="2344742"/>
            <a:ext cx="2477538" cy="1015663"/>
          </a:xfrm>
          <a:prstGeom prst="rect">
            <a:avLst/>
          </a:prstGeom>
          <a:noFill/>
        </p:spPr>
        <p:txBody>
          <a:bodyPr wrap="none" rtlCol="0">
            <a:spAutoFit/>
          </a:bodyPr>
          <a:lstStyle/>
          <a:p>
            <a:pPr algn="ctr"/>
            <a:r>
              <a:rPr lang="vi-VN" sz="2000" dirty="0" smtClean="0">
                <a:latin typeface="Cambria" charset="0"/>
                <a:ea typeface="Cambria" charset="0"/>
                <a:cs typeface="Cambria" charset="0"/>
              </a:rPr>
              <a:t>Find the earliest trip </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can be catched </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at station 5</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7325860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t>8:20</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1882061089"/>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t>8:25</a:t>
            </a:r>
            <a:endParaRPr lang="en-US" sz="2000" b="1" dirty="0"/>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smtClean="0"/>
              <a:t>Process Station: 5</a:t>
            </a:r>
          </a:p>
        </p:txBody>
      </p:sp>
      <p:sp>
        <p:nvSpPr>
          <p:cNvPr id="61" name="TextBox 60"/>
          <p:cNvSpPr txBox="1"/>
          <p:nvPr/>
        </p:nvSpPr>
        <p:spPr>
          <a:xfrm>
            <a:off x="7135251" y="3511752"/>
            <a:ext cx="644728" cy="400110"/>
          </a:xfrm>
          <a:prstGeom prst="rect">
            <a:avLst/>
          </a:prstGeom>
          <a:noFill/>
        </p:spPr>
        <p:txBody>
          <a:bodyPr wrap="none" rtlCol="0">
            <a:spAutoFit/>
          </a:bodyPr>
          <a:lstStyle/>
          <a:p>
            <a:r>
              <a:rPr lang="en-US" sz="2000" b="1" dirty="0" smtClean="0"/>
              <a:t>8:40</a:t>
            </a:r>
            <a:endParaRPr lang="en-US" sz="2000" b="1" dirty="0"/>
          </a:p>
        </p:txBody>
      </p:sp>
      <p:sp>
        <p:nvSpPr>
          <p:cNvPr id="42" name="TextBox 41"/>
          <p:cNvSpPr txBox="1"/>
          <p:nvPr/>
        </p:nvSpPr>
        <p:spPr>
          <a:xfrm>
            <a:off x="102447" y="2210652"/>
            <a:ext cx="2448812" cy="400110"/>
          </a:xfrm>
          <a:prstGeom prst="rect">
            <a:avLst/>
          </a:prstGeom>
          <a:noFill/>
        </p:spPr>
        <p:txBody>
          <a:bodyPr wrap="none" rtlCol="0">
            <a:spAutoFit/>
          </a:bodyPr>
          <a:lstStyle/>
          <a:p>
            <a:r>
              <a:rPr lang="en-US" sz="2000" b="1" dirty="0" smtClean="0"/>
              <a:t>Process Route: </a:t>
            </a:r>
            <a:r>
              <a:rPr lang="en-US" sz="2000" b="1" strike="sngStrike" dirty="0" smtClean="0"/>
              <a:t>55</a:t>
            </a:r>
            <a:r>
              <a:rPr lang="en-US" sz="2000" b="1" dirty="0" smtClean="0"/>
              <a:t>, 18</a:t>
            </a:r>
          </a:p>
        </p:txBody>
      </p:sp>
      <p:sp>
        <p:nvSpPr>
          <p:cNvPr id="60" name="TextBox 59"/>
          <p:cNvSpPr txBox="1"/>
          <p:nvPr/>
        </p:nvSpPr>
        <p:spPr>
          <a:xfrm>
            <a:off x="6440905" y="4380869"/>
            <a:ext cx="644728" cy="400110"/>
          </a:xfrm>
          <a:prstGeom prst="rect">
            <a:avLst/>
          </a:prstGeom>
          <a:noFill/>
        </p:spPr>
        <p:txBody>
          <a:bodyPr wrap="none" rtlCol="0">
            <a:spAutoFit/>
          </a:bodyPr>
          <a:lstStyle/>
          <a:p>
            <a:r>
              <a:rPr lang="en-US" sz="2000" b="1" dirty="0" smtClean="0">
                <a:solidFill>
                  <a:srgbClr val="FF0000"/>
                </a:solidFill>
              </a:rPr>
              <a:t>8:25</a:t>
            </a:r>
            <a:endParaRPr lang="en-US" sz="2000" b="1" dirty="0">
              <a:solidFill>
                <a:srgbClr val="FF0000"/>
              </a:solidFill>
            </a:endParaRPr>
          </a:p>
        </p:txBody>
      </p:sp>
      <p:sp>
        <p:nvSpPr>
          <p:cNvPr id="62" name="TextBox 61"/>
          <p:cNvSpPr txBox="1"/>
          <p:nvPr/>
        </p:nvSpPr>
        <p:spPr>
          <a:xfrm>
            <a:off x="7267077" y="4388891"/>
            <a:ext cx="644728" cy="400110"/>
          </a:xfrm>
          <a:prstGeom prst="rect">
            <a:avLst/>
          </a:prstGeom>
          <a:noFill/>
        </p:spPr>
        <p:txBody>
          <a:bodyPr wrap="none" rtlCol="0">
            <a:spAutoFit/>
          </a:bodyPr>
          <a:lstStyle/>
          <a:p>
            <a:r>
              <a:rPr lang="en-US" sz="2000" b="1" dirty="0" smtClean="0">
                <a:solidFill>
                  <a:srgbClr val="FF0000"/>
                </a:solidFill>
              </a:rPr>
              <a:t>8:30</a:t>
            </a:r>
            <a:endParaRPr lang="en-US" sz="2000" b="1" dirty="0">
              <a:solidFill>
                <a:srgbClr val="FF0000"/>
              </a:solidFill>
            </a:endParaRPr>
          </a:p>
        </p:txBody>
      </p:sp>
      <p:sp>
        <p:nvSpPr>
          <p:cNvPr id="63" name="TextBox 62"/>
          <p:cNvSpPr txBox="1"/>
          <p:nvPr/>
        </p:nvSpPr>
        <p:spPr>
          <a:xfrm>
            <a:off x="3574934" y="2344742"/>
            <a:ext cx="1950854" cy="707886"/>
          </a:xfrm>
          <a:prstGeom prst="rect">
            <a:avLst/>
          </a:prstGeom>
          <a:noFill/>
        </p:spPr>
        <p:txBody>
          <a:bodyPr wrap="none" rtlCol="0">
            <a:spAutoFit/>
          </a:bodyPr>
          <a:lstStyle/>
          <a:p>
            <a:pPr algn="ctr"/>
            <a:r>
              <a:rPr lang="vi-VN" sz="2000" dirty="0" smtClean="0">
                <a:latin typeface="Cambria" charset="0"/>
                <a:ea typeface="Cambria" charset="0"/>
                <a:cs typeface="Cambria" charset="0"/>
              </a:rPr>
              <a:t>Update time for </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station 5</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49970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fill="hold" grpId="0" nodeType="withEffect">
                                  <p:stCondLst>
                                    <p:cond delay="0"/>
                                  </p:stCondLst>
                                  <p:childTnLst>
                                    <p:animEffect transition="out" filter="blinds(horizontal)">
                                      <p:cBhvr>
                                        <p:cTn id="6" dur="500"/>
                                        <p:tgtEl>
                                          <p:spTgt spid="61"/>
                                        </p:tgtEl>
                                      </p:cBhvr>
                                    </p:animEffect>
                                    <p:set>
                                      <p:cBhvr>
                                        <p:cTn id="7" dur="1" fill="hold">
                                          <p:stCondLst>
                                            <p:cond delay="499"/>
                                          </p:stCondLst>
                                        </p:cTn>
                                        <p:tgtEl>
                                          <p:spTgt spid="61"/>
                                        </p:tgtEl>
                                        <p:attrNameLst>
                                          <p:attrName>style.visibility</p:attrName>
                                        </p:attrNameLst>
                                      </p:cBhvr>
                                      <p:to>
                                        <p:strVal val="hidden"/>
                                      </p:to>
                                    </p:set>
                                  </p:childTnLst>
                                </p:cTn>
                              </p:par>
                              <p:par>
                                <p:cTn id="8" presetID="0" presetClass="path" presetSubtype="0" accel="50000" decel="50000" fill="hold" grpId="0" nodeType="withEffect">
                                  <p:stCondLst>
                                    <p:cond delay="0"/>
                                  </p:stCondLst>
                                  <p:childTnLst>
                                    <p:animMotion origin="layout" path="M 0.02066 -0.01759 L -0.0177 -0.15949 " pathEditMode="relative" ptsTypes="AA">
                                      <p:cBhvr>
                                        <p:cTn id="9" dur="2000" fill="hold"/>
                                        <p:tgtEl>
                                          <p:spTgt spid="6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t>8:20</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2129489734"/>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4-&gt;5</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t>8:25</a:t>
            </a:r>
            <a:endParaRPr lang="en-US" sz="2000" b="1" dirty="0"/>
          </a:p>
        </p:txBody>
      </p:sp>
      <p:sp>
        <p:nvSpPr>
          <p:cNvPr id="61" name="TextBox 60"/>
          <p:cNvSpPr txBox="1"/>
          <p:nvPr/>
        </p:nvSpPr>
        <p:spPr>
          <a:xfrm>
            <a:off x="7135251" y="3511752"/>
            <a:ext cx="644728" cy="400110"/>
          </a:xfrm>
          <a:prstGeom prst="rect">
            <a:avLst/>
          </a:prstGeom>
          <a:noFill/>
        </p:spPr>
        <p:txBody>
          <a:bodyPr wrap="none" rtlCol="0">
            <a:spAutoFit/>
          </a:bodyPr>
          <a:lstStyle/>
          <a:p>
            <a:r>
              <a:rPr lang="en-US" sz="2000" b="1" dirty="0" smtClean="0"/>
              <a:t>8:30</a:t>
            </a:r>
            <a:endParaRPr lang="en-US" sz="2000" b="1" dirty="0"/>
          </a:p>
        </p:txBody>
      </p:sp>
      <p:sp>
        <p:nvSpPr>
          <p:cNvPr id="42" name="TextBox 41"/>
          <p:cNvSpPr txBox="1"/>
          <p:nvPr/>
        </p:nvSpPr>
        <p:spPr>
          <a:xfrm>
            <a:off x="3456952" y="2344742"/>
            <a:ext cx="2186817" cy="400110"/>
          </a:xfrm>
          <a:prstGeom prst="rect">
            <a:avLst/>
          </a:prstGeom>
          <a:noFill/>
        </p:spPr>
        <p:txBody>
          <a:bodyPr wrap="none" rtlCol="0">
            <a:spAutoFit/>
          </a:bodyPr>
          <a:lstStyle/>
          <a:p>
            <a:pPr algn="ctr"/>
            <a:r>
              <a:rPr lang="vi-VN" sz="2000" dirty="0" smtClean="0">
                <a:latin typeface="Cambria" charset="0"/>
                <a:ea typeface="Cambria" charset="0"/>
                <a:cs typeface="Cambria" charset="0"/>
              </a:rPr>
              <a:t>Update trace[6]=5</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16801115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t>8:20</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222257259"/>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t>8:25</a:t>
            </a:r>
            <a:endParaRPr lang="en-US" sz="2000" b="1" dirty="0"/>
          </a:p>
        </p:txBody>
      </p:sp>
      <p:sp>
        <p:nvSpPr>
          <p:cNvPr id="61" name="TextBox 60"/>
          <p:cNvSpPr txBox="1"/>
          <p:nvPr/>
        </p:nvSpPr>
        <p:spPr>
          <a:xfrm>
            <a:off x="7135251" y="3511752"/>
            <a:ext cx="644728" cy="400110"/>
          </a:xfrm>
          <a:prstGeom prst="rect">
            <a:avLst/>
          </a:prstGeom>
          <a:noFill/>
        </p:spPr>
        <p:txBody>
          <a:bodyPr wrap="none" rtlCol="0">
            <a:spAutoFit/>
          </a:bodyPr>
          <a:lstStyle/>
          <a:p>
            <a:r>
              <a:rPr lang="en-US" sz="2000" b="1" dirty="0" smtClean="0"/>
              <a:t>8:30</a:t>
            </a:r>
            <a:endParaRPr lang="en-US" sz="2000" b="1" dirty="0"/>
          </a:p>
        </p:txBody>
      </p:sp>
      <p:sp>
        <p:nvSpPr>
          <p:cNvPr id="42" name="TextBox 41"/>
          <p:cNvSpPr txBox="1"/>
          <p:nvPr/>
        </p:nvSpPr>
        <p:spPr>
          <a:xfrm>
            <a:off x="3187994" y="2550014"/>
            <a:ext cx="2859373" cy="707886"/>
          </a:xfrm>
          <a:prstGeom prst="rect">
            <a:avLst/>
          </a:prstGeom>
          <a:noFill/>
        </p:spPr>
        <p:txBody>
          <a:bodyPr wrap="none" rtlCol="0">
            <a:spAutoFit/>
          </a:bodyPr>
          <a:lstStyle/>
          <a:p>
            <a:pPr algn="ctr"/>
            <a:r>
              <a:rPr lang="vi-VN" sz="2000" dirty="0" smtClean="0">
                <a:latin typeface="Cambria" charset="0"/>
                <a:ea typeface="Cambria" charset="0"/>
                <a:cs typeface="Cambria" charset="0"/>
              </a:rPr>
              <a:t>Algorithm finishes when</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improve station empty</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12214645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8"/>
          <p:cNvSpPr/>
          <p:nvPr/>
        </p:nvSpPr>
        <p:spPr>
          <a:xfrm>
            <a:off x="6373906" y="5327930"/>
            <a:ext cx="2205318" cy="522122"/>
          </a:xfrm>
          <a:custGeom>
            <a:avLst/>
            <a:gdLst>
              <a:gd name="connsiteX0" fmla="*/ 0 w 2205318"/>
              <a:gd name="connsiteY0" fmla="*/ 225705 h 522122"/>
              <a:gd name="connsiteX1" fmla="*/ 632012 w 2205318"/>
              <a:gd name="connsiteY1" fmla="*/ 10552 h 522122"/>
              <a:gd name="connsiteX2" fmla="*/ 1358153 w 2205318"/>
              <a:gd name="connsiteY2" fmla="*/ 521541 h 522122"/>
              <a:gd name="connsiteX3" fmla="*/ 2205318 w 2205318"/>
              <a:gd name="connsiteY3" fmla="*/ 91235 h 522122"/>
            </a:gdLst>
            <a:ahLst/>
            <a:cxnLst>
              <a:cxn ang="0">
                <a:pos x="connsiteX0" y="connsiteY0"/>
              </a:cxn>
              <a:cxn ang="0">
                <a:pos x="connsiteX1" y="connsiteY1"/>
              </a:cxn>
              <a:cxn ang="0">
                <a:pos x="connsiteX2" y="connsiteY2"/>
              </a:cxn>
              <a:cxn ang="0">
                <a:pos x="connsiteX3" y="connsiteY3"/>
              </a:cxn>
            </a:cxnLst>
            <a:rect l="l" t="t" r="r" b="b"/>
            <a:pathLst>
              <a:path w="2205318" h="522122">
                <a:moveTo>
                  <a:pt x="0" y="225705"/>
                </a:moveTo>
                <a:cubicBezTo>
                  <a:pt x="202826" y="93475"/>
                  <a:pt x="405653" y="-38754"/>
                  <a:pt x="632012" y="10552"/>
                </a:cubicBezTo>
                <a:cubicBezTo>
                  <a:pt x="858371" y="59858"/>
                  <a:pt x="1095935" y="508094"/>
                  <a:pt x="1358153" y="521541"/>
                </a:cubicBezTo>
                <a:cubicBezTo>
                  <a:pt x="1620371" y="534988"/>
                  <a:pt x="1912844" y="313111"/>
                  <a:pt x="2205318" y="91235"/>
                </a:cubicBezTo>
              </a:path>
            </a:pathLst>
          </a:cu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6008900" y="3738282"/>
            <a:ext cx="648888" cy="1815353"/>
          </a:xfrm>
          <a:custGeom>
            <a:avLst/>
            <a:gdLst>
              <a:gd name="connsiteX0" fmla="*/ 405347 w 648888"/>
              <a:gd name="connsiteY0" fmla="*/ 1815353 h 1815353"/>
              <a:gd name="connsiteX1" fmla="*/ 1935 w 648888"/>
              <a:gd name="connsiteY1" fmla="*/ 1573306 h 1815353"/>
              <a:gd name="connsiteX2" fmla="*/ 243982 w 648888"/>
              <a:gd name="connsiteY2" fmla="*/ 1129553 h 1815353"/>
              <a:gd name="connsiteX3" fmla="*/ 42276 w 648888"/>
              <a:gd name="connsiteY3" fmla="*/ 537883 h 1815353"/>
              <a:gd name="connsiteX4" fmla="*/ 607053 w 648888"/>
              <a:gd name="connsiteY4" fmla="*/ 389965 h 1815353"/>
              <a:gd name="connsiteX5" fmla="*/ 607053 w 648888"/>
              <a:gd name="connsiteY5" fmla="*/ 0 h 181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888" h="1815353">
                <a:moveTo>
                  <a:pt x="405347" y="1815353"/>
                </a:moveTo>
                <a:cubicBezTo>
                  <a:pt x="217088" y="1751479"/>
                  <a:pt x="28829" y="1687606"/>
                  <a:pt x="1935" y="1573306"/>
                </a:cubicBezTo>
                <a:cubicBezTo>
                  <a:pt x="-24959" y="1459006"/>
                  <a:pt x="237258" y="1302123"/>
                  <a:pt x="243982" y="1129553"/>
                </a:cubicBezTo>
                <a:cubicBezTo>
                  <a:pt x="250705" y="956982"/>
                  <a:pt x="-18236" y="661148"/>
                  <a:pt x="42276" y="537883"/>
                </a:cubicBezTo>
                <a:cubicBezTo>
                  <a:pt x="102788" y="414618"/>
                  <a:pt x="512924" y="479612"/>
                  <a:pt x="607053" y="389965"/>
                </a:cubicBezTo>
                <a:cubicBezTo>
                  <a:pt x="701182" y="300318"/>
                  <a:pt x="607053" y="0"/>
                  <a:pt x="607053"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6589059" y="3079308"/>
            <a:ext cx="2138082" cy="726210"/>
          </a:xfrm>
          <a:custGeom>
            <a:avLst/>
            <a:gdLst>
              <a:gd name="connsiteX0" fmla="*/ 0 w 2138082"/>
              <a:gd name="connsiteY0" fmla="*/ 645527 h 726210"/>
              <a:gd name="connsiteX1" fmla="*/ 658906 w 2138082"/>
              <a:gd name="connsiteY1" fmla="*/ 68 h 726210"/>
              <a:gd name="connsiteX2" fmla="*/ 1452282 w 2138082"/>
              <a:gd name="connsiteY2" fmla="*/ 605186 h 726210"/>
              <a:gd name="connsiteX3" fmla="*/ 2138082 w 2138082"/>
              <a:gd name="connsiteY3" fmla="*/ 726210 h 726210"/>
            </a:gdLst>
            <a:ahLst/>
            <a:cxnLst>
              <a:cxn ang="0">
                <a:pos x="connsiteX0" y="connsiteY0"/>
              </a:cxn>
              <a:cxn ang="0">
                <a:pos x="connsiteX1" y="connsiteY1"/>
              </a:cxn>
              <a:cxn ang="0">
                <a:pos x="connsiteX2" y="connsiteY2"/>
              </a:cxn>
              <a:cxn ang="0">
                <a:pos x="connsiteX3" y="connsiteY3"/>
              </a:cxn>
            </a:cxnLst>
            <a:rect l="l" t="t" r="r" b="b"/>
            <a:pathLst>
              <a:path w="2138082" h="726210">
                <a:moveTo>
                  <a:pt x="0" y="645527"/>
                </a:moveTo>
                <a:cubicBezTo>
                  <a:pt x="208429" y="326159"/>
                  <a:pt x="416859" y="6791"/>
                  <a:pt x="658906" y="68"/>
                </a:cubicBezTo>
                <a:cubicBezTo>
                  <a:pt x="900953" y="-6656"/>
                  <a:pt x="1205753" y="484162"/>
                  <a:pt x="1452282" y="605186"/>
                </a:cubicBezTo>
                <a:cubicBezTo>
                  <a:pt x="1698811" y="726210"/>
                  <a:pt x="2138082" y="726210"/>
                  <a:pt x="2138082" y="726210"/>
                </a:cubicBez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6306645" y="2393576"/>
            <a:ext cx="297756" cy="1317812"/>
          </a:xfrm>
          <a:custGeom>
            <a:avLst/>
            <a:gdLst>
              <a:gd name="connsiteX0" fmla="*/ 282414 w 297756"/>
              <a:gd name="connsiteY0" fmla="*/ 1317812 h 1317812"/>
              <a:gd name="connsiteX1" fmla="*/ 26 w 297756"/>
              <a:gd name="connsiteY1" fmla="*/ 887506 h 1317812"/>
              <a:gd name="connsiteX2" fmla="*/ 295861 w 297756"/>
              <a:gd name="connsiteY2" fmla="*/ 591671 h 1317812"/>
              <a:gd name="connsiteX3" fmla="*/ 134496 w 297756"/>
              <a:gd name="connsiteY3" fmla="*/ 0 h 1317812"/>
            </a:gdLst>
            <a:ahLst/>
            <a:cxnLst>
              <a:cxn ang="0">
                <a:pos x="connsiteX0" y="connsiteY0"/>
              </a:cxn>
              <a:cxn ang="0">
                <a:pos x="connsiteX1" y="connsiteY1"/>
              </a:cxn>
              <a:cxn ang="0">
                <a:pos x="connsiteX2" y="connsiteY2"/>
              </a:cxn>
              <a:cxn ang="0">
                <a:pos x="connsiteX3" y="connsiteY3"/>
              </a:cxn>
            </a:cxnLst>
            <a:rect l="l" t="t" r="r" b="b"/>
            <a:pathLst>
              <a:path w="297756" h="1317812">
                <a:moveTo>
                  <a:pt x="282414" y="1317812"/>
                </a:moveTo>
                <a:cubicBezTo>
                  <a:pt x="140099" y="1163170"/>
                  <a:pt x="-2215" y="1008529"/>
                  <a:pt x="26" y="887506"/>
                </a:cubicBezTo>
                <a:cubicBezTo>
                  <a:pt x="2267" y="766483"/>
                  <a:pt x="273449" y="739589"/>
                  <a:pt x="295861" y="591671"/>
                </a:cubicBezTo>
                <a:cubicBezTo>
                  <a:pt x="318273" y="443753"/>
                  <a:pt x="134496" y="0"/>
                  <a:pt x="134496"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5257800" y="5593976"/>
            <a:ext cx="1398494" cy="1062105"/>
          </a:xfrm>
          <a:custGeom>
            <a:avLst/>
            <a:gdLst>
              <a:gd name="connsiteX0" fmla="*/ 0 w 1398494"/>
              <a:gd name="connsiteY0" fmla="*/ 1048871 h 1062105"/>
              <a:gd name="connsiteX1" fmla="*/ 53788 w 1398494"/>
              <a:gd name="connsiteY1" fmla="*/ 1021977 h 1062105"/>
              <a:gd name="connsiteX2" fmla="*/ 282388 w 1398494"/>
              <a:gd name="connsiteY2" fmla="*/ 712695 h 1062105"/>
              <a:gd name="connsiteX3" fmla="*/ 1143000 w 1398494"/>
              <a:gd name="connsiteY3" fmla="*/ 1021977 h 1062105"/>
              <a:gd name="connsiteX4" fmla="*/ 1398494 w 1398494"/>
              <a:gd name="connsiteY4" fmla="*/ 389965 h 1062105"/>
              <a:gd name="connsiteX5" fmla="*/ 1143000 w 1398494"/>
              <a:gd name="connsiteY5" fmla="*/ 0 h 1062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8494" h="1062105">
                <a:moveTo>
                  <a:pt x="0" y="1048871"/>
                </a:moveTo>
                <a:cubicBezTo>
                  <a:pt x="3361" y="1063438"/>
                  <a:pt x="6723" y="1078006"/>
                  <a:pt x="53788" y="1021977"/>
                </a:cubicBezTo>
                <a:cubicBezTo>
                  <a:pt x="100853" y="965948"/>
                  <a:pt x="100853" y="712695"/>
                  <a:pt x="282388" y="712695"/>
                </a:cubicBezTo>
                <a:cubicBezTo>
                  <a:pt x="463923" y="712695"/>
                  <a:pt x="956982" y="1075765"/>
                  <a:pt x="1143000" y="1021977"/>
                </a:cubicBezTo>
                <a:cubicBezTo>
                  <a:pt x="1329018" y="968189"/>
                  <a:pt x="1398494" y="560294"/>
                  <a:pt x="1398494" y="389965"/>
                </a:cubicBezTo>
                <a:cubicBezTo>
                  <a:pt x="1398494" y="219636"/>
                  <a:pt x="1143000" y="0"/>
                  <a:pt x="1143000"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46645" y="4916620"/>
            <a:ext cx="6213814" cy="1349709"/>
          </a:xfrm>
          <a:custGeom>
            <a:avLst/>
            <a:gdLst>
              <a:gd name="connsiteX0" fmla="*/ 41614 w 6213814"/>
              <a:gd name="connsiteY0" fmla="*/ 1349709 h 1349709"/>
              <a:gd name="connsiteX1" fmla="*/ 55061 w 6213814"/>
              <a:gd name="connsiteY1" fmla="*/ 731145 h 1349709"/>
              <a:gd name="connsiteX2" fmla="*/ 579496 w 6213814"/>
              <a:gd name="connsiteY2" fmla="*/ 435309 h 1349709"/>
              <a:gd name="connsiteX3" fmla="*/ 1023249 w 6213814"/>
              <a:gd name="connsiteY3" fmla="*/ 5004 h 1349709"/>
              <a:gd name="connsiteX4" fmla="*/ 2139355 w 6213814"/>
              <a:gd name="connsiteY4" fmla="*/ 744592 h 1349709"/>
              <a:gd name="connsiteX5" fmla="*/ 3443720 w 6213814"/>
              <a:gd name="connsiteY5" fmla="*/ 852168 h 1349709"/>
              <a:gd name="connsiteX6" fmla="*/ 4385014 w 6213814"/>
              <a:gd name="connsiteY6" fmla="*/ 233604 h 1349709"/>
              <a:gd name="connsiteX7" fmla="*/ 5487673 w 6213814"/>
              <a:gd name="connsiteY7" fmla="*/ 637015 h 1349709"/>
              <a:gd name="connsiteX8" fmla="*/ 6213814 w 6213814"/>
              <a:gd name="connsiteY8" fmla="*/ 637015 h 134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13814" h="1349709">
                <a:moveTo>
                  <a:pt x="41614" y="1349709"/>
                </a:moveTo>
                <a:cubicBezTo>
                  <a:pt x="3514" y="1116627"/>
                  <a:pt x="-34586" y="883545"/>
                  <a:pt x="55061" y="731145"/>
                </a:cubicBezTo>
                <a:cubicBezTo>
                  <a:pt x="144708" y="578745"/>
                  <a:pt x="418131" y="556332"/>
                  <a:pt x="579496" y="435309"/>
                </a:cubicBezTo>
                <a:cubicBezTo>
                  <a:pt x="740861" y="314286"/>
                  <a:pt x="763273" y="-46543"/>
                  <a:pt x="1023249" y="5004"/>
                </a:cubicBezTo>
                <a:cubicBezTo>
                  <a:pt x="1283225" y="56551"/>
                  <a:pt x="1735943" y="603398"/>
                  <a:pt x="2139355" y="744592"/>
                </a:cubicBezTo>
                <a:cubicBezTo>
                  <a:pt x="2542767" y="885786"/>
                  <a:pt x="3069444" y="937333"/>
                  <a:pt x="3443720" y="852168"/>
                </a:cubicBezTo>
                <a:cubicBezTo>
                  <a:pt x="3817996" y="767003"/>
                  <a:pt x="4044355" y="269463"/>
                  <a:pt x="4385014" y="233604"/>
                </a:cubicBezTo>
                <a:cubicBezTo>
                  <a:pt x="4725673" y="197745"/>
                  <a:pt x="5182873" y="569780"/>
                  <a:pt x="5487673" y="637015"/>
                </a:cubicBezTo>
                <a:cubicBezTo>
                  <a:pt x="5792473" y="704250"/>
                  <a:pt x="6213814" y="637015"/>
                  <a:pt x="6213814" y="637015"/>
                </a:cubicBezTo>
              </a:path>
            </a:pathLst>
          </a:cu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19241" y="3563926"/>
            <a:ext cx="6396712" cy="972277"/>
          </a:xfrm>
          <a:custGeom>
            <a:avLst/>
            <a:gdLst>
              <a:gd name="connsiteX0" fmla="*/ 90041 w 6396712"/>
              <a:gd name="connsiteY0" fmla="*/ 416403 h 972277"/>
              <a:gd name="connsiteX1" fmla="*/ 157277 w 6396712"/>
              <a:gd name="connsiteY1" fmla="*/ 497086 h 972277"/>
              <a:gd name="connsiteX2" fmla="*/ 1542324 w 6396712"/>
              <a:gd name="connsiteY2" fmla="*/ 860156 h 972277"/>
              <a:gd name="connsiteX3" fmla="*/ 2497065 w 6396712"/>
              <a:gd name="connsiteY3" fmla="*/ 53333 h 972277"/>
              <a:gd name="connsiteX4" fmla="*/ 3586277 w 6396712"/>
              <a:gd name="connsiteY4" fmla="*/ 174356 h 972277"/>
              <a:gd name="connsiteX5" fmla="*/ 4083818 w 6396712"/>
              <a:gd name="connsiteY5" fmla="*/ 967733 h 972277"/>
              <a:gd name="connsiteX6" fmla="*/ 5751253 w 6396712"/>
              <a:gd name="connsiteY6" fmla="*/ 483639 h 972277"/>
              <a:gd name="connsiteX7" fmla="*/ 6396712 w 6396712"/>
              <a:gd name="connsiteY7" fmla="*/ 160909 h 97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96712" h="972277">
                <a:moveTo>
                  <a:pt x="90041" y="416403"/>
                </a:moveTo>
                <a:cubicBezTo>
                  <a:pt x="2635" y="419765"/>
                  <a:pt x="-84770" y="423127"/>
                  <a:pt x="157277" y="497086"/>
                </a:cubicBezTo>
                <a:cubicBezTo>
                  <a:pt x="399324" y="571045"/>
                  <a:pt x="1152359" y="934115"/>
                  <a:pt x="1542324" y="860156"/>
                </a:cubicBezTo>
                <a:cubicBezTo>
                  <a:pt x="1932289" y="786197"/>
                  <a:pt x="2156406" y="167633"/>
                  <a:pt x="2497065" y="53333"/>
                </a:cubicBezTo>
                <a:cubicBezTo>
                  <a:pt x="2837724" y="-60967"/>
                  <a:pt x="3321818" y="21956"/>
                  <a:pt x="3586277" y="174356"/>
                </a:cubicBezTo>
                <a:cubicBezTo>
                  <a:pt x="3850736" y="326756"/>
                  <a:pt x="3722989" y="916186"/>
                  <a:pt x="4083818" y="967733"/>
                </a:cubicBezTo>
                <a:cubicBezTo>
                  <a:pt x="4444647" y="1019280"/>
                  <a:pt x="5365771" y="618110"/>
                  <a:pt x="5751253" y="483639"/>
                </a:cubicBezTo>
                <a:cubicBezTo>
                  <a:pt x="6136735" y="349168"/>
                  <a:pt x="6396712" y="160909"/>
                  <a:pt x="6396712" y="160909"/>
                </a:cubicBez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484455" y="5327956"/>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564765" y="2541495"/>
            <a:ext cx="1751802" cy="4114800"/>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645894" y="5606122"/>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09365" y="5377327"/>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564765" y="5082889"/>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17" name="Oval 16"/>
          <p:cNvSpPr/>
          <p:nvPr/>
        </p:nvSpPr>
        <p:spPr>
          <a:xfrm>
            <a:off x="784663" y="5043900"/>
            <a:ext cx="196956" cy="196956"/>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0" name="Oval 19"/>
          <p:cNvSpPr/>
          <p:nvPr/>
        </p:nvSpPr>
        <p:spPr>
          <a:xfrm>
            <a:off x="3888472" y="5487457"/>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1" name="Oval 20"/>
          <p:cNvSpPr/>
          <p:nvPr/>
        </p:nvSpPr>
        <p:spPr>
          <a:xfrm>
            <a:off x="5116692" y="5268756"/>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2" name="Oval 21"/>
          <p:cNvSpPr/>
          <p:nvPr/>
        </p:nvSpPr>
        <p:spPr>
          <a:xfrm>
            <a:off x="7556608" y="5698917"/>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3" name="Triangle 22"/>
          <p:cNvSpPr/>
          <p:nvPr/>
        </p:nvSpPr>
        <p:spPr>
          <a:xfrm rot="2956754">
            <a:off x="8586744" y="5141050"/>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643790" y="6154177"/>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6" name="Oval 25"/>
          <p:cNvSpPr/>
          <p:nvPr/>
        </p:nvSpPr>
        <p:spPr>
          <a:xfrm>
            <a:off x="2027428" y="6400800"/>
            <a:ext cx="184042" cy="184042"/>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9" name="Oval 28"/>
          <p:cNvSpPr/>
          <p:nvPr/>
        </p:nvSpPr>
        <p:spPr>
          <a:xfrm>
            <a:off x="2440666" y="4832199"/>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0" name="Oval 29"/>
          <p:cNvSpPr/>
          <p:nvPr/>
        </p:nvSpPr>
        <p:spPr>
          <a:xfrm>
            <a:off x="2982982" y="433227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1" name="Oval 30"/>
          <p:cNvSpPr/>
          <p:nvPr/>
        </p:nvSpPr>
        <p:spPr>
          <a:xfrm>
            <a:off x="5781249" y="6322173"/>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2" name="Oval 31"/>
          <p:cNvSpPr/>
          <p:nvPr/>
        </p:nvSpPr>
        <p:spPr>
          <a:xfrm>
            <a:off x="6531826" y="6093624"/>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3" name="Oval 32"/>
          <p:cNvSpPr/>
          <p:nvPr/>
        </p:nvSpPr>
        <p:spPr>
          <a:xfrm>
            <a:off x="6025323" y="5005766"/>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4" name="Oval 33"/>
          <p:cNvSpPr/>
          <p:nvPr/>
        </p:nvSpPr>
        <p:spPr>
          <a:xfrm>
            <a:off x="6070935" y="4403660"/>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5" name="Oval 34"/>
          <p:cNvSpPr/>
          <p:nvPr/>
        </p:nvSpPr>
        <p:spPr>
          <a:xfrm>
            <a:off x="3096887" y="3428619"/>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428562" y="3559833"/>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7" name="Oval 36"/>
          <p:cNvSpPr/>
          <p:nvPr/>
        </p:nvSpPr>
        <p:spPr>
          <a:xfrm>
            <a:off x="1472744" y="4274152"/>
            <a:ext cx="184042" cy="184042"/>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8" name="Oval 37"/>
          <p:cNvSpPr/>
          <p:nvPr/>
        </p:nvSpPr>
        <p:spPr>
          <a:xfrm>
            <a:off x="2229087" y="3838453"/>
            <a:ext cx="184042" cy="184042"/>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9" name="Oval 38"/>
          <p:cNvSpPr/>
          <p:nvPr/>
        </p:nvSpPr>
        <p:spPr>
          <a:xfrm>
            <a:off x="3998191" y="4244499"/>
            <a:ext cx="184042" cy="184042"/>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0" name="Oval 39"/>
          <p:cNvSpPr/>
          <p:nvPr/>
        </p:nvSpPr>
        <p:spPr>
          <a:xfrm>
            <a:off x="5510304" y="4116623"/>
            <a:ext cx="184042" cy="184042"/>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619490" y="3298858"/>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977419" y="2416150"/>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336541" y="2295571"/>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833048" y="2216204"/>
            <a:ext cx="329398" cy="283964"/>
          </a:xfrm>
          <a:prstGeom prst="triangl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202833" y="2107579"/>
            <a:ext cx="329398" cy="283964"/>
          </a:xfrm>
          <a:prstGeom prst="triangl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630339" y="3728377"/>
            <a:ext cx="184042" cy="18404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670898" y="3779615"/>
            <a:ext cx="329398" cy="28396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8420672" y="4817682"/>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470848" y="3295176"/>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706568" y="1837647"/>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36177" y="1752092"/>
            <a:ext cx="495649" cy="461665"/>
          </a:xfrm>
          <a:prstGeom prst="rect">
            <a:avLst/>
          </a:prstGeom>
          <a:noFill/>
        </p:spPr>
        <p:txBody>
          <a:bodyPr wrap="none" rtlCol="0">
            <a:spAutoFit/>
          </a:bodyPr>
          <a:lstStyle/>
          <a:p>
            <a:r>
              <a:rPr lang="en-US" sz="2400" b="1" dirty="0" smtClean="0"/>
              <a:t>55</a:t>
            </a:r>
            <a:endParaRPr lang="en-US" sz="2400" b="1" dirty="0"/>
          </a:p>
        </p:txBody>
      </p:sp>
      <p:sp>
        <p:nvSpPr>
          <p:cNvPr id="42" name="Oval 41"/>
          <p:cNvSpPr/>
          <p:nvPr/>
        </p:nvSpPr>
        <p:spPr>
          <a:xfrm>
            <a:off x="3096887" y="291133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9" name="Oval 48"/>
          <p:cNvSpPr/>
          <p:nvPr/>
        </p:nvSpPr>
        <p:spPr>
          <a:xfrm>
            <a:off x="6454432" y="289523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 name="Rectangle 2"/>
          <p:cNvSpPr/>
          <p:nvPr/>
        </p:nvSpPr>
        <p:spPr>
          <a:xfrm>
            <a:off x="2644359" y="5543833"/>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08986" y="5329273"/>
            <a:ext cx="340158" cy="461665"/>
          </a:xfrm>
          <a:prstGeom prst="rect">
            <a:avLst/>
          </a:prstGeom>
        </p:spPr>
        <p:txBody>
          <a:bodyPr wrap="none">
            <a:spAutoFit/>
          </a:bodyPr>
          <a:lstStyle/>
          <a:p>
            <a:r>
              <a:rPr lang="en-US" sz="2400" b="1" dirty="0" smtClean="0"/>
              <a:t>3</a:t>
            </a:r>
            <a:endParaRPr lang="en-US" sz="2400" dirty="0"/>
          </a:p>
        </p:txBody>
      </p:sp>
      <p:sp>
        <p:nvSpPr>
          <p:cNvPr id="6" name="Rectangle 5"/>
          <p:cNvSpPr/>
          <p:nvPr/>
        </p:nvSpPr>
        <p:spPr>
          <a:xfrm>
            <a:off x="3077451" y="3378122"/>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454432" y="3513424"/>
            <a:ext cx="340158" cy="461665"/>
          </a:xfrm>
          <a:prstGeom prst="rect">
            <a:avLst/>
          </a:prstGeom>
        </p:spPr>
        <p:txBody>
          <a:bodyPr wrap="none">
            <a:spAutoFit/>
          </a:bodyPr>
          <a:lstStyle/>
          <a:p>
            <a:r>
              <a:rPr lang="en-US" sz="2400" b="1" dirty="0" smtClean="0"/>
              <a:t>5</a:t>
            </a:r>
            <a:endParaRPr lang="en-US" sz="2400" dirty="0"/>
          </a:p>
        </p:txBody>
      </p:sp>
      <p:sp>
        <p:nvSpPr>
          <p:cNvPr id="54" name="Oval 53"/>
          <p:cNvSpPr/>
          <p:nvPr/>
        </p:nvSpPr>
        <p:spPr>
          <a:xfrm>
            <a:off x="323234" y="5424397"/>
            <a:ext cx="196956" cy="196956"/>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61" name="TextBox 60"/>
          <p:cNvSpPr txBox="1"/>
          <p:nvPr/>
        </p:nvSpPr>
        <p:spPr>
          <a:xfrm>
            <a:off x="6531826" y="2567510"/>
            <a:ext cx="644728" cy="400110"/>
          </a:xfrm>
          <a:prstGeom prst="rect">
            <a:avLst/>
          </a:prstGeom>
          <a:noFill/>
        </p:spPr>
        <p:txBody>
          <a:bodyPr wrap="none" rtlCol="0">
            <a:spAutoFit/>
          </a:bodyPr>
          <a:lstStyle/>
          <a:p>
            <a:r>
              <a:rPr lang="en-US" sz="2000" b="1" dirty="0" smtClean="0"/>
              <a:t>8:27</a:t>
            </a:r>
          </a:p>
        </p:txBody>
      </p:sp>
      <p:sp>
        <p:nvSpPr>
          <p:cNvPr id="58" name="TextBox 57"/>
          <p:cNvSpPr txBox="1"/>
          <p:nvPr/>
        </p:nvSpPr>
        <p:spPr>
          <a:xfrm>
            <a:off x="7568985" y="2916013"/>
            <a:ext cx="644728" cy="400110"/>
          </a:xfrm>
          <a:prstGeom prst="rect">
            <a:avLst/>
          </a:prstGeom>
          <a:noFill/>
        </p:spPr>
        <p:txBody>
          <a:bodyPr wrap="none" rtlCol="0">
            <a:spAutoFit/>
          </a:bodyPr>
          <a:lstStyle/>
          <a:p>
            <a:r>
              <a:rPr lang="en-US" sz="2000" b="1" dirty="0" smtClean="0">
                <a:solidFill>
                  <a:srgbClr val="FF0000"/>
                </a:solidFill>
              </a:rPr>
              <a:t>8:28</a:t>
            </a:r>
          </a:p>
        </p:txBody>
      </p:sp>
      <p:graphicFrame>
        <p:nvGraphicFramePr>
          <p:cNvPr id="59" name="Table 58"/>
          <p:cNvGraphicFramePr>
            <a:graphicFrameLocks noGrp="1"/>
          </p:cNvGraphicFramePr>
          <p:nvPr>
            <p:extLst>
              <p:ext uri="{D42A27DB-BD31-4B8C-83A1-F6EECF244321}">
                <p14:modId xmlns:p14="http://schemas.microsoft.com/office/powerpoint/2010/main" val="227002024"/>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b="1" dirty="0" smtClean="0">
                          <a:latin typeface="Cambria" charset="0"/>
                          <a:ea typeface="Cambria" charset="0"/>
                          <a:cs typeface="Cambria" charset="0"/>
                        </a:rPr>
                        <a:t>5</a:t>
                      </a:r>
                      <a:endParaRPr lang="en-US" sz="2000" b="1"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3652075" y="2311889"/>
            <a:ext cx="2345963" cy="707886"/>
          </a:xfrm>
          <a:prstGeom prst="rect">
            <a:avLst/>
          </a:prstGeom>
          <a:noFill/>
        </p:spPr>
        <p:txBody>
          <a:bodyPr wrap="none" rtlCol="0">
            <a:spAutoFit/>
          </a:bodyPr>
          <a:lstStyle/>
          <a:p>
            <a:pPr algn="ctr"/>
            <a:r>
              <a:rPr lang="vi-VN" sz="2000" dirty="0" smtClean="0">
                <a:latin typeface="Cambria" charset="0"/>
                <a:ea typeface="Cambria" charset="0"/>
                <a:cs typeface="Cambria" charset="0"/>
              </a:rPr>
              <a:t>Building bus route</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by using trace array</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20574993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8"/>
          <p:cNvSpPr/>
          <p:nvPr/>
        </p:nvSpPr>
        <p:spPr>
          <a:xfrm>
            <a:off x="6373906" y="5327930"/>
            <a:ext cx="2205318" cy="522122"/>
          </a:xfrm>
          <a:custGeom>
            <a:avLst/>
            <a:gdLst>
              <a:gd name="connsiteX0" fmla="*/ 0 w 2205318"/>
              <a:gd name="connsiteY0" fmla="*/ 225705 h 522122"/>
              <a:gd name="connsiteX1" fmla="*/ 632012 w 2205318"/>
              <a:gd name="connsiteY1" fmla="*/ 10552 h 522122"/>
              <a:gd name="connsiteX2" fmla="*/ 1358153 w 2205318"/>
              <a:gd name="connsiteY2" fmla="*/ 521541 h 522122"/>
              <a:gd name="connsiteX3" fmla="*/ 2205318 w 2205318"/>
              <a:gd name="connsiteY3" fmla="*/ 91235 h 522122"/>
            </a:gdLst>
            <a:ahLst/>
            <a:cxnLst>
              <a:cxn ang="0">
                <a:pos x="connsiteX0" y="connsiteY0"/>
              </a:cxn>
              <a:cxn ang="0">
                <a:pos x="connsiteX1" y="connsiteY1"/>
              </a:cxn>
              <a:cxn ang="0">
                <a:pos x="connsiteX2" y="connsiteY2"/>
              </a:cxn>
              <a:cxn ang="0">
                <a:pos x="connsiteX3" y="connsiteY3"/>
              </a:cxn>
            </a:cxnLst>
            <a:rect l="l" t="t" r="r" b="b"/>
            <a:pathLst>
              <a:path w="2205318" h="522122">
                <a:moveTo>
                  <a:pt x="0" y="225705"/>
                </a:moveTo>
                <a:cubicBezTo>
                  <a:pt x="202826" y="93475"/>
                  <a:pt x="405653" y="-38754"/>
                  <a:pt x="632012" y="10552"/>
                </a:cubicBezTo>
                <a:cubicBezTo>
                  <a:pt x="858371" y="59858"/>
                  <a:pt x="1095935" y="508094"/>
                  <a:pt x="1358153" y="521541"/>
                </a:cubicBezTo>
                <a:cubicBezTo>
                  <a:pt x="1620371" y="534988"/>
                  <a:pt x="1912844" y="313111"/>
                  <a:pt x="2205318" y="91235"/>
                </a:cubicBezTo>
              </a:path>
            </a:pathLst>
          </a:cu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6008900" y="3738282"/>
            <a:ext cx="648888" cy="1815353"/>
          </a:xfrm>
          <a:custGeom>
            <a:avLst/>
            <a:gdLst>
              <a:gd name="connsiteX0" fmla="*/ 405347 w 648888"/>
              <a:gd name="connsiteY0" fmla="*/ 1815353 h 1815353"/>
              <a:gd name="connsiteX1" fmla="*/ 1935 w 648888"/>
              <a:gd name="connsiteY1" fmla="*/ 1573306 h 1815353"/>
              <a:gd name="connsiteX2" fmla="*/ 243982 w 648888"/>
              <a:gd name="connsiteY2" fmla="*/ 1129553 h 1815353"/>
              <a:gd name="connsiteX3" fmla="*/ 42276 w 648888"/>
              <a:gd name="connsiteY3" fmla="*/ 537883 h 1815353"/>
              <a:gd name="connsiteX4" fmla="*/ 607053 w 648888"/>
              <a:gd name="connsiteY4" fmla="*/ 389965 h 1815353"/>
              <a:gd name="connsiteX5" fmla="*/ 607053 w 648888"/>
              <a:gd name="connsiteY5" fmla="*/ 0 h 181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888" h="1815353">
                <a:moveTo>
                  <a:pt x="405347" y="1815353"/>
                </a:moveTo>
                <a:cubicBezTo>
                  <a:pt x="217088" y="1751479"/>
                  <a:pt x="28829" y="1687606"/>
                  <a:pt x="1935" y="1573306"/>
                </a:cubicBezTo>
                <a:cubicBezTo>
                  <a:pt x="-24959" y="1459006"/>
                  <a:pt x="237258" y="1302123"/>
                  <a:pt x="243982" y="1129553"/>
                </a:cubicBezTo>
                <a:cubicBezTo>
                  <a:pt x="250705" y="956982"/>
                  <a:pt x="-18236" y="661148"/>
                  <a:pt x="42276" y="537883"/>
                </a:cubicBezTo>
                <a:cubicBezTo>
                  <a:pt x="102788" y="414618"/>
                  <a:pt x="512924" y="479612"/>
                  <a:pt x="607053" y="389965"/>
                </a:cubicBezTo>
                <a:cubicBezTo>
                  <a:pt x="701182" y="300318"/>
                  <a:pt x="607053" y="0"/>
                  <a:pt x="607053"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6589059" y="3079308"/>
            <a:ext cx="2138082" cy="726210"/>
          </a:xfrm>
          <a:custGeom>
            <a:avLst/>
            <a:gdLst>
              <a:gd name="connsiteX0" fmla="*/ 0 w 2138082"/>
              <a:gd name="connsiteY0" fmla="*/ 645527 h 726210"/>
              <a:gd name="connsiteX1" fmla="*/ 658906 w 2138082"/>
              <a:gd name="connsiteY1" fmla="*/ 68 h 726210"/>
              <a:gd name="connsiteX2" fmla="*/ 1452282 w 2138082"/>
              <a:gd name="connsiteY2" fmla="*/ 605186 h 726210"/>
              <a:gd name="connsiteX3" fmla="*/ 2138082 w 2138082"/>
              <a:gd name="connsiteY3" fmla="*/ 726210 h 726210"/>
            </a:gdLst>
            <a:ahLst/>
            <a:cxnLst>
              <a:cxn ang="0">
                <a:pos x="connsiteX0" y="connsiteY0"/>
              </a:cxn>
              <a:cxn ang="0">
                <a:pos x="connsiteX1" y="connsiteY1"/>
              </a:cxn>
              <a:cxn ang="0">
                <a:pos x="connsiteX2" y="connsiteY2"/>
              </a:cxn>
              <a:cxn ang="0">
                <a:pos x="connsiteX3" y="connsiteY3"/>
              </a:cxn>
            </a:cxnLst>
            <a:rect l="l" t="t" r="r" b="b"/>
            <a:pathLst>
              <a:path w="2138082" h="726210">
                <a:moveTo>
                  <a:pt x="0" y="645527"/>
                </a:moveTo>
                <a:cubicBezTo>
                  <a:pt x="208429" y="326159"/>
                  <a:pt x="416859" y="6791"/>
                  <a:pt x="658906" y="68"/>
                </a:cubicBezTo>
                <a:cubicBezTo>
                  <a:pt x="900953" y="-6656"/>
                  <a:pt x="1205753" y="484162"/>
                  <a:pt x="1452282" y="605186"/>
                </a:cubicBezTo>
                <a:cubicBezTo>
                  <a:pt x="1698811" y="726210"/>
                  <a:pt x="2138082" y="726210"/>
                  <a:pt x="2138082" y="7262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6306645" y="2393576"/>
            <a:ext cx="297756" cy="1317812"/>
          </a:xfrm>
          <a:custGeom>
            <a:avLst/>
            <a:gdLst>
              <a:gd name="connsiteX0" fmla="*/ 282414 w 297756"/>
              <a:gd name="connsiteY0" fmla="*/ 1317812 h 1317812"/>
              <a:gd name="connsiteX1" fmla="*/ 26 w 297756"/>
              <a:gd name="connsiteY1" fmla="*/ 887506 h 1317812"/>
              <a:gd name="connsiteX2" fmla="*/ 295861 w 297756"/>
              <a:gd name="connsiteY2" fmla="*/ 591671 h 1317812"/>
              <a:gd name="connsiteX3" fmla="*/ 134496 w 297756"/>
              <a:gd name="connsiteY3" fmla="*/ 0 h 1317812"/>
            </a:gdLst>
            <a:ahLst/>
            <a:cxnLst>
              <a:cxn ang="0">
                <a:pos x="connsiteX0" y="connsiteY0"/>
              </a:cxn>
              <a:cxn ang="0">
                <a:pos x="connsiteX1" y="connsiteY1"/>
              </a:cxn>
              <a:cxn ang="0">
                <a:pos x="connsiteX2" y="connsiteY2"/>
              </a:cxn>
              <a:cxn ang="0">
                <a:pos x="connsiteX3" y="connsiteY3"/>
              </a:cxn>
            </a:cxnLst>
            <a:rect l="l" t="t" r="r" b="b"/>
            <a:pathLst>
              <a:path w="297756" h="1317812">
                <a:moveTo>
                  <a:pt x="282414" y="1317812"/>
                </a:moveTo>
                <a:cubicBezTo>
                  <a:pt x="140099" y="1163170"/>
                  <a:pt x="-2215" y="1008529"/>
                  <a:pt x="26" y="887506"/>
                </a:cubicBezTo>
                <a:cubicBezTo>
                  <a:pt x="2267" y="766483"/>
                  <a:pt x="273449" y="739589"/>
                  <a:pt x="295861" y="591671"/>
                </a:cubicBezTo>
                <a:cubicBezTo>
                  <a:pt x="318273" y="443753"/>
                  <a:pt x="134496" y="0"/>
                  <a:pt x="134496"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5257800" y="5593976"/>
            <a:ext cx="1398494" cy="1062105"/>
          </a:xfrm>
          <a:custGeom>
            <a:avLst/>
            <a:gdLst>
              <a:gd name="connsiteX0" fmla="*/ 0 w 1398494"/>
              <a:gd name="connsiteY0" fmla="*/ 1048871 h 1062105"/>
              <a:gd name="connsiteX1" fmla="*/ 53788 w 1398494"/>
              <a:gd name="connsiteY1" fmla="*/ 1021977 h 1062105"/>
              <a:gd name="connsiteX2" fmla="*/ 282388 w 1398494"/>
              <a:gd name="connsiteY2" fmla="*/ 712695 h 1062105"/>
              <a:gd name="connsiteX3" fmla="*/ 1143000 w 1398494"/>
              <a:gd name="connsiteY3" fmla="*/ 1021977 h 1062105"/>
              <a:gd name="connsiteX4" fmla="*/ 1398494 w 1398494"/>
              <a:gd name="connsiteY4" fmla="*/ 389965 h 1062105"/>
              <a:gd name="connsiteX5" fmla="*/ 1143000 w 1398494"/>
              <a:gd name="connsiteY5" fmla="*/ 0 h 1062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8494" h="1062105">
                <a:moveTo>
                  <a:pt x="0" y="1048871"/>
                </a:moveTo>
                <a:cubicBezTo>
                  <a:pt x="3361" y="1063438"/>
                  <a:pt x="6723" y="1078006"/>
                  <a:pt x="53788" y="1021977"/>
                </a:cubicBezTo>
                <a:cubicBezTo>
                  <a:pt x="100853" y="965948"/>
                  <a:pt x="100853" y="712695"/>
                  <a:pt x="282388" y="712695"/>
                </a:cubicBezTo>
                <a:cubicBezTo>
                  <a:pt x="463923" y="712695"/>
                  <a:pt x="956982" y="1075765"/>
                  <a:pt x="1143000" y="1021977"/>
                </a:cubicBezTo>
                <a:cubicBezTo>
                  <a:pt x="1329018" y="968189"/>
                  <a:pt x="1398494" y="560294"/>
                  <a:pt x="1398494" y="389965"/>
                </a:cubicBezTo>
                <a:cubicBezTo>
                  <a:pt x="1398494" y="219636"/>
                  <a:pt x="1143000" y="0"/>
                  <a:pt x="1143000"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46645" y="4916620"/>
            <a:ext cx="6213814" cy="1349709"/>
          </a:xfrm>
          <a:custGeom>
            <a:avLst/>
            <a:gdLst>
              <a:gd name="connsiteX0" fmla="*/ 41614 w 6213814"/>
              <a:gd name="connsiteY0" fmla="*/ 1349709 h 1349709"/>
              <a:gd name="connsiteX1" fmla="*/ 55061 w 6213814"/>
              <a:gd name="connsiteY1" fmla="*/ 731145 h 1349709"/>
              <a:gd name="connsiteX2" fmla="*/ 579496 w 6213814"/>
              <a:gd name="connsiteY2" fmla="*/ 435309 h 1349709"/>
              <a:gd name="connsiteX3" fmla="*/ 1023249 w 6213814"/>
              <a:gd name="connsiteY3" fmla="*/ 5004 h 1349709"/>
              <a:gd name="connsiteX4" fmla="*/ 2139355 w 6213814"/>
              <a:gd name="connsiteY4" fmla="*/ 744592 h 1349709"/>
              <a:gd name="connsiteX5" fmla="*/ 3443720 w 6213814"/>
              <a:gd name="connsiteY5" fmla="*/ 852168 h 1349709"/>
              <a:gd name="connsiteX6" fmla="*/ 4385014 w 6213814"/>
              <a:gd name="connsiteY6" fmla="*/ 233604 h 1349709"/>
              <a:gd name="connsiteX7" fmla="*/ 5487673 w 6213814"/>
              <a:gd name="connsiteY7" fmla="*/ 637015 h 1349709"/>
              <a:gd name="connsiteX8" fmla="*/ 6213814 w 6213814"/>
              <a:gd name="connsiteY8" fmla="*/ 637015 h 134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13814" h="1349709">
                <a:moveTo>
                  <a:pt x="41614" y="1349709"/>
                </a:moveTo>
                <a:cubicBezTo>
                  <a:pt x="3514" y="1116627"/>
                  <a:pt x="-34586" y="883545"/>
                  <a:pt x="55061" y="731145"/>
                </a:cubicBezTo>
                <a:cubicBezTo>
                  <a:pt x="144708" y="578745"/>
                  <a:pt x="418131" y="556332"/>
                  <a:pt x="579496" y="435309"/>
                </a:cubicBezTo>
                <a:cubicBezTo>
                  <a:pt x="740861" y="314286"/>
                  <a:pt x="763273" y="-46543"/>
                  <a:pt x="1023249" y="5004"/>
                </a:cubicBezTo>
                <a:cubicBezTo>
                  <a:pt x="1283225" y="56551"/>
                  <a:pt x="1735943" y="603398"/>
                  <a:pt x="2139355" y="744592"/>
                </a:cubicBezTo>
                <a:cubicBezTo>
                  <a:pt x="2542767" y="885786"/>
                  <a:pt x="3069444" y="937333"/>
                  <a:pt x="3443720" y="852168"/>
                </a:cubicBezTo>
                <a:cubicBezTo>
                  <a:pt x="3817996" y="767003"/>
                  <a:pt x="4044355" y="269463"/>
                  <a:pt x="4385014" y="233604"/>
                </a:cubicBezTo>
                <a:cubicBezTo>
                  <a:pt x="4725673" y="197745"/>
                  <a:pt x="5182873" y="569780"/>
                  <a:pt x="5487673" y="637015"/>
                </a:cubicBezTo>
                <a:cubicBezTo>
                  <a:pt x="5792473" y="704250"/>
                  <a:pt x="6213814" y="637015"/>
                  <a:pt x="6213814" y="637015"/>
                </a:cubicBezTo>
              </a:path>
            </a:pathLst>
          </a:cu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19241" y="3563926"/>
            <a:ext cx="6396712" cy="972277"/>
          </a:xfrm>
          <a:custGeom>
            <a:avLst/>
            <a:gdLst>
              <a:gd name="connsiteX0" fmla="*/ 90041 w 6396712"/>
              <a:gd name="connsiteY0" fmla="*/ 416403 h 972277"/>
              <a:gd name="connsiteX1" fmla="*/ 157277 w 6396712"/>
              <a:gd name="connsiteY1" fmla="*/ 497086 h 972277"/>
              <a:gd name="connsiteX2" fmla="*/ 1542324 w 6396712"/>
              <a:gd name="connsiteY2" fmla="*/ 860156 h 972277"/>
              <a:gd name="connsiteX3" fmla="*/ 2497065 w 6396712"/>
              <a:gd name="connsiteY3" fmla="*/ 53333 h 972277"/>
              <a:gd name="connsiteX4" fmla="*/ 3586277 w 6396712"/>
              <a:gd name="connsiteY4" fmla="*/ 174356 h 972277"/>
              <a:gd name="connsiteX5" fmla="*/ 4083818 w 6396712"/>
              <a:gd name="connsiteY5" fmla="*/ 967733 h 972277"/>
              <a:gd name="connsiteX6" fmla="*/ 5751253 w 6396712"/>
              <a:gd name="connsiteY6" fmla="*/ 483639 h 972277"/>
              <a:gd name="connsiteX7" fmla="*/ 6396712 w 6396712"/>
              <a:gd name="connsiteY7" fmla="*/ 160909 h 97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96712" h="972277">
                <a:moveTo>
                  <a:pt x="90041" y="416403"/>
                </a:moveTo>
                <a:cubicBezTo>
                  <a:pt x="2635" y="419765"/>
                  <a:pt x="-84770" y="423127"/>
                  <a:pt x="157277" y="497086"/>
                </a:cubicBezTo>
                <a:cubicBezTo>
                  <a:pt x="399324" y="571045"/>
                  <a:pt x="1152359" y="934115"/>
                  <a:pt x="1542324" y="860156"/>
                </a:cubicBezTo>
                <a:cubicBezTo>
                  <a:pt x="1932289" y="786197"/>
                  <a:pt x="2156406" y="167633"/>
                  <a:pt x="2497065" y="53333"/>
                </a:cubicBezTo>
                <a:cubicBezTo>
                  <a:pt x="2837724" y="-60967"/>
                  <a:pt x="3321818" y="21956"/>
                  <a:pt x="3586277" y="174356"/>
                </a:cubicBezTo>
                <a:cubicBezTo>
                  <a:pt x="3850736" y="326756"/>
                  <a:pt x="3722989" y="916186"/>
                  <a:pt x="4083818" y="967733"/>
                </a:cubicBezTo>
                <a:cubicBezTo>
                  <a:pt x="4444647" y="1019280"/>
                  <a:pt x="5365771" y="618110"/>
                  <a:pt x="5751253" y="483639"/>
                </a:cubicBezTo>
                <a:cubicBezTo>
                  <a:pt x="6136735" y="349168"/>
                  <a:pt x="6396712" y="160909"/>
                  <a:pt x="6396712" y="160909"/>
                </a:cubicBez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484455" y="5327956"/>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564765" y="2541495"/>
            <a:ext cx="1751802" cy="4114800"/>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645894" y="5606122"/>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09365" y="5377327"/>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564765" y="5082889"/>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17" name="Oval 16"/>
          <p:cNvSpPr/>
          <p:nvPr/>
        </p:nvSpPr>
        <p:spPr>
          <a:xfrm>
            <a:off x="784663" y="5043900"/>
            <a:ext cx="196956" cy="196956"/>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0" name="Oval 19"/>
          <p:cNvSpPr/>
          <p:nvPr/>
        </p:nvSpPr>
        <p:spPr>
          <a:xfrm>
            <a:off x="3888472" y="5487457"/>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1" name="Oval 20"/>
          <p:cNvSpPr/>
          <p:nvPr/>
        </p:nvSpPr>
        <p:spPr>
          <a:xfrm>
            <a:off x="5116692" y="5268756"/>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2" name="Oval 21"/>
          <p:cNvSpPr/>
          <p:nvPr/>
        </p:nvSpPr>
        <p:spPr>
          <a:xfrm>
            <a:off x="7556608" y="5698917"/>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3" name="Triangle 22"/>
          <p:cNvSpPr/>
          <p:nvPr/>
        </p:nvSpPr>
        <p:spPr>
          <a:xfrm rot="2956754">
            <a:off x="8586744" y="5141050"/>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643790" y="6154177"/>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6" name="Oval 25"/>
          <p:cNvSpPr/>
          <p:nvPr/>
        </p:nvSpPr>
        <p:spPr>
          <a:xfrm>
            <a:off x="2027428" y="6400800"/>
            <a:ext cx="184042" cy="184042"/>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9" name="Oval 28"/>
          <p:cNvSpPr/>
          <p:nvPr/>
        </p:nvSpPr>
        <p:spPr>
          <a:xfrm>
            <a:off x="2440666" y="4832199"/>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0" name="Oval 29"/>
          <p:cNvSpPr/>
          <p:nvPr/>
        </p:nvSpPr>
        <p:spPr>
          <a:xfrm>
            <a:off x="2982982" y="433227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1" name="Oval 30"/>
          <p:cNvSpPr/>
          <p:nvPr/>
        </p:nvSpPr>
        <p:spPr>
          <a:xfrm>
            <a:off x="5781249" y="6322173"/>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2" name="Oval 31"/>
          <p:cNvSpPr/>
          <p:nvPr/>
        </p:nvSpPr>
        <p:spPr>
          <a:xfrm>
            <a:off x="6531826" y="6093624"/>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3" name="Oval 32"/>
          <p:cNvSpPr/>
          <p:nvPr/>
        </p:nvSpPr>
        <p:spPr>
          <a:xfrm>
            <a:off x="6025323" y="5005766"/>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4" name="Oval 33"/>
          <p:cNvSpPr/>
          <p:nvPr/>
        </p:nvSpPr>
        <p:spPr>
          <a:xfrm>
            <a:off x="6070935" y="4403660"/>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5" name="Oval 34"/>
          <p:cNvSpPr/>
          <p:nvPr/>
        </p:nvSpPr>
        <p:spPr>
          <a:xfrm>
            <a:off x="3096887" y="3428619"/>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428562" y="3559833"/>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7" name="Oval 36"/>
          <p:cNvSpPr/>
          <p:nvPr/>
        </p:nvSpPr>
        <p:spPr>
          <a:xfrm>
            <a:off x="1472744" y="4274152"/>
            <a:ext cx="184042" cy="184042"/>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8" name="Oval 37"/>
          <p:cNvSpPr/>
          <p:nvPr/>
        </p:nvSpPr>
        <p:spPr>
          <a:xfrm>
            <a:off x="2229087" y="3838453"/>
            <a:ext cx="184042" cy="184042"/>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9" name="Oval 38"/>
          <p:cNvSpPr/>
          <p:nvPr/>
        </p:nvSpPr>
        <p:spPr>
          <a:xfrm>
            <a:off x="3998191" y="4244499"/>
            <a:ext cx="184042" cy="184042"/>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0" name="Oval 39"/>
          <p:cNvSpPr/>
          <p:nvPr/>
        </p:nvSpPr>
        <p:spPr>
          <a:xfrm>
            <a:off x="5510304" y="4116623"/>
            <a:ext cx="184042" cy="184042"/>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619490" y="3298858"/>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977419" y="2416150"/>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336541" y="2295571"/>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833048" y="2216204"/>
            <a:ext cx="329398" cy="283964"/>
          </a:xfrm>
          <a:prstGeom prst="triangl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202833" y="2107579"/>
            <a:ext cx="329398" cy="283964"/>
          </a:xfrm>
          <a:prstGeom prst="triangl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630339" y="3728377"/>
            <a:ext cx="184042" cy="18404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670898" y="3779615"/>
            <a:ext cx="329398" cy="28396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8420672" y="4817682"/>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470848" y="3295176"/>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706568" y="1837647"/>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36177" y="1752092"/>
            <a:ext cx="495649" cy="461665"/>
          </a:xfrm>
          <a:prstGeom prst="rect">
            <a:avLst/>
          </a:prstGeom>
          <a:noFill/>
        </p:spPr>
        <p:txBody>
          <a:bodyPr wrap="none" rtlCol="0">
            <a:spAutoFit/>
          </a:bodyPr>
          <a:lstStyle/>
          <a:p>
            <a:r>
              <a:rPr lang="en-US" sz="2400" b="1" dirty="0" smtClean="0"/>
              <a:t>55</a:t>
            </a:r>
            <a:endParaRPr lang="en-US" sz="2400" b="1" dirty="0"/>
          </a:p>
        </p:txBody>
      </p:sp>
      <p:sp>
        <p:nvSpPr>
          <p:cNvPr id="42" name="Oval 41"/>
          <p:cNvSpPr/>
          <p:nvPr/>
        </p:nvSpPr>
        <p:spPr>
          <a:xfrm>
            <a:off x="3096887" y="291133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9" name="Oval 48"/>
          <p:cNvSpPr/>
          <p:nvPr/>
        </p:nvSpPr>
        <p:spPr>
          <a:xfrm>
            <a:off x="6454432" y="289523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 name="Rectangle 2"/>
          <p:cNvSpPr/>
          <p:nvPr/>
        </p:nvSpPr>
        <p:spPr>
          <a:xfrm>
            <a:off x="2644359" y="5543833"/>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08986" y="5329273"/>
            <a:ext cx="340158" cy="461665"/>
          </a:xfrm>
          <a:prstGeom prst="rect">
            <a:avLst/>
          </a:prstGeom>
        </p:spPr>
        <p:txBody>
          <a:bodyPr wrap="none">
            <a:spAutoFit/>
          </a:bodyPr>
          <a:lstStyle/>
          <a:p>
            <a:r>
              <a:rPr lang="en-US" sz="2400" b="1" dirty="0" smtClean="0"/>
              <a:t>3</a:t>
            </a:r>
            <a:endParaRPr lang="en-US" sz="2400" dirty="0"/>
          </a:p>
        </p:txBody>
      </p:sp>
      <p:sp>
        <p:nvSpPr>
          <p:cNvPr id="6" name="Rectangle 5"/>
          <p:cNvSpPr/>
          <p:nvPr/>
        </p:nvSpPr>
        <p:spPr>
          <a:xfrm>
            <a:off x="3077451" y="3378122"/>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454432" y="3513424"/>
            <a:ext cx="340158" cy="461665"/>
          </a:xfrm>
          <a:prstGeom prst="rect">
            <a:avLst/>
          </a:prstGeom>
        </p:spPr>
        <p:txBody>
          <a:bodyPr wrap="none">
            <a:spAutoFit/>
          </a:bodyPr>
          <a:lstStyle/>
          <a:p>
            <a:r>
              <a:rPr lang="en-US" sz="2400" b="1" dirty="0" smtClean="0"/>
              <a:t>5</a:t>
            </a:r>
            <a:endParaRPr lang="en-US" sz="2400" dirty="0"/>
          </a:p>
        </p:txBody>
      </p:sp>
      <p:sp>
        <p:nvSpPr>
          <p:cNvPr id="54" name="Oval 53"/>
          <p:cNvSpPr/>
          <p:nvPr/>
        </p:nvSpPr>
        <p:spPr>
          <a:xfrm>
            <a:off x="323234" y="5424397"/>
            <a:ext cx="196956" cy="196956"/>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61" name="TextBox 60"/>
          <p:cNvSpPr txBox="1"/>
          <p:nvPr/>
        </p:nvSpPr>
        <p:spPr>
          <a:xfrm>
            <a:off x="6531826" y="2567510"/>
            <a:ext cx="644728" cy="400110"/>
          </a:xfrm>
          <a:prstGeom prst="rect">
            <a:avLst/>
          </a:prstGeom>
          <a:noFill/>
        </p:spPr>
        <p:txBody>
          <a:bodyPr wrap="none" rtlCol="0">
            <a:spAutoFit/>
          </a:bodyPr>
          <a:lstStyle/>
          <a:p>
            <a:r>
              <a:rPr lang="en-US" sz="2000" b="1" dirty="0" smtClean="0"/>
              <a:t>8:27</a:t>
            </a:r>
          </a:p>
        </p:txBody>
      </p:sp>
      <p:sp>
        <p:nvSpPr>
          <p:cNvPr id="58" name="TextBox 57"/>
          <p:cNvSpPr txBox="1"/>
          <p:nvPr/>
        </p:nvSpPr>
        <p:spPr>
          <a:xfrm>
            <a:off x="7568985" y="2916013"/>
            <a:ext cx="644728" cy="400110"/>
          </a:xfrm>
          <a:prstGeom prst="rect">
            <a:avLst/>
          </a:prstGeom>
          <a:noFill/>
        </p:spPr>
        <p:txBody>
          <a:bodyPr wrap="none" rtlCol="0">
            <a:spAutoFit/>
          </a:bodyPr>
          <a:lstStyle/>
          <a:p>
            <a:r>
              <a:rPr lang="en-US" sz="2000" b="1" dirty="0" smtClean="0">
                <a:solidFill>
                  <a:srgbClr val="FF0000"/>
                </a:solidFill>
              </a:rPr>
              <a:t>8:28</a:t>
            </a:r>
          </a:p>
        </p:txBody>
      </p:sp>
      <p:graphicFrame>
        <p:nvGraphicFramePr>
          <p:cNvPr id="59" name="Table 5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b="1" dirty="0" smtClean="0">
                          <a:latin typeface="Cambria" charset="0"/>
                          <a:ea typeface="Cambria" charset="0"/>
                          <a:cs typeface="Cambria" charset="0"/>
                        </a:rPr>
                        <a:t>5</a:t>
                      </a:r>
                      <a:endParaRPr lang="en-US" sz="2000" b="1"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3404796" y="2311889"/>
            <a:ext cx="2840521" cy="707886"/>
          </a:xfrm>
          <a:prstGeom prst="rect">
            <a:avLst/>
          </a:prstGeom>
          <a:noFill/>
        </p:spPr>
        <p:txBody>
          <a:bodyPr wrap="none" rtlCol="0">
            <a:spAutoFit/>
          </a:bodyPr>
          <a:lstStyle/>
          <a:p>
            <a:pPr algn="ctr"/>
            <a:r>
              <a:rPr lang="vi-VN" sz="2000" dirty="0" smtClean="0">
                <a:latin typeface="Cambria" charset="0"/>
                <a:ea typeface="Cambria" charset="0"/>
                <a:cs typeface="Cambria" charset="0"/>
              </a:rPr>
              <a:t>Building bus route</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by trace back from 6-&gt;5</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13167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8"/>
          <p:cNvSpPr/>
          <p:nvPr/>
        </p:nvSpPr>
        <p:spPr>
          <a:xfrm>
            <a:off x="6373906" y="5327930"/>
            <a:ext cx="2205318" cy="522122"/>
          </a:xfrm>
          <a:custGeom>
            <a:avLst/>
            <a:gdLst>
              <a:gd name="connsiteX0" fmla="*/ 0 w 2205318"/>
              <a:gd name="connsiteY0" fmla="*/ 225705 h 522122"/>
              <a:gd name="connsiteX1" fmla="*/ 632012 w 2205318"/>
              <a:gd name="connsiteY1" fmla="*/ 10552 h 522122"/>
              <a:gd name="connsiteX2" fmla="*/ 1358153 w 2205318"/>
              <a:gd name="connsiteY2" fmla="*/ 521541 h 522122"/>
              <a:gd name="connsiteX3" fmla="*/ 2205318 w 2205318"/>
              <a:gd name="connsiteY3" fmla="*/ 91235 h 522122"/>
            </a:gdLst>
            <a:ahLst/>
            <a:cxnLst>
              <a:cxn ang="0">
                <a:pos x="connsiteX0" y="connsiteY0"/>
              </a:cxn>
              <a:cxn ang="0">
                <a:pos x="connsiteX1" y="connsiteY1"/>
              </a:cxn>
              <a:cxn ang="0">
                <a:pos x="connsiteX2" y="connsiteY2"/>
              </a:cxn>
              <a:cxn ang="0">
                <a:pos x="connsiteX3" y="connsiteY3"/>
              </a:cxn>
            </a:cxnLst>
            <a:rect l="l" t="t" r="r" b="b"/>
            <a:pathLst>
              <a:path w="2205318" h="522122">
                <a:moveTo>
                  <a:pt x="0" y="225705"/>
                </a:moveTo>
                <a:cubicBezTo>
                  <a:pt x="202826" y="93475"/>
                  <a:pt x="405653" y="-38754"/>
                  <a:pt x="632012" y="10552"/>
                </a:cubicBezTo>
                <a:cubicBezTo>
                  <a:pt x="858371" y="59858"/>
                  <a:pt x="1095935" y="508094"/>
                  <a:pt x="1358153" y="521541"/>
                </a:cubicBezTo>
                <a:cubicBezTo>
                  <a:pt x="1620371" y="534988"/>
                  <a:pt x="1912844" y="313111"/>
                  <a:pt x="2205318" y="91235"/>
                </a:cubicBezTo>
              </a:path>
            </a:pathLst>
          </a:cu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6008900" y="3738282"/>
            <a:ext cx="648888" cy="1815353"/>
          </a:xfrm>
          <a:custGeom>
            <a:avLst/>
            <a:gdLst>
              <a:gd name="connsiteX0" fmla="*/ 405347 w 648888"/>
              <a:gd name="connsiteY0" fmla="*/ 1815353 h 1815353"/>
              <a:gd name="connsiteX1" fmla="*/ 1935 w 648888"/>
              <a:gd name="connsiteY1" fmla="*/ 1573306 h 1815353"/>
              <a:gd name="connsiteX2" fmla="*/ 243982 w 648888"/>
              <a:gd name="connsiteY2" fmla="*/ 1129553 h 1815353"/>
              <a:gd name="connsiteX3" fmla="*/ 42276 w 648888"/>
              <a:gd name="connsiteY3" fmla="*/ 537883 h 1815353"/>
              <a:gd name="connsiteX4" fmla="*/ 607053 w 648888"/>
              <a:gd name="connsiteY4" fmla="*/ 389965 h 1815353"/>
              <a:gd name="connsiteX5" fmla="*/ 607053 w 648888"/>
              <a:gd name="connsiteY5" fmla="*/ 0 h 181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888" h="1815353">
                <a:moveTo>
                  <a:pt x="405347" y="1815353"/>
                </a:moveTo>
                <a:cubicBezTo>
                  <a:pt x="217088" y="1751479"/>
                  <a:pt x="28829" y="1687606"/>
                  <a:pt x="1935" y="1573306"/>
                </a:cubicBezTo>
                <a:cubicBezTo>
                  <a:pt x="-24959" y="1459006"/>
                  <a:pt x="237258" y="1302123"/>
                  <a:pt x="243982" y="1129553"/>
                </a:cubicBezTo>
                <a:cubicBezTo>
                  <a:pt x="250705" y="956982"/>
                  <a:pt x="-18236" y="661148"/>
                  <a:pt x="42276" y="537883"/>
                </a:cubicBezTo>
                <a:cubicBezTo>
                  <a:pt x="102788" y="414618"/>
                  <a:pt x="512924" y="479612"/>
                  <a:pt x="607053" y="389965"/>
                </a:cubicBezTo>
                <a:cubicBezTo>
                  <a:pt x="701182" y="300318"/>
                  <a:pt x="607053" y="0"/>
                  <a:pt x="6070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6589059" y="3079308"/>
            <a:ext cx="2138082" cy="726210"/>
          </a:xfrm>
          <a:custGeom>
            <a:avLst/>
            <a:gdLst>
              <a:gd name="connsiteX0" fmla="*/ 0 w 2138082"/>
              <a:gd name="connsiteY0" fmla="*/ 645527 h 726210"/>
              <a:gd name="connsiteX1" fmla="*/ 658906 w 2138082"/>
              <a:gd name="connsiteY1" fmla="*/ 68 h 726210"/>
              <a:gd name="connsiteX2" fmla="*/ 1452282 w 2138082"/>
              <a:gd name="connsiteY2" fmla="*/ 605186 h 726210"/>
              <a:gd name="connsiteX3" fmla="*/ 2138082 w 2138082"/>
              <a:gd name="connsiteY3" fmla="*/ 726210 h 726210"/>
            </a:gdLst>
            <a:ahLst/>
            <a:cxnLst>
              <a:cxn ang="0">
                <a:pos x="connsiteX0" y="connsiteY0"/>
              </a:cxn>
              <a:cxn ang="0">
                <a:pos x="connsiteX1" y="connsiteY1"/>
              </a:cxn>
              <a:cxn ang="0">
                <a:pos x="connsiteX2" y="connsiteY2"/>
              </a:cxn>
              <a:cxn ang="0">
                <a:pos x="connsiteX3" y="connsiteY3"/>
              </a:cxn>
            </a:cxnLst>
            <a:rect l="l" t="t" r="r" b="b"/>
            <a:pathLst>
              <a:path w="2138082" h="726210">
                <a:moveTo>
                  <a:pt x="0" y="645527"/>
                </a:moveTo>
                <a:cubicBezTo>
                  <a:pt x="208429" y="326159"/>
                  <a:pt x="416859" y="6791"/>
                  <a:pt x="658906" y="68"/>
                </a:cubicBezTo>
                <a:cubicBezTo>
                  <a:pt x="900953" y="-6656"/>
                  <a:pt x="1205753" y="484162"/>
                  <a:pt x="1452282" y="605186"/>
                </a:cubicBezTo>
                <a:cubicBezTo>
                  <a:pt x="1698811" y="726210"/>
                  <a:pt x="2138082" y="726210"/>
                  <a:pt x="2138082" y="7262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6306645" y="2393576"/>
            <a:ext cx="297756" cy="1317812"/>
          </a:xfrm>
          <a:custGeom>
            <a:avLst/>
            <a:gdLst>
              <a:gd name="connsiteX0" fmla="*/ 282414 w 297756"/>
              <a:gd name="connsiteY0" fmla="*/ 1317812 h 1317812"/>
              <a:gd name="connsiteX1" fmla="*/ 26 w 297756"/>
              <a:gd name="connsiteY1" fmla="*/ 887506 h 1317812"/>
              <a:gd name="connsiteX2" fmla="*/ 295861 w 297756"/>
              <a:gd name="connsiteY2" fmla="*/ 591671 h 1317812"/>
              <a:gd name="connsiteX3" fmla="*/ 134496 w 297756"/>
              <a:gd name="connsiteY3" fmla="*/ 0 h 1317812"/>
            </a:gdLst>
            <a:ahLst/>
            <a:cxnLst>
              <a:cxn ang="0">
                <a:pos x="connsiteX0" y="connsiteY0"/>
              </a:cxn>
              <a:cxn ang="0">
                <a:pos x="connsiteX1" y="connsiteY1"/>
              </a:cxn>
              <a:cxn ang="0">
                <a:pos x="connsiteX2" y="connsiteY2"/>
              </a:cxn>
              <a:cxn ang="0">
                <a:pos x="connsiteX3" y="connsiteY3"/>
              </a:cxn>
            </a:cxnLst>
            <a:rect l="l" t="t" r="r" b="b"/>
            <a:pathLst>
              <a:path w="297756" h="1317812">
                <a:moveTo>
                  <a:pt x="282414" y="1317812"/>
                </a:moveTo>
                <a:cubicBezTo>
                  <a:pt x="140099" y="1163170"/>
                  <a:pt x="-2215" y="1008529"/>
                  <a:pt x="26" y="887506"/>
                </a:cubicBezTo>
                <a:cubicBezTo>
                  <a:pt x="2267" y="766483"/>
                  <a:pt x="273449" y="739589"/>
                  <a:pt x="295861" y="591671"/>
                </a:cubicBezTo>
                <a:cubicBezTo>
                  <a:pt x="318273" y="443753"/>
                  <a:pt x="134496" y="0"/>
                  <a:pt x="134496"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5257800" y="5593976"/>
            <a:ext cx="1398494" cy="1062105"/>
          </a:xfrm>
          <a:custGeom>
            <a:avLst/>
            <a:gdLst>
              <a:gd name="connsiteX0" fmla="*/ 0 w 1398494"/>
              <a:gd name="connsiteY0" fmla="*/ 1048871 h 1062105"/>
              <a:gd name="connsiteX1" fmla="*/ 53788 w 1398494"/>
              <a:gd name="connsiteY1" fmla="*/ 1021977 h 1062105"/>
              <a:gd name="connsiteX2" fmla="*/ 282388 w 1398494"/>
              <a:gd name="connsiteY2" fmla="*/ 712695 h 1062105"/>
              <a:gd name="connsiteX3" fmla="*/ 1143000 w 1398494"/>
              <a:gd name="connsiteY3" fmla="*/ 1021977 h 1062105"/>
              <a:gd name="connsiteX4" fmla="*/ 1398494 w 1398494"/>
              <a:gd name="connsiteY4" fmla="*/ 389965 h 1062105"/>
              <a:gd name="connsiteX5" fmla="*/ 1143000 w 1398494"/>
              <a:gd name="connsiteY5" fmla="*/ 0 h 1062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8494" h="1062105">
                <a:moveTo>
                  <a:pt x="0" y="1048871"/>
                </a:moveTo>
                <a:cubicBezTo>
                  <a:pt x="3361" y="1063438"/>
                  <a:pt x="6723" y="1078006"/>
                  <a:pt x="53788" y="1021977"/>
                </a:cubicBezTo>
                <a:cubicBezTo>
                  <a:pt x="100853" y="965948"/>
                  <a:pt x="100853" y="712695"/>
                  <a:pt x="282388" y="712695"/>
                </a:cubicBezTo>
                <a:cubicBezTo>
                  <a:pt x="463923" y="712695"/>
                  <a:pt x="956982" y="1075765"/>
                  <a:pt x="1143000" y="1021977"/>
                </a:cubicBezTo>
                <a:cubicBezTo>
                  <a:pt x="1329018" y="968189"/>
                  <a:pt x="1398494" y="560294"/>
                  <a:pt x="1398494" y="389965"/>
                </a:cubicBezTo>
                <a:cubicBezTo>
                  <a:pt x="1398494" y="219636"/>
                  <a:pt x="1143000" y="0"/>
                  <a:pt x="1143000"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46645" y="4916620"/>
            <a:ext cx="6213814" cy="1349709"/>
          </a:xfrm>
          <a:custGeom>
            <a:avLst/>
            <a:gdLst>
              <a:gd name="connsiteX0" fmla="*/ 41614 w 6213814"/>
              <a:gd name="connsiteY0" fmla="*/ 1349709 h 1349709"/>
              <a:gd name="connsiteX1" fmla="*/ 55061 w 6213814"/>
              <a:gd name="connsiteY1" fmla="*/ 731145 h 1349709"/>
              <a:gd name="connsiteX2" fmla="*/ 579496 w 6213814"/>
              <a:gd name="connsiteY2" fmla="*/ 435309 h 1349709"/>
              <a:gd name="connsiteX3" fmla="*/ 1023249 w 6213814"/>
              <a:gd name="connsiteY3" fmla="*/ 5004 h 1349709"/>
              <a:gd name="connsiteX4" fmla="*/ 2139355 w 6213814"/>
              <a:gd name="connsiteY4" fmla="*/ 744592 h 1349709"/>
              <a:gd name="connsiteX5" fmla="*/ 3443720 w 6213814"/>
              <a:gd name="connsiteY5" fmla="*/ 852168 h 1349709"/>
              <a:gd name="connsiteX6" fmla="*/ 4385014 w 6213814"/>
              <a:gd name="connsiteY6" fmla="*/ 233604 h 1349709"/>
              <a:gd name="connsiteX7" fmla="*/ 5487673 w 6213814"/>
              <a:gd name="connsiteY7" fmla="*/ 637015 h 1349709"/>
              <a:gd name="connsiteX8" fmla="*/ 6213814 w 6213814"/>
              <a:gd name="connsiteY8" fmla="*/ 637015 h 134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13814" h="1349709">
                <a:moveTo>
                  <a:pt x="41614" y="1349709"/>
                </a:moveTo>
                <a:cubicBezTo>
                  <a:pt x="3514" y="1116627"/>
                  <a:pt x="-34586" y="883545"/>
                  <a:pt x="55061" y="731145"/>
                </a:cubicBezTo>
                <a:cubicBezTo>
                  <a:pt x="144708" y="578745"/>
                  <a:pt x="418131" y="556332"/>
                  <a:pt x="579496" y="435309"/>
                </a:cubicBezTo>
                <a:cubicBezTo>
                  <a:pt x="740861" y="314286"/>
                  <a:pt x="763273" y="-46543"/>
                  <a:pt x="1023249" y="5004"/>
                </a:cubicBezTo>
                <a:cubicBezTo>
                  <a:pt x="1283225" y="56551"/>
                  <a:pt x="1735943" y="603398"/>
                  <a:pt x="2139355" y="744592"/>
                </a:cubicBezTo>
                <a:cubicBezTo>
                  <a:pt x="2542767" y="885786"/>
                  <a:pt x="3069444" y="937333"/>
                  <a:pt x="3443720" y="852168"/>
                </a:cubicBezTo>
                <a:cubicBezTo>
                  <a:pt x="3817996" y="767003"/>
                  <a:pt x="4044355" y="269463"/>
                  <a:pt x="4385014" y="233604"/>
                </a:cubicBezTo>
                <a:cubicBezTo>
                  <a:pt x="4725673" y="197745"/>
                  <a:pt x="5182873" y="569780"/>
                  <a:pt x="5487673" y="637015"/>
                </a:cubicBezTo>
                <a:cubicBezTo>
                  <a:pt x="5792473" y="704250"/>
                  <a:pt x="6213814" y="637015"/>
                  <a:pt x="6213814" y="637015"/>
                </a:cubicBezTo>
              </a:path>
            </a:pathLst>
          </a:cu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19241" y="3563926"/>
            <a:ext cx="6396712" cy="972277"/>
          </a:xfrm>
          <a:custGeom>
            <a:avLst/>
            <a:gdLst>
              <a:gd name="connsiteX0" fmla="*/ 90041 w 6396712"/>
              <a:gd name="connsiteY0" fmla="*/ 416403 h 972277"/>
              <a:gd name="connsiteX1" fmla="*/ 157277 w 6396712"/>
              <a:gd name="connsiteY1" fmla="*/ 497086 h 972277"/>
              <a:gd name="connsiteX2" fmla="*/ 1542324 w 6396712"/>
              <a:gd name="connsiteY2" fmla="*/ 860156 h 972277"/>
              <a:gd name="connsiteX3" fmla="*/ 2497065 w 6396712"/>
              <a:gd name="connsiteY3" fmla="*/ 53333 h 972277"/>
              <a:gd name="connsiteX4" fmla="*/ 3586277 w 6396712"/>
              <a:gd name="connsiteY4" fmla="*/ 174356 h 972277"/>
              <a:gd name="connsiteX5" fmla="*/ 4083818 w 6396712"/>
              <a:gd name="connsiteY5" fmla="*/ 967733 h 972277"/>
              <a:gd name="connsiteX6" fmla="*/ 5751253 w 6396712"/>
              <a:gd name="connsiteY6" fmla="*/ 483639 h 972277"/>
              <a:gd name="connsiteX7" fmla="*/ 6396712 w 6396712"/>
              <a:gd name="connsiteY7" fmla="*/ 160909 h 97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96712" h="972277">
                <a:moveTo>
                  <a:pt x="90041" y="416403"/>
                </a:moveTo>
                <a:cubicBezTo>
                  <a:pt x="2635" y="419765"/>
                  <a:pt x="-84770" y="423127"/>
                  <a:pt x="157277" y="497086"/>
                </a:cubicBezTo>
                <a:cubicBezTo>
                  <a:pt x="399324" y="571045"/>
                  <a:pt x="1152359" y="934115"/>
                  <a:pt x="1542324" y="860156"/>
                </a:cubicBezTo>
                <a:cubicBezTo>
                  <a:pt x="1932289" y="786197"/>
                  <a:pt x="2156406" y="167633"/>
                  <a:pt x="2497065" y="53333"/>
                </a:cubicBezTo>
                <a:cubicBezTo>
                  <a:pt x="2837724" y="-60967"/>
                  <a:pt x="3321818" y="21956"/>
                  <a:pt x="3586277" y="174356"/>
                </a:cubicBezTo>
                <a:cubicBezTo>
                  <a:pt x="3850736" y="326756"/>
                  <a:pt x="3722989" y="916186"/>
                  <a:pt x="4083818" y="967733"/>
                </a:cubicBezTo>
                <a:cubicBezTo>
                  <a:pt x="4444647" y="1019280"/>
                  <a:pt x="5365771" y="618110"/>
                  <a:pt x="5751253" y="483639"/>
                </a:cubicBezTo>
                <a:cubicBezTo>
                  <a:pt x="6136735" y="349168"/>
                  <a:pt x="6396712" y="160909"/>
                  <a:pt x="6396712" y="160909"/>
                </a:cubicBez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484455" y="5327956"/>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564765" y="2541495"/>
            <a:ext cx="1751802" cy="4114800"/>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645894" y="5606122"/>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09365" y="5377327"/>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564765" y="5082889"/>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17" name="Oval 16"/>
          <p:cNvSpPr/>
          <p:nvPr/>
        </p:nvSpPr>
        <p:spPr>
          <a:xfrm>
            <a:off x="784663" y="5043900"/>
            <a:ext cx="196956" cy="196956"/>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0" name="Oval 19"/>
          <p:cNvSpPr/>
          <p:nvPr/>
        </p:nvSpPr>
        <p:spPr>
          <a:xfrm>
            <a:off x="3888472" y="5487457"/>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1" name="Oval 20"/>
          <p:cNvSpPr/>
          <p:nvPr/>
        </p:nvSpPr>
        <p:spPr>
          <a:xfrm>
            <a:off x="5116692" y="5268756"/>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2" name="Oval 21"/>
          <p:cNvSpPr/>
          <p:nvPr/>
        </p:nvSpPr>
        <p:spPr>
          <a:xfrm>
            <a:off x="7556608" y="5698917"/>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3" name="Triangle 22"/>
          <p:cNvSpPr/>
          <p:nvPr/>
        </p:nvSpPr>
        <p:spPr>
          <a:xfrm rot="2956754">
            <a:off x="8586744" y="5141050"/>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643790" y="6154177"/>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6" name="Oval 25"/>
          <p:cNvSpPr/>
          <p:nvPr/>
        </p:nvSpPr>
        <p:spPr>
          <a:xfrm>
            <a:off x="2027428" y="6400800"/>
            <a:ext cx="184042" cy="184042"/>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9" name="Oval 28"/>
          <p:cNvSpPr/>
          <p:nvPr/>
        </p:nvSpPr>
        <p:spPr>
          <a:xfrm>
            <a:off x="2440666" y="4832199"/>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0" name="Oval 29"/>
          <p:cNvSpPr/>
          <p:nvPr/>
        </p:nvSpPr>
        <p:spPr>
          <a:xfrm>
            <a:off x="2982982" y="433227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1" name="Oval 30"/>
          <p:cNvSpPr/>
          <p:nvPr/>
        </p:nvSpPr>
        <p:spPr>
          <a:xfrm>
            <a:off x="5781249" y="6322173"/>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2" name="Oval 31"/>
          <p:cNvSpPr/>
          <p:nvPr/>
        </p:nvSpPr>
        <p:spPr>
          <a:xfrm>
            <a:off x="6531826" y="6093624"/>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3" name="Oval 32"/>
          <p:cNvSpPr/>
          <p:nvPr/>
        </p:nvSpPr>
        <p:spPr>
          <a:xfrm>
            <a:off x="6025323" y="5005766"/>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4" name="Oval 33"/>
          <p:cNvSpPr/>
          <p:nvPr/>
        </p:nvSpPr>
        <p:spPr>
          <a:xfrm>
            <a:off x="6070935" y="4403660"/>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5" name="Oval 34"/>
          <p:cNvSpPr/>
          <p:nvPr/>
        </p:nvSpPr>
        <p:spPr>
          <a:xfrm>
            <a:off x="3096887" y="3428619"/>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428562" y="3559833"/>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7" name="Oval 36"/>
          <p:cNvSpPr/>
          <p:nvPr/>
        </p:nvSpPr>
        <p:spPr>
          <a:xfrm>
            <a:off x="1472744" y="4274152"/>
            <a:ext cx="184042" cy="184042"/>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8" name="Oval 37"/>
          <p:cNvSpPr/>
          <p:nvPr/>
        </p:nvSpPr>
        <p:spPr>
          <a:xfrm>
            <a:off x="2229087" y="3838453"/>
            <a:ext cx="184042" cy="184042"/>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9" name="Oval 38"/>
          <p:cNvSpPr/>
          <p:nvPr/>
        </p:nvSpPr>
        <p:spPr>
          <a:xfrm>
            <a:off x="3998191" y="4244499"/>
            <a:ext cx="184042" cy="184042"/>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0" name="Oval 39"/>
          <p:cNvSpPr/>
          <p:nvPr/>
        </p:nvSpPr>
        <p:spPr>
          <a:xfrm>
            <a:off x="5510304" y="4116623"/>
            <a:ext cx="184042" cy="184042"/>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619490" y="3298858"/>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977419" y="2416150"/>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336541" y="2295571"/>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833048" y="2216204"/>
            <a:ext cx="329398" cy="283964"/>
          </a:xfrm>
          <a:prstGeom prst="triangl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202833" y="2107579"/>
            <a:ext cx="329398" cy="283964"/>
          </a:xfrm>
          <a:prstGeom prst="triangl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630339" y="3728377"/>
            <a:ext cx="184042" cy="18404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670898" y="3779615"/>
            <a:ext cx="329398" cy="28396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8420672" y="4817682"/>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470848" y="3295176"/>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706568" y="1837647"/>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36177" y="1752092"/>
            <a:ext cx="495649" cy="461665"/>
          </a:xfrm>
          <a:prstGeom prst="rect">
            <a:avLst/>
          </a:prstGeom>
          <a:noFill/>
        </p:spPr>
        <p:txBody>
          <a:bodyPr wrap="none" rtlCol="0">
            <a:spAutoFit/>
          </a:bodyPr>
          <a:lstStyle/>
          <a:p>
            <a:r>
              <a:rPr lang="en-US" sz="2400" b="1" dirty="0" smtClean="0"/>
              <a:t>55</a:t>
            </a:r>
            <a:endParaRPr lang="en-US" sz="2400" b="1" dirty="0"/>
          </a:p>
        </p:txBody>
      </p:sp>
      <p:sp>
        <p:nvSpPr>
          <p:cNvPr id="42" name="Oval 41"/>
          <p:cNvSpPr/>
          <p:nvPr/>
        </p:nvSpPr>
        <p:spPr>
          <a:xfrm>
            <a:off x="3096887" y="291133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9" name="Oval 48"/>
          <p:cNvSpPr/>
          <p:nvPr/>
        </p:nvSpPr>
        <p:spPr>
          <a:xfrm>
            <a:off x="6454432" y="289523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 name="Rectangle 2"/>
          <p:cNvSpPr/>
          <p:nvPr/>
        </p:nvSpPr>
        <p:spPr>
          <a:xfrm>
            <a:off x="2644359" y="5543833"/>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08986" y="5329273"/>
            <a:ext cx="340158" cy="461665"/>
          </a:xfrm>
          <a:prstGeom prst="rect">
            <a:avLst/>
          </a:prstGeom>
        </p:spPr>
        <p:txBody>
          <a:bodyPr wrap="none">
            <a:spAutoFit/>
          </a:bodyPr>
          <a:lstStyle/>
          <a:p>
            <a:r>
              <a:rPr lang="en-US" sz="2400" b="1" dirty="0" smtClean="0"/>
              <a:t>3</a:t>
            </a:r>
            <a:endParaRPr lang="en-US" sz="2400" dirty="0"/>
          </a:p>
        </p:txBody>
      </p:sp>
      <p:sp>
        <p:nvSpPr>
          <p:cNvPr id="6" name="Rectangle 5"/>
          <p:cNvSpPr/>
          <p:nvPr/>
        </p:nvSpPr>
        <p:spPr>
          <a:xfrm>
            <a:off x="3077451" y="3378122"/>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454432" y="3513424"/>
            <a:ext cx="340158" cy="461665"/>
          </a:xfrm>
          <a:prstGeom prst="rect">
            <a:avLst/>
          </a:prstGeom>
        </p:spPr>
        <p:txBody>
          <a:bodyPr wrap="none">
            <a:spAutoFit/>
          </a:bodyPr>
          <a:lstStyle/>
          <a:p>
            <a:r>
              <a:rPr lang="en-US" sz="2400" b="1" dirty="0" smtClean="0"/>
              <a:t>5</a:t>
            </a:r>
            <a:endParaRPr lang="en-US" sz="2400" dirty="0"/>
          </a:p>
        </p:txBody>
      </p:sp>
      <p:sp>
        <p:nvSpPr>
          <p:cNvPr id="54" name="Oval 53"/>
          <p:cNvSpPr/>
          <p:nvPr/>
        </p:nvSpPr>
        <p:spPr>
          <a:xfrm>
            <a:off x="323234" y="5424397"/>
            <a:ext cx="196956" cy="196956"/>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61" name="TextBox 60"/>
          <p:cNvSpPr txBox="1"/>
          <p:nvPr/>
        </p:nvSpPr>
        <p:spPr>
          <a:xfrm>
            <a:off x="6531826" y="2567510"/>
            <a:ext cx="644728" cy="400110"/>
          </a:xfrm>
          <a:prstGeom prst="rect">
            <a:avLst/>
          </a:prstGeom>
          <a:noFill/>
        </p:spPr>
        <p:txBody>
          <a:bodyPr wrap="none" rtlCol="0">
            <a:spAutoFit/>
          </a:bodyPr>
          <a:lstStyle/>
          <a:p>
            <a:r>
              <a:rPr lang="en-US" sz="2000" b="1" dirty="0" smtClean="0"/>
              <a:t>8:27</a:t>
            </a:r>
          </a:p>
        </p:txBody>
      </p:sp>
      <p:sp>
        <p:nvSpPr>
          <p:cNvPr id="58" name="TextBox 57"/>
          <p:cNvSpPr txBox="1"/>
          <p:nvPr/>
        </p:nvSpPr>
        <p:spPr>
          <a:xfrm>
            <a:off x="7568985" y="2916013"/>
            <a:ext cx="644728" cy="400110"/>
          </a:xfrm>
          <a:prstGeom prst="rect">
            <a:avLst/>
          </a:prstGeom>
          <a:noFill/>
        </p:spPr>
        <p:txBody>
          <a:bodyPr wrap="none" rtlCol="0">
            <a:spAutoFit/>
          </a:bodyPr>
          <a:lstStyle/>
          <a:p>
            <a:r>
              <a:rPr lang="en-US" sz="2000" b="1" dirty="0" smtClean="0">
                <a:solidFill>
                  <a:srgbClr val="FF0000"/>
                </a:solidFill>
              </a:rPr>
              <a:t>8:28</a:t>
            </a:r>
          </a:p>
        </p:txBody>
      </p:sp>
      <p:graphicFrame>
        <p:nvGraphicFramePr>
          <p:cNvPr id="59" name="Table 5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b="1" dirty="0" smtClean="0">
                          <a:latin typeface="Cambria" charset="0"/>
                          <a:ea typeface="Cambria" charset="0"/>
                          <a:cs typeface="Cambria" charset="0"/>
                        </a:rPr>
                        <a:t>5</a:t>
                      </a:r>
                      <a:endParaRPr lang="en-US" sz="2000" b="1"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3404796" y="2311889"/>
            <a:ext cx="2840521" cy="707886"/>
          </a:xfrm>
          <a:prstGeom prst="rect">
            <a:avLst/>
          </a:prstGeom>
          <a:noFill/>
        </p:spPr>
        <p:txBody>
          <a:bodyPr wrap="none" rtlCol="0">
            <a:spAutoFit/>
          </a:bodyPr>
          <a:lstStyle/>
          <a:p>
            <a:pPr algn="ctr"/>
            <a:r>
              <a:rPr lang="vi-VN" sz="2000" dirty="0" smtClean="0">
                <a:latin typeface="Cambria" charset="0"/>
                <a:ea typeface="Cambria" charset="0"/>
                <a:cs typeface="Cambria" charset="0"/>
              </a:rPr>
              <a:t>Building bus route</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by trace back from 5-&gt;3</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1620573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p:cNvCxnSpPr>
            <a:endCxn id="5" idx="2"/>
          </p:cNvCxnSpPr>
          <p:nvPr/>
        </p:nvCxnSpPr>
        <p:spPr>
          <a:xfrm flipV="1">
            <a:off x="995082" y="999564"/>
            <a:ext cx="1089213" cy="5065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sp>
        <p:nvSpPr>
          <p:cNvPr id="23" name="TextBox 22"/>
          <p:cNvSpPr txBox="1"/>
          <p:nvPr/>
        </p:nvSpPr>
        <p:spPr>
          <a:xfrm rot="20062456">
            <a:off x="1208906" y="837957"/>
            <a:ext cx="649537" cy="400110"/>
          </a:xfrm>
          <a:prstGeom prst="rect">
            <a:avLst/>
          </a:prstGeom>
          <a:noFill/>
        </p:spPr>
        <p:txBody>
          <a:bodyPr wrap="none" rtlCol="0">
            <a:spAutoFit/>
          </a:bodyPr>
          <a:lstStyle/>
          <a:p>
            <a:r>
              <a:rPr lang="en-US" sz="2000" b="1" dirty="0" smtClean="0"/>
              <a:t>20m</a:t>
            </a:r>
            <a:endParaRPr lang="en-US" sz="2000" b="1" dirty="0"/>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146634" y="4189420"/>
            <a:ext cx="336952" cy="461665"/>
          </a:xfrm>
          <a:prstGeom prst="rect">
            <a:avLst/>
          </a:prstGeom>
          <a:noFill/>
        </p:spPr>
        <p:txBody>
          <a:bodyPr wrap="none" rtlCol="0">
            <a:spAutoFit/>
          </a:bodyPr>
          <a:lstStyle/>
          <a:p>
            <a:r>
              <a:rPr lang="en-US" sz="2400" b="1" dirty="0" smtClean="0">
                <a:solidFill>
                  <a:srgbClr val="FF0000"/>
                </a:solidFill>
              </a:rPr>
              <a:t>T</a:t>
            </a:r>
            <a:endParaRPr lang="en-US" sz="2400" b="1" dirty="0">
              <a:solidFill>
                <a:srgbClr val="FF0000"/>
              </a:solidFill>
            </a:endParaRPr>
          </a:p>
        </p:txBody>
      </p:sp>
      <p:sp>
        <p:nvSpPr>
          <p:cNvPr id="44" name="TextBox 43"/>
          <p:cNvSpPr txBox="1"/>
          <p:nvPr/>
        </p:nvSpPr>
        <p:spPr>
          <a:xfrm>
            <a:off x="623429" y="945190"/>
            <a:ext cx="330540" cy="461665"/>
          </a:xfrm>
          <a:prstGeom prst="rect">
            <a:avLst/>
          </a:prstGeom>
          <a:noFill/>
        </p:spPr>
        <p:txBody>
          <a:bodyPr wrap="none" rtlCol="0">
            <a:spAutoFit/>
          </a:bodyPr>
          <a:lstStyle/>
          <a:p>
            <a:r>
              <a:rPr lang="en-US" sz="2400" b="1" dirty="0" smtClean="0">
                <a:solidFill>
                  <a:srgbClr val="FF0000"/>
                </a:solidFill>
              </a:rPr>
              <a:t>S</a:t>
            </a:r>
            <a:endParaRPr lang="en-US" sz="2400" b="1" dirty="0">
              <a:solidFill>
                <a:srgbClr val="FF0000"/>
              </a:solidFill>
            </a:endParaRPr>
          </a:p>
        </p:txBody>
      </p:sp>
      <p:sp>
        <p:nvSpPr>
          <p:cNvPr id="33" name="TextBox 32"/>
          <p:cNvSpPr txBox="1"/>
          <p:nvPr/>
        </p:nvSpPr>
        <p:spPr>
          <a:xfrm>
            <a:off x="4733754" y="717175"/>
            <a:ext cx="3847528" cy="461665"/>
          </a:xfrm>
          <a:prstGeom prst="rect">
            <a:avLst/>
          </a:prstGeom>
          <a:noFill/>
        </p:spPr>
        <p:txBody>
          <a:bodyPr wrap="none" rtlCol="0">
            <a:spAutoFit/>
          </a:bodyPr>
          <a:lstStyle/>
          <a:p>
            <a:r>
              <a:rPr lang="vi-VN" sz="2400" dirty="0" smtClean="0">
                <a:latin typeface="Cambria" charset="0"/>
                <a:ea typeface="Cambria" charset="0"/>
                <a:cs typeface="Cambria" charset="0"/>
              </a:rPr>
              <a:t>Find all stations near start S</a:t>
            </a:r>
            <a:endParaRPr lang="en-US" sz="2400" dirty="0">
              <a:latin typeface="Cambria" charset="0"/>
              <a:ea typeface="Cambria" charset="0"/>
              <a:cs typeface="Cambria" charset="0"/>
            </a:endParaRPr>
          </a:p>
        </p:txBody>
      </p:sp>
    </p:spTree>
    <p:extLst>
      <p:ext uri="{BB962C8B-B14F-4D97-AF65-F5344CB8AC3E}">
        <p14:creationId xmlns:p14="http://schemas.microsoft.com/office/powerpoint/2010/main" val="11327022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8"/>
          <p:cNvSpPr/>
          <p:nvPr/>
        </p:nvSpPr>
        <p:spPr>
          <a:xfrm>
            <a:off x="6373906" y="5327930"/>
            <a:ext cx="2205318" cy="522122"/>
          </a:xfrm>
          <a:custGeom>
            <a:avLst/>
            <a:gdLst>
              <a:gd name="connsiteX0" fmla="*/ 0 w 2205318"/>
              <a:gd name="connsiteY0" fmla="*/ 225705 h 522122"/>
              <a:gd name="connsiteX1" fmla="*/ 632012 w 2205318"/>
              <a:gd name="connsiteY1" fmla="*/ 10552 h 522122"/>
              <a:gd name="connsiteX2" fmla="*/ 1358153 w 2205318"/>
              <a:gd name="connsiteY2" fmla="*/ 521541 h 522122"/>
              <a:gd name="connsiteX3" fmla="*/ 2205318 w 2205318"/>
              <a:gd name="connsiteY3" fmla="*/ 91235 h 522122"/>
            </a:gdLst>
            <a:ahLst/>
            <a:cxnLst>
              <a:cxn ang="0">
                <a:pos x="connsiteX0" y="connsiteY0"/>
              </a:cxn>
              <a:cxn ang="0">
                <a:pos x="connsiteX1" y="connsiteY1"/>
              </a:cxn>
              <a:cxn ang="0">
                <a:pos x="connsiteX2" y="connsiteY2"/>
              </a:cxn>
              <a:cxn ang="0">
                <a:pos x="connsiteX3" y="connsiteY3"/>
              </a:cxn>
            </a:cxnLst>
            <a:rect l="l" t="t" r="r" b="b"/>
            <a:pathLst>
              <a:path w="2205318" h="522122">
                <a:moveTo>
                  <a:pt x="0" y="225705"/>
                </a:moveTo>
                <a:cubicBezTo>
                  <a:pt x="202826" y="93475"/>
                  <a:pt x="405653" y="-38754"/>
                  <a:pt x="632012" y="10552"/>
                </a:cubicBezTo>
                <a:cubicBezTo>
                  <a:pt x="858371" y="59858"/>
                  <a:pt x="1095935" y="508094"/>
                  <a:pt x="1358153" y="521541"/>
                </a:cubicBezTo>
                <a:cubicBezTo>
                  <a:pt x="1620371" y="534988"/>
                  <a:pt x="1912844" y="313111"/>
                  <a:pt x="2205318" y="91235"/>
                </a:cubicBezTo>
              </a:path>
            </a:pathLst>
          </a:cu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6008900" y="3738282"/>
            <a:ext cx="648888" cy="1815353"/>
          </a:xfrm>
          <a:custGeom>
            <a:avLst/>
            <a:gdLst>
              <a:gd name="connsiteX0" fmla="*/ 405347 w 648888"/>
              <a:gd name="connsiteY0" fmla="*/ 1815353 h 1815353"/>
              <a:gd name="connsiteX1" fmla="*/ 1935 w 648888"/>
              <a:gd name="connsiteY1" fmla="*/ 1573306 h 1815353"/>
              <a:gd name="connsiteX2" fmla="*/ 243982 w 648888"/>
              <a:gd name="connsiteY2" fmla="*/ 1129553 h 1815353"/>
              <a:gd name="connsiteX3" fmla="*/ 42276 w 648888"/>
              <a:gd name="connsiteY3" fmla="*/ 537883 h 1815353"/>
              <a:gd name="connsiteX4" fmla="*/ 607053 w 648888"/>
              <a:gd name="connsiteY4" fmla="*/ 389965 h 1815353"/>
              <a:gd name="connsiteX5" fmla="*/ 607053 w 648888"/>
              <a:gd name="connsiteY5" fmla="*/ 0 h 181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888" h="1815353">
                <a:moveTo>
                  <a:pt x="405347" y="1815353"/>
                </a:moveTo>
                <a:cubicBezTo>
                  <a:pt x="217088" y="1751479"/>
                  <a:pt x="28829" y="1687606"/>
                  <a:pt x="1935" y="1573306"/>
                </a:cubicBezTo>
                <a:cubicBezTo>
                  <a:pt x="-24959" y="1459006"/>
                  <a:pt x="237258" y="1302123"/>
                  <a:pt x="243982" y="1129553"/>
                </a:cubicBezTo>
                <a:cubicBezTo>
                  <a:pt x="250705" y="956982"/>
                  <a:pt x="-18236" y="661148"/>
                  <a:pt x="42276" y="537883"/>
                </a:cubicBezTo>
                <a:cubicBezTo>
                  <a:pt x="102788" y="414618"/>
                  <a:pt x="512924" y="479612"/>
                  <a:pt x="607053" y="389965"/>
                </a:cubicBezTo>
                <a:cubicBezTo>
                  <a:pt x="701182" y="300318"/>
                  <a:pt x="607053" y="0"/>
                  <a:pt x="6070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6589059" y="3079308"/>
            <a:ext cx="2138082" cy="726210"/>
          </a:xfrm>
          <a:custGeom>
            <a:avLst/>
            <a:gdLst>
              <a:gd name="connsiteX0" fmla="*/ 0 w 2138082"/>
              <a:gd name="connsiteY0" fmla="*/ 645527 h 726210"/>
              <a:gd name="connsiteX1" fmla="*/ 658906 w 2138082"/>
              <a:gd name="connsiteY1" fmla="*/ 68 h 726210"/>
              <a:gd name="connsiteX2" fmla="*/ 1452282 w 2138082"/>
              <a:gd name="connsiteY2" fmla="*/ 605186 h 726210"/>
              <a:gd name="connsiteX3" fmla="*/ 2138082 w 2138082"/>
              <a:gd name="connsiteY3" fmla="*/ 726210 h 726210"/>
            </a:gdLst>
            <a:ahLst/>
            <a:cxnLst>
              <a:cxn ang="0">
                <a:pos x="connsiteX0" y="connsiteY0"/>
              </a:cxn>
              <a:cxn ang="0">
                <a:pos x="connsiteX1" y="connsiteY1"/>
              </a:cxn>
              <a:cxn ang="0">
                <a:pos x="connsiteX2" y="connsiteY2"/>
              </a:cxn>
              <a:cxn ang="0">
                <a:pos x="connsiteX3" y="connsiteY3"/>
              </a:cxn>
            </a:cxnLst>
            <a:rect l="l" t="t" r="r" b="b"/>
            <a:pathLst>
              <a:path w="2138082" h="726210">
                <a:moveTo>
                  <a:pt x="0" y="645527"/>
                </a:moveTo>
                <a:cubicBezTo>
                  <a:pt x="208429" y="326159"/>
                  <a:pt x="416859" y="6791"/>
                  <a:pt x="658906" y="68"/>
                </a:cubicBezTo>
                <a:cubicBezTo>
                  <a:pt x="900953" y="-6656"/>
                  <a:pt x="1205753" y="484162"/>
                  <a:pt x="1452282" y="605186"/>
                </a:cubicBezTo>
                <a:cubicBezTo>
                  <a:pt x="1698811" y="726210"/>
                  <a:pt x="2138082" y="726210"/>
                  <a:pt x="2138082" y="7262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6306645" y="2393576"/>
            <a:ext cx="297756" cy="1317812"/>
          </a:xfrm>
          <a:custGeom>
            <a:avLst/>
            <a:gdLst>
              <a:gd name="connsiteX0" fmla="*/ 282414 w 297756"/>
              <a:gd name="connsiteY0" fmla="*/ 1317812 h 1317812"/>
              <a:gd name="connsiteX1" fmla="*/ 26 w 297756"/>
              <a:gd name="connsiteY1" fmla="*/ 887506 h 1317812"/>
              <a:gd name="connsiteX2" fmla="*/ 295861 w 297756"/>
              <a:gd name="connsiteY2" fmla="*/ 591671 h 1317812"/>
              <a:gd name="connsiteX3" fmla="*/ 134496 w 297756"/>
              <a:gd name="connsiteY3" fmla="*/ 0 h 1317812"/>
            </a:gdLst>
            <a:ahLst/>
            <a:cxnLst>
              <a:cxn ang="0">
                <a:pos x="connsiteX0" y="connsiteY0"/>
              </a:cxn>
              <a:cxn ang="0">
                <a:pos x="connsiteX1" y="connsiteY1"/>
              </a:cxn>
              <a:cxn ang="0">
                <a:pos x="connsiteX2" y="connsiteY2"/>
              </a:cxn>
              <a:cxn ang="0">
                <a:pos x="connsiteX3" y="connsiteY3"/>
              </a:cxn>
            </a:cxnLst>
            <a:rect l="l" t="t" r="r" b="b"/>
            <a:pathLst>
              <a:path w="297756" h="1317812">
                <a:moveTo>
                  <a:pt x="282414" y="1317812"/>
                </a:moveTo>
                <a:cubicBezTo>
                  <a:pt x="140099" y="1163170"/>
                  <a:pt x="-2215" y="1008529"/>
                  <a:pt x="26" y="887506"/>
                </a:cubicBezTo>
                <a:cubicBezTo>
                  <a:pt x="2267" y="766483"/>
                  <a:pt x="273449" y="739589"/>
                  <a:pt x="295861" y="591671"/>
                </a:cubicBezTo>
                <a:cubicBezTo>
                  <a:pt x="318273" y="443753"/>
                  <a:pt x="134496" y="0"/>
                  <a:pt x="134496"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5257800" y="5593976"/>
            <a:ext cx="1398494" cy="1062105"/>
          </a:xfrm>
          <a:custGeom>
            <a:avLst/>
            <a:gdLst>
              <a:gd name="connsiteX0" fmla="*/ 0 w 1398494"/>
              <a:gd name="connsiteY0" fmla="*/ 1048871 h 1062105"/>
              <a:gd name="connsiteX1" fmla="*/ 53788 w 1398494"/>
              <a:gd name="connsiteY1" fmla="*/ 1021977 h 1062105"/>
              <a:gd name="connsiteX2" fmla="*/ 282388 w 1398494"/>
              <a:gd name="connsiteY2" fmla="*/ 712695 h 1062105"/>
              <a:gd name="connsiteX3" fmla="*/ 1143000 w 1398494"/>
              <a:gd name="connsiteY3" fmla="*/ 1021977 h 1062105"/>
              <a:gd name="connsiteX4" fmla="*/ 1398494 w 1398494"/>
              <a:gd name="connsiteY4" fmla="*/ 389965 h 1062105"/>
              <a:gd name="connsiteX5" fmla="*/ 1143000 w 1398494"/>
              <a:gd name="connsiteY5" fmla="*/ 0 h 1062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8494" h="1062105">
                <a:moveTo>
                  <a:pt x="0" y="1048871"/>
                </a:moveTo>
                <a:cubicBezTo>
                  <a:pt x="3361" y="1063438"/>
                  <a:pt x="6723" y="1078006"/>
                  <a:pt x="53788" y="1021977"/>
                </a:cubicBezTo>
                <a:cubicBezTo>
                  <a:pt x="100853" y="965948"/>
                  <a:pt x="100853" y="712695"/>
                  <a:pt x="282388" y="712695"/>
                </a:cubicBezTo>
                <a:cubicBezTo>
                  <a:pt x="463923" y="712695"/>
                  <a:pt x="956982" y="1075765"/>
                  <a:pt x="1143000" y="1021977"/>
                </a:cubicBezTo>
                <a:cubicBezTo>
                  <a:pt x="1329018" y="968189"/>
                  <a:pt x="1398494" y="560294"/>
                  <a:pt x="1398494" y="389965"/>
                </a:cubicBezTo>
                <a:cubicBezTo>
                  <a:pt x="1398494" y="219636"/>
                  <a:pt x="1143000" y="0"/>
                  <a:pt x="1143000"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46645" y="4916620"/>
            <a:ext cx="6213814" cy="1349709"/>
          </a:xfrm>
          <a:custGeom>
            <a:avLst/>
            <a:gdLst>
              <a:gd name="connsiteX0" fmla="*/ 41614 w 6213814"/>
              <a:gd name="connsiteY0" fmla="*/ 1349709 h 1349709"/>
              <a:gd name="connsiteX1" fmla="*/ 55061 w 6213814"/>
              <a:gd name="connsiteY1" fmla="*/ 731145 h 1349709"/>
              <a:gd name="connsiteX2" fmla="*/ 579496 w 6213814"/>
              <a:gd name="connsiteY2" fmla="*/ 435309 h 1349709"/>
              <a:gd name="connsiteX3" fmla="*/ 1023249 w 6213814"/>
              <a:gd name="connsiteY3" fmla="*/ 5004 h 1349709"/>
              <a:gd name="connsiteX4" fmla="*/ 2139355 w 6213814"/>
              <a:gd name="connsiteY4" fmla="*/ 744592 h 1349709"/>
              <a:gd name="connsiteX5" fmla="*/ 3443720 w 6213814"/>
              <a:gd name="connsiteY5" fmla="*/ 852168 h 1349709"/>
              <a:gd name="connsiteX6" fmla="*/ 4385014 w 6213814"/>
              <a:gd name="connsiteY6" fmla="*/ 233604 h 1349709"/>
              <a:gd name="connsiteX7" fmla="*/ 5487673 w 6213814"/>
              <a:gd name="connsiteY7" fmla="*/ 637015 h 1349709"/>
              <a:gd name="connsiteX8" fmla="*/ 6213814 w 6213814"/>
              <a:gd name="connsiteY8" fmla="*/ 637015 h 134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13814" h="1349709">
                <a:moveTo>
                  <a:pt x="41614" y="1349709"/>
                </a:moveTo>
                <a:cubicBezTo>
                  <a:pt x="3514" y="1116627"/>
                  <a:pt x="-34586" y="883545"/>
                  <a:pt x="55061" y="731145"/>
                </a:cubicBezTo>
                <a:cubicBezTo>
                  <a:pt x="144708" y="578745"/>
                  <a:pt x="418131" y="556332"/>
                  <a:pt x="579496" y="435309"/>
                </a:cubicBezTo>
                <a:cubicBezTo>
                  <a:pt x="740861" y="314286"/>
                  <a:pt x="763273" y="-46543"/>
                  <a:pt x="1023249" y="5004"/>
                </a:cubicBezTo>
                <a:cubicBezTo>
                  <a:pt x="1283225" y="56551"/>
                  <a:pt x="1735943" y="603398"/>
                  <a:pt x="2139355" y="744592"/>
                </a:cubicBezTo>
                <a:cubicBezTo>
                  <a:pt x="2542767" y="885786"/>
                  <a:pt x="3069444" y="937333"/>
                  <a:pt x="3443720" y="852168"/>
                </a:cubicBezTo>
                <a:cubicBezTo>
                  <a:pt x="3817996" y="767003"/>
                  <a:pt x="4044355" y="269463"/>
                  <a:pt x="4385014" y="233604"/>
                </a:cubicBezTo>
                <a:cubicBezTo>
                  <a:pt x="4725673" y="197745"/>
                  <a:pt x="5182873" y="569780"/>
                  <a:pt x="5487673" y="637015"/>
                </a:cubicBezTo>
                <a:cubicBezTo>
                  <a:pt x="5792473" y="704250"/>
                  <a:pt x="6213814" y="637015"/>
                  <a:pt x="6213814" y="63701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19241" y="3563926"/>
            <a:ext cx="6396712" cy="972277"/>
          </a:xfrm>
          <a:custGeom>
            <a:avLst/>
            <a:gdLst>
              <a:gd name="connsiteX0" fmla="*/ 90041 w 6396712"/>
              <a:gd name="connsiteY0" fmla="*/ 416403 h 972277"/>
              <a:gd name="connsiteX1" fmla="*/ 157277 w 6396712"/>
              <a:gd name="connsiteY1" fmla="*/ 497086 h 972277"/>
              <a:gd name="connsiteX2" fmla="*/ 1542324 w 6396712"/>
              <a:gd name="connsiteY2" fmla="*/ 860156 h 972277"/>
              <a:gd name="connsiteX3" fmla="*/ 2497065 w 6396712"/>
              <a:gd name="connsiteY3" fmla="*/ 53333 h 972277"/>
              <a:gd name="connsiteX4" fmla="*/ 3586277 w 6396712"/>
              <a:gd name="connsiteY4" fmla="*/ 174356 h 972277"/>
              <a:gd name="connsiteX5" fmla="*/ 4083818 w 6396712"/>
              <a:gd name="connsiteY5" fmla="*/ 967733 h 972277"/>
              <a:gd name="connsiteX6" fmla="*/ 5751253 w 6396712"/>
              <a:gd name="connsiteY6" fmla="*/ 483639 h 972277"/>
              <a:gd name="connsiteX7" fmla="*/ 6396712 w 6396712"/>
              <a:gd name="connsiteY7" fmla="*/ 160909 h 97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96712" h="972277">
                <a:moveTo>
                  <a:pt x="90041" y="416403"/>
                </a:moveTo>
                <a:cubicBezTo>
                  <a:pt x="2635" y="419765"/>
                  <a:pt x="-84770" y="423127"/>
                  <a:pt x="157277" y="497086"/>
                </a:cubicBezTo>
                <a:cubicBezTo>
                  <a:pt x="399324" y="571045"/>
                  <a:pt x="1152359" y="934115"/>
                  <a:pt x="1542324" y="860156"/>
                </a:cubicBezTo>
                <a:cubicBezTo>
                  <a:pt x="1932289" y="786197"/>
                  <a:pt x="2156406" y="167633"/>
                  <a:pt x="2497065" y="53333"/>
                </a:cubicBezTo>
                <a:cubicBezTo>
                  <a:pt x="2837724" y="-60967"/>
                  <a:pt x="3321818" y="21956"/>
                  <a:pt x="3586277" y="174356"/>
                </a:cubicBezTo>
                <a:cubicBezTo>
                  <a:pt x="3850736" y="326756"/>
                  <a:pt x="3722989" y="916186"/>
                  <a:pt x="4083818" y="967733"/>
                </a:cubicBezTo>
                <a:cubicBezTo>
                  <a:pt x="4444647" y="1019280"/>
                  <a:pt x="5365771" y="618110"/>
                  <a:pt x="5751253" y="483639"/>
                </a:cubicBezTo>
                <a:cubicBezTo>
                  <a:pt x="6136735" y="349168"/>
                  <a:pt x="6396712" y="160909"/>
                  <a:pt x="6396712" y="160909"/>
                </a:cubicBez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484455" y="5327956"/>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564765" y="2541495"/>
            <a:ext cx="1751802" cy="4114800"/>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209365" y="5377327"/>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564765" y="5082889"/>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17" name="Oval 16"/>
          <p:cNvSpPr/>
          <p:nvPr/>
        </p:nvSpPr>
        <p:spPr>
          <a:xfrm>
            <a:off x="784663" y="5043900"/>
            <a:ext cx="196956" cy="196956"/>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0" name="Oval 19"/>
          <p:cNvSpPr/>
          <p:nvPr/>
        </p:nvSpPr>
        <p:spPr>
          <a:xfrm>
            <a:off x="3888472" y="5487457"/>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1" name="Oval 20"/>
          <p:cNvSpPr/>
          <p:nvPr/>
        </p:nvSpPr>
        <p:spPr>
          <a:xfrm>
            <a:off x="5116692" y="5268756"/>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2" name="Oval 21"/>
          <p:cNvSpPr/>
          <p:nvPr/>
        </p:nvSpPr>
        <p:spPr>
          <a:xfrm>
            <a:off x="7556608" y="5698917"/>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3" name="Triangle 22"/>
          <p:cNvSpPr/>
          <p:nvPr/>
        </p:nvSpPr>
        <p:spPr>
          <a:xfrm rot="2956754">
            <a:off x="8586744" y="5141050"/>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643790" y="6154177"/>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6" name="Oval 25"/>
          <p:cNvSpPr/>
          <p:nvPr/>
        </p:nvSpPr>
        <p:spPr>
          <a:xfrm>
            <a:off x="2027428" y="6400800"/>
            <a:ext cx="184042" cy="184042"/>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9" name="Oval 28"/>
          <p:cNvSpPr/>
          <p:nvPr/>
        </p:nvSpPr>
        <p:spPr>
          <a:xfrm>
            <a:off x="2440666" y="4832199"/>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0" name="Oval 29"/>
          <p:cNvSpPr/>
          <p:nvPr/>
        </p:nvSpPr>
        <p:spPr>
          <a:xfrm>
            <a:off x="2982982" y="433227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1" name="Oval 30"/>
          <p:cNvSpPr/>
          <p:nvPr/>
        </p:nvSpPr>
        <p:spPr>
          <a:xfrm>
            <a:off x="5781249" y="6322173"/>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2" name="Oval 31"/>
          <p:cNvSpPr/>
          <p:nvPr/>
        </p:nvSpPr>
        <p:spPr>
          <a:xfrm>
            <a:off x="6531826" y="6093624"/>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3" name="Oval 32"/>
          <p:cNvSpPr/>
          <p:nvPr/>
        </p:nvSpPr>
        <p:spPr>
          <a:xfrm>
            <a:off x="6025323" y="5005766"/>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4" name="Oval 33"/>
          <p:cNvSpPr/>
          <p:nvPr/>
        </p:nvSpPr>
        <p:spPr>
          <a:xfrm>
            <a:off x="6070935" y="4403660"/>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5" name="Oval 34"/>
          <p:cNvSpPr/>
          <p:nvPr/>
        </p:nvSpPr>
        <p:spPr>
          <a:xfrm>
            <a:off x="3096887" y="3428619"/>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428562" y="3559833"/>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7" name="Oval 36"/>
          <p:cNvSpPr/>
          <p:nvPr/>
        </p:nvSpPr>
        <p:spPr>
          <a:xfrm>
            <a:off x="1472744" y="4274152"/>
            <a:ext cx="184042" cy="184042"/>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8" name="Oval 37"/>
          <p:cNvSpPr/>
          <p:nvPr/>
        </p:nvSpPr>
        <p:spPr>
          <a:xfrm>
            <a:off x="2229087" y="3838453"/>
            <a:ext cx="184042" cy="184042"/>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9" name="Oval 38"/>
          <p:cNvSpPr/>
          <p:nvPr/>
        </p:nvSpPr>
        <p:spPr>
          <a:xfrm>
            <a:off x="3998191" y="4244499"/>
            <a:ext cx="184042" cy="184042"/>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0" name="Oval 39"/>
          <p:cNvSpPr/>
          <p:nvPr/>
        </p:nvSpPr>
        <p:spPr>
          <a:xfrm>
            <a:off x="5510304" y="4116623"/>
            <a:ext cx="184042" cy="184042"/>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619490" y="3298858"/>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977419" y="2416150"/>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336541" y="2295571"/>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833048" y="2216204"/>
            <a:ext cx="329398" cy="283964"/>
          </a:xfrm>
          <a:prstGeom prst="triangl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202833" y="2107579"/>
            <a:ext cx="329398" cy="283964"/>
          </a:xfrm>
          <a:prstGeom prst="triangl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630339" y="3728377"/>
            <a:ext cx="184042" cy="18404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670898" y="3779615"/>
            <a:ext cx="329398" cy="28396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8420672" y="4817682"/>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470848" y="3295176"/>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706568" y="1837647"/>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36177" y="1752092"/>
            <a:ext cx="495649" cy="461665"/>
          </a:xfrm>
          <a:prstGeom prst="rect">
            <a:avLst/>
          </a:prstGeom>
          <a:noFill/>
        </p:spPr>
        <p:txBody>
          <a:bodyPr wrap="none" rtlCol="0">
            <a:spAutoFit/>
          </a:bodyPr>
          <a:lstStyle/>
          <a:p>
            <a:r>
              <a:rPr lang="en-US" sz="2400" b="1" dirty="0" smtClean="0"/>
              <a:t>55</a:t>
            </a:r>
            <a:endParaRPr lang="en-US" sz="2400" b="1" dirty="0"/>
          </a:p>
        </p:txBody>
      </p:sp>
      <p:sp>
        <p:nvSpPr>
          <p:cNvPr id="42" name="Oval 41"/>
          <p:cNvSpPr/>
          <p:nvPr/>
        </p:nvSpPr>
        <p:spPr>
          <a:xfrm>
            <a:off x="3096887" y="291133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9" name="Oval 48"/>
          <p:cNvSpPr/>
          <p:nvPr/>
        </p:nvSpPr>
        <p:spPr>
          <a:xfrm>
            <a:off x="6454432" y="289523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 name="Rectangle 4"/>
          <p:cNvSpPr/>
          <p:nvPr/>
        </p:nvSpPr>
        <p:spPr>
          <a:xfrm>
            <a:off x="6208986" y="5329273"/>
            <a:ext cx="340158" cy="461665"/>
          </a:xfrm>
          <a:prstGeom prst="rect">
            <a:avLst/>
          </a:prstGeom>
        </p:spPr>
        <p:txBody>
          <a:bodyPr wrap="none">
            <a:spAutoFit/>
          </a:bodyPr>
          <a:lstStyle/>
          <a:p>
            <a:r>
              <a:rPr lang="en-US" sz="2400" b="1" dirty="0" smtClean="0"/>
              <a:t>3</a:t>
            </a:r>
            <a:endParaRPr lang="en-US" sz="2400" dirty="0"/>
          </a:p>
        </p:txBody>
      </p:sp>
      <p:sp>
        <p:nvSpPr>
          <p:cNvPr id="6" name="Rectangle 5"/>
          <p:cNvSpPr/>
          <p:nvPr/>
        </p:nvSpPr>
        <p:spPr>
          <a:xfrm>
            <a:off x="3077451" y="3378122"/>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454432" y="3513424"/>
            <a:ext cx="340158" cy="461665"/>
          </a:xfrm>
          <a:prstGeom prst="rect">
            <a:avLst/>
          </a:prstGeom>
        </p:spPr>
        <p:txBody>
          <a:bodyPr wrap="none">
            <a:spAutoFit/>
          </a:bodyPr>
          <a:lstStyle/>
          <a:p>
            <a:r>
              <a:rPr lang="en-US" sz="2400" b="1" dirty="0" smtClean="0"/>
              <a:t>5</a:t>
            </a:r>
            <a:endParaRPr lang="en-US" sz="2400" dirty="0"/>
          </a:p>
        </p:txBody>
      </p:sp>
      <p:sp>
        <p:nvSpPr>
          <p:cNvPr id="54" name="Oval 53"/>
          <p:cNvSpPr/>
          <p:nvPr/>
        </p:nvSpPr>
        <p:spPr>
          <a:xfrm>
            <a:off x="323234" y="5424397"/>
            <a:ext cx="196956" cy="196956"/>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61" name="TextBox 60"/>
          <p:cNvSpPr txBox="1"/>
          <p:nvPr/>
        </p:nvSpPr>
        <p:spPr>
          <a:xfrm>
            <a:off x="6531826" y="2567510"/>
            <a:ext cx="644728" cy="400110"/>
          </a:xfrm>
          <a:prstGeom prst="rect">
            <a:avLst/>
          </a:prstGeom>
          <a:noFill/>
        </p:spPr>
        <p:txBody>
          <a:bodyPr wrap="none" rtlCol="0">
            <a:spAutoFit/>
          </a:bodyPr>
          <a:lstStyle/>
          <a:p>
            <a:r>
              <a:rPr lang="en-US" sz="2000" b="1" dirty="0" smtClean="0"/>
              <a:t>8:27</a:t>
            </a:r>
          </a:p>
        </p:txBody>
      </p:sp>
      <p:sp>
        <p:nvSpPr>
          <p:cNvPr id="58" name="TextBox 57"/>
          <p:cNvSpPr txBox="1"/>
          <p:nvPr/>
        </p:nvSpPr>
        <p:spPr>
          <a:xfrm>
            <a:off x="7568985" y="2916013"/>
            <a:ext cx="644728" cy="400110"/>
          </a:xfrm>
          <a:prstGeom prst="rect">
            <a:avLst/>
          </a:prstGeom>
          <a:noFill/>
        </p:spPr>
        <p:txBody>
          <a:bodyPr wrap="none" rtlCol="0">
            <a:spAutoFit/>
          </a:bodyPr>
          <a:lstStyle/>
          <a:p>
            <a:r>
              <a:rPr lang="en-US" sz="2000" b="1" dirty="0" smtClean="0">
                <a:solidFill>
                  <a:srgbClr val="FF0000"/>
                </a:solidFill>
              </a:rPr>
              <a:t>8:28</a:t>
            </a:r>
          </a:p>
        </p:txBody>
      </p:sp>
      <p:graphicFrame>
        <p:nvGraphicFramePr>
          <p:cNvPr id="59" name="Table 5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b="1" dirty="0" smtClean="0">
                          <a:latin typeface="Cambria" charset="0"/>
                          <a:ea typeface="Cambria" charset="0"/>
                          <a:cs typeface="Cambria" charset="0"/>
                        </a:rPr>
                        <a:t>5</a:t>
                      </a:r>
                      <a:endParaRPr lang="en-US" sz="2000" b="1"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3432848" y="2311889"/>
            <a:ext cx="2784417" cy="707886"/>
          </a:xfrm>
          <a:prstGeom prst="rect">
            <a:avLst/>
          </a:prstGeom>
          <a:noFill/>
        </p:spPr>
        <p:txBody>
          <a:bodyPr wrap="none" rtlCol="0">
            <a:spAutoFit/>
          </a:bodyPr>
          <a:lstStyle/>
          <a:p>
            <a:pPr algn="ctr"/>
            <a:r>
              <a:rPr lang="vi-VN" sz="2000" dirty="0" smtClean="0">
                <a:latin typeface="Cambria" charset="0"/>
                <a:ea typeface="Cambria" charset="0"/>
                <a:cs typeface="Cambria" charset="0"/>
              </a:rPr>
              <a:t>Building bus route</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by trace back from 3-&gt;1</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11716081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8"/>
          <p:cNvSpPr/>
          <p:nvPr/>
        </p:nvSpPr>
        <p:spPr>
          <a:xfrm>
            <a:off x="6373906" y="5327930"/>
            <a:ext cx="2205318" cy="522122"/>
          </a:xfrm>
          <a:custGeom>
            <a:avLst/>
            <a:gdLst>
              <a:gd name="connsiteX0" fmla="*/ 0 w 2205318"/>
              <a:gd name="connsiteY0" fmla="*/ 225705 h 522122"/>
              <a:gd name="connsiteX1" fmla="*/ 632012 w 2205318"/>
              <a:gd name="connsiteY1" fmla="*/ 10552 h 522122"/>
              <a:gd name="connsiteX2" fmla="*/ 1358153 w 2205318"/>
              <a:gd name="connsiteY2" fmla="*/ 521541 h 522122"/>
              <a:gd name="connsiteX3" fmla="*/ 2205318 w 2205318"/>
              <a:gd name="connsiteY3" fmla="*/ 91235 h 522122"/>
            </a:gdLst>
            <a:ahLst/>
            <a:cxnLst>
              <a:cxn ang="0">
                <a:pos x="connsiteX0" y="connsiteY0"/>
              </a:cxn>
              <a:cxn ang="0">
                <a:pos x="connsiteX1" y="connsiteY1"/>
              </a:cxn>
              <a:cxn ang="0">
                <a:pos x="connsiteX2" y="connsiteY2"/>
              </a:cxn>
              <a:cxn ang="0">
                <a:pos x="connsiteX3" y="connsiteY3"/>
              </a:cxn>
            </a:cxnLst>
            <a:rect l="l" t="t" r="r" b="b"/>
            <a:pathLst>
              <a:path w="2205318" h="522122">
                <a:moveTo>
                  <a:pt x="0" y="225705"/>
                </a:moveTo>
                <a:cubicBezTo>
                  <a:pt x="202826" y="93475"/>
                  <a:pt x="405653" y="-38754"/>
                  <a:pt x="632012" y="10552"/>
                </a:cubicBezTo>
                <a:cubicBezTo>
                  <a:pt x="858371" y="59858"/>
                  <a:pt x="1095935" y="508094"/>
                  <a:pt x="1358153" y="521541"/>
                </a:cubicBezTo>
                <a:cubicBezTo>
                  <a:pt x="1620371" y="534988"/>
                  <a:pt x="1912844" y="313111"/>
                  <a:pt x="2205318" y="91235"/>
                </a:cubicBezTo>
              </a:path>
            </a:pathLst>
          </a:cu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6008900" y="3738282"/>
            <a:ext cx="648888" cy="1815353"/>
          </a:xfrm>
          <a:custGeom>
            <a:avLst/>
            <a:gdLst>
              <a:gd name="connsiteX0" fmla="*/ 405347 w 648888"/>
              <a:gd name="connsiteY0" fmla="*/ 1815353 h 1815353"/>
              <a:gd name="connsiteX1" fmla="*/ 1935 w 648888"/>
              <a:gd name="connsiteY1" fmla="*/ 1573306 h 1815353"/>
              <a:gd name="connsiteX2" fmla="*/ 243982 w 648888"/>
              <a:gd name="connsiteY2" fmla="*/ 1129553 h 1815353"/>
              <a:gd name="connsiteX3" fmla="*/ 42276 w 648888"/>
              <a:gd name="connsiteY3" fmla="*/ 537883 h 1815353"/>
              <a:gd name="connsiteX4" fmla="*/ 607053 w 648888"/>
              <a:gd name="connsiteY4" fmla="*/ 389965 h 1815353"/>
              <a:gd name="connsiteX5" fmla="*/ 607053 w 648888"/>
              <a:gd name="connsiteY5" fmla="*/ 0 h 181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888" h="1815353">
                <a:moveTo>
                  <a:pt x="405347" y="1815353"/>
                </a:moveTo>
                <a:cubicBezTo>
                  <a:pt x="217088" y="1751479"/>
                  <a:pt x="28829" y="1687606"/>
                  <a:pt x="1935" y="1573306"/>
                </a:cubicBezTo>
                <a:cubicBezTo>
                  <a:pt x="-24959" y="1459006"/>
                  <a:pt x="237258" y="1302123"/>
                  <a:pt x="243982" y="1129553"/>
                </a:cubicBezTo>
                <a:cubicBezTo>
                  <a:pt x="250705" y="956982"/>
                  <a:pt x="-18236" y="661148"/>
                  <a:pt x="42276" y="537883"/>
                </a:cubicBezTo>
                <a:cubicBezTo>
                  <a:pt x="102788" y="414618"/>
                  <a:pt x="512924" y="479612"/>
                  <a:pt x="607053" y="389965"/>
                </a:cubicBezTo>
                <a:cubicBezTo>
                  <a:pt x="701182" y="300318"/>
                  <a:pt x="607053" y="0"/>
                  <a:pt x="6070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6589059" y="3079308"/>
            <a:ext cx="2138082" cy="726210"/>
          </a:xfrm>
          <a:custGeom>
            <a:avLst/>
            <a:gdLst>
              <a:gd name="connsiteX0" fmla="*/ 0 w 2138082"/>
              <a:gd name="connsiteY0" fmla="*/ 645527 h 726210"/>
              <a:gd name="connsiteX1" fmla="*/ 658906 w 2138082"/>
              <a:gd name="connsiteY1" fmla="*/ 68 h 726210"/>
              <a:gd name="connsiteX2" fmla="*/ 1452282 w 2138082"/>
              <a:gd name="connsiteY2" fmla="*/ 605186 h 726210"/>
              <a:gd name="connsiteX3" fmla="*/ 2138082 w 2138082"/>
              <a:gd name="connsiteY3" fmla="*/ 726210 h 726210"/>
            </a:gdLst>
            <a:ahLst/>
            <a:cxnLst>
              <a:cxn ang="0">
                <a:pos x="connsiteX0" y="connsiteY0"/>
              </a:cxn>
              <a:cxn ang="0">
                <a:pos x="connsiteX1" y="connsiteY1"/>
              </a:cxn>
              <a:cxn ang="0">
                <a:pos x="connsiteX2" y="connsiteY2"/>
              </a:cxn>
              <a:cxn ang="0">
                <a:pos x="connsiteX3" y="connsiteY3"/>
              </a:cxn>
            </a:cxnLst>
            <a:rect l="l" t="t" r="r" b="b"/>
            <a:pathLst>
              <a:path w="2138082" h="726210">
                <a:moveTo>
                  <a:pt x="0" y="645527"/>
                </a:moveTo>
                <a:cubicBezTo>
                  <a:pt x="208429" y="326159"/>
                  <a:pt x="416859" y="6791"/>
                  <a:pt x="658906" y="68"/>
                </a:cubicBezTo>
                <a:cubicBezTo>
                  <a:pt x="900953" y="-6656"/>
                  <a:pt x="1205753" y="484162"/>
                  <a:pt x="1452282" y="605186"/>
                </a:cubicBezTo>
                <a:cubicBezTo>
                  <a:pt x="1698811" y="726210"/>
                  <a:pt x="2138082" y="726210"/>
                  <a:pt x="2138082" y="7262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6306645" y="2393576"/>
            <a:ext cx="297756" cy="1317812"/>
          </a:xfrm>
          <a:custGeom>
            <a:avLst/>
            <a:gdLst>
              <a:gd name="connsiteX0" fmla="*/ 282414 w 297756"/>
              <a:gd name="connsiteY0" fmla="*/ 1317812 h 1317812"/>
              <a:gd name="connsiteX1" fmla="*/ 26 w 297756"/>
              <a:gd name="connsiteY1" fmla="*/ 887506 h 1317812"/>
              <a:gd name="connsiteX2" fmla="*/ 295861 w 297756"/>
              <a:gd name="connsiteY2" fmla="*/ 591671 h 1317812"/>
              <a:gd name="connsiteX3" fmla="*/ 134496 w 297756"/>
              <a:gd name="connsiteY3" fmla="*/ 0 h 1317812"/>
            </a:gdLst>
            <a:ahLst/>
            <a:cxnLst>
              <a:cxn ang="0">
                <a:pos x="connsiteX0" y="connsiteY0"/>
              </a:cxn>
              <a:cxn ang="0">
                <a:pos x="connsiteX1" y="connsiteY1"/>
              </a:cxn>
              <a:cxn ang="0">
                <a:pos x="connsiteX2" y="connsiteY2"/>
              </a:cxn>
              <a:cxn ang="0">
                <a:pos x="connsiteX3" y="connsiteY3"/>
              </a:cxn>
            </a:cxnLst>
            <a:rect l="l" t="t" r="r" b="b"/>
            <a:pathLst>
              <a:path w="297756" h="1317812">
                <a:moveTo>
                  <a:pt x="282414" y="1317812"/>
                </a:moveTo>
                <a:cubicBezTo>
                  <a:pt x="140099" y="1163170"/>
                  <a:pt x="-2215" y="1008529"/>
                  <a:pt x="26" y="887506"/>
                </a:cubicBezTo>
                <a:cubicBezTo>
                  <a:pt x="2267" y="766483"/>
                  <a:pt x="273449" y="739589"/>
                  <a:pt x="295861" y="591671"/>
                </a:cubicBezTo>
                <a:cubicBezTo>
                  <a:pt x="318273" y="443753"/>
                  <a:pt x="134496" y="0"/>
                  <a:pt x="134496"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5257800" y="5593976"/>
            <a:ext cx="1398494" cy="1062105"/>
          </a:xfrm>
          <a:custGeom>
            <a:avLst/>
            <a:gdLst>
              <a:gd name="connsiteX0" fmla="*/ 0 w 1398494"/>
              <a:gd name="connsiteY0" fmla="*/ 1048871 h 1062105"/>
              <a:gd name="connsiteX1" fmla="*/ 53788 w 1398494"/>
              <a:gd name="connsiteY1" fmla="*/ 1021977 h 1062105"/>
              <a:gd name="connsiteX2" fmla="*/ 282388 w 1398494"/>
              <a:gd name="connsiteY2" fmla="*/ 712695 h 1062105"/>
              <a:gd name="connsiteX3" fmla="*/ 1143000 w 1398494"/>
              <a:gd name="connsiteY3" fmla="*/ 1021977 h 1062105"/>
              <a:gd name="connsiteX4" fmla="*/ 1398494 w 1398494"/>
              <a:gd name="connsiteY4" fmla="*/ 389965 h 1062105"/>
              <a:gd name="connsiteX5" fmla="*/ 1143000 w 1398494"/>
              <a:gd name="connsiteY5" fmla="*/ 0 h 1062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8494" h="1062105">
                <a:moveTo>
                  <a:pt x="0" y="1048871"/>
                </a:moveTo>
                <a:cubicBezTo>
                  <a:pt x="3361" y="1063438"/>
                  <a:pt x="6723" y="1078006"/>
                  <a:pt x="53788" y="1021977"/>
                </a:cubicBezTo>
                <a:cubicBezTo>
                  <a:pt x="100853" y="965948"/>
                  <a:pt x="100853" y="712695"/>
                  <a:pt x="282388" y="712695"/>
                </a:cubicBezTo>
                <a:cubicBezTo>
                  <a:pt x="463923" y="712695"/>
                  <a:pt x="956982" y="1075765"/>
                  <a:pt x="1143000" y="1021977"/>
                </a:cubicBezTo>
                <a:cubicBezTo>
                  <a:pt x="1329018" y="968189"/>
                  <a:pt x="1398494" y="560294"/>
                  <a:pt x="1398494" y="389965"/>
                </a:cubicBezTo>
                <a:cubicBezTo>
                  <a:pt x="1398494" y="219636"/>
                  <a:pt x="1143000" y="0"/>
                  <a:pt x="1143000"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46645" y="4916620"/>
            <a:ext cx="6213814" cy="1349709"/>
          </a:xfrm>
          <a:custGeom>
            <a:avLst/>
            <a:gdLst>
              <a:gd name="connsiteX0" fmla="*/ 41614 w 6213814"/>
              <a:gd name="connsiteY0" fmla="*/ 1349709 h 1349709"/>
              <a:gd name="connsiteX1" fmla="*/ 55061 w 6213814"/>
              <a:gd name="connsiteY1" fmla="*/ 731145 h 1349709"/>
              <a:gd name="connsiteX2" fmla="*/ 579496 w 6213814"/>
              <a:gd name="connsiteY2" fmla="*/ 435309 h 1349709"/>
              <a:gd name="connsiteX3" fmla="*/ 1023249 w 6213814"/>
              <a:gd name="connsiteY3" fmla="*/ 5004 h 1349709"/>
              <a:gd name="connsiteX4" fmla="*/ 2139355 w 6213814"/>
              <a:gd name="connsiteY4" fmla="*/ 744592 h 1349709"/>
              <a:gd name="connsiteX5" fmla="*/ 3443720 w 6213814"/>
              <a:gd name="connsiteY5" fmla="*/ 852168 h 1349709"/>
              <a:gd name="connsiteX6" fmla="*/ 4385014 w 6213814"/>
              <a:gd name="connsiteY6" fmla="*/ 233604 h 1349709"/>
              <a:gd name="connsiteX7" fmla="*/ 5487673 w 6213814"/>
              <a:gd name="connsiteY7" fmla="*/ 637015 h 1349709"/>
              <a:gd name="connsiteX8" fmla="*/ 6213814 w 6213814"/>
              <a:gd name="connsiteY8" fmla="*/ 637015 h 134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13814" h="1349709">
                <a:moveTo>
                  <a:pt x="41614" y="1349709"/>
                </a:moveTo>
                <a:cubicBezTo>
                  <a:pt x="3514" y="1116627"/>
                  <a:pt x="-34586" y="883545"/>
                  <a:pt x="55061" y="731145"/>
                </a:cubicBezTo>
                <a:cubicBezTo>
                  <a:pt x="144708" y="578745"/>
                  <a:pt x="418131" y="556332"/>
                  <a:pt x="579496" y="435309"/>
                </a:cubicBezTo>
                <a:cubicBezTo>
                  <a:pt x="740861" y="314286"/>
                  <a:pt x="763273" y="-46543"/>
                  <a:pt x="1023249" y="5004"/>
                </a:cubicBezTo>
                <a:cubicBezTo>
                  <a:pt x="1283225" y="56551"/>
                  <a:pt x="1735943" y="603398"/>
                  <a:pt x="2139355" y="744592"/>
                </a:cubicBezTo>
                <a:cubicBezTo>
                  <a:pt x="2542767" y="885786"/>
                  <a:pt x="3069444" y="937333"/>
                  <a:pt x="3443720" y="852168"/>
                </a:cubicBezTo>
                <a:cubicBezTo>
                  <a:pt x="3817996" y="767003"/>
                  <a:pt x="4044355" y="269463"/>
                  <a:pt x="4385014" y="233604"/>
                </a:cubicBezTo>
                <a:cubicBezTo>
                  <a:pt x="4725673" y="197745"/>
                  <a:pt x="5182873" y="569780"/>
                  <a:pt x="5487673" y="637015"/>
                </a:cubicBezTo>
                <a:cubicBezTo>
                  <a:pt x="5792473" y="704250"/>
                  <a:pt x="6213814" y="637015"/>
                  <a:pt x="6213814" y="63701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19241" y="3563926"/>
            <a:ext cx="6396712" cy="972277"/>
          </a:xfrm>
          <a:custGeom>
            <a:avLst/>
            <a:gdLst>
              <a:gd name="connsiteX0" fmla="*/ 90041 w 6396712"/>
              <a:gd name="connsiteY0" fmla="*/ 416403 h 972277"/>
              <a:gd name="connsiteX1" fmla="*/ 157277 w 6396712"/>
              <a:gd name="connsiteY1" fmla="*/ 497086 h 972277"/>
              <a:gd name="connsiteX2" fmla="*/ 1542324 w 6396712"/>
              <a:gd name="connsiteY2" fmla="*/ 860156 h 972277"/>
              <a:gd name="connsiteX3" fmla="*/ 2497065 w 6396712"/>
              <a:gd name="connsiteY3" fmla="*/ 53333 h 972277"/>
              <a:gd name="connsiteX4" fmla="*/ 3586277 w 6396712"/>
              <a:gd name="connsiteY4" fmla="*/ 174356 h 972277"/>
              <a:gd name="connsiteX5" fmla="*/ 4083818 w 6396712"/>
              <a:gd name="connsiteY5" fmla="*/ 967733 h 972277"/>
              <a:gd name="connsiteX6" fmla="*/ 5751253 w 6396712"/>
              <a:gd name="connsiteY6" fmla="*/ 483639 h 972277"/>
              <a:gd name="connsiteX7" fmla="*/ 6396712 w 6396712"/>
              <a:gd name="connsiteY7" fmla="*/ 160909 h 97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96712" h="972277">
                <a:moveTo>
                  <a:pt x="90041" y="416403"/>
                </a:moveTo>
                <a:cubicBezTo>
                  <a:pt x="2635" y="419765"/>
                  <a:pt x="-84770" y="423127"/>
                  <a:pt x="157277" y="497086"/>
                </a:cubicBezTo>
                <a:cubicBezTo>
                  <a:pt x="399324" y="571045"/>
                  <a:pt x="1152359" y="934115"/>
                  <a:pt x="1542324" y="860156"/>
                </a:cubicBezTo>
                <a:cubicBezTo>
                  <a:pt x="1932289" y="786197"/>
                  <a:pt x="2156406" y="167633"/>
                  <a:pt x="2497065" y="53333"/>
                </a:cubicBezTo>
                <a:cubicBezTo>
                  <a:pt x="2837724" y="-60967"/>
                  <a:pt x="3321818" y="21956"/>
                  <a:pt x="3586277" y="174356"/>
                </a:cubicBezTo>
                <a:cubicBezTo>
                  <a:pt x="3850736" y="326756"/>
                  <a:pt x="3722989" y="916186"/>
                  <a:pt x="4083818" y="967733"/>
                </a:cubicBezTo>
                <a:cubicBezTo>
                  <a:pt x="4444647" y="1019280"/>
                  <a:pt x="5365771" y="618110"/>
                  <a:pt x="5751253" y="483639"/>
                </a:cubicBezTo>
                <a:cubicBezTo>
                  <a:pt x="6136735" y="349168"/>
                  <a:pt x="6396712" y="160909"/>
                  <a:pt x="6396712" y="160909"/>
                </a:cubicBez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484455" y="5327956"/>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564765" y="2541495"/>
            <a:ext cx="1751802" cy="4114800"/>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209365" y="5377327"/>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564765" y="5082889"/>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17" name="Oval 16"/>
          <p:cNvSpPr/>
          <p:nvPr/>
        </p:nvSpPr>
        <p:spPr>
          <a:xfrm>
            <a:off x="784663" y="5043900"/>
            <a:ext cx="196956" cy="196956"/>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0" name="Oval 19"/>
          <p:cNvSpPr/>
          <p:nvPr/>
        </p:nvSpPr>
        <p:spPr>
          <a:xfrm>
            <a:off x="3888472" y="5487457"/>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1" name="Oval 20"/>
          <p:cNvSpPr/>
          <p:nvPr/>
        </p:nvSpPr>
        <p:spPr>
          <a:xfrm>
            <a:off x="5116692" y="5268756"/>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2" name="Oval 21"/>
          <p:cNvSpPr/>
          <p:nvPr/>
        </p:nvSpPr>
        <p:spPr>
          <a:xfrm>
            <a:off x="7556608" y="5698917"/>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3" name="Triangle 22"/>
          <p:cNvSpPr/>
          <p:nvPr/>
        </p:nvSpPr>
        <p:spPr>
          <a:xfrm rot="2956754">
            <a:off x="8586744" y="5141050"/>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643790" y="6154177"/>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6" name="Oval 25"/>
          <p:cNvSpPr/>
          <p:nvPr/>
        </p:nvSpPr>
        <p:spPr>
          <a:xfrm>
            <a:off x="2027428" y="6400800"/>
            <a:ext cx="184042" cy="184042"/>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9" name="Oval 28"/>
          <p:cNvSpPr/>
          <p:nvPr/>
        </p:nvSpPr>
        <p:spPr>
          <a:xfrm>
            <a:off x="2440666" y="4832199"/>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0" name="Oval 29"/>
          <p:cNvSpPr/>
          <p:nvPr/>
        </p:nvSpPr>
        <p:spPr>
          <a:xfrm>
            <a:off x="2982982" y="433227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1" name="Oval 30"/>
          <p:cNvSpPr/>
          <p:nvPr/>
        </p:nvSpPr>
        <p:spPr>
          <a:xfrm>
            <a:off x="5781249" y="6322173"/>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2" name="Oval 31"/>
          <p:cNvSpPr/>
          <p:nvPr/>
        </p:nvSpPr>
        <p:spPr>
          <a:xfrm>
            <a:off x="6531826" y="6093624"/>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3" name="Oval 32"/>
          <p:cNvSpPr/>
          <p:nvPr/>
        </p:nvSpPr>
        <p:spPr>
          <a:xfrm>
            <a:off x="6025323" y="5005766"/>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4" name="Oval 33"/>
          <p:cNvSpPr/>
          <p:nvPr/>
        </p:nvSpPr>
        <p:spPr>
          <a:xfrm>
            <a:off x="6070935" y="4403660"/>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5" name="Oval 34"/>
          <p:cNvSpPr/>
          <p:nvPr/>
        </p:nvSpPr>
        <p:spPr>
          <a:xfrm>
            <a:off x="3096887" y="3428619"/>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428562" y="3559833"/>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7" name="Oval 36"/>
          <p:cNvSpPr/>
          <p:nvPr/>
        </p:nvSpPr>
        <p:spPr>
          <a:xfrm>
            <a:off x="1472744" y="4274152"/>
            <a:ext cx="184042" cy="184042"/>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8" name="Oval 37"/>
          <p:cNvSpPr/>
          <p:nvPr/>
        </p:nvSpPr>
        <p:spPr>
          <a:xfrm>
            <a:off x="2229087" y="3838453"/>
            <a:ext cx="184042" cy="184042"/>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9" name="Oval 38"/>
          <p:cNvSpPr/>
          <p:nvPr/>
        </p:nvSpPr>
        <p:spPr>
          <a:xfrm>
            <a:off x="3998191" y="4244499"/>
            <a:ext cx="184042" cy="184042"/>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0" name="Oval 39"/>
          <p:cNvSpPr/>
          <p:nvPr/>
        </p:nvSpPr>
        <p:spPr>
          <a:xfrm>
            <a:off x="5510304" y="4116623"/>
            <a:ext cx="184042" cy="184042"/>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619490" y="3298858"/>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977419" y="2416150"/>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336541" y="2295571"/>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833048" y="2216204"/>
            <a:ext cx="329398" cy="283964"/>
          </a:xfrm>
          <a:prstGeom prst="triangl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202833" y="2107579"/>
            <a:ext cx="329398" cy="283964"/>
          </a:xfrm>
          <a:prstGeom prst="triangl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630339" y="3728377"/>
            <a:ext cx="184042" cy="18404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670898" y="3779615"/>
            <a:ext cx="329398" cy="28396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8420672" y="4817682"/>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470848" y="3295176"/>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706568" y="1837647"/>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36177" y="1752092"/>
            <a:ext cx="495649" cy="461665"/>
          </a:xfrm>
          <a:prstGeom prst="rect">
            <a:avLst/>
          </a:prstGeom>
          <a:noFill/>
        </p:spPr>
        <p:txBody>
          <a:bodyPr wrap="none" rtlCol="0">
            <a:spAutoFit/>
          </a:bodyPr>
          <a:lstStyle/>
          <a:p>
            <a:r>
              <a:rPr lang="en-US" sz="2400" b="1" dirty="0" smtClean="0"/>
              <a:t>55</a:t>
            </a:r>
            <a:endParaRPr lang="en-US" sz="2400" b="1" dirty="0"/>
          </a:p>
        </p:txBody>
      </p:sp>
      <p:sp>
        <p:nvSpPr>
          <p:cNvPr id="42" name="Oval 41"/>
          <p:cNvSpPr/>
          <p:nvPr/>
        </p:nvSpPr>
        <p:spPr>
          <a:xfrm>
            <a:off x="3096887" y="291133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9" name="Oval 48"/>
          <p:cNvSpPr/>
          <p:nvPr/>
        </p:nvSpPr>
        <p:spPr>
          <a:xfrm>
            <a:off x="6454432" y="289523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 name="Rectangle 4"/>
          <p:cNvSpPr/>
          <p:nvPr/>
        </p:nvSpPr>
        <p:spPr>
          <a:xfrm>
            <a:off x="6208986" y="5329273"/>
            <a:ext cx="340158" cy="461665"/>
          </a:xfrm>
          <a:prstGeom prst="rect">
            <a:avLst/>
          </a:prstGeom>
        </p:spPr>
        <p:txBody>
          <a:bodyPr wrap="none">
            <a:spAutoFit/>
          </a:bodyPr>
          <a:lstStyle/>
          <a:p>
            <a:r>
              <a:rPr lang="en-US" sz="2400" b="1" dirty="0" smtClean="0"/>
              <a:t>3</a:t>
            </a:r>
            <a:endParaRPr lang="en-US" sz="2400" dirty="0"/>
          </a:p>
        </p:txBody>
      </p:sp>
      <p:sp>
        <p:nvSpPr>
          <p:cNvPr id="6" name="Rectangle 5"/>
          <p:cNvSpPr/>
          <p:nvPr/>
        </p:nvSpPr>
        <p:spPr>
          <a:xfrm>
            <a:off x="3077451" y="3378122"/>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454432" y="3513424"/>
            <a:ext cx="340158" cy="461665"/>
          </a:xfrm>
          <a:prstGeom prst="rect">
            <a:avLst/>
          </a:prstGeom>
        </p:spPr>
        <p:txBody>
          <a:bodyPr wrap="none">
            <a:spAutoFit/>
          </a:bodyPr>
          <a:lstStyle/>
          <a:p>
            <a:r>
              <a:rPr lang="en-US" sz="2400" b="1" dirty="0" smtClean="0"/>
              <a:t>5</a:t>
            </a:r>
            <a:endParaRPr lang="en-US" sz="2400" dirty="0"/>
          </a:p>
        </p:txBody>
      </p:sp>
      <p:sp>
        <p:nvSpPr>
          <p:cNvPr id="54" name="Oval 53"/>
          <p:cNvSpPr/>
          <p:nvPr/>
        </p:nvSpPr>
        <p:spPr>
          <a:xfrm>
            <a:off x="323234" y="5424397"/>
            <a:ext cx="196956" cy="196956"/>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61" name="TextBox 60"/>
          <p:cNvSpPr txBox="1"/>
          <p:nvPr/>
        </p:nvSpPr>
        <p:spPr>
          <a:xfrm>
            <a:off x="6531826" y="2567510"/>
            <a:ext cx="644728" cy="400110"/>
          </a:xfrm>
          <a:prstGeom prst="rect">
            <a:avLst/>
          </a:prstGeom>
          <a:noFill/>
        </p:spPr>
        <p:txBody>
          <a:bodyPr wrap="none" rtlCol="0">
            <a:spAutoFit/>
          </a:bodyPr>
          <a:lstStyle/>
          <a:p>
            <a:r>
              <a:rPr lang="en-US" sz="2000" b="1" dirty="0" smtClean="0"/>
              <a:t>8:27</a:t>
            </a:r>
          </a:p>
        </p:txBody>
      </p:sp>
      <p:sp>
        <p:nvSpPr>
          <p:cNvPr id="58" name="TextBox 57"/>
          <p:cNvSpPr txBox="1"/>
          <p:nvPr/>
        </p:nvSpPr>
        <p:spPr>
          <a:xfrm>
            <a:off x="7568985" y="2916013"/>
            <a:ext cx="644728" cy="400110"/>
          </a:xfrm>
          <a:prstGeom prst="rect">
            <a:avLst/>
          </a:prstGeom>
          <a:noFill/>
        </p:spPr>
        <p:txBody>
          <a:bodyPr wrap="none" rtlCol="0">
            <a:spAutoFit/>
          </a:bodyPr>
          <a:lstStyle/>
          <a:p>
            <a:r>
              <a:rPr lang="en-US" sz="2000" b="1" dirty="0" smtClean="0">
                <a:solidFill>
                  <a:srgbClr val="FF0000"/>
                </a:solidFill>
              </a:rPr>
              <a:t>8:28</a:t>
            </a:r>
          </a:p>
        </p:txBody>
      </p:sp>
      <p:graphicFrame>
        <p:nvGraphicFramePr>
          <p:cNvPr id="59" name="Table 5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b="1" dirty="0" smtClean="0">
                          <a:latin typeface="Cambria" charset="0"/>
                          <a:ea typeface="Cambria" charset="0"/>
                          <a:cs typeface="Cambria" charset="0"/>
                        </a:rPr>
                        <a:t>5</a:t>
                      </a:r>
                      <a:endParaRPr lang="en-US" sz="2000" b="1"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3813404" y="2311889"/>
            <a:ext cx="2023311" cy="707886"/>
          </a:xfrm>
          <a:prstGeom prst="rect">
            <a:avLst/>
          </a:prstGeom>
          <a:noFill/>
        </p:spPr>
        <p:txBody>
          <a:bodyPr wrap="none" rtlCol="0">
            <a:spAutoFit/>
          </a:bodyPr>
          <a:lstStyle/>
          <a:p>
            <a:pPr algn="ctr"/>
            <a:r>
              <a:rPr lang="vi-VN" sz="2000" dirty="0" smtClean="0">
                <a:latin typeface="Cambria" charset="0"/>
                <a:ea typeface="Cambria" charset="0"/>
                <a:cs typeface="Cambria" charset="0"/>
              </a:rPr>
              <a:t>Algorithm Finish</a:t>
            </a:r>
          </a:p>
          <a:p>
            <a:pPr algn="ctr"/>
            <a:r>
              <a:rPr lang="vi-VN" sz="2000" dirty="0" smtClean="0">
                <a:latin typeface="Cambria" charset="0"/>
                <a:ea typeface="Cambria" charset="0"/>
                <a:cs typeface="Cambria" charset="0"/>
              </a:rPr>
              <a:t>1-&gt;3-&gt;5-&gt;6</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357251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Arrow Connector 16"/>
          <p:cNvCxnSpPr>
            <a:endCxn id="4" idx="2"/>
          </p:cNvCxnSpPr>
          <p:nvPr/>
        </p:nvCxnSpPr>
        <p:spPr>
          <a:xfrm>
            <a:off x="995082" y="1730186"/>
            <a:ext cx="1089212" cy="2823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2"/>
          </p:cNvCxnSpPr>
          <p:nvPr/>
        </p:nvCxnSpPr>
        <p:spPr>
          <a:xfrm flipV="1">
            <a:off x="995082" y="999564"/>
            <a:ext cx="1089213" cy="5065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sp>
        <p:nvSpPr>
          <p:cNvPr id="23" name="TextBox 22"/>
          <p:cNvSpPr txBox="1"/>
          <p:nvPr/>
        </p:nvSpPr>
        <p:spPr>
          <a:xfrm rot="20062456">
            <a:off x="1208906" y="837957"/>
            <a:ext cx="649537" cy="400110"/>
          </a:xfrm>
          <a:prstGeom prst="rect">
            <a:avLst/>
          </a:prstGeom>
          <a:noFill/>
        </p:spPr>
        <p:txBody>
          <a:bodyPr wrap="none" rtlCol="0">
            <a:spAutoFit/>
          </a:bodyPr>
          <a:lstStyle/>
          <a:p>
            <a:r>
              <a:rPr lang="en-US" sz="2000" b="1" dirty="0" smtClean="0"/>
              <a:t>20m</a:t>
            </a:r>
            <a:endParaRPr lang="en-US" sz="2000" b="1" dirty="0"/>
          </a:p>
        </p:txBody>
      </p:sp>
      <p:sp>
        <p:nvSpPr>
          <p:cNvPr id="24" name="TextBox 23"/>
          <p:cNvSpPr txBox="1"/>
          <p:nvPr/>
        </p:nvSpPr>
        <p:spPr>
          <a:xfrm rot="961772">
            <a:off x="1367682" y="1471272"/>
            <a:ext cx="522900" cy="400110"/>
          </a:xfrm>
          <a:prstGeom prst="rect">
            <a:avLst/>
          </a:prstGeom>
          <a:noFill/>
        </p:spPr>
        <p:txBody>
          <a:bodyPr wrap="none" rtlCol="0">
            <a:spAutoFit/>
          </a:bodyPr>
          <a:lstStyle/>
          <a:p>
            <a:r>
              <a:rPr lang="en-US" sz="2000" b="1" dirty="0" smtClean="0"/>
              <a:t>5m</a:t>
            </a:r>
            <a:endParaRPr lang="en-US" sz="2000" b="1" dirty="0"/>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146634" y="4189420"/>
            <a:ext cx="336952" cy="461665"/>
          </a:xfrm>
          <a:prstGeom prst="rect">
            <a:avLst/>
          </a:prstGeom>
          <a:noFill/>
        </p:spPr>
        <p:txBody>
          <a:bodyPr wrap="none" rtlCol="0">
            <a:spAutoFit/>
          </a:bodyPr>
          <a:lstStyle/>
          <a:p>
            <a:r>
              <a:rPr lang="en-US" sz="2400" b="1" dirty="0" smtClean="0">
                <a:solidFill>
                  <a:srgbClr val="FF0000"/>
                </a:solidFill>
              </a:rPr>
              <a:t>T</a:t>
            </a:r>
            <a:endParaRPr lang="en-US" sz="2400" b="1" dirty="0">
              <a:solidFill>
                <a:srgbClr val="FF0000"/>
              </a:solidFill>
            </a:endParaRPr>
          </a:p>
        </p:txBody>
      </p:sp>
      <p:sp>
        <p:nvSpPr>
          <p:cNvPr id="44" name="TextBox 43"/>
          <p:cNvSpPr txBox="1"/>
          <p:nvPr/>
        </p:nvSpPr>
        <p:spPr>
          <a:xfrm>
            <a:off x="623429" y="945190"/>
            <a:ext cx="330540" cy="461665"/>
          </a:xfrm>
          <a:prstGeom prst="rect">
            <a:avLst/>
          </a:prstGeom>
          <a:noFill/>
        </p:spPr>
        <p:txBody>
          <a:bodyPr wrap="none" rtlCol="0">
            <a:spAutoFit/>
          </a:bodyPr>
          <a:lstStyle/>
          <a:p>
            <a:r>
              <a:rPr lang="en-US" sz="2400" b="1" dirty="0" smtClean="0">
                <a:solidFill>
                  <a:srgbClr val="FF0000"/>
                </a:solidFill>
              </a:rPr>
              <a:t>S</a:t>
            </a:r>
            <a:endParaRPr lang="en-US" sz="2400" b="1" dirty="0">
              <a:solidFill>
                <a:srgbClr val="FF0000"/>
              </a:solidFill>
            </a:endParaRPr>
          </a:p>
        </p:txBody>
      </p:sp>
    </p:spTree>
    <p:extLst>
      <p:ext uri="{BB962C8B-B14F-4D97-AF65-F5344CB8AC3E}">
        <p14:creationId xmlns:p14="http://schemas.microsoft.com/office/powerpoint/2010/main" val="1978825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19"/>
          <p:cNvCxnSpPr>
            <a:endCxn id="6" idx="2"/>
          </p:cNvCxnSpPr>
          <p:nvPr/>
        </p:nvCxnSpPr>
        <p:spPr>
          <a:xfrm>
            <a:off x="820271" y="2012574"/>
            <a:ext cx="1264022" cy="10130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a:off x="995082" y="1730186"/>
            <a:ext cx="1089212" cy="2823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2"/>
          </p:cNvCxnSpPr>
          <p:nvPr/>
        </p:nvCxnSpPr>
        <p:spPr>
          <a:xfrm flipV="1">
            <a:off x="995082" y="999564"/>
            <a:ext cx="1089213" cy="5065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sp>
        <p:nvSpPr>
          <p:cNvPr id="23" name="TextBox 22"/>
          <p:cNvSpPr txBox="1"/>
          <p:nvPr/>
        </p:nvSpPr>
        <p:spPr>
          <a:xfrm rot="20062456">
            <a:off x="1208906" y="837957"/>
            <a:ext cx="649537" cy="400110"/>
          </a:xfrm>
          <a:prstGeom prst="rect">
            <a:avLst/>
          </a:prstGeom>
          <a:noFill/>
        </p:spPr>
        <p:txBody>
          <a:bodyPr wrap="none" rtlCol="0">
            <a:spAutoFit/>
          </a:bodyPr>
          <a:lstStyle/>
          <a:p>
            <a:r>
              <a:rPr lang="en-US" sz="2000" b="1" dirty="0" smtClean="0"/>
              <a:t>20m</a:t>
            </a:r>
            <a:endParaRPr lang="en-US" sz="2000" b="1" dirty="0"/>
          </a:p>
        </p:txBody>
      </p:sp>
      <p:sp>
        <p:nvSpPr>
          <p:cNvPr id="24" name="TextBox 23"/>
          <p:cNvSpPr txBox="1"/>
          <p:nvPr/>
        </p:nvSpPr>
        <p:spPr>
          <a:xfrm rot="961772">
            <a:off x="1367682" y="1471272"/>
            <a:ext cx="522900" cy="400110"/>
          </a:xfrm>
          <a:prstGeom prst="rect">
            <a:avLst/>
          </a:prstGeom>
          <a:noFill/>
        </p:spPr>
        <p:txBody>
          <a:bodyPr wrap="none" rtlCol="0">
            <a:spAutoFit/>
          </a:bodyPr>
          <a:lstStyle/>
          <a:p>
            <a:r>
              <a:rPr lang="en-US" sz="2000" b="1" dirty="0" smtClean="0"/>
              <a:t>5m</a:t>
            </a:r>
            <a:endParaRPr lang="en-US" sz="2000" b="1" dirty="0"/>
          </a:p>
        </p:txBody>
      </p:sp>
      <p:sp>
        <p:nvSpPr>
          <p:cNvPr id="25" name="TextBox 24"/>
          <p:cNvSpPr txBox="1"/>
          <p:nvPr/>
        </p:nvSpPr>
        <p:spPr>
          <a:xfrm rot="2390636">
            <a:off x="1367957" y="2187858"/>
            <a:ext cx="652743" cy="400110"/>
          </a:xfrm>
          <a:prstGeom prst="rect">
            <a:avLst/>
          </a:prstGeom>
          <a:noFill/>
        </p:spPr>
        <p:txBody>
          <a:bodyPr wrap="none" rtlCol="0">
            <a:spAutoFit/>
          </a:bodyPr>
          <a:lstStyle/>
          <a:p>
            <a:r>
              <a:rPr lang="en-US" sz="2000" b="1" dirty="0" smtClean="0"/>
              <a:t>15m</a:t>
            </a:r>
            <a:endParaRPr lang="en-US" sz="2000" b="1" dirty="0"/>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146634" y="4189420"/>
            <a:ext cx="336952" cy="461665"/>
          </a:xfrm>
          <a:prstGeom prst="rect">
            <a:avLst/>
          </a:prstGeom>
          <a:noFill/>
        </p:spPr>
        <p:txBody>
          <a:bodyPr wrap="none" rtlCol="0">
            <a:spAutoFit/>
          </a:bodyPr>
          <a:lstStyle/>
          <a:p>
            <a:r>
              <a:rPr lang="en-US" sz="2400" b="1" dirty="0" smtClean="0">
                <a:solidFill>
                  <a:srgbClr val="FF0000"/>
                </a:solidFill>
              </a:rPr>
              <a:t>T</a:t>
            </a:r>
            <a:endParaRPr lang="en-US" sz="2400" b="1" dirty="0">
              <a:solidFill>
                <a:srgbClr val="FF0000"/>
              </a:solidFill>
            </a:endParaRPr>
          </a:p>
        </p:txBody>
      </p:sp>
      <p:sp>
        <p:nvSpPr>
          <p:cNvPr id="44" name="TextBox 43"/>
          <p:cNvSpPr txBox="1"/>
          <p:nvPr/>
        </p:nvSpPr>
        <p:spPr>
          <a:xfrm>
            <a:off x="623429" y="945190"/>
            <a:ext cx="330540" cy="461665"/>
          </a:xfrm>
          <a:prstGeom prst="rect">
            <a:avLst/>
          </a:prstGeom>
          <a:noFill/>
        </p:spPr>
        <p:txBody>
          <a:bodyPr wrap="none" rtlCol="0">
            <a:spAutoFit/>
          </a:bodyPr>
          <a:lstStyle/>
          <a:p>
            <a:r>
              <a:rPr lang="en-US" sz="2400" b="1" dirty="0" smtClean="0">
                <a:solidFill>
                  <a:srgbClr val="FF0000"/>
                </a:solidFill>
              </a:rPr>
              <a:t>S</a:t>
            </a:r>
            <a:endParaRPr lang="en-US" sz="2400" b="1" dirty="0">
              <a:solidFill>
                <a:srgbClr val="FF0000"/>
              </a:solidFill>
            </a:endParaRPr>
          </a:p>
        </p:txBody>
      </p:sp>
    </p:spTree>
    <p:extLst>
      <p:ext uri="{BB962C8B-B14F-4D97-AF65-F5344CB8AC3E}">
        <p14:creationId xmlns:p14="http://schemas.microsoft.com/office/powerpoint/2010/main" val="757635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Arrow Connector 26"/>
          <p:cNvCxnSpPr>
            <a:endCxn id="8" idx="6"/>
          </p:cNvCxnSpPr>
          <p:nvPr/>
        </p:nvCxnSpPr>
        <p:spPr>
          <a:xfrm flipH="1" flipV="1">
            <a:off x="6916272" y="4251026"/>
            <a:ext cx="1111622" cy="5378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6" idx="2"/>
          </p:cNvCxnSpPr>
          <p:nvPr/>
        </p:nvCxnSpPr>
        <p:spPr>
          <a:xfrm>
            <a:off x="820271" y="2012574"/>
            <a:ext cx="1264022" cy="10130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a:off x="995082" y="1730186"/>
            <a:ext cx="1089212" cy="2823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2"/>
          </p:cNvCxnSpPr>
          <p:nvPr/>
        </p:nvCxnSpPr>
        <p:spPr>
          <a:xfrm flipV="1">
            <a:off x="995082" y="999564"/>
            <a:ext cx="1089213" cy="5065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sp>
        <p:nvSpPr>
          <p:cNvPr id="23" name="TextBox 22"/>
          <p:cNvSpPr txBox="1"/>
          <p:nvPr/>
        </p:nvSpPr>
        <p:spPr>
          <a:xfrm rot="20062456">
            <a:off x="1208906" y="837957"/>
            <a:ext cx="649537" cy="400110"/>
          </a:xfrm>
          <a:prstGeom prst="rect">
            <a:avLst/>
          </a:prstGeom>
          <a:noFill/>
        </p:spPr>
        <p:txBody>
          <a:bodyPr wrap="none" rtlCol="0">
            <a:spAutoFit/>
          </a:bodyPr>
          <a:lstStyle/>
          <a:p>
            <a:r>
              <a:rPr lang="en-US" sz="2000" b="1" dirty="0" smtClean="0"/>
              <a:t>20m</a:t>
            </a:r>
            <a:endParaRPr lang="en-US" sz="2000" b="1" dirty="0"/>
          </a:p>
        </p:txBody>
      </p:sp>
      <p:sp>
        <p:nvSpPr>
          <p:cNvPr id="24" name="TextBox 23"/>
          <p:cNvSpPr txBox="1"/>
          <p:nvPr/>
        </p:nvSpPr>
        <p:spPr>
          <a:xfrm rot="961772">
            <a:off x="1367682" y="1471272"/>
            <a:ext cx="522900" cy="400110"/>
          </a:xfrm>
          <a:prstGeom prst="rect">
            <a:avLst/>
          </a:prstGeom>
          <a:noFill/>
        </p:spPr>
        <p:txBody>
          <a:bodyPr wrap="none" rtlCol="0">
            <a:spAutoFit/>
          </a:bodyPr>
          <a:lstStyle/>
          <a:p>
            <a:r>
              <a:rPr lang="en-US" sz="2000" b="1" dirty="0" smtClean="0"/>
              <a:t>5m</a:t>
            </a:r>
            <a:endParaRPr lang="en-US" sz="2000" b="1" dirty="0"/>
          </a:p>
        </p:txBody>
      </p:sp>
      <p:sp>
        <p:nvSpPr>
          <p:cNvPr id="25" name="TextBox 24"/>
          <p:cNvSpPr txBox="1"/>
          <p:nvPr/>
        </p:nvSpPr>
        <p:spPr>
          <a:xfrm rot="2390636">
            <a:off x="1367957" y="2187858"/>
            <a:ext cx="652743" cy="400110"/>
          </a:xfrm>
          <a:prstGeom prst="rect">
            <a:avLst/>
          </a:prstGeom>
          <a:noFill/>
        </p:spPr>
        <p:txBody>
          <a:bodyPr wrap="none" rtlCol="0">
            <a:spAutoFit/>
          </a:bodyPr>
          <a:lstStyle/>
          <a:p>
            <a:r>
              <a:rPr lang="en-US" sz="2000" b="1" dirty="0" smtClean="0"/>
              <a:t>15m</a:t>
            </a:r>
            <a:endParaRPr lang="en-US" sz="2000" b="1" dirty="0"/>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38" name="TextBox 37"/>
          <p:cNvSpPr txBox="1"/>
          <p:nvPr/>
        </p:nvSpPr>
        <p:spPr>
          <a:xfrm rot="2302758">
            <a:off x="7321466" y="4155763"/>
            <a:ext cx="652743" cy="400110"/>
          </a:xfrm>
          <a:prstGeom prst="rect">
            <a:avLst/>
          </a:prstGeom>
          <a:noFill/>
        </p:spPr>
        <p:txBody>
          <a:bodyPr wrap="none" rtlCol="0">
            <a:spAutoFit/>
          </a:bodyPr>
          <a:lstStyle/>
          <a:p>
            <a:r>
              <a:rPr lang="en-US" sz="2000" b="1" dirty="0" smtClean="0"/>
              <a:t>20m</a:t>
            </a:r>
          </a:p>
        </p:txBody>
      </p:sp>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146634" y="4189420"/>
            <a:ext cx="336952" cy="461665"/>
          </a:xfrm>
          <a:prstGeom prst="rect">
            <a:avLst/>
          </a:prstGeom>
          <a:noFill/>
        </p:spPr>
        <p:txBody>
          <a:bodyPr wrap="none" rtlCol="0">
            <a:spAutoFit/>
          </a:bodyPr>
          <a:lstStyle/>
          <a:p>
            <a:r>
              <a:rPr lang="en-US" sz="2400" b="1" dirty="0" smtClean="0">
                <a:solidFill>
                  <a:srgbClr val="FF0000"/>
                </a:solidFill>
              </a:rPr>
              <a:t>T</a:t>
            </a:r>
            <a:endParaRPr lang="en-US" sz="2400" b="1" dirty="0">
              <a:solidFill>
                <a:srgbClr val="FF0000"/>
              </a:solidFill>
            </a:endParaRPr>
          </a:p>
        </p:txBody>
      </p:sp>
      <p:sp>
        <p:nvSpPr>
          <p:cNvPr id="44" name="TextBox 43"/>
          <p:cNvSpPr txBox="1"/>
          <p:nvPr/>
        </p:nvSpPr>
        <p:spPr>
          <a:xfrm>
            <a:off x="623429" y="945190"/>
            <a:ext cx="330540" cy="461665"/>
          </a:xfrm>
          <a:prstGeom prst="rect">
            <a:avLst/>
          </a:prstGeom>
          <a:noFill/>
        </p:spPr>
        <p:txBody>
          <a:bodyPr wrap="none" rtlCol="0">
            <a:spAutoFit/>
          </a:bodyPr>
          <a:lstStyle/>
          <a:p>
            <a:r>
              <a:rPr lang="en-US" sz="2400" b="1" dirty="0" smtClean="0">
                <a:solidFill>
                  <a:srgbClr val="FF0000"/>
                </a:solidFill>
              </a:rPr>
              <a:t>S</a:t>
            </a:r>
            <a:endParaRPr lang="en-US" sz="2400" b="1" dirty="0">
              <a:solidFill>
                <a:srgbClr val="FF0000"/>
              </a:solidFill>
            </a:endParaRPr>
          </a:p>
        </p:txBody>
      </p:sp>
      <p:sp>
        <p:nvSpPr>
          <p:cNvPr id="39" name="TextBox 38"/>
          <p:cNvSpPr txBox="1"/>
          <p:nvPr/>
        </p:nvSpPr>
        <p:spPr>
          <a:xfrm>
            <a:off x="4733754" y="717175"/>
            <a:ext cx="3752950" cy="461665"/>
          </a:xfrm>
          <a:prstGeom prst="rect">
            <a:avLst/>
          </a:prstGeom>
          <a:noFill/>
        </p:spPr>
        <p:txBody>
          <a:bodyPr wrap="none" rtlCol="0">
            <a:spAutoFit/>
          </a:bodyPr>
          <a:lstStyle/>
          <a:p>
            <a:r>
              <a:rPr lang="vi-VN" sz="2400" dirty="0" smtClean="0">
                <a:latin typeface="Cambria" charset="0"/>
                <a:ea typeface="Cambria" charset="0"/>
                <a:cs typeface="Cambria" charset="0"/>
              </a:rPr>
              <a:t>Find all stations near end T</a:t>
            </a:r>
            <a:endParaRPr lang="en-US" sz="2400" dirty="0">
              <a:latin typeface="Cambria" charset="0"/>
              <a:ea typeface="Cambria" charset="0"/>
              <a:cs typeface="Cambria" charset="0"/>
            </a:endParaRPr>
          </a:p>
        </p:txBody>
      </p:sp>
    </p:spTree>
    <p:extLst>
      <p:ext uri="{BB962C8B-B14F-4D97-AF65-F5344CB8AC3E}">
        <p14:creationId xmlns:p14="http://schemas.microsoft.com/office/powerpoint/2010/main" val="2130981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Arrow Connector 31"/>
          <p:cNvCxnSpPr>
            <a:endCxn id="7" idx="6"/>
          </p:cNvCxnSpPr>
          <p:nvPr/>
        </p:nvCxnSpPr>
        <p:spPr>
          <a:xfrm flipH="1">
            <a:off x="6916271" y="4974925"/>
            <a:ext cx="1111623" cy="2891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8" idx="6"/>
          </p:cNvCxnSpPr>
          <p:nvPr/>
        </p:nvCxnSpPr>
        <p:spPr>
          <a:xfrm flipH="1" flipV="1">
            <a:off x="6916272" y="4251026"/>
            <a:ext cx="1111622" cy="5378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6" idx="2"/>
          </p:cNvCxnSpPr>
          <p:nvPr/>
        </p:nvCxnSpPr>
        <p:spPr>
          <a:xfrm>
            <a:off x="820271" y="2012574"/>
            <a:ext cx="1264022" cy="10130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a:off x="995082" y="1730186"/>
            <a:ext cx="1089212" cy="2823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2"/>
          </p:cNvCxnSpPr>
          <p:nvPr/>
        </p:nvCxnSpPr>
        <p:spPr>
          <a:xfrm flipV="1">
            <a:off x="995082" y="999564"/>
            <a:ext cx="1089213" cy="5065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sp>
        <p:nvSpPr>
          <p:cNvPr id="23" name="TextBox 22"/>
          <p:cNvSpPr txBox="1"/>
          <p:nvPr/>
        </p:nvSpPr>
        <p:spPr>
          <a:xfrm rot="20062456">
            <a:off x="1208906" y="837957"/>
            <a:ext cx="649537" cy="400110"/>
          </a:xfrm>
          <a:prstGeom prst="rect">
            <a:avLst/>
          </a:prstGeom>
          <a:noFill/>
        </p:spPr>
        <p:txBody>
          <a:bodyPr wrap="none" rtlCol="0">
            <a:spAutoFit/>
          </a:bodyPr>
          <a:lstStyle/>
          <a:p>
            <a:r>
              <a:rPr lang="en-US" sz="2000" b="1" dirty="0" smtClean="0"/>
              <a:t>20m</a:t>
            </a:r>
            <a:endParaRPr lang="en-US" sz="2000" b="1" dirty="0"/>
          </a:p>
        </p:txBody>
      </p:sp>
      <p:sp>
        <p:nvSpPr>
          <p:cNvPr id="24" name="TextBox 23"/>
          <p:cNvSpPr txBox="1"/>
          <p:nvPr/>
        </p:nvSpPr>
        <p:spPr>
          <a:xfrm rot="961772">
            <a:off x="1367682" y="1471272"/>
            <a:ext cx="522900" cy="400110"/>
          </a:xfrm>
          <a:prstGeom prst="rect">
            <a:avLst/>
          </a:prstGeom>
          <a:noFill/>
        </p:spPr>
        <p:txBody>
          <a:bodyPr wrap="none" rtlCol="0">
            <a:spAutoFit/>
          </a:bodyPr>
          <a:lstStyle/>
          <a:p>
            <a:r>
              <a:rPr lang="en-US" sz="2000" b="1" dirty="0" smtClean="0"/>
              <a:t>5m</a:t>
            </a:r>
            <a:endParaRPr lang="en-US" sz="2000" b="1" dirty="0"/>
          </a:p>
        </p:txBody>
      </p:sp>
      <p:sp>
        <p:nvSpPr>
          <p:cNvPr id="25" name="TextBox 24"/>
          <p:cNvSpPr txBox="1"/>
          <p:nvPr/>
        </p:nvSpPr>
        <p:spPr>
          <a:xfrm rot="2390636">
            <a:off x="1367957" y="2187858"/>
            <a:ext cx="652743" cy="400110"/>
          </a:xfrm>
          <a:prstGeom prst="rect">
            <a:avLst/>
          </a:prstGeom>
          <a:noFill/>
        </p:spPr>
        <p:txBody>
          <a:bodyPr wrap="none" rtlCol="0">
            <a:spAutoFit/>
          </a:bodyPr>
          <a:lstStyle/>
          <a:p>
            <a:r>
              <a:rPr lang="en-US" sz="2000" b="1" dirty="0" smtClean="0"/>
              <a:t>15m</a:t>
            </a:r>
            <a:endParaRPr lang="en-US" sz="2000" b="1" dirty="0"/>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38" name="TextBox 37"/>
          <p:cNvSpPr txBox="1"/>
          <p:nvPr/>
        </p:nvSpPr>
        <p:spPr>
          <a:xfrm rot="2302758">
            <a:off x="7321466" y="4155763"/>
            <a:ext cx="652743" cy="400110"/>
          </a:xfrm>
          <a:prstGeom prst="rect">
            <a:avLst/>
          </a:prstGeom>
          <a:noFill/>
        </p:spPr>
        <p:txBody>
          <a:bodyPr wrap="none" rtlCol="0">
            <a:spAutoFit/>
          </a:bodyPr>
          <a:lstStyle/>
          <a:p>
            <a:r>
              <a:rPr lang="en-US" sz="2000" b="1" dirty="0" smtClean="0"/>
              <a:t>20m</a:t>
            </a:r>
          </a:p>
        </p:txBody>
      </p:sp>
      <p:sp>
        <p:nvSpPr>
          <p:cNvPr id="39" name="TextBox 38"/>
          <p:cNvSpPr txBox="1"/>
          <p:nvPr/>
        </p:nvSpPr>
        <p:spPr>
          <a:xfrm rot="20534462">
            <a:off x="6977622" y="4764779"/>
            <a:ext cx="652743" cy="400110"/>
          </a:xfrm>
          <a:prstGeom prst="rect">
            <a:avLst/>
          </a:prstGeom>
          <a:noFill/>
        </p:spPr>
        <p:txBody>
          <a:bodyPr wrap="none" rtlCol="0">
            <a:spAutoFit/>
          </a:bodyPr>
          <a:lstStyle/>
          <a:p>
            <a:r>
              <a:rPr lang="en-US" sz="2000" b="1" dirty="0" smtClean="0"/>
              <a:t>15m</a:t>
            </a:r>
          </a:p>
        </p:txBody>
      </p:sp>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146634" y="4189420"/>
            <a:ext cx="336952" cy="461665"/>
          </a:xfrm>
          <a:prstGeom prst="rect">
            <a:avLst/>
          </a:prstGeom>
          <a:noFill/>
        </p:spPr>
        <p:txBody>
          <a:bodyPr wrap="none" rtlCol="0">
            <a:spAutoFit/>
          </a:bodyPr>
          <a:lstStyle/>
          <a:p>
            <a:r>
              <a:rPr lang="en-US" sz="2400" b="1" dirty="0" smtClean="0">
                <a:solidFill>
                  <a:srgbClr val="FF0000"/>
                </a:solidFill>
              </a:rPr>
              <a:t>T</a:t>
            </a:r>
            <a:endParaRPr lang="en-US" sz="2400" b="1" dirty="0">
              <a:solidFill>
                <a:srgbClr val="FF0000"/>
              </a:solidFill>
            </a:endParaRPr>
          </a:p>
        </p:txBody>
      </p:sp>
      <p:sp>
        <p:nvSpPr>
          <p:cNvPr id="44" name="TextBox 43"/>
          <p:cNvSpPr txBox="1"/>
          <p:nvPr/>
        </p:nvSpPr>
        <p:spPr>
          <a:xfrm>
            <a:off x="623429" y="945190"/>
            <a:ext cx="330540" cy="461665"/>
          </a:xfrm>
          <a:prstGeom prst="rect">
            <a:avLst/>
          </a:prstGeom>
          <a:noFill/>
        </p:spPr>
        <p:txBody>
          <a:bodyPr wrap="none" rtlCol="0">
            <a:spAutoFit/>
          </a:bodyPr>
          <a:lstStyle/>
          <a:p>
            <a:r>
              <a:rPr lang="en-US" sz="2400" b="1" dirty="0" smtClean="0">
                <a:solidFill>
                  <a:srgbClr val="FF0000"/>
                </a:solidFill>
              </a:rPr>
              <a:t>S</a:t>
            </a:r>
            <a:endParaRPr lang="en-US" sz="2400" b="1" dirty="0">
              <a:solidFill>
                <a:srgbClr val="FF0000"/>
              </a:solidFill>
            </a:endParaRPr>
          </a:p>
        </p:txBody>
      </p:sp>
    </p:spTree>
    <p:extLst>
      <p:ext uri="{BB962C8B-B14F-4D97-AF65-F5344CB8AC3E}">
        <p14:creationId xmlns:p14="http://schemas.microsoft.com/office/powerpoint/2010/main" val="683720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2231</TotalTime>
  <Words>2129</Words>
  <Application>Microsoft Macintosh PowerPoint</Application>
  <PresentationFormat>On-screen Show (4:3)</PresentationFormat>
  <Paragraphs>1306</Paragraphs>
  <Slides>51</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51</vt:i4>
      </vt:variant>
    </vt:vector>
  </HeadingPairs>
  <TitlesOfParts>
    <vt:vector size="57" baseType="lpstr">
      <vt:lpstr>Arial</vt:lpstr>
      <vt:lpstr>Calibri</vt:lpstr>
      <vt:lpstr>Calibri Light</vt:lpstr>
      <vt:lpstr>Cambria</vt:lpstr>
      <vt:lpstr>Office Theme</vt:lpstr>
      <vt:lpstr>biz</vt:lpstr>
      <vt:lpstr>Raptor algorithm</vt:lpstr>
      <vt:lpstr>Preparation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Raptor algorithm</vt:lpstr>
      <vt:lpstr>algorithm terminology</vt:lpstr>
      <vt:lpstr>algorithm terminology</vt:lpstr>
      <vt:lpstr>algorithm terminology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Huynh Quang Thao</dc:creator>
  <cp:lastModifiedBy>Huynh Quang Thao</cp:lastModifiedBy>
  <cp:revision>201</cp:revision>
  <dcterms:created xsi:type="dcterms:W3CDTF">2015-12-09T04:22:57Z</dcterms:created>
  <dcterms:modified xsi:type="dcterms:W3CDTF">2015-12-14T02:06:53Z</dcterms:modified>
</cp:coreProperties>
</file>