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2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3" r:id="rId2"/>
    <p:sldMasterId id="2147483706" r:id="rId3"/>
    <p:sldMasterId id="2147483719" r:id="rId4"/>
    <p:sldMasterId id="2147483731" r:id="rId5"/>
    <p:sldMasterId id="2147483743" r:id="rId6"/>
    <p:sldMasterId id="2147483756" r:id="rId7"/>
    <p:sldMasterId id="2147483768" r:id="rId8"/>
  </p:sldMasterIdLst>
  <p:notesMasterIdLst>
    <p:notesMasterId r:id="rId162"/>
  </p:notesMasterIdLst>
  <p:sldIdLst>
    <p:sldId id="257" r:id="rId9"/>
    <p:sldId id="258" r:id="rId10"/>
    <p:sldId id="288" r:id="rId11"/>
    <p:sldId id="284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6" r:id="rId21"/>
    <p:sldId id="302" r:id="rId22"/>
    <p:sldId id="303" r:id="rId23"/>
    <p:sldId id="304" r:id="rId24"/>
    <p:sldId id="285" r:id="rId25"/>
    <p:sldId id="287" r:id="rId26"/>
    <p:sldId id="264" r:id="rId27"/>
    <p:sldId id="306" r:id="rId28"/>
    <p:sldId id="265" r:id="rId29"/>
    <p:sldId id="266" r:id="rId30"/>
    <p:sldId id="289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  <p:sldId id="376" r:id="rId101"/>
    <p:sldId id="377" r:id="rId102"/>
    <p:sldId id="378" r:id="rId103"/>
    <p:sldId id="379" r:id="rId104"/>
    <p:sldId id="380" r:id="rId105"/>
    <p:sldId id="381" r:id="rId106"/>
    <p:sldId id="382" r:id="rId107"/>
    <p:sldId id="383" r:id="rId108"/>
    <p:sldId id="384" r:id="rId109"/>
    <p:sldId id="385" r:id="rId110"/>
    <p:sldId id="386" r:id="rId111"/>
    <p:sldId id="387" r:id="rId112"/>
    <p:sldId id="388" r:id="rId113"/>
    <p:sldId id="389" r:id="rId114"/>
    <p:sldId id="390" r:id="rId115"/>
    <p:sldId id="391" r:id="rId116"/>
    <p:sldId id="392" r:id="rId117"/>
    <p:sldId id="393" r:id="rId118"/>
    <p:sldId id="394" r:id="rId119"/>
    <p:sldId id="395" r:id="rId120"/>
    <p:sldId id="396" r:id="rId121"/>
    <p:sldId id="397" r:id="rId122"/>
    <p:sldId id="398" r:id="rId123"/>
    <p:sldId id="399" r:id="rId124"/>
    <p:sldId id="400" r:id="rId125"/>
    <p:sldId id="401" r:id="rId126"/>
    <p:sldId id="402" r:id="rId127"/>
    <p:sldId id="403" r:id="rId128"/>
    <p:sldId id="404" r:id="rId129"/>
    <p:sldId id="405" r:id="rId130"/>
    <p:sldId id="406" r:id="rId131"/>
    <p:sldId id="407" r:id="rId132"/>
    <p:sldId id="408" r:id="rId133"/>
    <p:sldId id="409" r:id="rId134"/>
    <p:sldId id="410" r:id="rId135"/>
    <p:sldId id="411" r:id="rId136"/>
    <p:sldId id="412" r:id="rId137"/>
    <p:sldId id="413" r:id="rId138"/>
    <p:sldId id="414" r:id="rId139"/>
    <p:sldId id="415" r:id="rId140"/>
    <p:sldId id="416" r:id="rId141"/>
    <p:sldId id="417" r:id="rId142"/>
    <p:sldId id="418" r:id="rId143"/>
    <p:sldId id="419" r:id="rId144"/>
    <p:sldId id="420" r:id="rId145"/>
    <p:sldId id="421" r:id="rId146"/>
    <p:sldId id="422" r:id="rId147"/>
    <p:sldId id="423" r:id="rId148"/>
    <p:sldId id="424" r:id="rId149"/>
    <p:sldId id="425" r:id="rId150"/>
    <p:sldId id="426" r:id="rId151"/>
    <p:sldId id="427" r:id="rId152"/>
    <p:sldId id="428" r:id="rId153"/>
    <p:sldId id="429" r:id="rId154"/>
    <p:sldId id="430" r:id="rId155"/>
    <p:sldId id="431" r:id="rId156"/>
    <p:sldId id="274" r:id="rId157"/>
    <p:sldId id="281" r:id="rId158"/>
    <p:sldId id="278" r:id="rId159"/>
    <p:sldId id="277" r:id="rId160"/>
    <p:sldId id="276" r:id="rId1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0"/>
    <p:restoredTop sz="78892" autoAdjust="0"/>
  </p:normalViewPr>
  <p:slideViewPr>
    <p:cSldViewPr snapToGrid="0" snapToObjects="1">
      <p:cViewPr varScale="1">
        <p:scale>
          <a:sx n="47" d="100"/>
          <a:sy n="47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34.xml"/><Relationship Id="rId143" Type="http://schemas.openxmlformats.org/officeDocument/2006/relationships/slide" Target="slides/slide135.xml"/><Relationship Id="rId144" Type="http://schemas.openxmlformats.org/officeDocument/2006/relationships/slide" Target="slides/slide136.xml"/><Relationship Id="rId145" Type="http://schemas.openxmlformats.org/officeDocument/2006/relationships/slide" Target="slides/slide137.xml"/><Relationship Id="rId146" Type="http://schemas.openxmlformats.org/officeDocument/2006/relationships/slide" Target="slides/slide138.xml"/><Relationship Id="rId147" Type="http://schemas.openxmlformats.org/officeDocument/2006/relationships/slide" Target="slides/slide139.xml"/><Relationship Id="rId148" Type="http://schemas.openxmlformats.org/officeDocument/2006/relationships/slide" Target="slides/slide140.xml"/><Relationship Id="rId149" Type="http://schemas.openxmlformats.org/officeDocument/2006/relationships/slide" Target="slides/slide14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110" Type="http://schemas.openxmlformats.org/officeDocument/2006/relationships/slide" Target="slides/slide102.xml"/><Relationship Id="rId111" Type="http://schemas.openxmlformats.org/officeDocument/2006/relationships/slide" Target="slides/slide103.xml"/><Relationship Id="rId112" Type="http://schemas.openxmlformats.org/officeDocument/2006/relationships/slide" Target="slides/slide104.xml"/><Relationship Id="rId113" Type="http://schemas.openxmlformats.org/officeDocument/2006/relationships/slide" Target="slides/slide105.xml"/><Relationship Id="rId114" Type="http://schemas.openxmlformats.org/officeDocument/2006/relationships/slide" Target="slides/slide106.xml"/><Relationship Id="rId115" Type="http://schemas.openxmlformats.org/officeDocument/2006/relationships/slide" Target="slides/slide107.xml"/><Relationship Id="rId116" Type="http://schemas.openxmlformats.org/officeDocument/2006/relationships/slide" Target="slides/slide108.xml"/><Relationship Id="rId117" Type="http://schemas.openxmlformats.org/officeDocument/2006/relationships/slide" Target="slides/slide109.xml"/><Relationship Id="rId118" Type="http://schemas.openxmlformats.org/officeDocument/2006/relationships/slide" Target="slides/slide110.xml"/><Relationship Id="rId119" Type="http://schemas.openxmlformats.org/officeDocument/2006/relationships/slide" Target="slides/slide111.xml"/><Relationship Id="rId150" Type="http://schemas.openxmlformats.org/officeDocument/2006/relationships/slide" Target="slides/slide142.xml"/><Relationship Id="rId151" Type="http://schemas.openxmlformats.org/officeDocument/2006/relationships/slide" Target="slides/slide143.xml"/><Relationship Id="rId152" Type="http://schemas.openxmlformats.org/officeDocument/2006/relationships/slide" Target="slides/slide144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53" Type="http://schemas.openxmlformats.org/officeDocument/2006/relationships/slide" Target="slides/slide145.xml"/><Relationship Id="rId154" Type="http://schemas.openxmlformats.org/officeDocument/2006/relationships/slide" Target="slides/slide146.xml"/><Relationship Id="rId155" Type="http://schemas.openxmlformats.org/officeDocument/2006/relationships/slide" Target="slides/slide147.xml"/><Relationship Id="rId156" Type="http://schemas.openxmlformats.org/officeDocument/2006/relationships/slide" Target="slides/slide148.xml"/><Relationship Id="rId157" Type="http://schemas.openxmlformats.org/officeDocument/2006/relationships/slide" Target="slides/slide149.xml"/><Relationship Id="rId158" Type="http://schemas.openxmlformats.org/officeDocument/2006/relationships/slide" Target="slides/slide150.xml"/><Relationship Id="rId159" Type="http://schemas.openxmlformats.org/officeDocument/2006/relationships/slide" Target="slides/slide15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120" Type="http://schemas.openxmlformats.org/officeDocument/2006/relationships/slide" Target="slides/slide112.xml"/><Relationship Id="rId121" Type="http://schemas.openxmlformats.org/officeDocument/2006/relationships/slide" Target="slides/slide113.xml"/><Relationship Id="rId122" Type="http://schemas.openxmlformats.org/officeDocument/2006/relationships/slide" Target="slides/slide114.xml"/><Relationship Id="rId123" Type="http://schemas.openxmlformats.org/officeDocument/2006/relationships/slide" Target="slides/slide115.xml"/><Relationship Id="rId124" Type="http://schemas.openxmlformats.org/officeDocument/2006/relationships/slide" Target="slides/slide116.xml"/><Relationship Id="rId125" Type="http://schemas.openxmlformats.org/officeDocument/2006/relationships/slide" Target="slides/slide117.xml"/><Relationship Id="rId126" Type="http://schemas.openxmlformats.org/officeDocument/2006/relationships/slide" Target="slides/slide118.xml"/><Relationship Id="rId127" Type="http://schemas.openxmlformats.org/officeDocument/2006/relationships/slide" Target="slides/slide119.xml"/><Relationship Id="rId128" Type="http://schemas.openxmlformats.org/officeDocument/2006/relationships/slide" Target="slides/slide120.xml"/><Relationship Id="rId129" Type="http://schemas.openxmlformats.org/officeDocument/2006/relationships/slide" Target="slides/slide121.xml"/><Relationship Id="rId160" Type="http://schemas.openxmlformats.org/officeDocument/2006/relationships/slide" Target="slides/slide152.xml"/><Relationship Id="rId161" Type="http://schemas.openxmlformats.org/officeDocument/2006/relationships/slide" Target="slides/slide153.xml"/><Relationship Id="rId16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63" Type="http://schemas.openxmlformats.org/officeDocument/2006/relationships/presProps" Target="presProps.xml"/><Relationship Id="rId164" Type="http://schemas.openxmlformats.org/officeDocument/2006/relationships/viewProps" Target="viewProps.xml"/><Relationship Id="rId165" Type="http://schemas.openxmlformats.org/officeDocument/2006/relationships/theme" Target="theme/theme1.xml"/><Relationship Id="rId166" Type="http://schemas.openxmlformats.org/officeDocument/2006/relationships/tableStyles" Target="tableStyles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130" Type="http://schemas.openxmlformats.org/officeDocument/2006/relationships/slide" Target="slides/slide122.xml"/><Relationship Id="rId131" Type="http://schemas.openxmlformats.org/officeDocument/2006/relationships/slide" Target="slides/slide123.xml"/><Relationship Id="rId132" Type="http://schemas.openxmlformats.org/officeDocument/2006/relationships/slide" Target="slides/slide124.xml"/><Relationship Id="rId133" Type="http://schemas.openxmlformats.org/officeDocument/2006/relationships/slide" Target="slides/slide125.xml"/><Relationship Id="rId134" Type="http://schemas.openxmlformats.org/officeDocument/2006/relationships/slide" Target="slides/slide126.xml"/><Relationship Id="rId135" Type="http://schemas.openxmlformats.org/officeDocument/2006/relationships/slide" Target="slides/slide127.xml"/><Relationship Id="rId136" Type="http://schemas.openxmlformats.org/officeDocument/2006/relationships/slide" Target="slides/slide128.xml"/><Relationship Id="rId137" Type="http://schemas.openxmlformats.org/officeDocument/2006/relationships/slide" Target="slides/slide129.xml"/><Relationship Id="rId138" Type="http://schemas.openxmlformats.org/officeDocument/2006/relationships/slide" Target="slides/slide130.xml"/><Relationship Id="rId139" Type="http://schemas.openxmlformats.org/officeDocument/2006/relationships/slide" Target="slides/slide13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100" Type="http://schemas.openxmlformats.org/officeDocument/2006/relationships/slide" Target="slides/slide92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40" Type="http://schemas.openxmlformats.org/officeDocument/2006/relationships/slide" Target="slides/slide132.xml"/><Relationship Id="rId141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051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Nhóm chúng tôi xin trình bày các nội dung sau: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Thứ nhất là vấn đề hiện tại của bảo hiểm xe máy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Thứ hai là giải pháp nhóm chúng tôi đưa ra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Tiếp đến là phần giải thích các chức năng và demo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Và cuối cùng là kế hoạch phát triển trong tương lai.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Sau đây anh Nguyễn Hữu Phúc sẽ trình bày về các vấn đề hiện tại của bảo hiểm xe máy</a:t>
            </a:r>
          </a:p>
        </p:txBody>
      </p:sp>
    </p:spTree>
    <p:extLst>
      <p:ext uri="{BB962C8B-B14F-4D97-AF65-F5344CB8AC3E}">
        <p14:creationId xmlns:p14="http://schemas.microsoft.com/office/powerpoint/2010/main" val="117683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n"/>
              <a:t>1 </a:t>
            </a:r>
            <a:r>
              <a:rPr lang="en" b="1"/>
              <a:t>ứng dụng giả lập thiết bị đọc thẻ</a:t>
            </a:r>
            <a:r>
              <a:rPr lang="en"/>
              <a:t> chạy trên «smart phone» dành cho CSGT để kiểm tra thông tin bảo hiểm cũng như có thể thêm thông tin vi phạm của khách hàng.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01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5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5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Shape 20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7" name="Shape 20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Đây là thiết kế mà chúng tôi </a:t>
            </a:r>
            <a:r>
              <a:rPr lang="en" b="1"/>
              <a:t>đề xuất</a:t>
            </a:r>
            <a:r>
              <a:rPr lang="en"/>
              <a:t> dành cho mô hình Nhiều công ty đa dịch vụ.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Tại máy chủ trung tâm, chúng tôi cài đặt </a:t>
            </a:r>
            <a:r>
              <a:rPr lang="en" b="1"/>
              <a:t>thành phần dùng chung</a:t>
            </a:r>
            <a:r>
              <a:rPr lang="en"/>
              <a:t> để quản lý các thông tin chung của nhiều công ty.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Sau đó, tại mỗi công ty chúng tôi sẽ </a:t>
            </a:r>
            <a:r>
              <a:rPr lang="en" b="1"/>
              <a:t>cài đặt lên module</a:t>
            </a:r>
            <a:r>
              <a:rPr lang="en"/>
              <a:t> các thành phần liên quan đến </a:t>
            </a:r>
            <a:r>
              <a:rPr lang="en" b="1"/>
              <a:t>nghiệp vụ riêng biệt của từng công ty</a:t>
            </a:r>
            <a:r>
              <a:rPr lang="en"/>
              <a:t>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Ở mô hình này chúng tôi chỉ đưa ra </a:t>
            </a:r>
            <a:r>
              <a:rPr lang="en" b="1"/>
              <a:t>góc nhìn tổng quát</a:t>
            </a:r>
            <a:r>
              <a:rPr lang="en"/>
              <a:t> về thiết kế của hệ thống, để triển khai thật sự thì cần phải </a:t>
            </a:r>
            <a:r>
              <a:rPr lang="en" b="1"/>
              <a:t>giải quyết rất nhiều bài toán phát sinh</a:t>
            </a:r>
            <a:r>
              <a:rPr lang="e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02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Shape 20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7" name="Shape 20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4392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Nhóm chúng tôi xin trình bày các nội dung sau: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Thứ nhất là vấn đề hiện tại của bảo hiểm xe máy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Thứ hai là giải pháp nhóm chúng tôi đưa ra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Tiếp đến là phần giải thích các chức năng và demo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Và cuối cùng là kế hoạch phát triển trong tương lai.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Sau đây anh Nguyễn Hữu Phúc sẽ trình bày về các vấn đề hiện tại của bảo hiểm xe máy</a:t>
            </a:r>
          </a:p>
        </p:txBody>
      </p:sp>
    </p:spTree>
    <p:extLst>
      <p:ext uri="{BB962C8B-B14F-4D97-AF65-F5344CB8AC3E}">
        <p14:creationId xmlns:p14="http://schemas.microsoft.com/office/powerpoint/2010/main" val="72891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Shape 2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7" name="Shape 2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60582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5400"/>
            </a:lvl1pPr>
            <a:lvl2pPr>
              <a:spcBef>
                <a:spcPts val="0"/>
              </a:spcBef>
              <a:buSzPct val="100000"/>
              <a:defRPr sz="5400"/>
            </a:lvl2pPr>
            <a:lvl3pPr>
              <a:spcBef>
                <a:spcPts val="0"/>
              </a:spcBef>
              <a:buSzPct val="100000"/>
              <a:defRPr sz="5400"/>
            </a:lvl3pPr>
            <a:lvl4pPr>
              <a:spcBef>
                <a:spcPts val="0"/>
              </a:spcBef>
              <a:buSzPct val="100000"/>
              <a:defRPr sz="5400"/>
            </a:lvl4pPr>
            <a:lvl5pPr>
              <a:spcBef>
                <a:spcPts val="0"/>
              </a:spcBef>
              <a:buSzPct val="100000"/>
              <a:defRPr sz="5400"/>
            </a:lvl5pPr>
            <a:lvl6pPr>
              <a:spcBef>
                <a:spcPts val="0"/>
              </a:spcBef>
              <a:buSzPct val="100000"/>
              <a:defRPr sz="5400"/>
            </a:lvl6pPr>
            <a:lvl7pPr>
              <a:spcBef>
                <a:spcPts val="0"/>
              </a:spcBef>
              <a:buSzPct val="100000"/>
              <a:defRPr sz="5400"/>
            </a:lvl7pPr>
            <a:lvl8pPr>
              <a:spcBef>
                <a:spcPts val="0"/>
              </a:spcBef>
              <a:buSzPct val="100000"/>
              <a:defRPr sz="5400"/>
            </a:lvl8pPr>
            <a:lvl9pPr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836037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22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9874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4"/>
            <a:ext cx="38683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4"/>
            <a:ext cx="3887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7505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3199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4333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87285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6529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67385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47286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03184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997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52746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4589462"/>
            <a:ext cx="78867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70067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77860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4"/>
            <a:ext cx="38683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4"/>
            <a:ext cx="3887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03763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38476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77774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800675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53134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79148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43526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5275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909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2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04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83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71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744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76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84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9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4881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4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654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607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55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33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54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51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97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343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2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35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29425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329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522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93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9969255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269629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4589462"/>
            <a:ext cx="78867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90902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0665628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4"/>
            <a:ext cx="38683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4"/>
            <a:ext cx="3887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573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57181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80862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440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927810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04455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65893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15310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311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151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113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446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552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962840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890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048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89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637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577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634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7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05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083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466067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25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660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764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180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627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656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4589462"/>
            <a:ext cx="78867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9094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67" y="6423497"/>
            <a:ext cx="226983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ea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85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67" y="6423497"/>
            <a:ext cx="226983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ea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6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0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9B5-D102-7049-B423-C9A194A316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DAA5-B4F8-7248-AAB6-1FCDDF8869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3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67" y="6423497"/>
            <a:ext cx="226983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ea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5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1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image" Target="../media/image3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3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image" Target="../media/image39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jpe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7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32.xml"/><Relationship Id="rId2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0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0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1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1.JPG"/><Relationship Id="rId3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1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1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32.xml"/><Relationship Id="rId2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219973" y="2725031"/>
            <a:ext cx="8695427" cy="164880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 algn="ctr"/>
            <a:r>
              <a:rPr lang="en-US" sz="4950" dirty="0">
                <a:latin typeface="Cambria" charset="0"/>
                <a:ea typeface="Cambria" charset="0"/>
                <a:cs typeface="Cambria" charset="0"/>
              </a:rPr>
              <a:t>Smart Wear on Your Route</a:t>
            </a:r>
            <a:endParaRPr lang="en" sz="495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 dirty="0"/>
          </a:p>
        </p:txBody>
      </p:sp>
      <p:sp>
        <p:nvSpPr>
          <p:cNvPr id="44" name="Shape 44"/>
          <p:cNvSpPr txBox="1"/>
          <p:nvPr/>
        </p:nvSpPr>
        <p:spPr>
          <a:xfrm>
            <a:off x="90830" y="4997576"/>
            <a:ext cx="5568620" cy="186042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7175">
              <a:buClr>
                <a:srgbClr val="2388DB"/>
              </a:buClr>
              <a:buSzPct val="100000"/>
              <a:buFontTx/>
              <a:buChar char="-"/>
            </a:pPr>
            <a:r>
              <a:rPr lang="vi-V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Huỳnh Quang Thảo</a:t>
            </a:r>
            <a:r>
              <a:rPr lang="e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SE609</a:t>
            </a:r>
            <a:r>
              <a:rPr lang="vi-V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63</a:t>
            </a:r>
            <a:r>
              <a:rPr lang="e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Team Leader</a:t>
            </a:r>
          </a:p>
          <a:p>
            <a:pPr marL="342900" indent="-257175">
              <a:buClr>
                <a:srgbClr val="2388DB"/>
              </a:buClr>
              <a:buSzPct val="100000"/>
              <a:buFontTx/>
              <a:buChar char="-"/>
            </a:pPr>
            <a:r>
              <a:rPr lang="vi-V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Trần Thanh Ngoan</a:t>
            </a:r>
            <a:r>
              <a:rPr lang="e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sz="2400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342900" indent="-257175">
              <a:buClr>
                <a:srgbClr val="2388DB"/>
              </a:buClr>
              <a:buSzPct val="100000"/>
              <a:buFontTx/>
              <a:buChar char="-"/>
            </a:pPr>
            <a:r>
              <a:rPr lang="vi-V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Nguyễn Trung Nam</a:t>
            </a:r>
            <a:r>
              <a:rPr lang="e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sz="2400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342900" indent="-257175">
              <a:buClr>
                <a:srgbClr val="2388DB"/>
              </a:buClr>
              <a:buSzPct val="100000"/>
              <a:buFontTx/>
              <a:buChar char="-"/>
            </a:pPr>
            <a:r>
              <a:rPr lang="vi-V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Ngô Tiến Đạt</a:t>
            </a:r>
            <a:r>
              <a:rPr lang="e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sz="2400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5659450" y="4997577"/>
            <a:ext cx="3326700" cy="15165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Supervisor:</a:t>
            </a:r>
          </a:p>
          <a:p>
            <a:r>
              <a:rPr lang="en" sz="2400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Mr. Kiều Trọng Khánh</a:t>
            </a:r>
          </a:p>
        </p:txBody>
      </p:sp>
    </p:spTree>
    <p:extLst>
      <p:ext uri="{BB962C8B-B14F-4D97-AF65-F5344CB8AC3E}">
        <p14:creationId xmlns:p14="http://schemas.microsoft.com/office/powerpoint/2010/main" val="140973984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2935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20" y="5214071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95" y="3607411"/>
            <a:ext cx="1000358" cy="1000358"/>
          </a:xfrm>
          <a:prstGeom prst="rect">
            <a:avLst/>
          </a:prstGeom>
        </p:spPr>
      </p:pic>
      <p:pic>
        <p:nvPicPr>
          <p:cNvPr id="13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9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11" y="277999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06" y="514670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74" y="2703519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472995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100</a:t>
            </a:fld>
            <a:endParaRPr lang="en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97827" y="3161112"/>
            <a:ext cx="1219200" cy="1619310"/>
            <a:chOff x="6566972" y="3161112"/>
            <a:chExt cx="1219200" cy="1619310"/>
          </a:xfrm>
        </p:grpSpPr>
        <p:pic>
          <p:nvPicPr>
            <p:cNvPr id="9" name="Picture 3" descr="C:\Users\ngoan\Desktop\image\ngoa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972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820545" y="4380312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rPr>
                <a:t>Thao</a:t>
              </a:r>
              <a:endParaRPr lang="en-US" sz="2000" b="1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5416" y="3015842"/>
            <a:ext cx="1254190" cy="1736777"/>
            <a:chOff x="4831392" y="3043645"/>
            <a:chExt cx="1254190" cy="1736777"/>
          </a:xfrm>
        </p:grpSpPr>
        <p:sp>
          <p:nvSpPr>
            <p:cNvPr id="12" name="TextBox 11"/>
            <p:cNvSpPr txBox="1"/>
            <p:nvPr/>
          </p:nvSpPr>
          <p:spPr>
            <a:xfrm>
              <a:off x="5115057" y="4380312"/>
              <a:ext cx="64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rPr>
                <a:t>Quy</a:t>
              </a:r>
              <a:endParaRPr lang="en-US" sz="2000" b="1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2" descr="C:\Users\ngoan\Desktop\image\qu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392" y="3043645"/>
              <a:ext cx="1254190" cy="125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33917" y="3161112"/>
            <a:ext cx="1219200" cy="1701787"/>
            <a:chOff x="1209565" y="3078635"/>
            <a:chExt cx="1219200" cy="1701787"/>
          </a:xfrm>
        </p:grpSpPr>
        <p:sp>
          <p:nvSpPr>
            <p:cNvPr id="10" name="TextBox 9"/>
            <p:cNvSpPr txBox="1"/>
            <p:nvPr/>
          </p:nvSpPr>
          <p:spPr>
            <a:xfrm>
              <a:off x="1353333" y="4380312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rPr>
                <a:t>Ngoan</a:t>
              </a:r>
              <a:endParaRPr lang="en-US" sz="2000" b="1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5" name="Picture 3" descr="C:\Users\ngoan\Desktop\image\tha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565" y="3078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708075" y="3161112"/>
            <a:ext cx="1219200" cy="1619310"/>
            <a:chOff x="3035621" y="3161112"/>
            <a:chExt cx="1219200" cy="1619310"/>
          </a:xfrm>
        </p:grpSpPr>
        <p:sp>
          <p:nvSpPr>
            <p:cNvPr id="11" name="TextBox 10"/>
            <p:cNvSpPr txBox="1"/>
            <p:nvPr/>
          </p:nvSpPr>
          <p:spPr>
            <a:xfrm>
              <a:off x="3188021" y="438031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rPr>
                <a:t>Nam</a:t>
              </a:r>
              <a:endParaRPr lang="en-US" sz="2000" b="1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4" descr="C:\Users\ngoan\Desktop\image\na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21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11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101</a:t>
            </a:fld>
            <a:endParaRPr lang="en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34617" y="3161112"/>
            <a:ext cx="1766116" cy="2343471"/>
            <a:chOff x="2434617" y="3161112"/>
            <a:chExt cx="1766116" cy="2343471"/>
          </a:xfrm>
        </p:grpSpPr>
        <p:grpSp>
          <p:nvGrpSpPr>
            <p:cNvPr id="3" name="Group 2"/>
            <p:cNvGrpSpPr/>
            <p:nvPr/>
          </p:nvGrpSpPr>
          <p:grpSpPr>
            <a:xfrm>
              <a:off x="2708075" y="3161112"/>
              <a:ext cx="1219200" cy="1619310"/>
              <a:chOff x="3035621" y="3161112"/>
              <a:chExt cx="1219200" cy="16193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88021" y="4380312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  <a:latin typeface="Cambria" pitchFamily="18" charset="0"/>
                    <a:cs typeface="Times New Roman" pitchFamily="18" charset="0"/>
                  </a:rPr>
                  <a:t>Nam</a:t>
                </a:r>
                <a:endParaRPr lang="en-US" sz="2000" b="1" dirty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6" name="Picture 4" descr="C:\Users\ngoan\Desktop\image\na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5621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434617" y="5135251"/>
              <a:ext cx="17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Bến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xe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quận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8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3103" y="3015842"/>
            <a:ext cx="1518816" cy="2638032"/>
            <a:chOff x="5163103" y="3015842"/>
            <a:chExt cx="1518816" cy="2638032"/>
          </a:xfrm>
        </p:grpSpPr>
        <p:grpSp>
          <p:nvGrpSpPr>
            <p:cNvPr id="7" name="Group 6"/>
            <p:cNvGrpSpPr/>
            <p:nvPr/>
          </p:nvGrpSpPr>
          <p:grpSpPr>
            <a:xfrm>
              <a:off x="5295416" y="3015842"/>
              <a:ext cx="1254190" cy="1736777"/>
              <a:chOff x="4831392" y="3043645"/>
              <a:chExt cx="1254190" cy="173677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15057" y="4380312"/>
                <a:ext cx="646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solidFill>
                      <a:srgbClr val="000000"/>
                    </a:solidFill>
                    <a:latin typeface="Cambria" pitchFamily="18" charset="0"/>
                    <a:cs typeface="Times New Roman" pitchFamily="18" charset="0"/>
                  </a:rPr>
                  <a:t>Quy</a:t>
                </a:r>
                <a:endParaRPr lang="en-US" sz="2000" b="1" dirty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4" name="Picture 2" descr="C:\Users\ngoan\Desktop\image\qu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1392" y="3043645"/>
                <a:ext cx="1254190" cy="1254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163103" y="5007543"/>
              <a:ext cx="1518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280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Nguyễn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Đình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Chiểu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82893" y="3161112"/>
            <a:ext cx="1449067" cy="2492762"/>
            <a:chOff x="7382893" y="3161112"/>
            <a:chExt cx="1449067" cy="2492762"/>
          </a:xfrm>
        </p:grpSpPr>
        <p:grpSp>
          <p:nvGrpSpPr>
            <p:cNvPr id="4" name="Group 3"/>
            <p:cNvGrpSpPr/>
            <p:nvPr/>
          </p:nvGrpSpPr>
          <p:grpSpPr>
            <a:xfrm>
              <a:off x="7497827" y="3161112"/>
              <a:ext cx="1219200" cy="1619310"/>
              <a:chOff x="6566972" y="3161112"/>
              <a:chExt cx="1219200" cy="1619310"/>
            </a:xfrm>
          </p:grpSpPr>
          <p:pic>
            <p:nvPicPr>
              <p:cNvPr id="9" name="Picture 3" descr="C:\Users\ngoan\Desktop\image\ngoa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972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20545" y="4380312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000000"/>
                    </a:solidFill>
                    <a:latin typeface="Cambria" pitchFamily="18" charset="0"/>
                    <a:cs typeface="Times New Roman" pitchFamily="18" charset="0"/>
                  </a:rPr>
                  <a:t>Thao</a:t>
                </a:r>
                <a:endParaRPr lang="en-US" sz="2000" b="1" dirty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382893" y="5007543"/>
              <a:ext cx="144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VinCom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Lê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Thánh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Cambria" pitchFamily="18" charset="0"/>
                </a:rPr>
                <a:t>Tôn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000000"/>
                    </a:solidFill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5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102</a:t>
            </a:fld>
            <a:endParaRPr lang="en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000000"/>
                    </a:solidFill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34617" y="3161112"/>
            <a:ext cx="1766116" cy="2851303"/>
            <a:chOff x="2434617" y="3161112"/>
            <a:chExt cx="1766116" cy="2851303"/>
          </a:xfrm>
        </p:grpSpPr>
        <p:grpSp>
          <p:nvGrpSpPr>
            <p:cNvPr id="21" name="Group 20"/>
            <p:cNvGrpSpPr/>
            <p:nvPr/>
          </p:nvGrpSpPr>
          <p:grpSpPr>
            <a:xfrm>
              <a:off x="2434617" y="3161112"/>
              <a:ext cx="1766116" cy="2343471"/>
              <a:chOff x="2434617" y="3161112"/>
              <a:chExt cx="1766116" cy="234347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08075" y="3161112"/>
                <a:ext cx="1219200" cy="1619310"/>
                <a:chOff x="3035621" y="3161112"/>
                <a:chExt cx="1219200" cy="161931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188021" y="4380312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00"/>
                      </a:solidFill>
                      <a:latin typeface="Cambria" pitchFamily="18" charset="0"/>
                      <a:cs typeface="Times New Roman" pitchFamily="18" charset="0"/>
                    </a:rPr>
                    <a:t>Nam</a:t>
                  </a:r>
                  <a:endParaRPr lang="en-US" sz="2000" b="1" dirty="0">
                    <a:solidFill>
                      <a:srgbClr val="000000"/>
                    </a:solidFill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6" name="Picture 4" descr="C:\Users\ngoan\Desktop\image\nam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5621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2434617" y="5135251"/>
                <a:ext cx="176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Bến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xe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quận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itchFamily="18" charset="0"/>
                  </a:rPr>
                  <a:t>8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733599" y="5643083"/>
              <a:ext cx="11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Sinh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Nhật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3103" y="3015842"/>
            <a:ext cx="1518816" cy="2996573"/>
            <a:chOff x="5163103" y="3015842"/>
            <a:chExt cx="1518816" cy="2996573"/>
          </a:xfrm>
        </p:grpSpPr>
        <p:grpSp>
          <p:nvGrpSpPr>
            <p:cNvPr id="22" name="Group 21"/>
            <p:cNvGrpSpPr/>
            <p:nvPr/>
          </p:nvGrpSpPr>
          <p:grpSpPr>
            <a:xfrm>
              <a:off x="5163103" y="3015842"/>
              <a:ext cx="1518816" cy="2638032"/>
              <a:chOff x="5163103" y="3015842"/>
              <a:chExt cx="1518816" cy="26380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295416" y="3015842"/>
                <a:ext cx="1254190" cy="1736777"/>
                <a:chOff x="4831392" y="3043645"/>
                <a:chExt cx="1254190" cy="1736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115057" y="4380312"/>
                  <a:ext cx="6460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000000"/>
                      </a:solidFill>
                      <a:latin typeface="Cambria" pitchFamily="18" charset="0"/>
                      <a:cs typeface="Times New Roman" pitchFamily="18" charset="0"/>
                    </a:rPr>
                    <a:t>Quy</a:t>
                  </a:r>
                  <a:endParaRPr lang="en-US" sz="2000" b="1" dirty="0">
                    <a:solidFill>
                      <a:srgbClr val="000000"/>
                    </a:solidFill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4" name="Picture 2" descr="C:\Users\ngoan\Desktop\image\quy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1392" y="3043645"/>
                  <a:ext cx="1254190" cy="12541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5163103" y="5007543"/>
                <a:ext cx="1518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280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Nguyễn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Đình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Chiểu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39210" y="5643083"/>
              <a:ext cx="116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Đám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Cưới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893" y="3161112"/>
            <a:ext cx="1449067" cy="2862094"/>
            <a:chOff x="7382893" y="3161112"/>
            <a:chExt cx="1449067" cy="2862094"/>
          </a:xfrm>
        </p:grpSpPr>
        <p:grpSp>
          <p:nvGrpSpPr>
            <p:cNvPr id="23" name="Group 22"/>
            <p:cNvGrpSpPr/>
            <p:nvPr/>
          </p:nvGrpSpPr>
          <p:grpSpPr>
            <a:xfrm>
              <a:off x="7382893" y="3161112"/>
              <a:ext cx="1449067" cy="2492762"/>
              <a:chOff x="7382893" y="3161112"/>
              <a:chExt cx="1449067" cy="24927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497827" y="3161112"/>
                <a:ext cx="1219200" cy="1619310"/>
                <a:chOff x="6566972" y="3161112"/>
                <a:chExt cx="1219200" cy="1619310"/>
              </a:xfrm>
            </p:grpSpPr>
            <p:pic>
              <p:nvPicPr>
                <p:cNvPr id="9" name="Picture 3" descr="C:\Users\ngoan\Desktop\image\ngoa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66972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20545" y="4380312"/>
                  <a:ext cx="7841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>
                      <a:solidFill>
                        <a:srgbClr val="000000"/>
                      </a:solidFill>
                      <a:latin typeface="Cambria" pitchFamily="18" charset="0"/>
                      <a:cs typeface="Times New Roman" pitchFamily="18" charset="0"/>
                    </a:rPr>
                    <a:t>Thao</a:t>
                  </a:r>
                  <a:endParaRPr lang="en-US" sz="2000" b="1" dirty="0">
                    <a:solidFill>
                      <a:srgbClr val="000000"/>
                    </a:solidFill>
                    <a:latin typeface="Cambria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82893" y="5007543"/>
                <a:ext cx="1449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VinCom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Lê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Thánh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Cambria" pitchFamily="18" charset="0"/>
                  </a:rPr>
                  <a:t>Tôn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647461" y="5653874"/>
              <a:ext cx="91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Tân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Gia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1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103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ambria" pitchFamily="18" charset="0"/>
              </a:rPr>
              <a:t>Best Order ?</a:t>
            </a:r>
            <a:endParaRPr lang="en-US" sz="2000" dirty="0">
              <a:solidFill>
                <a:srgbClr val="FFFF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110218" y="144018"/>
            <a:ext cx="7886701" cy="58783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Architecture: Bus Routing</a:t>
            </a:r>
          </a:p>
        </p:txBody>
      </p:sp>
      <p:sp>
        <p:nvSpPr>
          <p:cNvPr id="173" name="Shape 173"/>
          <p:cNvSpPr/>
          <p:nvPr/>
        </p:nvSpPr>
        <p:spPr>
          <a:xfrm flipV="1">
            <a:off x="0" y="719600"/>
            <a:ext cx="8780691" cy="12248"/>
          </a:xfrm>
          <a:prstGeom prst="line">
            <a:avLst/>
          </a:prstGeom>
          <a:ln w="22225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hangingPunct="0"/>
            <a:endParaRPr sz="135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207" y="731848"/>
            <a:ext cx="6229680" cy="57255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0145838"/>
      </p:ext>
    </p:extLst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105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106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107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34" name="Group 33"/>
          <p:cNvGrpSpPr/>
          <p:nvPr/>
        </p:nvGrpSpPr>
        <p:grpSpPr>
          <a:xfrm>
            <a:off x="418790" y="1751231"/>
            <a:ext cx="8227312" cy="4581905"/>
            <a:chOff x="377594" y="1751231"/>
            <a:chExt cx="8227312" cy="4581905"/>
          </a:xfrm>
        </p:grpSpPr>
        <p:grpSp>
          <p:nvGrpSpPr>
            <p:cNvPr id="5" name="Shape 688"/>
            <p:cNvGrpSpPr/>
            <p:nvPr/>
          </p:nvGrpSpPr>
          <p:grpSpPr>
            <a:xfrm>
              <a:off x="4988262" y="1751231"/>
              <a:ext cx="1808322" cy="1125323"/>
              <a:chOff x="4336150" y="2339323"/>
              <a:chExt cx="1814399" cy="546930"/>
            </a:xfrm>
            <a:solidFill>
              <a:schemeClr val="accent6"/>
            </a:solidFill>
          </p:grpSpPr>
          <p:sp>
            <p:nvSpPr>
              <p:cNvPr id="6" name="Shape 689"/>
              <p:cNvSpPr/>
              <p:nvPr/>
            </p:nvSpPr>
            <p:spPr>
              <a:xfrm>
                <a:off x="4336150" y="2708975"/>
                <a:ext cx="1814399" cy="1772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8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i="1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&lt;&lt;Interface&gt;&gt;</a:t>
                </a:r>
              </a:p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INode</a:t>
                </a:r>
                <a:endParaRPr lang="en" b="1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</a:t>
                </a:r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inutes</a:t>
                </a:r>
              </a:p>
              <a:p>
                <a:pPr defTabSz="685800"/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totalTransfer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cs typeface="Arial"/>
                    <a:sym typeface="Arial"/>
                    <a:rtl val="0"/>
                  </a:rPr>
                  <a:t>Result</a:t>
                </a:r>
                <a:endParaRPr lang="en" sz="1050" b="1" kern="0" dirty="0">
                  <a:solidFill>
                    <a:srgbClr val="000000"/>
                  </a:solidFill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3179940" y="3901245"/>
              <a:ext cx="1808322" cy="2431890"/>
              <a:chOff x="4336150" y="2339323"/>
              <a:chExt cx="1814399" cy="921107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63710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routeId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routeName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routeNo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transferNo</a:t>
                </a:r>
                <a:endParaRPr lang="en" sz="1500" kern="0" dirty="0" smtClean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pathType</a:t>
                </a:r>
              </a:p>
              <a:p>
                <a:pPr defTabSz="685800"/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segmentDistance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segmentTime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cs typeface="Arial"/>
                    <a:sym typeface="Arial"/>
                    <a:rtl val="0"/>
                  </a:rPr>
                  <a:t>Segment</a:t>
                </a:r>
                <a:endParaRPr lang="en" sz="1050" b="1" kern="0" dirty="0">
                  <a:solidFill>
                    <a:srgbClr val="000000"/>
                  </a:solidFill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6" name="Shape 688"/>
            <p:cNvGrpSpPr/>
            <p:nvPr/>
          </p:nvGrpSpPr>
          <p:grpSpPr>
            <a:xfrm>
              <a:off x="6796584" y="3901246"/>
              <a:ext cx="1808322" cy="2431890"/>
              <a:chOff x="4336150" y="2339323"/>
              <a:chExt cx="1814399" cy="1181948"/>
            </a:xfrm>
            <a:solidFill>
              <a:schemeClr val="accent6"/>
            </a:solidFill>
          </p:grpSpPr>
          <p:sp>
            <p:nvSpPr>
              <p:cNvPr id="17" name="Shape 689"/>
              <p:cNvSpPr/>
              <p:nvPr/>
            </p:nvSpPr>
            <p:spPr>
              <a:xfrm>
                <a:off x="4336150" y="2708975"/>
                <a:ext cx="1814399" cy="81229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stationFrom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stationTo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transferTurn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pathType</a:t>
                </a:r>
                <a:endParaRPr lang="en" sz="1500" kern="0" dirty="0" smtClean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</a:t>
                </a:r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istance</a:t>
                </a:r>
              </a:p>
              <a:p>
                <a:pPr defTabSz="685800"/>
                <a:r>
                  <a:rPr lang="en-US" sz="1500" kern="0" dirty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</a:t>
                </a:r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ime</a:t>
                </a:r>
              </a:p>
              <a:p>
                <a:pPr defTabSz="685800"/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points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cs typeface="Arial"/>
                    <a:sym typeface="Arial"/>
                    <a:rtl val="0"/>
                  </a:rPr>
                  <a:t>Path</a:t>
                </a:r>
                <a:endParaRPr lang="en" sz="1050" b="1" kern="0" dirty="0">
                  <a:solidFill>
                    <a:srgbClr val="000000"/>
                  </a:solidFill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cxnSp>
            <p:nvCxnSpPr>
              <p:cNvPr id="21" name="Straight Connector 20"/>
              <p:cNvCxnSpPr>
                <a:stCxn id="11" idx="3"/>
                <a:endCxn id="8" idx="1"/>
              </p:cNvCxnSpPr>
              <p:nvPr/>
            </p:nvCxnSpPr>
            <p:spPr>
              <a:xfrm>
                <a:off x="2185916" y="2124671"/>
                <a:ext cx="280234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78291" y="175123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latin typeface="Cambria" pitchFamily="18" charset="0"/>
                  </a:rPr>
                  <a:t>1</a:t>
                </a:r>
                <a:endParaRPr lang="en-US" sz="1600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latin typeface="Cambria" pitchFamily="18" charset="0"/>
                  </a:rPr>
                  <a:t>0..*</a:t>
                </a:r>
                <a:endParaRPr lang="en-US" sz="1600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14" idx="0"/>
              <a:endCxn id="6" idx="2"/>
            </p:cNvCxnSpPr>
            <p:nvPr/>
          </p:nvCxnSpPr>
          <p:spPr>
            <a:xfrm flipV="1">
              <a:off x="4084101" y="2876554"/>
              <a:ext cx="1808322" cy="102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0"/>
              <a:endCxn id="6" idx="2"/>
            </p:cNvCxnSpPr>
            <p:nvPr/>
          </p:nvCxnSpPr>
          <p:spPr>
            <a:xfrm flipH="1" flipV="1">
              <a:off x="5892423" y="2876554"/>
              <a:ext cx="1808322" cy="1024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988262" y="5042616"/>
              <a:ext cx="1808322" cy="454860"/>
              <a:chOff x="4988262" y="5042616"/>
              <a:chExt cx="1808322" cy="454860"/>
            </a:xfrm>
          </p:grpSpPr>
          <p:cxnSp>
            <p:nvCxnSpPr>
              <p:cNvPr id="29" name="Straight Connector 28"/>
              <p:cNvCxnSpPr>
                <a:stCxn id="13" idx="3"/>
                <a:endCxn id="17" idx="1"/>
              </p:cNvCxnSpPr>
              <p:nvPr/>
            </p:nvCxnSpPr>
            <p:spPr>
              <a:xfrm>
                <a:off x="4988262" y="5492095"/>
                <a:ext cx="1808322" cy="53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68029" y="504261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latin typeface="Cambria" pitchFamily="18" charset="0"/>
                  </a:rPr>
                  <a:t>0..1</a:t>
                </a:r>
                <a:endParaRPr lang="en-US" sz="1600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55383" y="5042616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latin typeface="Cambria" pitchFamily="18" charset="0"/>
                  </a:rPr>
                  <a:t>1..*</a:t>
                </a:r>
                <a:endParaRPr lang="en-US" sz="1600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19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108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109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2935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20" y="5214071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95" y="3607411"/>
            <a:ext cx="1000358" cy="1000358"/>
          </a:xfrm>
          <a:prstGeom prst="rect">
            <a:avLst/>
          </a:prstGeom>
        </p:spPr>
      </p:pic>
      <p:pic>
        <p:nvPicPr>
          <p:cNvPr id="13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9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11" y="277999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06" y="514670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74" y="2703519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7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89" y="5291546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5856438" y="5291546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/>
          <p:nvPr/>
        </p:nvCxnSpPr>
        <p:spPr>
          <a:xfrm flipH="1">
            <a:off x="5856438" y="5291546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80114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110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755" y="3055190"/>
            <a:ext cx="6433174" cy="2150015"/>
            <a:chOff x="377594" y="1751231"/>
            <a:chExt cx="6433174" cy="2150015"/>
          </a:xfrm>
        </p:grpSpPr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</a:t>
                </a:r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inutes</a:t>
                </a:r>
              </a:p>
              <a:p>
                <a:pPr defTabSz="685800"/>
                <a:r>
                  <a:rPr lang="en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totalTransfer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cs typeface="Arial"/>
                    <a:sym typeface="Arial"/>
                    <a:rtl val="0"/>
                  </a:rPr>
                  <a:t>Result</a:t>
                </a:r>
                <a:endParaRPr lang="en" sz="1050" b="1" kern="0" dirty="0">
                  <a:solidFill>
                    <a:srgbClr val="000000"/>
                  </a:solidFill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5002446" y="1751231"/>
              <a:ext cx="1808322" cy="1858110"/>
              <a:chOff x="4336150" y="2339323"/>
              <a:chExt cx="1814399" cy="703781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41978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minutes</a:t>
                </a:r>
                <a:endParaRPr lang="en" sz="1500" kern="0" dirty="0" smtClean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cs typeface="Arial"/>
                    <a:sym typeface="Arial"/>
                    <a:rtl val="0"/>
                  </a:rPr>
                  <a:t>Journey</a:t>
                </a:r>
                <a:endParaRPr lang="en" sz="1050" b="1" kern="0" dirty="0">
                  <a:solidFill>
                    <a:srgbClr val="000000"/>
                  </a:solidFill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85916" y="1751231"/>
                <a:ext cx="2802346" cy="373440"/>
                <a:chOff x="2185916" y="1751231"/>
                <a:chExt cx="2802346" cy="373440"/>
              </a:xfrm>
            </p:grpSpPr>
            <p:cxnSp>
              <p:nvCxnSpPr>
                <p:cNvPr id="21" name="Straight Connector 20"/>
                <p:cNvCxnSpPr>
                  <a:stCxn id="11" idx="3"/>
                </p:cNvCxnSpPr>
                <p:nvPr/>
              </p:nvCxnSpPr>
              <p:spPr>
                <a:xfrm>
                  <a:off x="2185916" y="2124671"/>
                  <a:ext cx="280234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78291" y="175123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0000"/>
                      </a:solidFill>
                      <a:latin typeface="Cambria" pitchFamily="18" charset="0"/>
                    </a:rPr>
                    <a:t>1</a:t>
                  </a:r>
                  <a:endParaRPr lang="en-US" sz="1600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latin typeface="Cambria" pitchFamily="18" charset="0"/>
                  </a:rPr>
                  <a:t>0..*</a:t>
                </a:r>
                <a:endParaRPr lang="en-US" sz="1600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5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Search Motorbike Route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94192" y="2879638"/>
            <a:ext cx="2931608" cy="2146300"/>
            <a:chOff x="294192" y="2879638"/>
            <a:chExt cx="2931608" cy="2146300"/>
          </a:xfrm>
        </p:grpSpPr>
        <p:sp>
          <p:nvSpPr>
            <p:cNvPr id="25" name="Rectangle 24"/>
            <p:cNvSpPr/>
            <p:nvPr/>
          </p:nvSpPr>
          <p:spPr>
            <a:xfrm>
              <a:off x="294192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hangingPunct="0"/>
              <a:endParaRPr lang="en-US">
                <a:solidFill>
                  <a:srgbClr val="000000"/>
                </a:solidFill>
                <a:sym typeface="Calibri"/>
              </a:endParaRPr>
            </a:p>
          </p:txBody>
        </p:sp>
        <p:pic>
          <p:nvPicPr>
            <p:cNvPr id="26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97514" y="4451176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hangingPunct="0"/>
              <a:r>
                <a:rPr lang="en-US" sz="2000" b="1" dirty="0" smtClean="0">
                  <a:solidFill>
                    <a:srgbClr val="000000"/>
                  </a:solidFill>
                  <a:latin typeface="Cambria" pitchFamily="18" charset="0"/>
                  <a:sym typeface="Calibri"/>
                </a:rPr>
                <a:t>Search Route</a:t>
              </a:r>
            </a:p>
          </p:txBody>
        </p:sp>
      </p:grpSp>
      <p:cxnSp>
        <p:nvCxnSpPr>
          <p:cNvPr id="31" name="Straight Arrow Connector 30"/>
          <p:cNvCxnSpPr>
            <a:stCxn id="25" idx="3"/>
            <a:endCxn id="14" idx="1"/>
          </p:cNvCxnSpPr>
          <p:nvPr/>
        </p:nvCxnSpPr>
        <p:spPr>
          <a:xfrm>
            <a:off x="3225800" y="3952788"/>
            <a:ext cx="22736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499416" y="2879638"/>
            <a:ext cx="2937169" cy="2146300"/>
            <a:chOff x="5011196" y="4152842"/>
            <a:chExt cx="2937169" cy="2146300"/>
          </a:xfrm>
        </p:grpSpPr>
        <p:pic>
          <p:nvPicPr>
            <p:cNvPr id="12" name="Picture 5" descr="C:\Users\ngoan\Desktop\image\075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42829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26733" y="5698922"/>
              <a:ext cx="29216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hangingPunct="0"/>
              <a:r>
                <a:rPr lang="en-US" sz="2000" b="1" dirty="0" smtClean="0">
                  <a:solidFill>
                    <a:srgbClr val="000000"/>
                  </a:solidFill>
                  <a:latin typeface="Cambria" pitchFamily="18" charset="0"/>
                  <a:sym typeface="Calibri"/>
                </a:rPr>
                <a:t>Search Motorbike Route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11196" y="41528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hangingPunct="0"/>
              <a:endParaRPr lang="en-US">
                <a:solidFill>
                  <a:srgbClr val="000000"/>
                </a:solidFill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2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Bus Scenario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113</a:t>
            </a:fld>
            <a:endParaRPr lang="en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96259" y="2036473"/>
            <a:ext cx="6210060" cy="1828800"/>
            <a:chOff x="1819019" y="2691565"/>
            <a:chExt cx="6210060" cy="1828800"/>
          </a:xfrm>
        </p:grpSpPr>
        <p:pic>
          <p:nvPicPr>
            <p:cNvPr id="1026" name="Picture 2" descr="C:\Users\ngoan\Desktop\image\compan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279" y="2691565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ngoan\Desktop\image\Manag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019" y="2828725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3373499" y="3071041"/>
              <a:ext cx="2826780" cy="1069848"/>
              <a:chOff x="3373499" y="3071041"/>
              <a:chExt cx="2826780" cy="1069848"/>
            </a:xfrm>
          </p:grpSpPr>
          <p:cxnSp>
            <p:nvCxnSpPr>
              <p:cNvPr id="6" name="Straight Arrow Connector 5"/>
              <p:cNvCxnSpPr>
                <a:stCxn id="1027" idx="3"/>
                <a:endCxn id="1026" idx="1"/>
              </p:cNvCxnSpPr>
              <p:nvPr/>
            </p:nvCxnSpPr>
            <p:spPr>
              <a:xfrm>
                <a:off x="3373499" y="3605965"/>
                <a:ext cx="2826780" cy="0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C:\Users\ngoan\Desktop\image\vista_19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1965" y="3071041"/>
                <a:ext cx="1069848" cy="1069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57200" y="4216021"/>
            <a:ext cx="3508248" cy="2438400"/>
            <a:chOff x="457200" y="4216021"/>
            <a:chExt cx="3508248" cy="2438400"/>
          </a:xfrm>
        </p:grpSpPr>
        <p:pic>
          <p:nvPicPr>
            <p:cNvPr id="1029" name="Picture 5" descr="C:\Users\ngoan\Desktop\image\System-Hom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216021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ngoan\Desktop\image\24598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5584573"/>
              <a:ext cx="1069848" cy="1069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66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349431" y="234165"/>
            <a:ext cx="8302262" cy="669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Architecture: Motorbike Routing</a:t>
            </a:r>
          </a:p>
        </p:txBody>
      </p:sp>
      <p:sp>
        <p:nvSpPr>
          <p:cNvPr id="177" name="Shape 177"/>
          <p:cNvSpPr/>
          <p:nvPr/>
        </p:nvSpPr>
        <p:spPr>
          <a:xfrm flipV="1">
            <a:off x="110216" y="903297"/>
            <a:ext cx="8780691" cy="12248"/>
          </a:xfrm>
          <a:prstGeom prst="line">
            <a:avLst/>
          </a:prstGeom>
          <a:ln w="22225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hangingPunct="0"/>
            <a:endParaRPr sz="135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4807" y="915546"/>
            <a:ext cx="5785834" cy="50852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89168459"/>
      </p:ext>
    </p:extLst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115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753106" y="4524986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6755" y="2329215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8846" y="3746439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4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116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755" y="3055190"/>
            <a:ext cx="6433174" cy="2150015"/>
            <a:chOff x="377594" y="1751231"/>
            <a:chExt cx="6433174" cy="2150015"/>
          </a:xfrm>
        </p:grpSpPr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Steps</a:t>
                </a:r>
              </a:p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5002446" y="1751231"/>
              <a:ext cx="1808322" cy="1858110"/>
              <a:chOff x="4336150" y="2339323"/>
              <a:chExt cx="1814399" cy="703781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41978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  <a:endParaRPr lang="en" sz="1500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….</a:t>
                </a:r>
                <a:endParaRPr lang="en" sz="1500" kern="0" dirty="0" smtClean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85916" y="1751231"/>
                <a:ext cx="2802346" cy="373440"/>
                <a:chOff x="2185916" y="1751231"/>
                <a:chExt cx="2802346" cy="373440"/>
              </a:xfrm>
            </p:grpSpPr>
            <p:cxnSp>
              <p:nvCxnSpPr>
                <p:cNvPr id="21" name="Straight Connector 20"/>
                <p:cNvCxnSpPr>
                  <a:stCxn id="11" idx="3"/>
                </p:cNvCxnSpPr>
                <p:nvPr/>
              </p:nvCxnSpPr>
              <p:spPr>
                <a:xfrm>
                  <a:off x="2185916" y="2124671"/>
                  <a:ext cx="280234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78291" y="175123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0000"/>
                      </a:solidFill>
                      <a:latin typeface="Cambria" pitchFamily="18" charset="0"/>
                    </a:rPr>
                    <a:t>1</a:t>
                  </a:r>
                  <a:endParaRPr lang="en-US" sz="1600" dirty="0">
                    <a:solidFill>
                      <a:srgbClr val="000000"/>
                    </a:solidFill>
                    <a:latin typeface="Cambria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latin typeface="Cambria" pitchFamily="18" charset="0"/>
                  </a:rPr>
                  <a:t>0..*</a:t>
                </a:r>
                <a:endParaRPr lang="en-US" sz="1600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85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prstClr val="white"/>
                </a:solidFill>
                <a:latin typeface="Cambria" panose="02040503050406030204" pitchFamily="18" charset="0"/>
              </a:rPr>
              <a:t>Notify System Algorithm</a:t>
            </a:r>
            <a:endParaRPr lang="en-US" sz="72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prstClr val="white"/>
                </a:solidFill>
                <a:latin typeface="Cambria" panose="02040503050406030204" pitchFamily="18" charset="0"/>
              </a:rPr>
              <a:t>Distance From One Point to Segment Algorithm</a:t>
            </a:r>
            <a:endParaRPr lang="en-US" sz="48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2935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20" y="5214071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95" y="3607411"/>
            <a:ext cx="1000358" cy="1000358"/>
          </a:xfrm>
          <a:prstGeom prst="rect">
            <a:avLst/>
          </a:prstGeom>
        </p:spPr>
      </p:pic>
      <p:pic>
        <p:nvPicPr>
          <p:cNvPr id="13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9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11" y="277999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06" y="514670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74" y="2703519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7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89" y="5291546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5856438" y="5291546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/>
          <p:nvPr/>
        </p:nvCxnSpPr>
        <p:spPr>
          <a:xfrm flipH="1">
            <a:off x="5856438" y="5291546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19" y="5300907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>
            <a:off x="6719474" y="5300907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/>
          <p:nvPr/>
        </p:nvCxnSpPr>
        <p:spPr>
          <a:xfrm flipH="1">
            <a:off x="6719474" y="5300907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237367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416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625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288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1881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634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451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639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prstClr val="white"/>
                </a:solidFill>
                <a:latin typeface="Cambria" panose="02040503050406030204" pitchFamily="18" charset="0"/>
              </a:rPr>
              <a:t>Notify System algorithm</a:t>
            </a:r>
            <a:endParaRPr lang="en-US" sz="48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5749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6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2: Supporting </a:t>
            </a:r>
            <a:r>
              <a:rPr dirty="0" smtClean="0"/>
              <a:t>wear </a:t>
            </a:r>
            <a:r>
              <a:rPr dirty="0"/>
              <a:t>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1295321" y="1761015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2</a:t>
            </a:r>
            <a:endParaRPr lang="en" sz="2250" b="1" dirty="0"/>
          </a:p>
        </p:txBody>
      </p:sp>
      <p:sp>
        <p:nvSpPr>
          <p:cNvPr id="8" name="Shape 80"/>
          <p:cNvSpPr/>
          <p:nvPr/>
        </p:nvSpPr>
        <p:spPr>
          <a:xfrm>
            <a:off x="220284" y="1761015"/>
            <a:ext cx="666900" cy="666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250" b="1" dirty="0"/>
              <a:t>1</a:t>
            </a:r>
          </a:p>
        </p:txBody>
      </p:sp>
      <p:pic>
        <p:nvPicPr>
          <p:cNvPr id="2050" name="Picture 2" descr="http://c1.f21.img.vnecdn.net/2015/02/13/mo-9725-14238037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4" y="3040126"/>
            <a:ext cx="3524402" cy="239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2087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3495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5708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9360" y="36056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6132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9360" y="36056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11" y="3027589"/>
            <a:ext cx="1839508" cy="18347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Connector 20"/>
          <p:cNvCxnSpPr/>
          <p:nvPr/>
        </p:nvCxnSpPr>
        <p:spPr>
          <a:xfrm flipH="1" flipV="1">
            <a:off x="3133727" y="3933825"/>
            <a:ext cx="240504" cy="261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911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Notify: prepare to turn left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49360" y="36056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6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230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Notify: prepare to turn right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491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7103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Notify: wrong way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67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2: Supporting </a:t>
            </a:r>
            <a:r>
              <a:rPr dirty="0" smtClean="0"/>
              <a:t>wear </a:t>
            </a:r>
            <a:r>
              <a:rPr dirty="0"/>
              <a:t>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1295321" y="1761015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2</a:t>
            </a:r>
            <a:endParaRPr lang="en" sz="2250" b="1" dirty="0"/>
          </a:p>
        </p:txBody>
      </p:sp>
      <p:sp>
        <p:nvSpPr>
          <p:cNvPr id="8" name="Shape 80"/>
          <p:cNvSpPr/>
          <p:nvPr/>
        </p:nvSpPr>
        <p:spPr>
          <a:xfrm>
            <a:off x="220284" y="1761015"/>
            <a:ext cx="666900" cy="666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250" b="1" dirty="0"/>
              <a:t>1</a:t>
            </a:r>
          </a:p>
        </p:txBody>
      </p:sp>
      <p:pic>
        <p:nvPicPr>
          <p:cNvPr id="2050" name="Picture 2" descr="http://c1.f21.img.vnecdn.net/2015/02/13/mo-9725-14238037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4" y="3040126"/>
            <a:ext cx="3524402" cy="239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597302" y="2881803"/>
            <a:ext cx="2721209" cy="2721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742243" y="2881805"/>
            <a:ext cx="2755900" cy="2755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64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50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1466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45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50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5542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20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45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50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194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20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45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50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15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5335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20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45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50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15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13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054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266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7847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47598" y="1071537"/>
            <a:ext cx="2066626" cy="2545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325685" y="161305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305632" y="1216856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39226" y="26641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7487" y="11085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6270" y="3007646"/>
            <a:ext cx="212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srgbClr val="FF0000"/>
                </a:solidFill>
              </a:rPr>
              <a:t>Red Point </a:t>
            </a:r>
            <a:r>
              <a:rPr lang="en-US" dirty="0" smtClean="0">
                <a:solidFill>
                  <a:prstClr val="black"/>
                </a:solidFill>
              </a:rPr>
              <a:t>is on the left of </a:t>
            </a:r>
            <a:r>
              <a:rPr lang="en-US" dirty="0" smtClean="0">
                <a:solidFill>
                  <a:srgbClr val="5B9BD5"/>
                </a:solidFill>
              </a:rPr>
              <a:t>blue vector</a:t>
            </a:r>
            <a:endParaRPr 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599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Notify: navigate to left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45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099"/>
          <p:cNvSpPr txBox="1">
            <a:spLocks noGrp="1"/>
          </p:cNvSpPr>
          <p:nvPr>
            <p:ph type="title"/>
          </p:nvPr>
        </p:nvSpPr>
        <p:spPr>
          <a:xfrm>
            <a:off x="1515658" y="463201"/>
            <a:ext cx="6172200" cy="687979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4800" dirty="0"/>
              <a:t>Future plans</a:t>
            </a:r>
          </a:p>
        </p:txBody>
      </p:sp>
      <p:sp>
        <p:nvSpPr>
          <p:cNvPr id="2101" name="Shape 2101"/>
          <p:cNvSpPr txBox="1">
            <a:spLocks noGrp="1"/>
          </p:cNvSpPr>
          <p:nvPr>
            <p:ph type="sldNum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149</a:t>
            </a:fld>
            <a:endParaRPr lang="en"/>
          </a:p>
        </p:txBody>
      </p:sp>
      <p:sp>
        <p:nvSpPr>
          <p:cNvPr id="2103" name="Shape 2103"/>
          <p:cNvSpPr/>
          <p:nvPr/>
        </p:nvSpPr>
        <p:spPr>
          <a:xfrm>
            <a:off x="5866126" y="2538789"/>
            <a:ext cx="803699" cy="3338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2105" name="Shape 2105"/>
          <p:cNvSpPr/>
          <p:nvPr/>
        </p:nvSpPr>
        <p:spPr>
          <a:xfrm>
            <a:off x="7687858" y="2567814"/>
            <a:ext cx="251099" cy="333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2106" name="Shape 2106"/>
          <p:cNvSpPr/>
          <p:nvPr/>
        </p:nvSpPr>
        <p:spPr>
          <a:xfrm>
            <a:off x="7597519" y="3127914"/>
            <a:ext cx="341550" cy="333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2107" name="Shape 2107"/>
          <p:cNvSpPr/>
          <p:nvPr/>
        </p:nvSpPr>
        <p:spPr>
          <a:xfrm>
            <a:off x="7560600" y="3741188"/>
            <a:ext cx="341550" cy="1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34" y="2157957"/>
            <a:ext cx="3623734" cy="3831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601" y="3562378"/>
            <a:ext cx="4944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charset="0"/>
                <a:ea typeface="Cambria" charset="0"/>
                <a:cs typeface="Cambria" charset="0"/>
              </a:rPr>
              <a:t>Support collecting data from bus driver</a:t>
            </a:r>
          </a:p>
        </p:txBody>
      </p:sp>
      <p:sp>
        <p:nvSpPr>
          <p:cNvPr id="10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</p:spTree>
    <p:extLst>
      <p:ext uri="{BB962C8B-B14F-4D97-AF65-F5344CB8AC3E}">
        <p14:creationId xmlns:p14="http://schemas.microsoft.com/office/powerpoint/2010/main" val="209135740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2: Supporting </a:t>
            </a:r>
            <a:r>
              <a:rPr dirty="0" smtClean="0"/>
              <a:t>wear </a:t>
            </a:r>
            <a:r>
              <a:rPr dirty="0"/>
              <a:t>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1295321" y="1761015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2</a:t>
            </a:r>
            <a:endParaRPr lang="en" sz="2250" b="1" dirty="0"/>
          </a:p>
        </p:txBody>
      </p:sp>
      <p:sp>
        <p:nvSpPr>
          <p:cNvPr id="8" name="Shape 80"/>
          <p:cNvSpPr/>
          <p:nvPr/>
        </p:nvSpPr>
        <p:spPr>
          <a:xfrm>
            <a:off x="220284" y="1761015"/>
            <a:ext cx="666900" cy="666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250" b="1" dirty="0"/>
              <a:t>1</a:t>
            </a:r>
          </a:p>
        </p:txBody>
      </p:sp>
      <p:pic>
        <p:nvPicPr>
          <p:cNvPr id="2050" name="Picture 2" descr="http://c1.f21.img.vnecdn.net/2015/02/13/mo-9725-14238037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4" y="3040126"/>
            <a:ext cx="3524402" cy="239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597302" y="2881803"/>
            <a:ext cx="2721209" cy="2721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742243" y="2881805"/>
            <a:ext cx="2755900" cy="2755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499429" y="3686629"/>
            <a:ext cx="1494971" cy="7405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61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099"/>
          <p:cNvSpPr txBox="1">
            <a:spLocks noGrp="1"/>
          </p:cNvSpPr>
          <p:nvPr>
            <p:ph type="title"/>
          </p:nvPr>
        </p:nvSpPr>
        <p:spPr>
          <a:xfrm>
            <a:off x="1515658" y="463201"/>
            <a:ext cx="6172200" cy="687979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4800" dirty="0"/>
              <a:t>Future plans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958" y="2562484"/>
            <a:ext cx="8229600" cy="938256"/>
          </a:xfrm>
        </p:spPr>
        <p:txBody>
          <a:bodyPr/>
          <a:lstStyle/>
          <a:p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Supporting blind people fully use application.</a:t>
            </a:r>
            <a:endParaRPr lang="en-US" sz="2800" dirty="0">
              <a:latin typeface="Cambria" charset="0"/>
              <a:ea typeface="Cambria" charset="0"/>
              <a:cs typeface="Cambri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0" t="9882" r="30967" b="13703"/>
          <a:stretch/>
        </p:blipFill>
        <p:spPr>
          <a:xfrm>
            <a:off x="1369729" y="3500740"/>
            <a:ext cx="2271752" cy="3280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3" b="42516"/>
          <a:stretch/>
        </p:blipFill>
        <p:spPr>
          <a:xfrm>
            <a:off x="4245202" y="4261744"/>
            <a:ext cx="4311590" cy="2451221"/>
          </a:xfrm>
          <a:prstGeom prst="rect">
            <a:avLst/>
          </a:prstGeom>
        </p:spPr>
      </p:pic>
      <p:sp>
        <p:nvSpPr>
          <p:cNvPr id="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sp>
        <p:nvSpPr>
          <p:cNvPr id="10" name="Shape 81"/>
          <p:cNvSpPr/>
          <p:nvPr/>
        </p:nvSpPr>
        <p:spPr>
          <a:xfrm>
            <a:off x="13697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2</a:t>
            </a:r>
            <a:endParaRPr lang="en" sz="2250" b="1" dirty="0"/>
          </a:p>
        </p:txBody>
      </p:sp>
    </p:spTree>
    <p:extLst>
      <p:ext uri="{BB962C8B-B14F-4D97-AF65-F5344CB8AC3E}">
        <p14:creationId xmlns:p14="http://schemas.microsoft.com/office/powerpoint/2010/main" val="208779216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099"/>
          <p:cNvSpPr txBox="1">
            <a:spLocks noGrp="1"/>
          </p:cNvSpPr>
          <p:nvPr>
            <p:ph type="title"/>
          </p:nvPr>
        </p:nvSpPr>
        <p:spPr>
          <a:xfrm>
            <a:off x="1515658" y="463201"/>
            <a:ext cx="6172200" cy="687979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4800" dirty="0"/>
              <a:t>Future plans</a:t>
            </a:r>
          </a:p>
        </p:txBody>
      </p:sp>
      <p:sp>
        <p:nvSpPr>
          <p:cNvPr id="2101" name="Shape 2101"/>
          <p:cNvSpPr txBox="1">
            <a:spLocks noGrp="1"/>
          </p:cNvSpPr>
          <p:nvPr>
            <p:ph type="sldNum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151</a:t>
            </a:fld>
            <a:endParaRPr lang="en"/>
          </a:p>
        </p:txBody>
      </p:sp>
      <p:sp>
        <p:nvSpPr>
          <p:cNvPr id="2103" name="Shape 2103"/>
          <p:cNvSpPr/>
          <p:nvPr/>
        </p:nvSpPr>
        <p:spPr>
          <a:xfrm>
            <a:off x="5866126" y="2538789"/>
            <a:ext cx="803699" cy="3338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2105" name="Shape 2105"/>
          <p:cNvSpPr/>
          <p:nvPr/>
        </p:nvSpPr>
        <p:spPr>
          <a:xfrm>
            <a:off x="7687858" y="2567814"/>
            <a:ext cx="251099" cy="333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2106" name="Shape 2106"/>
          <p:cNvSpPr/>
          <p:nvPr/>
        </p:nvSpPr>
        <p:spPr>
          <a:xfrm>
            <a:off x="7597519" y="3127914"/>
            <a:ext cx="341550" cy="333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2107" name="Shape 2107"/>
          <p:cNvSpPr/>
          <p:nvPr/>
        </p:nvSpPr>
        <p:spPr>
          <a:xfrm>
            <a:off x="7560600" y="3741188"/>
            <a:ext cx="341550" cy="1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2" name="TextBox 1"/>
          <p:cNvSpPr txBox="1"/>
          <p:nvPr/>
        </p:nvSpPr>
        <p:spPr>
          <a:xfrm>
            <a:off x="424358" y="3468793"/>
            <a:ext cx="3724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charset="0"/>
                <a:ea typeface="Cambria" charset="0"/>
                <a:cs typeface="Cambria" charset="0"/>
              </a:rPr>
              <a:t>Traffic jam notification system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65" y="2642374"/>
            <a:ext cx="3505973" cy="2626096"/>
          </a:xfrm>
          <a:prstGeom prst="rect">
            <a:avLst/>
          </a:prstGeom>
        </p:spPr>
      </p:pic>
      <p:sp>
        <p:nvSpPr>
          <p:cNvPr id="12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sp>
        <p:nvSpPr>
          <p:cNvPr id="13" name="Shape 81"/>
          <p:cNvSpPr/>
          <p:nvPr/>
        </p:nvSpPr>
        <p:spPr>
          <a:xfrm>
            <a:off x="13697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2</a:t>
            </a:r>
            <a:endParaRPr lang="en" sz="2250" b="1" dirty="0"/>
          </a:p>
        </p:txBody>
      </p:sp>
      <p:sp>
        <p:nvSpPr>
          <p:cNvPr id="16" name="Shape 81"/>
          <p:cNvSpPr/>
          <p:nvPr/>
        </p:nvSpPr>
        <p:spPr>
          <a:xfrm>
            <a:off x="24873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3</a:t>
            </a:r>
            <a:endParaRPr lang="en" sz="2250" b="1" dirty="0"/>
          </a:p>
        </p:txBody>
      </p:sp>
    </p:spTree>
    <p:extLst>
      <p:ext uri="{BB962C8B-B14F-4D97-AF65-F5344CB8AC3E}">
        <p14:creationId xmlns:p14="http://schemas.microsoft.com/office/powerpoint/2010/main" val="988649069"/>
      </p:ext>
    </p:extLst>
  </p:cSld>
  <p:clrMapOvr>
    <a:masterClrMapping/>
  </p:clrMapOvr>
  <p:transition spd="slow"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485994" y="352028"/>
            <a:ext cx="6172200" cy="857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4800" dirty="0"/>
              <a:t>Overview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05774" y="2101501"/>
            <a:ext cx="6752420" cy="36301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buAutoNum type="arabicPeriod"/>
            </a:pPr>
            <a:r>
              <a:rPr lang="en" sz="2800" dirty="0">
                <a:latin typeface="Cambria" charset="0"/>
                <a:ea typeface="Cambria" charset="0"/>
                <a:cs typeface="Cambria" charset="0"/>
              </a:rPr>
              <a:t>Problems</a:t>
            </a:r>
          </a:p>
          <a:p>
            <a:pPr marL="342900" indent="-171450">
              <a:buAutoNum type="arabicPeriod"/>
            </a:pPr>
            <a:r>
              <a:rPr lang="en" sz="2800" dirty="0">
                <a:latin typeface="Cambria" charset="0"/>
                <a:ea typeface="Cambria" charset="0"/>
                <a:cs typeface="Cambria" charset="0"/>
              </a:rPr>
              <a:t>Solution</a:t>
            </a:r>
          </a:p>
          <a:p>
            <a:pPr marL="342900" indent="-171450">
              <a:buAutoNum type="arabicPeriod"/>
            </a:pPr>
            <a:r>
              <a:rPr lang="en" sz="2800" dirty="0">
                <a:latin typeface="Cambria" charset="0"/>
                <a:ea typeface="Cambria" charset="0"/>
                <a:cs typeface="Cambria" charset="0"/>
              </a:rPr>
              <a:t>Feature explanation and demo</a:t>
            </a: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Search motorbike four points</a:t>
            </a:r>
            <a:endParaRPr lang="en" sz="2800" dirty="0">
              <a:latin typeface="Cambria" charset="0"/>
              <a:ea typeface="Cambria" charset="0"/>
              <a:cs typeface="Cambria" charset="0"/>
            </a:endParaRP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Tracking motorbike’s route and notify</a:t>
            </a:r>
            <a:endParaRPr lang="en" sz="2800" dirty="0">
              <a:latin typeface="Cambria" charset="0"/>
              <a:ea typeface="Cambria" charset="0"/>
              <a:cs typeface="Cambria" charset="0"/>
            </a:endParaRP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View notification on wear</a:t>
            </a: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Detect wrong route and recommend another route.</a:t>
            </a:r>
            <a:endParaRPr lang="en" sz="2800" dirty="0">
              <a:latin typeface="Cambria" charset="0"/>
              <a:ea typeface="Cambria" charset="0"/>
              <a:cs typeface="Cambria" charset="0"/>
            </a:endParaRP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Search bus four points by using voice</a:t>
            </a:r>
            <a:endParaRPr lang="en" sz="2800" dirty="0">
              <a:latin typeface="Cambria" charset="0"/>
              <a:ea typeface="Cambria" charset="0"/>
              <a:cs typeface="Cambria" charset="0"/>
            </a:endParaRPr>
          </a:p>
          <a:p>
            <a:pPr marL="342900" indent="-171450">
              <a:buAutoNum type="arabicPeriod"/>
            </a:pPr>
            <a:r>
              <a:rPr lang="en" sz="2800" dirty="0">
                <a:latin typeface="Cambria" charset="0"/>
                <a:ea typeface="Cambria" charset="0"/>
                <a:cs typeface="Cambria" charset="0"/>
              </a:rPr>
              <a:t>Future plan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152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4110326"/>
      </p:ext>
    </p:extLst>
  </p:cSld>
  <p:clrMapOvr>
    <a:masterClrMapping/>
  </p:clrMapOvr>
  <p:transition spd="slow">
    <p:cut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/>
        </p:nvSpPr>
        <p:spPr>
          <a:xfrm>
            <a:off x="1680526" y="2410426"/>
            <a:ext cx="5782949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3600" b="1">
                <a:solidFill>
                  <a:srgbClr val="FFFFFF"/>
                </a:solidFill>
              </a:rPr>
              <a:t>THANKS FOR LISTENING</a:t>
            </a:r>
          </a:p>
          <a:p>
            <a:pPr algn="ctr"/>
            <a:endParaRPr sz="3600" b="1">
              <a:solidFill>
                <a:srgbClr val="FFFFFF"/>
              </a:solidFill>
            </a:endParaRPr>
          </a:p>
          <a:p>
            <a:pPr algn="ctr"/>
            <a:r>
              <a:rPr lang="en" sz="7200" b="1">
                <a:solidFill>
                  <a:srgbClr val="FFFFFF"/>
                </a:solidFill>
              </a:rPr>
              <a:t>Q/A</a:t>
            </a:r>
          </a:p>
        </p:txBody>
      </p:sp>
      <p:sp>
        <p:nvSpPr>
          <p:cNvPr id="2120" name="Shape 2120"/>
          <p:cNvSpPr txBox="1">
            <a:spLocks noGrp="1"/>
          </p:cNvSpPr>
          <p:nvPr>
            <p:ph type="sldNum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153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7200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2: Supporting </a:t>
            </a:r>
            <a:r>
              <a:rPr dirty="0" smtClean="0"/>
              <a:t>wear </a:t>
            </a:r>
            <a:r>
              <a:rPr dirty="0"/>
              <a:t>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1295321" y="1761015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2</a:t>
            </a:r>
            <a:endParaRPr lang="en" sz="2250" b="1" dirty="0"/>
          </a:p>
        </p:txBody>
      </p:sp>
      <p:sp>
        <p:nvSpPr>
          <p:cNvPr id="8" name="Shape 80"/>
          <p:cNvSpPr/>
          <p:nvPr/>
        </p:nvSpPr>
        <p:spPr>
          <a:xfrm>
            <a:off x="220284" y="1761015"/>
            <a:ext cx="666900" cy="666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250" b="1" dirty="0"/>
              <a:t>1</a:t>
            </a:r>
          </a:p>
        </p:txBody>
      </p:sp>
      <p:pic>
        <p:nvPicPr>
          <p:cNvPr id="9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3553" y="2881803"/>
            <a:ext cx="2713239" cy="2713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://c1.f21.img.vnecdn.net/2015/02/13/mo-9725-14238037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4" y="3040126"/>
            <a:ext cx="3524402" cy="239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597302" y="2881803"/>
            <a:ext cx="2721209" cy="2721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742243" y="2881805"/>
            <a:ext cx="2755900" cy="2755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499429" y="3686629"/>
            <a:ext cx="1494971" cy="7405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3</a:t>
            </a:r>
            <a:r>
              <a:rPr/>
              <a:t>: </a:t>
            </a:r>
            <a:r>
              <a:rPr smtClean="0"/>
              <a:t>voice </a:t>
            </a:r>
            <a:r>
              <a:rPr dirty="0" smtClean="0"/>
              <a:t>integration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9" name="Shape 81"/>
          <p:cNvSpPr/>
          <p:nvPr/>
        </p:nvSpPr>
        <p:spPr>
          <a:xfrm>
            <a:off x="3424154" y="175284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3</a:t>
            </a:r>
            <a:endParaRPr lang="en" sz="2250" b="1" dirty="0"/>
          </a:p>
        </p:txBody>
      </p:sp>
      <p:sp>
        <p:nvSpPr>
          <p:cNvPr id="10" name="Shape 80"/>
          <p:cNvSpPr/>
          <p:nvPr/>
        </p:nvSpPr>
        <p:spPr>
          <a:xfrm>
            <a:off x="1018706" y="1752846"/>
            <a:ext cx="666900" cy="666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250" b="1" dirty="0"/>
              <a:t>1</a:t>
            </a:r>
          </a:p>
        </p:txBody>
      </p:sp>
      <p:sp>
        <p:nvSpPr>
          <p:cNvPr id="11" name="Shape 80"/>
          <p:cNvSpPr/>
          <p:nvPr/>
        </p:nvSpPr>
        <p:spPr>
          <a:xfrm>
            <a:off x="2221430" y="1752846"/>
            <a:ext cx="666900" cy="666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2</a:t>
            </a:r>
            <a:endParaRPr lang="en" sz="225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424154" y="3508244"/>
            <a:ext cx="2075936" cy="1815243"/>
            <a:chOff x="3546390" y="3745311"/>
            <a:chExt cx="2075936" cy="1815243"/>
          </a:xfrm>
        </p:grpSpPr>
        <p:pic>
          <p:nvPicPr>
            <p:cNvPr id="12" name="image3.png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48086" t="7785" r="6987" b="9158"/>
            <a:stretch/>
          </p:blipFill>
          <p:spPr>
            <a:xfrm>
              <a:off x="3546390" y="3745311"/>
              <a:ext cx="2075936" cy="181524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Oval 1"/>
            <p:cNvSpPr/>
            <p:nvPr/>
          </p:nvSpPr>
          <p:spPr>
            <a:xfrm>
              <a:off x="3657483" y="3814232"/>
              <a:ext cx="1761184" cy="174632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10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861332" y="4506685"/>
            <a:ext cx="7886701" cy="79601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>
              <a:buSzTx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Our team provides solutions to fix 3 above problems.</a:t>
            </a:r>
          </a:p>
        </p:txBody>
      </p:sp>
      <p:pic>
        <p:nvPicPr>
          <p:cNvPr id="150" name="image4.jpg"/>
          <p:cNvPicPr>
            <a:picLocks noChangeAspect="1"/>
          </p:cNvPicPr>
          <p:nvPr/>
        </p:nvPicPr>
        <p:blipFill>
          <a:blip r:embed="rId2">
            <a:extLst/>
          </a:blip>
          <a:srcRect b="21104"/>
          <a:stretch>
            <a:fillRect/>
          </a:stretch>
        </p:blipFill>
        <p:spPr>
          <a:xfrm>
            <a:off x="947057" y="857250"/>
            <a:ext cx="7543801" cy="29758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07340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Providing a routing assist mobile application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142336" y="2057400"/>
            <a:ext cx="8863642" cy="3725775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charset="2"/>
              <a:buChar char="ü"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Supporting search bus route and motorbike route from two points to four points.</a:t>
            </a:r>
          </a:p>
          <a:p>
            <a:pPr marL="342900" indent="-342900">
              <a:buFont typeface="Wingdings" charset="2"/>
              <a:buChar char="ü"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 smtClean="0"/>
              <a:t>Supporting routing by message at every bus station or motorbike turn</a:t>
            </a:r>
            <a:r>
              <a:rPr dirty="0" smtClean="0"/>
              <a:t>.</a:t>
            </a:r>
            <a:endParaRPr dirty="0"/>
          </a:p>
          <a:p>
            <a:pPr marL="342900" indent="-342900">
              <a:buFont typeface="Wingdings" charset="2"/>
              <a:buChar char="ü"/>
              <a:defRPr>
                <a:solidFill>
                  <a:schemeClr val="accent2">
                    <a:satOff val="-18194"/>
                    <a:lumOff val="-11215"/>
                  </a:schemeClr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>
                <a:solidFill>
                  <a:schemeClr val="tx1"/>
                </a:solidFill>
              </a:rPr>
              <a:t>Wrong-way </a:t>
            </a:r>
            <a:r>
              <a:rPr lang="en-US" dirty="0" smtClean="0">
                <a:solidFill>
                  <a:schemeClr val="tx1"/>
                </a:solidFill>
              </a:rPr>
              <a:t>detection </a:t>
            </a:r>
            <a:r>
              <a:rPr dirty="0" smtClean="0">
                <a:solidFill>
                  <a:schemeClr val="tx1"/>
                </a:solidFill>
              </a:rPr>
              <a:t>system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ü"/>
              <a:defRPr>
                <a:solidFill>
                  <a:schemeClr val="accent2">
                    <a:satOff val="-18194"/>
                    <a:lumOff val="-11215"/>
                  </a:schemeClr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>
                <a:solidFill>
                  <a:schemeClr val="tx1"/>
                </a:solidFill>
              </a:rPr>
              <a:t>Supporting map </a:t>
            </a:r>
            <a:r>
              <a:rPr dirty="0" smtClean="0">
                <a:solidFill>
                  <a:schemeClr val="tx1"/>
                </a:solidFill>
              </a:rPr>
              <a:t>offline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 flipV="1">
            <a:off x="0" y="1910442"/>
            <a:ext cx="9144001" cy="24494"/>
          </a:xfrm>
          <a:prstGeom prst="line">
            <a:avLst/>
          </a:prstGeom>
          <a:ln w="22225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37045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090483" y="408320"/>
            <a:ext cx="6172200" cy="857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4800" dirty="0"/>
              <a:t>Overview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05773" y="2101501"/>
            <a:ext cx="7066345" cy="447229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buAutoNum type="arabicPeriod"/>
            </a:pPr>
            <a:r>
              <a:rPr lang="en" sz="2800" dirty="0">
                <a:latin typeface="Cambria" charset="0"/>
                <a:ea typeface="Cambria" charset="0"/>
                <a:cs typeface="Cambria" charset="0"/>
              </a:rPr>
              <a:t>Problems</a:t>
            </a:r>
          </a:p>
          <a:p>
            <a:pPr marL="342900" indent="-171450">
              <a:buAutoNum type="arabicPeriod"/>
            </a:pPr>
            <a:r>
              <a:rPr lang="en" sz="2800" dirty="0">
                <a:latin typeface="Cambria" charset="0"/>
                <a:ea typeface="Cambria" charset="0"/>
                <a:cs typeface="Cambria" charset="0"/>
              </a:rPr>
              <a:t>Solution</a:t>
            </a:r>
          </a:p>
          <a:p>
            <a:pPr marL="342900" indent="-171450">
              <a:buAutoNum type="arabicPeriod"/>
            </a:pPr>
            <a:r>
              <a:rPr lang="en" sz="2800" dirty="0">
                <a:latin typeface="Cambria" charset="0"/>
                <a:ea typeface="Cambria" charset="0"/>
                <a:cs typeface="Cambria" charset="0"/>
              </a:rPr>
              <a:t>Feature explanation and demo</a:t>
            </a: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Search motorbike four points</a:t>
            </a:r>
            <a:endParaRPr lang="en" sz="2800" dirty="0">
              <a:latin typeface="Cambria" charset="0"/>
              <a:ea typeface="Cambria" charset="0"/>
              <a:cs typeface="Cambria" charset="0"/>
            </a:endParaRP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Tracking motorbike’s route and notify</a:t>
            </a:r>
            <a:endParaRPr lang="en" sz="2800" dirty="0">
              <a:latin typeface="Cambria" charset="0"/>
              <a:ea typeface="Cambria" charset="0"/>
              <a:cs typeface="Cambria" charset="0"/>
            </a:endParaRP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View notification on wear</a:t>
            </a: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Detect wrong route and recommend another route.</a:t>
            </a:r>
            <a:endParaRPr lang="en" sz="2800" dirty="0">
              <a:latin typeface="Cambria" charset="0"/>
              <a:ea typeface="Cambria" charset="0"/>
              <a:cs typeface="Cambria" charset="0"/>
            </a:endParaRPr>
          </a:p>
          <a:p>
            <a:pPr marL="685800" lvl="1" indent="-171450">
              <a:buAutoNum type="alphaLcPeriod"/>
            </a:pPr>
            <a:r>
              <a:rPr lang="vi-VN" sz="2800" dirty="0">
                <a:latin typeface="Cambria" charset="0"/>
                <a:ea typeface="Cambria" charset="0"/>
                <a:cs typeface="Cambria" charset="0"/>
              </a:rPr>
              <a:t>Search bus four points by using voice</a:t>
            </a:r>
            <a:endParaRPr lang="en" sz="2800" dirty="0">
              <a:latin typeface="Cambria" charset="0"/>
              <a:ea typeface="Cambria" charset="0"/>
              <a:cs typeface="Cambria" charset="0"/>
            </a:endParaRPr>
          </a:p>
          <a:p>
            <a:pPr marL="342900" indent="-171450">
              <a:buAutoNum type="arabicPeriod"/>
            </a:pPr>
            <a:r>
              <a:rPr lang="en" sz="2800" dirty="0">
                <a:latin typeface="Cambria" charset="0"/>
                <a:ea typeface="Cambria" charset="0"/>
                <a:cs typeface="Cambria" charset="0"/>
              </a:rPr>
              <a:t>Future plan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771187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467762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298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0" y="5214071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09" y="3672114"/>
            <a:ext cx="948172" cy="935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66" y="3607411"/>
            <a:ext cx="1000358" cy="1000358"/>
          </a:xfrm>
          <a:prstGeom prst="rect">
            <a:avLst/>
          </a:prstGeom>
        </p:spPr>
      </p:pic>
      <p:pic>
        <p:nvPicPr>
          <p:cNvPr id="10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8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2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82" y="277999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96" y="514670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45" y="2703519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245030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 flipH="1">
            <a:off x="245030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/>
          <p:nvPr/>
        </p:nvCxnSpPr>
        <p:spPr>
          <a:xfrm>
            <a:off x="140756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 flipH="1">
            <a:off x="140756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60" y="5291546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6030609" y="5291546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/>
          <p:nvPr/>
        </p:nvCxnSpPr>
        <p:spPr>
          <a:xfrm flipH="1">
            <a:off x="6030609" y="5291546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90" y="5300907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6893645" y="5300907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>
            <a:off x="6893645" y="5300907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hape 1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Providing a routing assist mobile application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744" y="3698919"/>
            <a:ext cx="1325069" cy="13250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102396" y="2492882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16" y="2755303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79" y="267883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794" y="5266859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24" y="5276220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4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25001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25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25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25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25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25 -1.8518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0.25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0.25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25 -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25 -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5 -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25 -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25 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-0.25 -1.85185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25 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25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25 -2.96296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-0.25 -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-0.25 -4.44444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628650" y="677848"/>
            <a:ext cx="9234578" cy="72455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Providing wear application and can display search result.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628650" y="2226469"/>
            <a:ext cx="7886700" cy="137398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charset="2"/>
              <a:buChar char="ü"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Display search result on wear’s google map.</a:t>
            </a:r>
          </a:p>
          <a:p>
            <a:pPr marL="342900" indent="-342900">
              <a:buFont typeface="Wingdings" charset="2"/>
              <a:buChar char="ü"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At every bus station customer should leave or at each motorbike’s turn, application will notify a message or vibrate device.</a:t>
            </a:r>
          </a:p>
        </p:txBody>
      </p:sp>
      <p:sp>
        <p:nvSpPr>
          <p:cNvPr id="158" name="Shape 158"/>
          <p:cNvSpPr/>
          <p:nvPr/>
        </p:nvSpPr>
        <p:spPr>
          <a:xfrm flipV="1">
            <a:off x="0" y="1777693"/>
            <a:ext cx="9144001" cy="24494"/>
          </a:xfrm>
          <a:prstGeom prst="line">
            <a:avLst/>
          </a:prstGeom>
          <a:ln w="22225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72738633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Providing voice search command and sound result.</a:t>
            </a:r>
          </a:p>
        </p:txBody>
      </p:sp>
      <p:sp>
        <p:nvSpPr>
          <p:cNvPr id="161" name="Shape 161"/>
          <p:cNvSpPr/>
          <p:nvPr/>
        </p:nvSpPr>
        <p:spPr>
          <a:xfrm flipV="1">
            <a:off x="0" y="1724175"/>
            <a:ext cx="9144001" cy="24494"/>
          </a:xfrm>
          <a:prstGeom prst="line">
            <a:avLst/>
          </a:prstGeom>
          <a:ln w="22225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62" name="Shape 162"/>
          <p:cNvSpPr/>
          <p:nvPr/>
        </p:nvSpPr>
        <p:spPr>
          <a:xfrm>
            <a:off x="457200" y="3268055"/>
            <a:ext cx="7886701" cy="901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rIns="34289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750"/>
              </a:spcBef>
              <a:buSzPct val="100000"/>
              <a:buFont typeface="Wingdings" charset="2"/>
              <a:buChar char="ü"/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rPr sz="2100" dirty="0"/>
              <a:t>Customer can search by using voice command. </a:t>
            </a: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buSzPct val="100000"/>
              <a:buFont typeface="Wingdings" charset="2"/>
              <a:buChar char="ü"/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Providing sound alert at each bus station or motorbike turn.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35072535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Solution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186" name="Shape 186"/>
          <p:cNvSpPr txBox="1"/>
          <p:nvPr/>
        </p:nvSpPr>
        <p:spPr>
          <a:xfrm>
            <a:off x="3171300" y="1602562"/>
            <a:ext cx="2801399" cy="6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 dirty="0" smtClean="0"/>
              <a:t>SWR </a:t>
            </a:r>
            <a:r>
              <a:rPr lang="en" sz="3000" b="1" dirty="0" smtClean="0"/>
              <a:t>System</a:t>
            </a:r>
            <a:endParaRPr lang="en" sz="3000" b="1" dirty="0"/>
          </a:p>
        </p:txBody>
      </p:sp>
      <p:sp>
        <p:nvSpPr>
          <p:cNvPr id="187" name="Shape 187"/>
          <p:cNvSpPr/>
          <p:nvPr/>
        </p:nvSpPr>
        <p:spPr>
          <a:xfrm>
            <a:off x="2741576" y="2639847"/>
            <a:ext cx="3424499" cy="3424499"/>
          </a:xfrm>
          <a:prstGeom prst="ellipse">
            <a:avLst/>
          </a:prstGeom>
          <a:solidFill>
            <a:srgbClr val="F3F3F3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4282776" y="2967121"/>
            <a:ext cx="1399768" cy="1283400"/>
            <a:chOff x="2841325" y="2799900"/>
            <a:chExt cx="1788155" cy="1639500"/>
          </a:xfrm>
        </p:grpSpPr>
        <p:pic>
          <p:nvPicPr>
            <p:cNvPr id="189" name="Shape 1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1325" y="2799900"/>
              <a:ext cx="1788155" cy="1219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Shape 190"/>
            <p:cNvSpPr txBox="1"/>
            <p:nvPr/>
          </p:nvSpPr>
          <p:spPr>
            <a:xfrm>
              <a:off x="2841400" y="4019100"/>
              <a:ext cx="1788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 dirty="0" smtClean="0"/>
                <a:t>Mobile application</a:t>
              </a:r>
              <a:endParaRPr lang="en" sz="1000" dirty="0"/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3131383" y="3277876"/>
            <a:ext cx="1209895" cy="1159522"/>
            <a:chOff x="950300" y="3316950"/>
            <a:chExt cx="1545600" cy="1481250"/>
          </a:xfrm>
        </p:grpSpPr>
        <p:pic>
          <p:nvPicPr>
            <p:cNvPr id="192" name="Shape 1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13500" y="33169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Shape 193"/>
            <p:cNvSpPr txBox="1"/>
            <p:nvPr/>
          </p:nvSpPr>
          <p:spPr>
            <a:xfrm>
              <a:off x="950300" y="4377900"/>
              <a:ext cx="15456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Web application</a:t>
              </a: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3736330" y="4511088"/>
            <a:ext cx="1399768" cy="1292109"/>
            <a:chOff x="2841325" y="4798100"/>
            <a:chExt cx="1788155" cy="1650625"/>
          </a:xfrm>
        </p:grpSpPr>
        <p:pic>
          <p:nvPicPr>
            <p:cNvPr id="195" name="Shape 1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1325" y="4798100"/>
              <a:ext cx="1788155" cy="1219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 txBox="1"/>
            <p:nvPr/>
          </p:nvSpPr>
          <p:spPr>
            <a:xfrm>
              <a:off x="2841400" y="6028425"/>
              <a:ext cx="1788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 dirty="0" smtClean="0"/>
                <a:t>Web application</a:t>
              </a:r>
              <a:endParaRPr lang="en" sz="1000" dirty="0"/>
            </a:p>
          </p:txBody>
        </p:sp>
      </p:grpSp>
      <p:cxnSp>
        <p:nvCxnSpPr>
          <p:cNvPr id="204" name="Shape 204"/>
          <p:cNvCxnSpPr/>
          <p:nvPr/>
        </p:nvCxnSpPr>
        <p:spPr>
          <a:xfrm flipH="1" flipV="1">
            <a:off x="2090886" y="3071506"/>
            <a:ext cx="1225244" cy="3342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457200" y="2350060"/>
            <a:ext cx="2170799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Centre management application</a:t>
            </a:r>
          </a:p>
        </p:txBody>
      </p:sp>
      <p:cxnSp>
        <p:nvCxnSpPr>
          <p:cNvPr id="206" name="Shape 206"/>
          <p:cNvCxnSpPr/>
          <p:nvPr/>
        </p:nvCxnSpPr>
        <p:spPr>
          <a:xfrm flipV="1">
            <a:off x="5227054" y="2754137"/>
            <a:ext cx="939021" cy="32020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6242305" y="2273345"/>
            <a:ext cx="28013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Android Application</a:t>
            </a:r>
            <a:endParaRPr lang="en" dirty="0"/>
          </a:p>
        </p:txBody>
      </p:sp>
      <p:cxnSp>
        <p:nvCxnSpPr>
          <p:cNvPr id="208" name="Shape 208"/>
          <p:cNvCxnSpPr/>
          <p:nvPr/>
        </p:nvCxnSpPr>
        <p:spPr>
          <a:xfrm>
            <a:off x="4982658" y="5058133"/>
            <a:ext cx="1296994" cy="6364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6166075" y="5748896"/>
            <a:ext cx="2801399" cy="6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Wear Application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1123639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Parse bus route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How to parse </a:t>
            </a:r>
            <a:r>
              <a:rPr lang="en-US" sz="320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bus route and build entities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01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7E6E6">
                    <a:lumMod val="50000"/>
                  </a:srgbClr>
                </a:solidFill>
              </a:rPr>
              <a:t>BUSES ROUTE INFORMATION</a:t>
            </a:r>
            <a:endParaRPr lang="en-US" sz="32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http://route.buyttphcm.com.vn/routeoftrunk.aspx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373380"/>
            <a:ext cx="4526934" cy="593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1" y="106680"/>
            <a:ext cx="3322320" cy="6121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prstClr val="white"/>
                </a:solidFill>
                <a:latin typeface="Cambria" panose="02040503050406030204" pitchFamily="18" charset="0"/>
              </a:rPr>
              <a:t>ROUTE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164366" y="435834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597779" y="1008406"/>
            <a:ext cx="2623559" cy="194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1.jpeg"/>
          <p:cNvPicPr>
            <a:picLocks noChangeAspect="1"/>
          </p:cNvPicPr>
          <p:nvPr/>
        </p:nvPicPr>
        <p:blipFill>
          <a:blip r:embed="rId2">
            <a:extLst/>
          </a:blip>
          <a:srcRect t="12290" b="6388"/>
          <a:stretch>
            <a:fillRect/>
          </a:stretch>
        </p:blipFill>
        <p:spPr>
          <a:xfrm>
            <a:off x="2792185" y="1668948"/>
            <a:ext cx="3967844" cy="34500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750474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164366" y="435834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1290416"/>
            <a:ext cx="2797893" cy="3738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64366" y="435834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1717705"/>
            <a:ext cx="1774961" cy="3697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prstClr val="white"/>
                </a:solidFill>
                <a:latin typeface="Cambria" panose="02040503050406030204" pitchFamily="18" charset="0"/>
              </a:rPr>
              <a:t>STATION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72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164366" y="435834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1059680"/>
            <a:ext cx="2653564" cy="504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60919" y="39310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293360" y="1375874"/>
            <a:ext cx="1175806" cy="4384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60919" y="393105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726251"/>
            <a:ext cx="2125529" cy="292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60919" y="393105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2076629"/>
            <a:ext cx="2147463" cy="220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60919" y="393105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90720" y="2392822"/>
            <a:ext cx="2004084" cy="297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prstClr val="white"/>
                </a:solidFill>
                <a:latin typeface="Cambria" panose="02040503050406030204" pitchFamily="18" charset="0"/>
              </a:rPr>
              <a:t>PATHINFO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9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41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452217" y="623843"/>
            <a:ext cx="863125" cy="255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3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650407" y="75488"/>
          <a:ext cx="180886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1679" y="934720"/>
            <a:ext cx="1084081" cy="81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9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571500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8962" y="212575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34639" y="185892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851114"/>
            <a:ext cx="1404998" cy="13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541" y="253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start</a:t>
            </a:r>
            <a:endParaRPr lang="en-US" sz="16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stop</a:t>
            </a:r>
            <a:endParaRPr lang="en-US" sz="16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0..1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48311" y="256765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includes</a:t>
            </a:r>
            <a:endParaRPr lang="en-US" sz="16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prstClr val="white"/>
                </a:solidFill>
                <a:latin typeface="Cambria" panose="02040503050406030204" pitchFamily="18" charset="0"/>
              </a:rPr>
              <a:t>TRIP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86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7E6E6">
                    <a:lumMod val="50000"/>
                  </a:srgbClr>
                </a:solidFill>
              </a:rPr>
              <a:t>BUSES TRIP INFORMATION</a:t>
            </a:r>
            <a:endParaRPr lang="en-US" sz="32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0876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33350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4635" y="487120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20980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6920" y="35778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10074" y="35778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6" y="914400"/>
            <a:ext cx="6743700" cy="5417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6920" y="91440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095578" y="72711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3716" y="91440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6661388" y="72711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includes</a:t>
            </a:r>
            <a:endParaRPr lang="en-US" sz="16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3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9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46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start</a:t>
            </a:r>
            <a:endParaRPr lang="en-US" sz="16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stop</a:t>
            </a:r>
            <a:endParaRPr lang="en-US" sz="16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includes</a:t>
            </a:r>
            <a:endParaRPr lang="en-US" sz="16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includes</a:t>
            </a:r>
            <a:endParaRPr lang="en-US" sz="16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5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15m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15m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3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9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06" y="514670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36653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15m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15m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5</a:t>
            </a:r>
            <a:r>
              <a:rPr lang="en-US" sz="2000" b="1" dirty="0" smtClean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3288" y="547144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8:05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prstClr val="black"/>
                </a:solidFill>
              </a:rPr>
              <a:t>8:25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() 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3288" y="547144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8:05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prstClr val="black"/>
                </a:solidFill>
              </a:rPr>
              <a:t>8:25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prstClr val="black"/>
                </a:solidFill>
              </a:rPr>
              <a:t>8:25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prstClr val="black"/>
                </a:solidFill>
              </a:rPr>
              <a:t>8:25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prstClr val="black"/>
                </a:solidFill>
              </a:rPr>
              <a:t>8:25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20" y="5214071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3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9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06" y="514670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904118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3329" y="43527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K = 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vi-VN" sz="1800" dirty="0" smtClean="0"/>
                        <a:t>, 3)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4659" y="587978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00153" y="43865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vi-VN" sz="1800" dirty="0" smtClean="0"/>
                        <a:t>, 3)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4659" y="587978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8:19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vi-VN" sz="1800" dirty="0" smtClean="0"/>
                        <a:t>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8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52025" y="522981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8780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2935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20" y="5214071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95" y="3607411"/>
            <a:ext cx="1000358" cy="1000358"/>
          </a:xfrm>
          <a:prstGeom prst="rect">
            <a:avLst/>
          </a:prstGeom>
        </p:spPr>
      </p:pic>
      <p:pic>
        <p:nvPicPr>
          <p:cNvPr id="13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9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06" y="514670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807706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52025" y="522981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4654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8419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8695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1949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20730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52108" y="322975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8224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2935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691" y="2517569"/>
            <a:ext cx="2859315" cy="375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cdn.flaticon.com/png/256/35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20" y="5214071"/>
            <a:ext cx="721941" cy="7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dirty="0"/>
              <a:t>Problem 1: Missing </a:t>
            </a:r>
            <a:r>
              <a:rPr lang="en-US" dirty="0" smtClean="0"/>
              <a:t>r</a:t>
            </a:r>
            <a:r>
              <a:rPr dirty="0" smtClean="0"/>
              <a:t>outing </a:t>
            </a:r>
            <a:r>
              <a:rPr dirty="0"/>
              <a:t>assist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19" name="Shape 81"/>
          <p:cNvSpPr/>
          <p:nvPr/>
        </p:nvSpPr>
        <p:spPr>
          <a:xfrm>
            <a:off x="252129" y="1747686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19" y="3672114"/>
            <a:ext cx="948172" cy="935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95" y="3607411"/>
            <a:ext cx="1000358" cy="1000358"/>
          </a:xfrm>
          <a:prstGeom prst="rect">
            <a:avLst/>
          </a:prstGeom>
        </p:spPr>
      </p:pic>
      <p:pic>
        <p:nvPicPr>
          <p:cNvPr id="13" name="Picture 2" descr="https://d30y9cdsu7xlg0.cloudfront.net/png/9058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94" y="2575625"/>
            <a:ext cx="770163" cy="7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37" y="264942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4.iconfinder.com/data/icons/aiga-symbol-signs/435/aiga_bu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11" y="2779990"/>
            <a:ext cx="515167" cy="63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clker.com/cliparts/D/T/2/c/n/x/motorcycle-icon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06" y="5146702"/>
            <a:ext cx="790193" cy="7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>
            <a:off x="2668012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>
            <a:off x="1625277" y="5182152"/>
            <a:ext cx="725714" cy="725714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321645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52108" y="322975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17741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2752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7156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174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17104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5402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961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6373906" y="5327930"/>
            <a:ext cx="2205318" cy="522122"/>
          </a:xfrm>
          <a:custGeom>
            <a:avLst/>
            <a:gdLst>
              <a:gd name="connsiteX0" fmla="*/ 0 w 2205318"/>
              <a:gd name="connsiteY0" fmla="*/ 225705 h 522122"/>
              <a:gd name="connsiteX1" fmla="*/ 632012 w 2205318"/>
              <a:gd name="connsiteY1" fmla="*/ 10552 h 522122"/>
              <a:gd name="connsiteX2" fmla="*/ 1358153 w 2205318"/>
              <a:gd name="connsiteY2" fmla="*/ 521541 h 522122"/>
              <a:gd name="connsiteX3" fmla="*/ 2205318 w 2205318"/>
              <a:gd name="connsiteY3" fmla="*/ 91235 h 52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318" h="522122">
                <a:moveTo>
                  <a:pt x="0" y="225705"/>
                </a:moveTo>
                <a:cubicBezTo>
                  <a:pt x="202826" y="93475"/>
                  <a:pt x="405653" y="-38754"/>
                  <a:pt x="632012" y="10552"/>
                </a:cubicBezTo>
                <a:cubicBezTo>
                  <a:pt x="858371" y="59858"/>
                  <a:pt x="1095935" y="508094"/>
                  <a:pt x="1358153" y="521541"/>
                </a:cubicBezTo>
                <a:cubicBezTo>
                  <a:pt x="1620371" y="534988"/>
                  <a:pt x="1912844" y="313111"/>
                  <a:pt x="2205318" y="91235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008900" y="3738282"/>
            <a:ext cx="648888" cy="1815353"/>
          </a:xfrm>
          <a:custGeom>
            <a:avLst/>
            <a:gdLst>
              <a:gd name="connsiteX0" fmla="*/ 405347 w 648888"/>
              <a:gd name="connsiteY0" fmla="*/ 1815353 h 1815353"/>
              <a:gd name="connsiteX1" fmla="*/ 1935 w 648888"/>
              <a:gd name="connsiteY1" fmla="*/ 1573306 h 1815353"/>
              <a:gd name="connsiteX2" fmla="*/ 243982 w 648888"/>
              <a:gd name="connsiteY2" fmla="*/ 1129553 h 1815353"/>
              <a:gd name="connsiteX3" fmla="*/ 42276 w 648888"/>
              <a:gd name="connsiteY3" fmla="*/ 537883 h 1815353"/>
              <a:gd name="connsiteX4" fmla="*/ 607053 w 648888"/>
              <a:gd name="connsiteY4" fmla="*/ 389965 h 1815353"/>
              <a:gd name="connsiteX5" fmla="*/ 607053 w 648888"/>
              <a:gd name="connsiteY5" fmla="*/ 0 h 181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888" h="1815353">
                <a:moveTo>
                  <a:pt x="405347" y="1815353"/>
                </a:moveTo>
                <a:cubicBezTo>
                  <a:pt x="217088" y="1751479"/>
                  <a:pt x="28829" y="1687606"/>
                  <a:pt x="1935" y="1573306"/>
                </a:cubicBezTo>
                <a:cubicBezTo>
                  <a:pt x="-24959" y="1459006"/>
                  <a:pt x="237258" y="1302123"/>
                  <a:pt x="243982" y="1129553"/>
                </a:cubicBezTo>
                <a:cubicBezTo>
                  <a:pt x="250705" y="956982"/>
                  <a:pt x="-18236" y="661148"/>
                  <a:pt x="42276" y="537883"/>
                </a:cubicBezTo>
                <a:cubicBezTo>
                  <a:pt x="102788" y="414618"/>
                  <a:pt x="512924" y="479612"/>
                  <a:pt x="607053" y="389965"/>
                </a:cubicBezTo>
                <a:cubicBezTo>
                  <a:pt x="701182" y="300318"/>
                  <a:pt x="607053" y="0"/>
                  <a:pt x="6070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589059" y="3079308"/>
            <a:ext cx="2138082" cy="726210"/>
          </a:xfrm>
          <a:custGeom>
            <a:avLst/>
            <a:gdLst>
              <a:gd name="connsiteX0" fmla="*/ 0 w 2138082"/>
              <a:gd name="connsiteY0" fmla="*/ 645527 h 726210"/>
              <a:gd name="connsiteX1" fmla="*/ 658906 w 2138082"/>
              <a:gd name="connsiteY1" fmla="*/ 68 h 726210"/>
              <a:gd name="connsiteX2" fmla="*/ 1452282 w 2138082"/>
              <a:gd name="connsiteY2" fmla="*/ 605186 h 726210"/>
              <a:gd name="connsiteX3" fmla="*/ 2138082 w 2138082"/>
              <a:gd name="connsiteY3" fmla="*/ 726210 h 7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082" h="726210">
                <a:moveTo>
                  <a:pt x="0" y="645527"/>
                </a:moveTo>
                <a:cubicBezTo>
                  <a:pt x="208429" y="326159"/>
                  <a:pt x="416859" y="6791"/>
                  <a:pt x="658906" y="68"/>
                </a:cubicBezTo>
                <a:cubicBezTo>
                  <a:pt x="900953" y="-6656"/>
                  <a:pt x="1205753" y="484162"/>
                  <a:pt x="1452282" y="605186"/>
                </a:cubicBezTo>
                <a:cubicBezTo>
                  <a:pt x="1698811" y="726210"/>
                  <a:pt x="2138082" y="726210"/>
                  <a:pt x="2138082" y="72621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306645" y="2393576"/>
            <a:ext cx="297756" cy="1317812"/>
          </a:xfrm>
          <a:custGeom>
            <a:avLst/>
            <a:gdLst>
              <a:gd name="connsiteX0" fmla="*/ 282414 w 297756"/>
              <a:gd name="connsiteY0" fmla="*/ 1317812 h 1317812"/>
              <a:gd name="connsiteX1" fmla="*/ 26 w 297756"/>
              <a:gd name="connsiteY1" fmla="*/ 887506 h 1317812"/>
              <a:gd name="connsiteX2" fmla="*/ 295861 w 297756"/>
              <a:gd name="connsiteY2" fmla="*/ 591671 h 1317812"/>
              <a:gd name="connsiteX3" fmla="*/ 134496 w 297756"/>
              <a:gd name="connsiteY3" fmla="*/ 0 h 131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56" h="1317812">
                <a:moveTo>
                  <a:pt x="282414" y="1317812"/>
                </a:moveTo>
                <a:cubicBezTo>
                  <a:pt x="140099" y="1163170"/>
                  <a:pt x="-2215" y="1008529"/>
                  <a:pt x="26" y="887506"/>
                </a:cubicBezTo>
                <a:cubicBezTo>
                  <a:pt x="2267" y="766483"/>
                  <a:pt x="273449" y="739589"/>
                  <a:pt x="295861" y="591671"/>
                </a:cubicBezTo>
                <a:cubicBezTo>
                  <a:pt x="318273" y="443753"/>
                  <a:pt x="134496" y="0"/>
                  <a:pt x="134496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257800" y="5593976"/>
            <a:ext cx="1398494" cy="1062105"/>
          </a:xfrm>
          <a:custGeom>
            <a:avLst/>
            <a:gdLst>
              <a:gd name="connsiteX0" fmla="*/ 0 w 1398494"/>
              <a:gd name="connsiteY0" fmla="*/ 1048871 h 1062105"/>
              <a:gd name="connsiteX1" fmla="*/ 53788 w 1398494"/>
              <a:gd name="connsiteY1" fmla="*/ 1021977 h 1062105"/>
              <a:gd name="connsiteX2" fmla="*/ 282388 w 1398494"/>
              <a:gd name="connsiteY2" fmla="*/ 712695 h 1062105"/>
              <a:gd name="connsiteX3" fmla="*/ 1143000 w 1398494"/>
              <a:gd name="connsiteY3" fmla="*/ 1021977 h 1062105"/>
              <a:gd name="connsiteX4" fmla="*/ 1398494 w 1398494"/>
              <a:gd name="connsiteY4" fmla="*/ 389965 h 1062105"/>
              <a:gd name="connsiteX5" fmla="*/ 1143000 w 1398494"/>
              <a:gd name="connsiteY5" fmla="*/ 0 h 106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494" h="1062105">
                <a:moveTo>
                  <a:pt x="0" y="1048871"/>
                </a:moveTo>
                <a:cubicBezTo>
                  <a:pt x="3361" y="1063438"/>
                  <a:pt x="6723" y="1078006"/>
                  <a:pt x="53788" y="1021977"/>
                </a:cubicBezTo>
                <a:cubicBezTo>
                  <a:pt x="100853" y="965948"/>
                  <a:pt x="100853" y="712695"/>
                  <a:pt x="282388" y="712695"/>
                </a:cubicBezTo>
                <a:cubicBezTo>
                  <a:pt x="463923" y="712695"/>
                  <a:pt x="956982" y="1075765"/>
                  <a:pt x="1143000" y="1021977"/>
                </a:cubicBezTo>
                <a:cubicBezTo>
                  <a:pt x="1329018" y="968189"/>
                  <a:pt x="1398494" y="560294"/>
                  <a:pt x="1398494" y="389965"/>
                </a:cubicBezTo>
                <a:cubicBezTo>
                  <a:pt x="1398494" y="219636"/>
                  <a:pt x="1143000" y="0"/>
                  <a:pt x="1143000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46645" y="4916620"/>
            <a:ext cx="6213814" cy="1349709"/>
          </a:xfrm>
          <a:custGeom>
            <a:avLst/>
            <a:gdLst>
              <a:gd name="connsiteX0" fmla="*/ 41614 w 6213814"/>
              <a:gd name="connsiteY0" fmla="*/ 1349709 h 1349709"/>
              <a:gd name="connsiteX1" fmla="*/ 55061 w 6213814"/>
              <a:gd name="connsiteY1" fmla="*/ 731145 h 1349709"/>
              <a:gd name="connsiteX2" fmla="*/ 579496 w 6213814"/>
              <a:gd name="connsiteY2" fmla="*/ 435309 h 1349709"/>
              <a:gd name="connsiteX3" fmla="*/ 1023249 w 6213814"/>
              <a:gd name="connsiteY3" fmla="*/ 5004 h 1349709"/>
              <a:gd name="connsiteX4" fmla="*/ 2139355 w 6213814"/>
              <a:gd name="connsiteY4" fmla="*/ 744592 h 1349709"/>
              <a:gd name="connsiteX5" fmla="*/ 3443720 w 6213814"/>
              <a:gd name="connsiteY5" fmla="*/ 852168 h 1349709"/>
              <a:gd name="connsiteX6" fmla="*/ 4385014 w 6213814"/>
              <a:gd name="connsiteY6" fmla="*/ 233604 h 1349709"/>
              <a:gd name="connsiteX7" fmla="*/ 5487673 w 6213814"/>
              <a:gd name="connsiteY7" fmla="*/ 637015 h 1349709"/>
              <a:gd name="connsiteX8" fmla="*/ 6213814 w 6213814"/>
              <a:gd name="connsiteY8" fmla="*/ 637015 h 134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3814" h="1349709">
                <a:moveTo>
                  <a:pt x="41614" y="1349709"/>
                </a:moveTo>
                <a:cubicBezTo>
                  <a:pt x="3514" y="1116627"/>
                  <a:pt x="-34586" y="883545"/>
                  <a:pt x="55061" y="731145"/>
                </a:cubicBezTo>
                <a:cubicBezTo>
                  <a:pt x="144708" y="578745"/>
                  <a:pt x="418131" y="556332"/>
                  <a:pt x="579496" y="435309"/>
                </a:cubicBezTo>
                <a:cubicBezTo>
                  <a:pt x="740861" y="314286"/>
                  <a:pt x="763273" y="-46543"/>
                  <a:pt x="1023249" y="5004"/>
                </a:cubicBezTo>
                <a:cubicBezTo>
                  <a:pt x="1283225" y="56551"/>
                  <a:pt x="1735943" y="603398"/>
                  <a:pt x="2139355" y="744592"/>
                </a:cubicBezTo>
                <a:cubicBezTo>
                  <a:pt x="2542767" y="885786"/>
                  <a:pt x="3069444" y="937333"/>
                  <a:pt x="3443720" y="852168"/>
                </a:cubicBezTo>
                <a:cubicBezTo>
                  <a:pt x="3817996" y="767003"/>
                  <a:pt x="4044355" y="269463"/>
                  <a:pt x="4385014" y="233604"/>
                </a:cubicBezTo>
                <a:cubicBezTo>
                  <a:pt x="4725673" y="197745"/>
                  <a:pt x="5182873" y="569780"/>
                  <a:pt x="5487673" y="637015"/>
                </a:cubicBezTo>
                <a:cubicBezTo>
                  <a:pt x="5792473" y="704250"/>
                  <a:pt x="6213814" y="637015"/>
                  <a:pt x="6213814" y="63701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19241" y="3563926"/>
            <a:ext cx="6396712" cy="972277"/>
          </a:xfrm>
          <a:custGeom>
            <a:avLst/>
            <a:gdLst>
              <a:gd name="connsiteX0" fmla="*/ 90041 w 6396712"/>
              <a:gd name="connsiteY0" fmla="*/ 416403 h 972277"/>
              <a:gd name="connsiteX1" fmla="*/ 157277 w 6396712"/>
              <a:gd name="connsiteY1" fmla="*/ 497086 h 972277"/>
              <a:gd name="connsiteX2" fmla="*/ 1542324 w 6396712"/>
              <a:gd name="connsiteY2" fmla="*/ 860156 h 972277"/>
              <a:gd name="connsiteX3" fmla="*/ 2497065 w 6396712"/>
              <a:gd name="connsiteY3" fmla="*/ 53333 h 972277"/>
              <a:gd name="connsiteX4" fmla="*/ 3586277 w 6396712"/>
              <a:gd name="connsiteY4" fmla="*/ 174356 h 972277"/>
              <a:gd name="connsiteX5" fmla="*/ 4083818 w 6396712"/>
              <a:gd name="connsiteY5" fmla="*/ 967733 h 972277"/>
              <a:gd name="connsiteX6" fmla="*/ 5751253 w 6396712"/>
              <a:gd name="connsiteY6" fmla="*/ 483639 h 972277"/>
              <a:gd name="connsiteX7" fmla="*/ 6396712 w 6396712"/>
              <a:gd name="connsiteY7" fmla="*/ 160909 h 9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6712" h="972277">
                <a:moveTo>
                  <a:pt x="90041" y="416403"/>
                </a:moveTo>
                <a:cubicBezTo>
                  <a:pt x="2635" y="419765"/>
                  <a:pt x="-84770" y="423127"/>
                  <a:pt x="157277" y="497086"/>
                </a:cubicBezTo>
                <a:cubicBezTo>
                  <a:pt x="399324" y="571045"/>
                  <a:pt x="1152359" y="934115"/>
                  <a:pt x="1542324" y="860156"/>
                </a:cubicBezTo>
                <a:cubicBezTo>
                  <a:pt x="1932289" y="786197"/>
                  <a:pt x="2156406" y="167633"/>
                  <a:pt x="2497065" y="53333"/>
                </a:cubicBezTo>
                <a:cubicBezTo>
                  <a:pt x="2837724" y="-60967"/>
                  <a:pt x="3321818" y="21956"/>
                  <a:pt x="3586277" y="174356"/>
                </a:cubicBezTo>
                <a:cubicBezTo>
                  <a:pt x="3850736" y="326756"/>
                  <a:pt x="3722989" y="916186"/>
                  <a:pt x="4083818" y="967733"/>
                </a:cubicBezTo>
                <a:cubicBezTo>
                  <a:pt x="4444647" y="1019280"/>
                  <a:pt x="5365771" y="618110"/>
                  <a:pt x="5751253" y="483639"/>
                </a:cubicBezTo>
                <a:cubicBezTo>
                  <a:pt x="6136735" y="349168"/>
                  <a:pt x="6396712" y="160909"/>
                  <a:pt x="6396712" y="160909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1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663" y="5043900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229087" y="383845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998191" y="424449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6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27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18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55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11538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4192" y="2181196"/>
            <a:ext cx="2931608" cy="2146300"/>
            <a:chOff x="294192" y="2181196"/>
            <a:chExt cx="2931608" cy="2146300"/>
          </a:xfrm>
        </p:grpSpPr>
        <p:sp>
          <p:nvSpPr>
            <p:cNvPr id="3" name="Rectangle 2"/>
            <p:cNvSpPr/>
            <p:nvPr/>
          </p:nvSpPr>
          <p:spPr>
            <a:xfrm>
              <a:off x="294192" y="2181196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23271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97514" y="3752734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hangingPunct="0"/>
              <a:r>
                <a:rPr lang="en-US" sz="2000" b="1" dirty="0" smtClean="0">
                  <a:solidFill>
                    <a:srgbClr val="000000"/>
                  </a:solidFill>
                  <a:latin typeface="Cambria" pitchFamily="18" charset="0"/>
                  <a:ea typeface="Calibri"/>
                  <a:cs typeface="Calibri"/>
                  <a:sym typeface="Calibri"/>
                </a:rPr>
                <a:t>Search Route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1196" y="876242"/>
            <a:ext cx="2931608" cy="2146300"/>
            <a:chOff x="5011196" y="876242"/>
            <a:chExt cx="2931608" cy="2146300"/>
          </a:xfrm>
        </p:grpSpPr>
        <p:sp>
          <p:nvSpPr>
            <p:cNvPr id="13" name="Rectangle 12"/>
            <p:cNvSpPr/>
            <p:nvPr/>
          </p:nvSpPr>
          <p:spPr>
            <a:xfrm>
              <a:off x="5011196" y="8762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Picture 3" descr="C:\Users\ngoan\Desktop\image\bu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1015884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418713" y="2387484"/>
              <a:ext cx="212769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hangingPunct="0"/>
              <a:r>
                <a:rPr lang="en-US" sz="2000" b="1" dirty="0" smtClean="0">
                  <a:solidFill>
                    <a:srgbClr val="000000"/>
                  </a:solidFill>
                  <a:latin typeface="Cambria" pitchFamily="18" charset="0"/>
                  <a:ea typeface="Calibri"/>
                  <a:cs typeface="Calibri"/>
                  <a:sym typeface="Calibri"/>
                </a:rPr>
                <a:t>Search Bus Route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11196" y="4152842"/>
            <a:ext cx="2937169" cy="2146300"/>
            <a:chOff x="5011196" y="4152842"/>
            <a:chExt cx="2937169" cy="2146300"/>
          </a:xfrm>
        </p:grpSpPr>
        <p:pic>
          <p:nvPicPr>
            <p:cNvPr id="1029" name="Picture 5" descr="C:\Users\ngoan\Desktop\image\075-51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42829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026733" y="5698922"/>
              <a:ext cx="29216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hangingPunct="0"/>
              <a:r>
                <a:rPr lang="en-US" sz="2000" b="1" dirty="0" smtClean="0">
                  <a:solidFill>
                    <a:srgbClr val="000000"/>
                  </a:solidFill>
                  <a:latin typeface="Cambria" pitchFamily="18" charset="0"/>
                  <a:ea typeface="Calibri"/>
                  <a:cs typeface="Calibri"/>
                  <a:sym typeface="Calibri"/>
                </a:rPr>
                <a:t>Search Motorbike Route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11196" y="41528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Straight Arrow Connector 4"/>
          <p:cNvCxnSpPr>
            <a:stCxn id="3" idx="3"/>
            <a:endCxn id="13" idx="1"/>
          </p:cNvCxnSpPr>
          <p:nvPr/>
        </p:nvCxnSpPr>
        <p:spPr>
          <a:xfrm flipV="1">
            <a:off x="3225800" y="1949392"/>
            <a:ext cx="1785396" cy="130495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18" idx="1"/>
          </p:cNvCxnSpPr>
          <p:nvPr/>
        </p:nvCxnSpPr>
        <p:spPr>
          <a:xfrm>
            <a:off x="3225800" y="3254346"/>
            <a:ext cx="1785396" cy="19716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248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99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Search Bus Route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294192" y="2879638"/>
            <a:ext cx="2931608" cy="2146300"/>
            <a:chOff x="294192" y="2879638"/>
            <a:chExt cx="2931608" cy="2146300"/>
          </a:xfrm>
        </p:grpSpPr>
        <p:sp>
          <p:nvSpPr>
            <p:cNvPr id="25" name="Rectangle 24"/>
            <p:cNvSpPr/>
            <p:nvPr/>
          </p:nvSpPr>
          <p:spPr>
            <a:xfrm>
              <a:off x="294192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hangingPunct="0"/>
              <a:endParaRPr lang="en-US">
                <a:solidFill>
                  <a:srgbClr val="000000"/>
                </a:solidFill>
                <a:sym typeface="Calibri"/>
              </a:endParaRPr>
            </a:p>
          </p:txBody>
        </p:sp>
        <p:pic>
          <p:nvPicPr>
            <p:cNvPr id="26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97514" y="4451176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hangingPunct="0"/>
              <a:r>
                <a:rPr lang="en-US" sz="2000" b="1" dirty="0" smtClean="0">
                  <a:solidFill>
                    <a:srgbClr val="000000"/>
                  </a:solidFill>
                  <a:latin typeface="Cambria" pitchFamily="18" charset="0"/>
                  <a:sym typeface="Calibri"/>
                </a:rPr>
                <a:t>Search Route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21995" y="2879638"/>
            <a:ext cx="2931608" cy="2146300"/>
            <a:chOff x="5321995" y="2879638"/>
            <a:chExt cx="2931608" cy="2146300"/>
          </a:xfrm>
        </p:grpSpPr>
        <p:sp>
          <p:nvSpPr>
            <p:cNvPr id="28" name="Rectangle 27"/>
            <p:cNvSpPr/>
            <p:nvPr/>
          </p:nvSpPr>
          <p:spPr>
            <a:xfrm>
              <a:off x="5321995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hangingPunct="0"/>
              <a:endParaRPr lang="en-US">
                <a:solidFill>
                  <a:srgbClr val="000000"/>
                </a:solidFill>
                <a:sym typeface="Calibri"/>
              </a:endParaRPr>
            </a:p>
          </p:txBody>
        </p:sp>
        <p:pic>
          <p:nvPicPr>
            <p:cNvPr id="29" name="Picture 3" descr="C:\Users\ngoan\Desktop\image\bu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9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5723951" y="4451176"/>
              <a:ext cx="212769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hangingPunct="0"/>
              <a:r>
                <a:rPr lang="en-US" sz="2000" b="1" dirty="0" smtClean="0">
                  <a:solidFill>
                    <a:srgbClr val="000000"/>
                  </a:solidFill>
                  <a:latin typeface="Cambria" pitchFamily="18" charset="0"/>
                  <a:sym typeface="Calibri"/>
                </a:rPr>
                <a:t>Search Bus Route</a:t>
              </a:r>
            </a:p>
          </p:txBody>
        </p:sp>
      </p:grpSp>
      <p:cxnSp>
        <p:nvCxnSpPr>
          <p:cNvPr id="31" name="Straight Arrow Connector 30"/>
          <p:cNvCxnSpPr>
            <a:stCxn id="25" idx="3"/>
            <a:endCxn id="28" idx="1"/>
          </p:cNvCxnSpPr>
          <p:nvPr/>
        </p:nvCxnSpPr>
        <p:spPr>
          <a:xfrm>
            <a:off x="3225800" y="3952788"/>
            <a:ext cx="209619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3707</Words>
  <Application>Microsoft Macintosh PowerPoint</Application>
  <PresentationFormat>On-screen Show (4:3)</PresentationFormat>
  <Paragraphs>2250</Paragraphs>
  <Slides>153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153</vt:i4>
      </vt:variant>
    </vt:vector>
  </HeadingPairs>
  <TitlesOfParts>
    <vt:vector size="169" baseType="lpstr">
      <vt:lpstr>Calibri</vt:lpstr>
      <vt:lpstr>Calibri Light</vt:lpstr>
      <vt:lpstr>Cambria</vt:lpstr>
      <vt:lpstr>Cambria Math</vt:lpstr>
      <vt:lpstr>Helvetica</vt:lpstr>
      <vt:lpstr>Times New Roman</vt:lpstr>
      <vt:lpstr>Wingdings</vt:lpstr>
      <vt:lpstr>Arial</vt:lpstr>
      <vt:lpstr>biz</vt:lpstr>
      <vt:lpstr>2_Office Theme</vt:lpstr>
      <vt:lpstr>1_Office Theme</vt:lpstr>
      <vt:lpstr>Office Theme</vt:lpstr>
      <vt:lpstr>3_Office Theme</vt:lpstr>
      <vt:lpstr>4_Office Theme</vt:lpstr>
      <vt:lpstr>5_Office Theme</vt:lpstr>
      <vt:lpstr>6_Office Theme</vt:lpstr>
      <vt:lpstr>Smart Wear on Your Route</vt:lpstr>
      <vt:lpstr>Overview</vt:lpstr>
      <vt:lpstr>PowerPoint Presentation</vt:lpstr>
      <vt:lpstr>Problem 1: Missing routing assist mobile application</vt:lpstr>
      <vt:lpstr>Problem 1: Missing routing assist mobile application</vt:lpstr>
      <vt:lpstr>Problem 1: Missing routing assist mobile application</vt:lpstr>
      <vt:lpstr>Problem 1: Missing routing assist mobile application</vt:lpstr>
      <vt:lpstr>Problem 1: Missing routing assist mobile application</vt:lpstr>
      <vt:lpstr>Problem 1: Missing routing assist mobile application</vt:lpstr>
      <vt:lpstr>Problem 1: Missing routing assist mobile application</vt:lpstr>
      <vt:lpstr>Problem 1: Missing routing assist mobile application</vt:lpstr>
      <vt:lpstr>Problem 1: Missing routing assist mobile application</vt:lpstr>
      <vt:lpstr>Problem 2: Supporting wear device</vt:lpstr>
      <vt:lpstr>Problem 2: Supporting wear device</vt:lpstr>
      <vt:lpstr>Problem 2: Supporting wear device</vt:lpstr>
      <vt:lpstr>Problem 2: Supporting wear device</vt:lpstr>
      <vt:lpstr>Problem 3: voice integration</vt:lpstr>
      <vt:lpstr>PowerPoint Presentation</vt:lpstr>
      <vt:lpstr>Providing a routing assist mobile application</vt:lpstr>
      <vt:lpstr>Providing a routing assist mobile application</vt:lpstr>
      <vt:lpstr>Providing wear application and can display search result.</vt:lpstr>
      <vt:lpstr>Providing voice search command and sound result.</vt:lpstr>
      <vt:lpstr>2. Solution</vt:lpstr>
      <vt:lpstr>Parse bus route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Bus Route</vt:lpstr>
      <vt:lpstr>Scenario</vt:lpstr>
      <vt:lpstr>Scenario</vt:lpstr>
      <vt:lpstr>Scenario</vt:lpstr>
      <vt:lpstr>Scenario</vt:lpstr>
      <vt:lpstr>Architecture: Bus Routing</vt:lpstr>
      <vt:lpstr>Best Result</vt:lpstr>
      <vt:lpstr>Best Result</vt:lpstr>
      <vt:lpstr>Prepare Data</vt:lpstr>
      <vt:lpstr>Best Result</vt:lpstr>
      <vt:lpstr>Best Result</vt:lpstr>
      <vt:lpstr>Best Result</vt:lpstr>
      <vt:lpstr>Prepare Data</vt:lpstr>
      <vt:lpstr>Search Motorbike Route</vt:lpstr>
      <vt:lpstr>Bus Scenario</vt:lpstr>
      <vt:lpstr>Architecture: Motorbike Routing</vt:lpstr>
      <vt:lpstr>Best Result</vt:lpstr>
      <vt:lpstr>Prepare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</vt:lpstr>
      <vt:lpstr>Future plans</vt:lpstr>
      <vt:lpstr>Future plans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Huynh Quang Thao</cp:lastModifiedBy>
  <cp:revision>71</cp:revision>
  <dcterms:created xsi:type="dcterms:W3CDTF">2015-12-08T01:13:14Z</dcterms:created>
  <dcterms:modified xsi:type="dcterms:W3CDTF">2015-12-10T03:32:16Z</dcterms:modified>
</cp:coreProperties>
</file>