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7.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 id="2147483680" r:id="rId3"/>
    <p:sldMasterId id="2147483693" r:id="rId4"/>
    <p:sldMasterId id="2147483706" r:id="rId5"/>
    <p:sldMasterId id="2147483719" r:id="rId6"/>
    <p:sldMasterId id="2147483721" r:id="rId7"/>
    <p:sldMasterId id="2147483733" r:id="rId8"/>
  </p:sldMasterIdLst>
  <p:notesMasterIdLst>
    <p:notesMasterId r:id="rId187"/>
  </p:notesMasterIdLst>
  <p:sldIdLst>
    <p:sldId id="431" r:id="rId9"/>
    <p:sldId id="394" r:id="rId10"/>
    <p:sldId id="395" r:id="rId11"/>
    <p:sldId id="429"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39" r:id="rId38"/>
    <p:sldId id="440" r:id="rId39"/>
    <p:sldId id="441" r:id="rId40"/>
    <p:sldId id="442" r:id="rId41"/>
    <p:sldId id="443" r:id="rId42"/>
    <p:sldId id="444" r:id="rId43"/>
    <p:sldId id="445" r:id="rId44"/>
    <p:sldId id="446" r:id="rId45"/>
    <p:sldId id="447" r:id="rId46"/>
    <p:sldId id="448" r:id="rId47"/>
    <p:sldId id="449" r:id="rId48"/>
    <p:sldId id="450" r:id="rId49"/>
    <p:sldId id="451" r:id="rId50"/>
    <p:sldId id="452" r:id="rId51"/>
    <p:sldId id="453" r:id="rId52"/>
    <p:sldId id="454" r:id="rId53"/>
    <p:sldId id="455" r:id="rId54"/>
    <p:sldId id="456" r:id="rId55"/>
    <p:sldId id="457" r:id="rId56"/>
    <p:sldId id="458" r:id="rId57"/>
    <p:sldId id="459" r:id="rId58"/>
    <p:sldId id="460" r:id="rId59"/>
    <p:sldId id="461" r:id="rId60"/>
    <p:sldId id="462" r:id="rId61"/>
    <p:sldId id="463" r:id="rId62"/>
    <p:sldId id="464" r:id="rId63"/>
    <p:sldId id="465" r:id="rId64"/>
    <p:sldId id="466" r:id="rId65"/>
    <p:sldId id="467" r:id="rId66"/>
    <p:sldId id="468" r:id="rId67"/>
    <p:sldId id="469" r:id="rId68"/>
    <p:sldId id="470" r:id="rId69"/>
    <p:sldId id="471" r:id="rId70"/>
    <p:sldId id="472" r:id="rId71"/>
    <p:sldId id="473" r:id="rId72"/>
    <p:sldId id="474" r:id="rId73"/>
    <p:sldId id="475" r:id="rId74"/>
    <p:sldId id="476" r:id="rId75"/>
    <p:sldId id="477" r:id="rId76"/>
    <p:sldId id="478" r:id="rId77"/>
    <p:sldId id="479" r:id="rId78"/>
    <p:sldId id="480" r:id="rId79"/>
    <p:sldId id="481" r:id="rId80"/>
    <p:sldId id="482" r:id="rId81"/>
    <p:sldId id="483" r:id="rId82"/>
    <p:sldId id="484" r:id="rId83"/>
    <p:sldId id="485" r:id="rId84"/>
    <p:sldId id="486" r:id="rId85"/>
    <p:sldId id="487" r:id="rId86"/>
    <p:sldId id="488" r:id="rId87"/>
    <p:sldId id="489" r:id="rId88"/>
    <p:sldId id="490" r:id="rId89"/>
    <p:sldId id="491" r:id="rId90"/>
    <p:sldId id="492" r:id="rId91"/>
    <p:sldId id="493" r:id="rId92"/>
    <p:sldId id="494" r:id="rId93"/>
    <p:sldId id="495" r:id="rId94"/>
    <p:sldId id="496" r:id="rId95"/>
    <p:sldId id="497" r:id="rId96"/>
    <p:sldId id="498" r:id="rId97"/>
    <p:sldId id="499" r:id="rId98"/>
    <p:sldId id="500" r:id="rId99"/>
    <p:sldId id="501" r:id="rId100"/>
    <p:sldId id="502" r:id="rId101"/>
    <p:sldId id="503" r:id="rId102"/>
    <p:sldId id="504" r:id="rId103"/>
    <p:sldId id="505" r:id="rId104"/>
    <p:sldId id="507" r:id="rId105"/>
    <p:sldId id="508" r:id="rId106"/>
    <p:sldId id="509" r:id="rId107"/>
    <p:sldId id="510" r:id="rId108"/>
    <p:sldId id="511" r:id="rId109"/>
    <p:sldId id="512" r:id="rId110"/>
    <p:sldId id="513" r:id="rId111"/>
    <p:sldId id="514" r:id="rId112"/>
    <p:sldId id="515" r:id="rId113"/>
    <p:sldId id="516" r:id="rId114"/>
    <p:sldId id="517" r:id="rId115"/>
    <p:sldId id="518" r:id="rId116"/>
    <p:sldId id="519" r:id="rId117"/>
    <p:sldId id="520" r:id="rId118"/>
    <p:sldId id="521" r:id="rId119"/>
    <p:sldId id="522" r:id="rId120"/>
    <p:sldId id="523" r:id="rId121"/>
    <p:sldId id="524" r:id="rId122"/>
    <p:sldId id="525" r:id="rId123"/>
    <p:sldId id="526" r:id="rId124"/>
    <p:sldId id="527" r:id="rId125"/>
    <p:sldId id="528" r:id="rId126"/>
    <p:sldId id="529" r:id="rId127"/>
    <p:sldId id="530" r:id="rId128"/>
    <p:sldId id="531" r:id="rId129"/>
    <p:sldId id="532" r:id="rId130"/>
    <p:sldId id="533" r:id="rId131"/>
    <p:sldId id="534" r:id="rId132"/>
    <p:sldId id="535" r:id="rId133"/>
    <p:sldId id="536" r:id="rId134"/>
    <p:sldId id="537" r:id="rId135"/>
    <p:sldId id="538" r:id="rId136"/>
    <p:sldId id="539" r:id="rId137"/>
    <p:sldId id="540" r:id="rId138"/>
    <p:sldId id="541" r:id="rId139"/>
    <p:sldId id="542" r:id="rId140"/>
    <p:sldId id="543" r:id="rId141"/>
    <p:sldId id="544" r:id="rId142"/>
    <p:sldId id="545" r:id="rId143"/>
    <p:sldId id="546" r:id="rId144"/>
    <p:sldId id="547" r:id="rId145"/>
    <p:sldId id="548" r:id="rId146"/>
    <p:sldId id="549" r:id="rId147"/>
    <p:sldId id="550" r:id="rId148"/>
    <p:sldId id="551" r:id="rId149"/>
    <p:sldId id="552" r:id="rId150"/>
    <p:sldId id="553" r:id="rId151"/>
    <p:sldId id="554" r:id="rId152"/>
    <p:sldId id="555" r:id="rId153"/>
    <p:sldId id="556" r:id="rId154"/>
    <p:sldId id="557" r:id="rId155"/>
    <p:sldId id="558" r:id="rId156"/>
    <p:sldId id="559" r:id="rId157"/>
    <p:sldId id="560" r:id="rId158"/>
    <p:sldId id="561" r:id="rId159"/>
    <p:sldId id="562" r:id="rId160"/>
    <p:sldId id="563" r:id="rId161"/>
    <p:sldId id="564" r:id="rId162"/>
    <p:sldId id="565" r:id="rId163"/>
    <p:sldId id="566" r:id="rId164"/>
    <p:sldId id="567" r:id="rId165"/>
    <p:sldId id="568" r:id="rId166"/>
    <p:sldId id="569" r:id="rId167"/>
    <p:sldId id="570" r:id="rId168"/>
    <p:sldId id="571" r:id="rId169"/>
    <p:sldId id="572" r:id="rId170"/>
    <p:sldId id="573" r:id="rId171"/>
    <p:sldId id="574" r:id="rId172"/>
    <p:sldId id="575" r:id="rId173"/>
    <p:sldId id="576" r:id="rId174"/>
    <p:sldId id="577" r:id="rId175"/>
    <p:sldId id="578" r:id="rId176"/>
    <p:sldId id="579" r:id="rId177"/>
    <p:sldId id="580" r:id="rId178"/>
    <p:sldId id="506" r:id="rId179"/>
    <p:sldId id="432" r:id="rId180"/>
    <p:sldId id="433" r:id="rId181"/>
    <p:sldId id="434" r:id="rId182"/>
    <p:sldId id="435" r:id="rId183"/>
    <p:sldId id="436" r:id="rId184"/>
    <p:sldId id="437" r:id="rId185"/>
    <p:sldId id="438" r:id="rId1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66"/>
    <p:restoredTop sz="50000"/>
  </p:normalViewPr>
  <p:slideViewPr>
    <p:cSldViewPr snapToGrid="0" snapToObjects="1">
      <p:cViewPr varScale="1">
        <p:scale>
          <a:sx n="55" d="100"/>
          <a:sy n="55" d="100"/>
        </p:scale>
        <p:origin x="285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34.xml"/><Relationship Id="rId143" Type="http://schemas.openxmlformats.org/officeDocument/2006/relationships/slide" Target="slides/slide135.xml"/><Relationship Id="rId144" Type="http://schemas.openxmlformats.org/officeDocument/2006/relationships/slide" Target="slides/slide136.xml"/><Relationship Id="rId145" Type="http://schemas.openxmlformats.org/officeDocument/2006/relationships/slide" Target="slides/slide137.xml"/><Relationship Id="rId146" Type="http://schemas.openxmlformats.org/officeDocument/2006/relationships/slide" Target="slides/slide138.xml"/><Relationship Id="rId147" Type="http://schemas.openxmlformats.org/officeDocument/2006/relationships/slide" Target="slides/slide139.xml"/><Relationship Id="rId148" Type="http://schemas.openxmlformats.org/officeDocument/2006/relationships/slide" Target="slides/slide140.xml"/><Relationship Id="rId149" Type="http://schemas.openxmlformats.org/officeDocument/2006/relationships/slide" Target="slides/slide141.xml"/><Relationship Id="rId180" Type="http://schemas.openxmlformats.org/officeDocument/2006/relationships/slide" Target="slides/slide172.xml"/><Relationship Id="rId181" Type="http://schemas.openxmlformats.org/officeDocument/2006/relationships/slide" Target="slides/slide173.xml"/><Relationship Id="rId182" Type="http://schemas.openxmlformats.org/officeDocument/2006/relationships/slide" Target="slides/slide174.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183" Type="http://schemas.openxmlformats.org/officeDocument/2006/relationships/slide" Target="slides/slide175.xml"/><Relationship Id="rId184" Type="http://schemas.openxmlformats.org/officeDocument/2006/relationships/slide" Target="slides/slide176.xml"/><Relationship Id="rId185" Type="http://schemas.openxmlformats.org/officeDocument/2006/relationships/slide" Target="slides/slide177.xml"/><Relationship Id="rId186" Type="http://schemas.openxmlformats.org/officeDocument/2006/relationships/slide" Target="slides/slide178.xml"/><Relationship Id="rId187" Type="http://schemas.openxmlformats.org/officeDocument/2006/relationships/notesMaster" Target="notesMasters/notesMaster1.xml"/><Relationship Id="rId188" Type="http://schemas.openxmlformats.org/officeDocument/2006/relationships/presProps" Target="presProps.xml"/><Relationship Id="rId189" Type="http://schemas.openxmlformats.org/officeDocument/2006/relationships/viewProps" Target="viewProps.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110" Type="http://schemas.openxmlformats.org/officeDocument/2006/relationships/slide" Target="slides/slide102.xml"/><Relationship Id="rId111" Type="http://schemas.openxmlformats.org/officeDocument/2006/relationships/slide" Target="slides/slide103.xml"/><Relationship Id="rId112" Type="http://schemas.openxmlformats.org/officeDocument/2006/relationships/slide" Target="slides/slide104.xml"/><Relationship Id="rId113" Type="http://schemas.openxmlformats.org/officeDocument/2006/relationships/slide" Target="slides/slide105.xml"/><Relationship Id="rId114" Type="http://schemas.openxmlformats.org/officeDocument/2006/relationships/slide" Target="slides/slide106.xml"/><Relationship Id="rId115" Type="http://schemas.openxmlformats.org/officeDocument/2006/relationships/slide" Target="slides/slide107.xml"/><Relationship Id="rId116" Type="http://schemas.openxmlformats.org/officeDocument/2006/relationships/slide" Target="slides/slide108.xml"/><Relationship Id="rId117" Type="http://schemas.openxmlformats.org/officeDocument/2006/relationships/slide" Target="slides/slide109.xml"/><Relationship Id="rId118" Type="http://schemas.openxmlformats.org/officeDocument/2006/relationships/slide" Target="slides/slide110.xml"/><Relationship Id="rId119" Type="http://schemas.openxmlformats.org/officeDocument/2006/relationships/slide" Target="slides/slide111.xml"/><Relationship Id="rId150" Type="http://schemas.openxmlformats.org/officeDocument/2006/relationships/slide" Target="slides/slide142.xml"/><Relationship Id="rId151" Type="http://schemas.openxmlformats.org/officeDocument/2006/relationships/slide" Target="slides/slide143.xml"/><Relationship Id="rId152" Type="http://schemas.openxmlformats.org/officeDocument/2006/relationships/slide" Target="slides/slide144.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153" Type="http://schemas.openxmlformats.org/officeDocument/2006/relationships/slide" Target="slides/slide145.xml"/><Relationship Id="rId154" Type="http://schemas.openxmlformats.org/officeDocument/2006/relationships/slide" Target="slides/slide146.xml"/><Relationship Id="rId155" Type="http://schemas.openxmlformats.org/officeDocument/2006/relationships/slide" Target="slides/slide147.xml"/><Relationship Id="rId156" Type="http://schemas.openxmlformats.org/officeDocument/2006/relationships/slide" Target="slides/slide148.xml"/><Relationship Id="rId157" Type="http://schemas.openxmlformats.org/officeDocument/2006/relationships/slide" Target="slides/slide149.xml"/><Relationship Id="rId158" Type="http://schemas.openxmlformats.org/officeDocument/2006/relationships/slide" Target="slides/slide150.xml"/><Relationship Id="rId159" Type="http://schemas.openxmlformats.org/officeDocument/2006/relationships/slide" Target="slides/slide151.xml"/><Relationship Id="rId190" Type="http://schemas.openxmlformats.org/officeDocument/2006/relationships/theme" Target="theme/theme1.xml"/><Relationship Id="rId191" Type="http://schemas.openxmlformats.org/officeDocument/2006/relationships/tableStyles" Target="tableStyles.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20" Type="http://schemas.openxmlformats.org/officeDocument/2006/relationships/slide" Target="slides/slide112.xml"/><Relationship Id="rId121" Type="http://schemas.openxmlformats.org/officeDocument/2006/relationships/slide" Target="slides/slide113.xml"/><Relationship Id="rId122" Type="http://schemas.openxmlformats.org/officeDocument/2006/relationships/slide" Target="slides/slide114.xml"/><Relationship Id="rId123" Type="http://schemas.openxmlformats.org/officeDocument/2006/relationships/slide" Target="slides/slide115.xml"/><Relationship Id="rId124" Type="http://schemas.openxmlformats.org/officeDocument/2006/relationships/slide" Target="slides/slide116.xml"/><Relationship Id="rId125" Type="http://schemas.openxmlformats.org/officeDocument/2006/relationships/slide" Target="slides/slide117.xml"/><Relationship Id="rId126" Type="http://schemas.openxmlformats.org/officeDocument/2006/relationships/slide" Target="slides/slide118.xml"/><Relationship Id="rId127" Type="http://schemas.openxmlformats.org/officeDocument/2006/relationships/slide" Target="slides/slide119.xml"/><Relationship Id="rId128" Type="http://schemas.openxmlformats.org/officeDocument/2006/relationships/slide" Target="slides/slide120.xml"/><Relationship Id="rId129" Type="http://schemas.openxmlformats.org/officeDocument/2006/relationships/slide" Target="slides/slide121.xml"/><Relationship Id="rId160" Type="http://schemas.openxmlformats.org/officeDocument/2006/relationships/slide" Target="slides/slide152.xml"/><Relationship Id="rId161" Type="http://schemas.openxmlformats.org/officeDocument/2006/relationships/slide" Target="slides/slide153.xml"/><Relationship Id="rId162" Type="http://schemas.openxmlformats.org/officeDocument/2006/relationships/slide" Target="slides/slide154.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163" Type="http://schemas.openxmlformats.org/officeDocument/2006/relationships/slide" Target="slides/slide155.xml"/><Relationship Id="rId164" Type="http://schemas.openxmlformats.org/officeDocument/2006/relationships/slide" Target="slides/slide156.xml"/><Relationship Id="rId165" Type="http://schemas.openxmlformats.org/officeDocument/2006/relationships/slide" Target="slides/slide157.xml"/><Relationship Id="rId166" Type="http://schemas.openxmlformats.org/officeDocument/2006/relationships/slide" Target="slides/slide158.xml"/><Relationship Id="rId167" Type="http://schemas.openxmlformats.org/officeDocument/2006/relationships/slide" Target="slides/slide159.xml"/><Relationship Id="rId168" Type="http://schemas.openxmlformats.org/officeDocument/2006/relationships/slide" Target="slides/slide160.xml"/><Relationship Id="rId169" Type="http://schemas.openxmlformats.org/officeDocument/2006/relationships/slide" Target="slides/slide16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130" Type="http://schemas.openxmlformats.org/officeDocument/2006/relationships/slide" Target="slides/slide122.xml"/><Relationship Id="rId131" Type="http://schemas.openxmlformats.org/officeDocument/2006/relationships/slide" Target="slides/slide123.xml"/><Relationship Id="rId132" Type="http://schemas.openxmlformats.org/officeDocument/2006/relationships/slide" Target="slides/slide124.xml"/><Relationship Id="rId133" Type="http://schemas.openxmlformats.org/officeDocument/2006/relationships/slide" Target="slides/slide125.xml"/><Relationship Id="rId134" Type="http://schemas.openxmlformats.org/officeDocument/2006/relationships/slide" Target="slides/slide126.xml"/><Relationship Id="rId135" Type="http://schemas.openxmlformats.org/officeDocument/2006/relationships/slide" Target="slides/slide127.xml"/><Relationship Id="rId136" Type="http://schemas.openxmlformats.org/officeDocument/2006/relationships/slide" Target="slides/slide128.xml"/><Relationship Id="rId137" Type="http://schemas.openxmlformats.org/officeDocument/2006/relationships/slide" Target="slides/slide129.xml"/><Relationship Id="rId138" Type="http://schemas.openxmlformats.org/officeDocument/2006/relationships/slide" Target="slides/slide130.xml"/><Relationship Id="rId139" Type="http://schemas.openxmlformats.org/officeDocument/2006/relationships/slide" Target="slides/slide131.xml"/><Relationship Id="rId170" Type="http://schemas.openxmlformats.org/officeDocument/2006/relationships/slide" Target="slides/slide162.xml"/><Relationship Id="rId171" Type="http://schemas.openxmlformats.org/officeDocument/2006/relationships/slide" Target="slides/slide163.xml"/><Relationship Id="rId172" Type="http://schemas.openxmlformats.org/officeDocument/2006/relationships/slide" Target="slides/slide164.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173" Type="http://schemas.openxmlformats.org/officeDocument/2006/relationships/slide" Target="slides/slide165.xml"/><Relationship Id="rId174" Type="http://schemas.openxmlformats.org/officeDocument/2006/relationships/slide" Target="slides/slide166.xml"/><Relationship Id="rId175" Type="http://schemas.openxmlformats.org/officeDocument/2006/relationships/slide" Target="slides/slide167.xml"/><Relationship Id="rId176" Type="http://schemas.openxmlformats.org/officeDocument/2006/relationships/slide" Target="slides/slide168.xml"/><Relationship Id="rId177" Type="http://schemas.openxmlformats.org/officeDocument/2006/relationships/slide" Target="slides/slide169.xml"/><Relationship Id="rId178" Type="http://schemas.openxmlformats.org/officeDocument/2006/relationships/slide" Target="slides/slide170.xml"/><Relationship Id="rId179" Type="http://schemas.openxmlformats.org/officeDocument/2006/relationships/slide" Target="slides/slide17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140" Type="http://schemas.openxmlformats.org/officeDocument/2006/relationships/slide" Target="slides/slide132.xml"/><Relationship Id="rId141"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B6A1C-43CC-914A-82D3-0417D124C388}" type="datetimeFigureOut">
              <a:rPr lang="en-US" smtClean="0"/>
              <a:t>12/11/15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7E8C2-2B62-4C43-9F7E-79EFEE2D3DE5}" type="slidenum">
              <a:rPr lang="en-US" smtClean="0"/>
              <a:t>‹#›</a:t>
            </a:fld>
            <a:endParaRPr lang="en-US"/>
          </a:p>
        </p:txBody>
      </p:sp>
    </p:spTree>
    <p:extLst>
      <p:ext uri="{BB962C8B-B14F-4D97-AF65-F5344CB8AC3E}">
        <p14:creationId xmlns:p14="http://schemas.microsoft.com/office/powerpoint/2010/main" val="177321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err="1"/>
              <a:t>Kính</a:t>
            </a:r>
            <a:r>
              <a:rPr lang="en" dirty="0"/>
              <a:t> </a:t>
            </a:r>
            <a:r>
              <a:rPr lang="en" dirty="0" err="1"/>
              <a:t>thưa</a:t>
            </a:r>
            <a:r>
              <a:rPr lang="en" dirty="0"/>
              <a:t> </a:t>
            </a:r>
            <a:r>
              <a:rPr lang="en" dirty="0" err="1"/>
              <a:t>hội</a:t>
            </a:r>
            <a:r>
              <a:rPr lang="en" dirty="0"/>
              <a:t> </a:t>
            </a:r>
            <a:r>
              <a:rPr lang="en" dirty="0" err="1"/>
              <a:t>đồng</a:t>
            </a:r>
            <a:r>
              <a:rPr lang="en" dirty="0"/>
              <a:t>, </a:t>
            </a:r>
            <a:r>
              <a:rPr lang="en" dirty="0" err="1"/>
              <a:t>quý</a:t>
            </a:r>
            <a:r>
              <a:rPr lang="en" dirty="0"/>
              <a:t> </a:t>
            </a:r>
            <a:r>
              <a:rPr lang="en" dirty="0" err="1"/>
              <a:t>thầy</a:t>
            </a:r>
            <a:r>
              <a:rPr lang="en" dirty="0"/>
              <a:t> </a:t>
            </a:r>
            <a:r>
              <a:rPr lang="en" dirty="0" err="1"/>
              <a:t>cô</a:t>
            </a:r>
            <a:r>
              <a:rPr lang="en" dirty="0"/>
              <a:t> </a:t>
            </a:r>
            <a:r>
              <a:rPr lang="en" dirty="0" err="1"/>
              <a:t>và</a:t>
            </a:r>
            <a:r>
              <a:rPr lang="en" dirty="0"/>
              <a:t> </a:t>
            </a:r>
            <a:r>
              <a:rPr lang="en" dirty="0" err="1"/>
              <a:t>các</a:t>
            </a:r>
            <a:r>
              <a:rPr lang="en" dirty="0"/>
              <a:t> </a:t>
            </a:r>
            <a:r>
              <a:rPr lang="en" dirty="0" err="1"/>
              <a:t>bạn</a:t>
            </a:r>
            <a:r>
              <a:rPr lang="en" dirty="0"/>
              <a:t>. </a:t>
            </a:r>
            <a:r>
              <a:rPr lang="en" dirty="0" err="1"/>
              <a:t>Hôm</a:t>
            </a:r>
            <a:r>
              <a:rPr lang="en" dirty="0"/>
              <a:t> nay </a:t>
            </a:r>
            <a:r>
              <a:rPr lang="en" dirty="0" err="1"/>
              <a:t>nhóm</a:t>
            </a:r>
            <a:r>
              <a:rPr lang="en" dirty="0"/>
              <a:t> </a:t>
            </a:r>
            <a:r>
              <a:rPr lang="en" dirty="0" err="1"/>
              <a:t>chúng</a:t>
            </a:r>
            <a:r>
              <a:rPr lang="en" dirty="0"/>
              <a:t> </a:t>
            </a:r>
            <a:r>
              <a:rPr lang="en" dirty="0" err="1"/>
              <a:t>tôi</a:t>
            </a:r>
            <a:r>
              <a:rPr lang="en" dirty="0"/>
              <a:t> </a:t>
            </a:r>
            <a:r>
              <a:rPr lang="en" dirty="0" err="1"/>
              <a:t>xin</a:t>
            </a:r>
            <a:r>
              <a:rPr lang="en" dirty="0"/>
              <a:t> </a:t>
            </a:r>
            <a:r>
              <a:rPr lang="en" dirty="0" err="1"/>
              <a:t>được</a:t>
            </a:r>
            <a:r>
              <a:rPr lang="en" dirty="0"/>
              <a:t> </a:t>
            </a:r>
            <a:r>
              <a:rPr lang="en" dirty="0" err="1"/>
              <a:t>phép</a:t>
            </a:r>
            <a:r>
              <a:rPr lang="en" dirty="0"/>
              <a:t> </a:t>
            </a:r>
            <a:r>
              <a:rPr lang="en" dirty="0" err="1"/>
              <a:t>giới</a:t>
            </a:r>
            <a:r>
              <a:rPr lang="en" dirty="0"/>
              <a:t> </a:t>
            </a:r>
            <a:r>
              <a:rPr lang="en" dirty="0" err="1"/>
              <a:t>thiệu</a:t>
            </a:r>
            <a:r>
              <a:rPr lang="en" dirty="0"/>
              <a:t> </a:t>
            </a:r>
            <a:r>
              <a:rPr lang="en" dirty="0" err="1"/>
              <a:t>đồ</a:t>
            </a:r>
            <a:r>
              <a:rPr lang="en" dirty="0"/>
              <a:t> </a:t>
            </a:r>
            <a:r>
              <a:rPr lang="en" dirty="0" err="1"/>
              <a:t>án</a:t>
            </a:r>
            <a:r>
              <a:rPr lang="en" dirty="0"/>
              <a:t> </a:t>
            </a:r>
            <a:r>
              <a:rPr lang="en" dirty="0" err="1"/>
              <a:t>tốt</a:t>
            </a:r>
            <a:r>
              <a:rPr lang="en" dirty="0"/>
              <a:t> </a:t>
            </a:r>
            <a:r>
              <a:rPr lang="en" dirty="0" err="1"/>
              <a:t>nghiệp</a:t>
            </a:r>
            <a:r>
              <a:rPr lang="en" dirty="0"/>
              <a:t> </a:t>
            </a:r>
            <a:r>
              <a:rPr lang="en-US" dirty="0" smtClean="0"/>
              <a:t>Smart Wear on Your Route</a:t>
            </a:r>
            <a:r>
              <a:rPr lang="en" dirty="0" smtClean="0"/>
              <a:t>, </a:t>
            </a:r>
            <a:r>
              <a:rPr lang="en" dirty="0" err="1"/>
              <a:t>tên</a:t>
            </a:r>
            <a:r>
              <a:rPr lang="en" dirty="0"/>
              <a:t> </a:t>
            </a:r>
            <a:r>
              <a:rPr lang="en" dirty="0" err="1"/>
              <a:t>tiếng</a:t>
            </a:r>
            <a:r>
              <a:rPr lang="en" dirty="0"/>
              <a:t> </a:t>
            </a:r>
            <a:r>
              <a:rPr lang="en" dirty="0" err="1"/>
              <a:t>Việt</a:t>
            </a:r>
            <a:r>
              <a:rPr lang="en" dirty="0"/>
              <a:t> </a:t>
            </a:r>
            <a:r>
              <a:rPr lang="en" dirty="0" err="1"/>
              <a:t>là</a:t>
            </a:r>
            <a:r>
              <a:rPr lang="en" dirty="0"/>
              <a:t> </a:t>
            </a:r>
            <a:r>
              <a:rPr lang="vi-VN" dirty="0" smtClean="0"/>
              <a:t>Đồng hồ thông minh trên đường đi của bạn</a:t>
            </a:r>
            <a:r>
              <a:rPr lang="en" dirty="0" smtClean="0"/>
              <a:t>. </a:t>
            </a:r>
            <a:r>
              <a:rPr lang="en" dirty="0" err="1"/>
              <a:t>Nhóm</a:t>
            </a:r>
            <a:r>
              <a:rPr lang="en" dirty="0"/>
              <a:t> </a:t>
            </a:r>
            <a:r>
              <a:rPr lang="en" dirty="0" err="1"/>
              <a:t>chúng</a:t>
            </a:r>
            <a:r>
              <a:rPr lang="en" dirty="0"/>
              <a:t> </a:t>
            </a:r>
            <a:r>
              <a:rPr lang="en" dirty="0" err="1"/>
              <a:t>tôi</a:t>
            </a:r>
            <a:r>
              <a:rPr lang="en" dirty="0"/>
              <a:t> </a:t>
            </a:r>
            <a:r>
              <a:rPr lang="en" dirty="0" err="1"/>
              <a:t>bao</a:t>
            </a:r>
            <a:r>
              <a:rPr lang="en" dirty="0"/>
              <a:t> </a:t>
            </a:r>
            <a:r>
              <a:rPr lang="en" dirty="0" err="1"/>
              <a:t>gồm</a:t>
            </a:r>
            <a:r>
              <a:rPr lang="en" dirty="0"/>
              <a:t> 4 </a:t>
            </a:r>
            <a:r>
              <a:rPr lang="en" dirty="0" err="1"/>
              <a:t>thành</a:t>
            </a:r>
            <a:r>
              <a:rPr lang="en" dirty="0"/>
              <a:t> </a:t>
            </a:r>
            <a:r>
              <a:rPr lang="en" dirty="0" err="1"/>
              <a:t>viên</a:t>
            </a:r>
            <a:r>
              <a:rPr lang="en" dirty="0"/>
              <a:t>… </a:t>
            </a:r>
            <a:r>
              <a:rPr lang="en" dirty="0" err="1"/>
              <a:t>dưới</a:t>
            </a:r>
            <a:r>
              <a:rPr lang="en" dirty="0"/>
              <a:t> </a:t>
            </a:r>
            <a:r>
              <a:rPr lang="en" dirty="0" err="1"/>
              <a:t>sự</a:t>
            </a:r>
            <a:r>
              <a:rPr lang="en" dirty="0"/>
              <a:t> </a:t>
            </a:r>
            <a:r>
              <a:rPr lang="en" dirty="0" err="1"/>
              <a:t>hướng</a:t>
            </a:r>
            <a:r>
              <a:rPr lang="en" dirty="0"/>
              <a:t> </a:t>
            </a:r>
            <a:r>
              <a:rPr lang="en" dirty="0" err="1"/>
              <a:t>dẫn</a:t>
            </a:r>
            <a:r>
              <a:rPr lang="en" dirty="0"/>
              <a:t> </a:t>
            </a:r>
            <a:r>
              <a:rPr lang="en" dirty="0" err="1"/>
              <a:t>của</a:t>
            </a:r>
            <a:r>
              <a:rPr lang="en" dirty="0"/>
              <a:t> </a:t>
            </a:r>
            <a:r>
              <a:rPr lang="en" dirty="0" err="1"/>
              <a:t>thầy</a:t>
            </a:r>
            <a:r>
              <a:rPr lang="en" dirty="0"/>
              <a:t> Kiều Trọng Khánh.</a:t>
            </a:r>
          </a:p>
        </p:txBody>
      </p:sp>
    </p:spTree>
    <p:extLst>
      <p:ext uri="{BB962C8B-B14F-4D97-AF65-F5344CB8AC3E}">
        <p14:creationId xmlns:p14="http://schemas.microsoft.com/office/powerpoint/2010/main" val="1369990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sz="1200" dirty="0" smtClean="0">
                <a:latin typeface="Cambria" pitchFamily="18" charset="0"/>
              </a:rPr>
              <a:t>Đồng thời</a:t>
            </a:r>
            <a:r>
              <a:rPr lang="en-US" sz="1200" dirty="0" smtClean="0">
                <a:latin typeface="Cambria" pitchFamily="18" charset="0"/>
              </a:rPr>
              <a:t> </a:t>
            </a:r>
            <a:r>
              <a:rPr lang="en-US" sz="1200" dirty="0" err="1" smtClean="0">
                <a:latin typeface="Cambria" pitchFamily="18" charset="0"/>
              </a:rPr>
              <a:t>chúng</a:t>
            </a:r>
            <a:r>
              <a:rPr lang="en-US" sz="1200" baseline="0" dirty="0" smtClean="0">
                <a:latin typeface="Cambria" pitchFamily="18" charset="0"/>
              </a:rPr>
              <a:t> </a:t>
            </a:r>
            <a:r>
              <a:rPr lang="en-US" sz="1200" baseline="0" dirty="0" err="1" smtClean="0">
                <a:latin typeface="Cambria" pitchFamily="18" charset="0"/>
              </a:rPr>
              <a:t>tôi</a:t>
            </a:r>
            <a:r>
              <a:rPr lang="en-US" sz="1200" dirty="0" smtClean="0">
                <a:latin typeface="Cambria" pitchFamily="18" charset="0"/>
              </a:rPr>
              <a:t> </a:t>
            </a:r>
            <a:r>
              <a:rPr lang="en-US" sz="1200" dirty="0" err="1" smtClean="0">
                <a:latin typeface="Cambria" pitchFamily="18" charset="0"/>
              </a:rPr>
              <a:t>cũng</a:t>
            </a:r>
            <a:r>
              <a:rPr lang="en-US" sz="1200" baseline="0" dirty="0" smtClean="0">
                <a:latin typeface="Cambria" pitchFamily="18" charset="0"/>
              </a:rPr>
              <a:t> </a:t>
            </a:r>
            <a:r>
              <a:rPr lang="en-US" sz="1200" baseline="0" dirty="0" err="1" smtClean="0">
                <a:latin typeface="Cambria" pitchFamily="18" charset="0"/>
              </a:rPr>
              <a:t>cung</a:t>
            </a:r>
            <a:r>
              <a:rPr lang="en-US" sz="1200" baseline="0" dirty="0" smtClean="0">
                <a:latin typeface="Cambria" pitchFamily="18" charset="0"/>
              </a:rPr>
              <a:t> </a:t>
            </a:r>
            <a:r>
              <a:rPr lang="en-US" sz="1200" baseline="0" dirty="0" err="1" smtClean="0">
                <a:latin typeface="Cambria" pitchFamily="18" charset="0"/>
              </a:rPr>
              <a:t>cấp</a:t>
            </a:r>
            <a:r>
              <a:rPr lang="en-US" sz="1200" baseline="0" dirty="0" smtClean="0">
                <a:latin typeface="Cambria" pitchFamily="18" charset="0"/>
              </a:rPr>
              <a:t> </a:t>
            </a:r>
            <a:r>
              <a:rPr lang="en-US" sz="1200" baseline="0" dirty="0" err="1" smtClean="0">
                <a:latin typeface="Cambria" pitchFamily="18" charset="0"/>
              </a:rPr>
              <a:t>chức</a:t>
            </a:r>
            <a:r>
              <a:rPr lang="en-US" sz="1200" baseline="0" dirty="0" smtClean="0">
                <a:latin typeface="Cambria" pitchFamily="18" charset="0"/>
              </a:rPr>
              <a:t> </a:t>
            </a:r>
            <a:r>
              <a:rPr lang="en-US" sz="1200" baseline="0" dirty="0" err="1" smtClean="0">
                <a:latin typeface="Cambria" pitchFamily="18" charset="0"/>
              </a:rPr>
              <a:t>năng</a:t>
            </a:r>
            <a:r>
              <a:rPr lang="en-US" sz="1200" baseline="0" dirty="0" smtClean="0">
                <a:latin typeface="Cambria" pitchFamily="18" charset="0"/>
              </a:rPr>
              <a:t> </a:t>
            </a:r>
            <a:r>
              <a:rPr lang="en-US" sz="1200" baseline="0" dirty="0" err="1" smtClean="0">
                <a:latin typeface="Cambria" pitchFamily="18" charset="0"/>
              </a:rPr>
              <a:t>tìm</a:t>
            </a:r>
            <a:r>
              <a:rPr lang="en-US" sz="1200" baseline="0" dirty="0" smtClean="0">
                <a:latin typeface="Cambria" pitchFamily="18" charset="0"/>
              </a:rPr>
              <a:t> </a:t>
            </a:r>
            <a:r>
              <a:rPr lang="en-US" sz="1200" baseline="0" dirty="0" err="1" smtClean="0">
                <a:latin typeface="Cambria" pitchFamily="18" charset="0"/>
              </a:rPr>
              <a:t>kiếm</a:t>
            </a:r>
            <a:r>
              <a:rPr lang="vi-VN" sz="1200" dirty="0" smtClean="0">
                <a:latin typeface="Cambria" pitchFamily="18" charset="0"/>
              </a:rPr>
              <a:t> nhiêu hơn 2 điểm.</a:t>
            </a:r>
            <a:r>
              <a:rPr lang="en-US" sz="1200" dirty="0" smtClean="0">
                <a:latin typeface="Cambria" pitchFamily="18" charset="0"/>
              </a:rPr>
              <a:t> </a:t>
            </a:r>
            <a:r>
              <a:rPr lang="en-US" sz="1200" dirty="0" err="1" smtClean="0">
                <a:latin typeface="Cambria" pitchFamily="18" charset="0"/>
              </a:rPr>
              <a:t>Cụ</a:t>
            </a:r>
            <a:r>
              <a:rPr lang="en-US" sz="1200" dirty="0" smtClean="0">
                <a:latin typeface="Cambria" pitchFamily="18" charset="0"/>
              </a:rPr>
              <a:t> </a:t>
            </a:r>
            <a:r>
              <a:rPr lang="en-US" sz="1200" dirty="0" err="1" smtClean="0">
                <a:latin typeface="Cambria" pitchFamily="18" charset="0"/>
              </a:rPr>
              <a:t>thể</a:t>
            </a:r>
            <a:r>
              <a:rPr lang="en-US" sz="1200" baseline="0" dirty="0" smtClean="0">
                <a:latin typeface="Cambria" pitchFamily="18" charset="0"/>
              </a:rPr>
              <a:t> </a:t>
            </a:r>
            <a:r>
              <a:rPr lang="en-US" sz="1200" baseline="0" dirty="0" err="1" smtClean="0">
                <a:latin typeface="Cambria" pitchFamily="18" charset="0"/>
              </a:rPr>
              <a:t>là</a:t>
            </a:r>
            <a:r>
              <a:rPr lang="en-US" sz="1200" baseline="0" dirty="0" smtClean="0">
                <a:latin typeface="Cambria" pitchFamily="18" charset="0"/>
              </a:rPr>
              <a:t> (</a:t>
            </a:r>
            <a:r>
              <a:rPr lang="en-US" sz="1200" baseline="0" dirty="0" err="1" smtClean="0">
                <a:latin typeface="Cambria" pitchFamily="18" charset="0"/>
              </a:rPr>
              <a:t>từ</a:t>
            </a:r>
            <a:r>
              <a:rPr lang="en-US" sz="1200" baseline="0" dirty="0" smtClean="0">
                <a:latin typeface="Cambria" pitchFamily="18" charset="0"/>
              </a:rPr>
              <a:t> 2 – 4 </a:t>
            </a:r>
            <a:r>
              <a:rPr lang="en-US" sz="1200" baseline="0" dirty="0" err="1" smtClean="0">
                <a:latin typeface="Cambria" pitchFamily="18" charset="0"/>
              </a:rPr>
              <a:t>điểm</a:t>
            </a:r>
            <a:r>
              <a:rPr lang="en-US" sz="1200" baseline="0" dirty="0" smtClean="0">
                <a:latin typeface="Cambria" pitchFamily="18" charset="0"/>
              </a:rPr>
              <a:t>). Cho </a:t>
            </a:r>
            <a:r>
              <a:rPr lang="en-US" sz="1200" baseline="0" dirty="0" err="1" smtClean="0">
                <a:latin typeface="Cambria" pitchFamily="18" charset="0"/>
              </a:rPr>
              <a:t>phép</a:t>
            </a:r>
            <a:r>
              <a:rPr lang="en-US" sz="1200" baseline="0" dirty="0" smtClean="0">
                <a:latin typeface="Cambria" pitchFamily="18" charset="0"/>
              </a:rPr>
              <a:t> </a:t>
            </a:r>
            <a:r>
              <a:rPr lang="en-US" sz="1200" baseline="0" dirty="0" err="1" smtClean="0">
                <a:latin typeface="Cambria" pitchFamily="18" charset="0"/>
              </a:rPr>
              <a:t>người</a:t>
            </a:r>
            <a:r>
              <a:rPr lang="en-US" sz="1200" baseline="0" dirty="0" smtClean="0">
                <a:latin typeface="Cambria" pitchFamily="18" charset="0"/>
              </a:rPr>
              <a:t> </a:t>
            </a:r>
            <a:r>
              <a:rPr lang="en-US" sz="1200" baseline="0" dirty="0" err="1" smtClean="0">
                <a:latin typeface="Cambria" pitchFamily="18" charset="0"/>
              </a:rPr>
              <a:t>dùng</a:t>
            </a:r>
            <a:r>
              <a:rPr lang="en-US" sz="1200" baseline="0" dirty="0" smtClean="0">
                <a:latin typeface="Cambria" pitchFamily="18" charset="0"/>
              </a:rPr>
              <a:t> </a:t>
            </a:r>
            <a:r>
              <a:rPr lang="en-US" sz="1200" baseline="0" dirty="0" err="1" smtClean="0">
                <a:latin typeface="Cambria" pitchFamily="18" charset="0"/>
              </a:rPr>
              <a:t>chọn</a:t>
            </a:r>
            <a:r>
              <a:rPr lang="en-US" sz="1200" baseline="0" dirty="0" smtClean="0">
                <a:latin typeface="Cambria" pitchFamily="18" charset="0"/>
              </a:rPr>
              <a:t> </a:t>
            </a:r>
            <a:r>
              <a:rPr lang="en-US" sz="1200" baseline="0" dirty="0" err="1" smtClean="0">
                <a:latin typeface="Cambria" pitchFamily="18" charset="0"/>
              </a:rPr>
              <a:t>có</a:t>
            </a:r>
            <a:r>
              <a:rPr lang="en-US" sz="1200" baseline="0" dirty="0" smtClean="0">
                <a:latin typeface="Cambria" pitchFamily="18" charset="0"/>
              </a:rPr>
              <a:t> </a:t>
            </a:r>
            <a:r>
              <a:rPr lang="en-US" sz="1200" baseline="0" dirty="0" err="1" smtClean="0">
                <a:latin typeface="Cambria" pitchFamily="18" charset="0"/>
              </a:rPr>
              <a:t>tối</a:t>
            </a:r>
            <a:r>
              <a:rPr lang="en-US" sz="1200" baseline="0" dirty="0" smtClean="0">
                <a:latin typeface="Cambria" pitchFamily="18" charset="0"/>
              </a:rPr>
              <a:t> </a:t>
            </a:r>
            <a:r>
              <a:rPr lang="en-US" sz="1200" baseline="0" dirty="0" err="1" smtClean="0">
                <a:latin typeface="Cambria" pitchFamily="18" charset="0"/>
              </a:rPr>
              <a:t>ưu</a:t>
            </a:r>
            <a:r>
              <a:rPr lang="en-US" sz="1200" baseline="0" dirty="0" smtClean="0">
                <a:latin typeface="Cambria" pitchFamily="18" charset="0"/>
              </a:rPr>
              <a:t> hay </a:t>
            </a:r>
            <a:r>
              <a:rPr lang="en-US" sz="1200" baseline="0" dirty="0" err="1" smtClean="0">
                <a:latin typeface="Cambria" pitchFamily="18" charset="0"/>
              </a:rPr>
              <a:t>không</a:t>
            </a:r>
            <a:r>
              <a:rPr lang="en-US" sz="1200" baseline="0" dirty="0" smtClean="0">
                <a:latin typeface="Cambria" pitchFamily="18" charset="0"/>
              </a:rPr>
              <a:t> </a:t>
            </a:r>
            <a:r>
              <a:rPr lang="en-US" sz="1200" baseline="0" dirty="0" err="1" smtClean="0">
                <a:latin typeface="Cambria" pitchFamily="18" charset="0"/>
              </a:rPr>
              <a:t>có</a:t>
            </a:r>
            <a:r>
              <a:rPr lang="en-US" sz="1200" baseline="0" dirty="0" smtClean="0">
                <a:latin typeface="Cambria" pitchFamily="18" charset="0"/>
              </a:rPr>
              <a:t> </a:t>
            </a:r>
            <a:r>
              <a:rPr lang="en-US" sz="1200" baseline="0" dirty="0" err="1" smtClean="0">
                <a:latin typeface="Cambria" pitchFamily="18" charset="0"/>
              </a:rPr>
              <a:t>tối</a:t>
            </a:r>
            <a:r>
              <a:rPr lang="en-US" sz="1200" baseline="0" dirty="0" smtClean="0">
                <a:latin typeface="Cambria" pitchFamily="18" charset="0"/>
              </a:rPr>
              <a:t> </a:t>
            </a:r>
            <a:r>
              <a:rPr lang="en-US" sz="1200" baseline="0" dirty="0" err="1" smtClean="0">
                <a:latin typeface="Cambria" pitchFamily="18" charset="0"/>
              </a:rPr>
              <a:t>ưu</a:t>
            </a:r>
            <a:r>
              <a:rPr lang="en-US" sz="1200" baseline="0" dirty="0" smtClean="0">
                <a:latin typeface="Cambria" pitchFamily="18" charset="0"/>
              </a:rPr>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10</a:t>
            </a:fld>
            <a:endParaRPr lang="en-US"/>
          </a:p>
        </p:txBody>
      </p:sp>
    </p:spTree>
    <p:extLst>
      <p:ext uri="{BB962C8B-B14F-4D97-AF65-F5344CB8AC3E}">
        <p14:creationId xmlns:p14="http://schemas.microsoft.com/office/powerpoint/2010/main" val="20629621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PathInfoNo</a:t>
            </a:r>
            <a:r>
              <a:rPr lang="en-US" dirty="0" smtClean="0"/>
              <a:t>:</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của</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trong</a:t>
            </a:r>
            <a:r>
              <a:rPr lang="en-US" baseline="0" dirty="0" smtClean="0"/>
              <a:t> </a:t>
            </a:r>
            <a:r>
              <a:rPr lang="en-US" baseline="0" dirty="0" err="1" smtClean="0"/>
              <a:t>lộ</a:t>
            </a:r>
            <a:r>
              <a:rPr lang="en-US" baseline="0" dirty="0" smtClean="0"/>
              <a:t> </a:t>
            </a:r>
            <a:r>
              <a:rPr lang="en-US" baseline="0" dirty="0" err="1" smtClean="0"/>
              <a:t>trình</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115</a:t>
            </a:fld>
            <a:endParaRPr lang="en-US">
              <a:solidFill>
                <a:prstClr val="black"/>
              </a:solidFill>
            </a:endParaRPr>
          </a:p>
        </p:txBody>
      </p:sp>
    </p:spTree>
    <p:extLst>
      <p:ext uri="{BB962C8B-B14F-4D97-AF65-F5344CB8AC3E}">
        <p14:creationId xmlns:p14="http://schemas.microsoft.com/office/powerpoint/2010/main" val="44617296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MiddlePoints</a:t>
            </a:r>
            <a:r>
              <a:rPr lang="en-US" dirty="0" smtClean="0"/>
              <a:t>: 1</a:t>
            </a:r>
            <a:r>
              <a:rPr lang="en-US" baseline="0" dirty="0" smtClean="0"/>
              <a:t> </a:t>
            </a:r>
            <a:r>
              <a:rPr lang="en-US" baseline="0" dirty="0" err="1" smtClean="0"/>
              <a:t>chuỗi</a:t>
            </a:r>
            <a:r>
              <a:rPr lang="en-US" baseline="0" dirty="0" smtClean="0"/>
              <a:t> </a:t>
            </a:r>
            <a:r>
              <a:rPr lang="en-US" baseline="0" dirty="0" err="1" smtClean="0"/>
              <a:t>các</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giúp</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hơn</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116</a:t>
            </a:fld>
            <a:endParaRPr lang="en-US">
              <a:solidFill>
                <a:prstClr val="black"/>
              </a:solidFill>
            </a:endParaRPr>
          </a:p>
        </p:txBody>
      </p:sp>
    </p:spTree>
    <p:extLst>
      <p:ext uri="{BB962C8B-B14F-4D97-AF65-F5344CB8AC3E}">
        <p14:creationId xmlns:p14="http://schemas.microsoft.com/office/powerpoint/2010/main" val="146523399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Ở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kế</a:t>
            </a:r>
            <a:r>
              <a:rPr lang="en-US" baseline="0" dirty="0" smtClean="0"/>
              <a:t> </a:t>
            </a:r>
            <a:r>
              <a:rPr lang="en-US" baseline="0" dirty="0" err="1" smtClean="0"/>
              <a:t>tiếp</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117</a:t>
            </a:fld>
            <a:endParaRPr lang="en-US">
              <a:solidFill>
                <a:prstClr val="black"/>
              </a:solidFill>
            </a:endParaRPr>
          </a:p>
        </p:txBody>
      </p:sp>
    </p:spTree>
    <p:extLst>
      <p:ext uri="{BB962C8B-B14F-4D97-AF65-F5344CB8AC3E}">
        <p14:creationId xmlns:p14="http://schemas.microsoft.com/office/powerpoint/2010/main" val="73148931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sự</a:t>
            </a:r>
            <a:r>
              <a:rPr lang="en-US" baseline="0" dirty="0" smtClean="0"/>
              <a:t> </a:t>
            </a:r>
            <a:r>
              <a:rPr lang="en-US" baseline="0" dirty="0" err="1" smtClean="0"/>
              <a:t>liên</a:t>
            </a:r>
            <a:r>
              <a:rPr lang="en-US" baseline="0" dirty="0" smtClean="0"/>
              <a:t> </a:t>
            </a:r>
            <a:r>
              <a:rPr lang="en-US" baseline="0" dirty="0" err="1" smtClean="0"/>
              <a:t>hệ</a:t>
            </a:r>
            <a:r>
              <a:rPr lang="en-US" baseline="0" dirty="0" smtClean="0"/>
              <a:t> </a:t>
            </a:r>
            <a:r>
              <a:rPr lang="en-US" baseline="0" dirty="0" err="1" smtClean="0"/>
              <a:t>của</a:t>
            </a:r>
            <a:r>
              <a:rPr lang="en-US" baseline="0" dirty="0" smtClean="0"/>
              <a:t> 3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trên</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Route </a:t>
            </a:r>
            <a:r>
              <a:rPr lang="en-US" baseline="0" dirty="0" err="1" smtClean="0"/>
              <a:t>có</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1 </a:t>
            </a:r>
            <a:r>
              <a:rPr lang="en-US" baseline="0" dirty="0" err="1" smtClean="0"/>
              <a:t>nhiều</a:t>
            </a:r>
            <a:r>
              <a:rPr lang="en-US" baseline="0" dirty="0" smtClean="0"/>
              <a:t> </a:t>
            </a:r>
            <a:r>
              <a:rPr lang="en-US" baseline="0" dirty="0" err="1" smtClean="0"/>
              <a:t>với</a:t>
            </a:r>
            <a:r>
              <a:rPr lang="en-US" baseline="0" dirty="0" smtClean="0"/>
              <a:t> </a:t>
            </a:r>
            <a:r>
              <a:rPr lang="en-US" baseline="0" dirty="0" err="1" smtClean="0"/>
              <a:t>PathInfo</a:t>
            </a:r>
            <a:r>
              <a:rPr lang="en-US" baseline="0" dirty="0" smtClean="0"/>
              <a:t>, </a:t>
            </a:r>
          </a:p>
          <a:p>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PahtInfo</a:t>
            </a:r>
            <a:r>
              <a:rPr lang="en-US" baseline="0" dirty="0" smtClean="0"/>
              <a:t> </a:t>
            </a:r>
            <a:r>
              <a:rPr lang="en-US" baseline="0" dirty="0" err="1" smtClean="0"/>
              <a:t>sẽ</a:t>
            </a:r>
            <a:r>
              <a:rPr lang="en-US" baseline="0" dirty="0" smtClean="0"/>
              <a:t> </a:t>
            </a:r>
            <a:r>
              <a:rPr lang="en-US" baseline="0" dirty="0" err="1" smtClean="0"/>
              <a:t>gôm</a:t>
            </a:r>
            <a:r>
              <a:rPr lang="en-US" baseline="0" dirty="0" smtClean="0"/>
              <a:t> 1 station to </a:t>
            </a:r>
            <a:r>
              <a:rPr lang="en-US" baseline="0" dirty="0" err="1" smtClean="0"/>
              <a:t>và</a:t>
            </a:r>
            <a:r>
              <a:rPr lang="en-US" baseline="0" dirty="0" smtClean="0"/>
              <a:t> station from, </a:t>
            </a:r>
            <a:r>
              <a:rPr lang="en-US" baseline="0" dirty="0" err="1" smtClean="0"/>
              <a:t>Với</a:t>
            </a:r>
            <a:r>
              <a:rPr lang="en-US" baseline="0" dirty="0" smtClean="0"/>
              <a:t> station to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nhiều</a:t>
            </a:r>
            <a:r>
              <a:rPr lang="en-US" baseline="0" dirty="0" smtClean="0"/>
              <a:t> </a:t>
            </a:r>
            <a:r>
              <a:rPr lang="en-US" baseline="0" dirty="0" err="1" smtClean="0"/>
              <a:t>với</a:t>
            </a:r>
            <a:r>
              <a:rPr lang="en-US" baseline="0" dirty="0" smtClean="0"/>
              <a:t> 0..1</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118</a:t>
            </a:fld>
            <a:endParaRPr lang="en-US">
              <a:solidFill>
                <a:prstClr val="black"/>
              </a:solidFill>
            </a:endParaRPr>
          </a:p>
        </p:txBody>
      </p:sp>
    </p:spTree>
    <p:extLst>
      <p:ext uri="{BB962C8B-B14F-4D97-AF65-F5344CB8AC3E}">
        <p14:creationId xmlns:p14="http://schemas.microsoft.com/office/powerpoint/2010/main" val="201879174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Trip: </a:t>
            </a:r>
            <a:r>
              <a:rPr lang="en-US" dirty="0" err="1" smtClean="0"/>
              <a:t>thể</a:t>
            </a:r>
            <a:r>
              <a:rPr lang="en-US" baseline="0" dirty="0" smtClean="0"/>
              <a:t> </a:t>
            </a:r>
            <a:r>
              <a:rPr lang="en-US" baseline="0" dirty="0" err="1" smtClean="0"/>
              <a:t>hiện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và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một</a:t>
            </a:r>
            <a:r>
              <a:rPr lang="en-US" baseline="0" dirty="0" smtClean="0"/>
              <a:t> </a:t>
            </a:r>
            <a:r>
              <a:rPr lang="en-US" baseline="0" dirty="0" err="1" smtClean="0"/>
              <a:t>lộ</a:t>
            </a:r>
            <a:r>
              <a:rPr lang="en-US" baseline="0" dirty="0" smtClean="0"/>
              <a:t> </a:t>
            </a:r>
            <a:r>
              <a:rPr lang="en-US" baseline="0" dirty="0" err="1" smtClean="0"/>
              <a:t>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119</a:t>
            </a:fld>
            <a:endParaRPr lang="en-US">
              <a:solidFill>
                <a:prstClr val="black"/>
              </a:solidFill>
            </a:endParaRPr>
          </a:p>
        </p:txBody>
      </p:sp>
    </p:spTree>
    <p:extLst>
      <p:ext uri="{BB962C8B-B14F-4D97-AF65-F5344CB8AC3E}">
        <p14:creationId xmlns:p14="http://schemas.microsoft.com/office/powerpoint/2010/main" val="4322754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Dựa</a:t>
            </a:r>
            <a:r>
              <a:rPr lang="en-US" baseline="0" dirty="0" smtClean="0"/>
              <a:t> </a:t>
            </a:r>
            <a:r>
              <a:rPr lang="en-US" baseline="0" dirty="0" err="1" smtClean="0"/>
              <a:t>vào</a:t>
            </a:r>
            <a:r>
              <a:rPr lang="en-US" baseline="0" dirty="0" smtClean="0"/>
              <a:t> </a:t>
            </a:r>
            <a:r>
              <a:rPr lang="en-US" baseline="0" dirty="0" err="1" smtClean="0"/>
              <a:t>tuyến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ta </a:t>
            </a:r>
            <a:r>
              <a:rPr lang="en-US" baseline="0" dirty="0" err="1" smtClean="0"/>
              <a:t>sẽ</a:t>
            </a:r>
            <a:r>
              <a:rPr lang="en-US" baseline="0" dirty="0" smtClean="0"/>
              <a:t> </a:t>
            </a:r>
            <a:r>
              <a:rPr lang="en-US" baseline="0" dirty="0" err="1" smtClean="0"/>
              <a:t>lấy</a:t>
            </a:r>
            <a:r>
              <a:rPr lang="en-US" baseline="0" dirty="0" smtClean="0"/>
              <a:t> </a:t>
            </a:r>
            <a:r>
              <a:rPr lang="en-US" baseline="0" dirty="0" err="1" smtClean="0"/>
              <a:t>được</a:t>
            </a:r>
            <a:r>
              <a:rPr lang="en-US" baseline="0" dirty="0" smtClean="0"/>
              <a:t> </a:t>
            </a:r>
            <a:r>
              <a:rPr lang="en-US" baseline="0" dirty="0" err="1" smtClean="0"/>
              <a:t>tập</a:t>
            </a:r>
            <a:r>
              <a:rPr lang="en-US" baseline="0" dirty="0" smtClean="0"/>
              <a:t> tin excel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để</a:t>
            </a:r>
            <a:r>
              <a:rPr lang="en-US" baseline="0" dirty="0" smtClean="0"/>
              <a:t> </a:t>
            </a:r>
            <a:r>
              <a:rPr lang="en-US" baseline="0" dirty="0" err="1" smtClean="0"/>
              <a:t>nạp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vào</a:t>
            </a:r>
            <a:r>
              <a:rPr lang="en-US" baseline="0" dirty="0" smtClean="0"/>
              <a:t> </a:t>
            </a:r>
            <a:r>
              <a:rPr lang="en-US" baseline="0" dirty="0" err="1" smtClean="0"/>
              <a:t>lộ</a:t>
            </a:r>
            <a:r>
              <a:rPr lang="en-US" baseline="0" dirty="0" smtClean="0"/>
              <a:t> </a:t>
            </a:r>
            <a:r>
              <a:rPr lang="en-US" baseline="0" dirty="0" err="1" smtClean="0"/>
              <a:t>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120</a:t>
            </a:fld>
            <a:endParaRPr lang="en-US">
              <a:solidFill>
                <a:prstClr val="black"/>
              </a:solidFill>
            </a:endParaRPr>
          </a:p>
        </p:txBody>
      </p:sp>
    </p:spTree>
    <p:extLst>
      <p:ext uri="{BB962C8B-B14F-4D97-AF65-F5344CB8AC3E}">
        <p14:creationId xmlns:p14="http://schemas.microsoft.com/office/powerpoint/2010/main" val="188327816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file excel </a:t>
            </a:r>
            <a:r>
              <a:rPr lang="en-US" baseline="0" dirty="0" err="1" smtClean="0"/>
              <a:t>có</a:t>
            </a:r>
            <a:r>
              <a:rPr lang="en-US" baseline="0" dirty="0" smtClean="0"/>
              <a:t> </a:t>
            </a:r>
            <a:r>
              <a:rPr lang="en-US" baseline="0" dirty="0" err="1" smtClean="0"/>
              <a:t>được</a:t>
            </a:r>
            <a:r>
              <a:rPr lang="en-US" baseline="0" dirty="0" smtClean="0"/>
              <a:t>, </a:t>
            </a:r>
          </a:p>
          <a:p>
            <a:r>
              <a:rPr lang="en-US" baseline="0" dirty="0" smtClean="0"/>
              <a:t> -  </a:t>
            </a:r>
            <a:r>
              <a:rPr lang="en-US" baseline="0" dirty="0" err="1" smtClean="0"/>
              <a:t>Cột</a:t>
            </a:r>
            <a:r>
              <a:rPr lang="en-US" baseline="0" dirty="0" smtClean="0"/>
              <a:t> B </a:t>
            </a:r>
            <a:r>
              <a:rPr lang="en-US" baseline="0" dirty="0" err="1" smtClean="0"/>
              <a:t>và</a:t>
            </a:r>
            <a:r>
              <a:rPr lang="en-US" baseline="0" dirty="0" smtClean="0"/>
              <a:t> C </a:t>
            </a:r>
            <a:r>
              <a:rPr lang="en-US" baseline="0" dirty="0" err="1" smtClean="0"/>
              <a:t>miêu</a:t>
            </a:r>
            <a:r>
              <a:rPr lang="en-US" baseline="0" dirty="0" smtClean="0"/>
              <a:t> ta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cho</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đi</a:t>
            </a:r>
            <a:r>
              <a:rPr lang="en-US" baseline="0" dirty="0" smtClean="0"/>
              <a:t>,</a:t>
            </a:r>
          </a:p>
          <a:p>
            <a:r>
              <a:rPr lang="en-US" baseline="0" dirty="0" smtClean="0"/>
              <a:t> -  </a:t>
            </a:r>
            <a:r>
              <a:rPr lang="en-US" baseline="0" dirty="0" err="1" smtClean="0"/>
              <a:t>Cột</a:t>
            </a:r>
            <a:r>
              <a:rPr lang="en-US" baseline="0" dirty="0" smtClean="0"/>
              <a:t> D </a:t>
            </a:r>
            <a:r>
              <a:rPr lang="en-US" baseline="0" dirty="0" err="1" smtClean="0"/>
              <a:t>và</a:t>
            </a:r>
            <a:r>
              <a:rPr lang="en-US" baseline="0" dirty="0" smtClean="0"/>
              <a:t> E </a:t>
            </a:r>
            <a:r>
              <a:rPr lang="en-US" baseline="0" dirty="0" err="1" smtClean="0"/>
              <a:t>miêu</a:t>
            </a:r>
            <a:r>
              <a:rPr lang="en-US" baseline="0" dirty="0" smtClean="0"/>
              <a:t> </a:t>
            </a:r>
            <a:r>
              <a:rPr lang="en-US" baseline="0" dirty="0" err="1" smtClean="0"/>
              <a:t>tả</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cho</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về</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121</a:t>
            </a:fld>
            <a:endParaRPr lang="en-US">
              <a:solidFill>
                <a:prstClr val="black"/>
              </a:solidFill>
            </a:endParaRPr>
          </a:p>
        </p:txBody>
      </p:sp>
    </p:spTree>
    <p:extLst>
      <p:ext uri="{BB962C8B-B14F-4D97-AF65-F5344CB8AC3E}">
        <p14:creationId xmlns:p14="http://schemas.microsoft.com/office/powerpoint/2010/main" val="16240768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Như</a:t>
            </a:r>
            <a:r>
              <a:rPr lang="en-US" baseline="0" dirty="0" smtClean="0"/>
              <a:t> </a:t>
            </a:r>
            <a:r>
              <a:rPr lang="en-US" baseline="0" dirty="0" err="1" smtClean="0"/>
              <a:t>vậy</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tuyến</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kiểu</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trong</a:t>
            </a:r>
            <a:r>
              <a:rPr lang="en-US" baseline="0" dirty="0" smtClean="0"/>
              <a:t> Trip</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122</a:t>
            </a:fld>
            <a:endParaRPr lang="en-US">
              <a:solidFill>
                <a:prstClr val="black"/>
              </a:solidFill>
            </a:endParaRPr>
          </a:p>
        </p:txBody>
      </p:sp>
    </p:spTree>
    <p:extLst>
      <p:ext uri="{BB962C8B-B14F-4D97-AF65-F5344CB8AC3E}">
        <p14:creationId xmlns:p14="http://schemas.microsoft.com/office/powerpoint/2010/main" val="212858786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Cột</a:t>
            </a:r>
            <a:r>
              <a:rPr lang="en-US" baseline="0" dirty="0" smtClean="0"/>
              <a:t> A </a:t>
            </a:r>
            <a:r>
              <a:rPr lang="en-US" baseline="0" dirty="0" err="1" smtClean="0"/>
              <a:t>là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một</a:t>
            </a:r>
            <a:r>
              <a:rPr lang="en-US" baseline="0" dirty="0" smtClean="0"/>
              <a:t> Trip</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123</a:t>
            </a:fld>
            <a:endParaRPr lang="en-US">
              <a:solidFill>
                <a:prstClr val="black"/>
              </a:solidFill>
            </a:endParaRPr>
          </a:p>
        </p:txBody>
      </p:sp>
    </p:spTree>
    <p:extLst>
      <p:ext uri="{BB962C8B-B14F-4D97-AF65-F5344CB8AC3E}">
        <p14:creationId xmlns:p14="http://schemas.microsoft.com/office/powerpoint/2010/main" val="163643050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Cột</a:t>
            </a:r>
            <a:r>
              <a:rPr lang="en-US" baseline="0" dirty="0" smtClean="0"/>
              <a:t> B </a:t>
            </a:r>
            <a:r>
              <a:rPr lang="en-US" baseline="0" dirty="0" err="1" smtClean="0"/>
              <a:t>là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đi</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124</a:t>
            </a:fld>
            <a:endParaRPr lang="en-US">
              <a:solidFill>
                <a:prstClr val="black"/>
              </a:solidFill>
            </a:endParaRPr>
          </a:p>
        </p:txBody>
      </p:sp>
    </p:spTree>
    <p:extLst>
      <p:ext uri="{BB962C8B-B14F-4D97-AF65-F5344CB8AC3E}">
        <p14:creationId xmlns:p14="http://schemas.microsoft.com/office/powerpoint/2010/main" val="1184451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sz="1200" dirty="0" smtClean="0">
                <a:latin typeface="Cambria" pitchFamily="18" charset="0"/>
              </a:rPr>
              <a:t>Nhiều hơn hai điểm optimize</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11</a:t>
            </a:fld>
            <a:endParaRPr lang="en-US"/>
          </a:p>
        </p:txBody>
      </p:sp>
    </p:spTree>
    <p:extLst>
      <p:ext uri="{BB962C8B-B14F-4D97-AF65-F5344CB8AC3E}">
        <p14:creationId xmlns:p14="http://schemas.microsoft.com/office/powerpoint/2010/main" val="18572007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Cột</a:t>
            </a:r>
            <a:r>
              <a:rPr lang="en-US" baseline="0" dirty="0" smtClean="0"/>
              <a:t> C </a:t>
            </a:r>
            <a:r>
              <a:rPr lang="en-US" baseline="0" dirty="0" err="1" smtClean="0"/>
              <a:t>là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đến</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đi</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cho</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về</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125</a:t>
            </a:fld>
            <a:endParaRPr lang="en-US">
              <a:solidFill>
                <a:prstClr val="black"/>
              </a:solidFill>
            </a:endParaRPr>
          </a:p>
        </p:txBody>
      </p:sp>
    </p:spTree>
    <p:extLst>
      <p:ext uri="{BB962C8B-B14F-4D97-AF65-F5344CB8AC3E}">
        <p14:creationId xmlns:p14="http://schemas.microsoft.com/office/powerpoint/2010/main" val="35907260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Cuối</a:t>
            </a:r>
            <a:r>
              <a:rPr lang="en-US" baseline="0" dirty="0" smtClean="0"/>
              <a:t> </a:t>
            </a:r>
            <a:r>
              <a:rPr lang="en-US" baseline="0" dirty="0" err="1" smtClean="0"/>
              <a:t>cùng</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các</a:t>
            </a:r>
            <a:r>
              <a:rPr lang="en-US" baseline="0" dirty="0" smtClean="0"/>
              <a:t> entity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126</a:t>
            </a:fld>
            <a:endParaRPr lang="en-US">
              <a:solidFill>
                <a:prstClr val="black"/>
              </a:solidFill>
            </a:endParaRPr>
          </a:p>
        </p:txBody>
      </p:sp>
    </p:spTree>
    <p:extLst>
      <p:ext uri="{BB962C8B-B14F-4D97-AF65-F5344CB8AC3E}">
        <p14:creationId xmlns:p14="http://schemas.microsoft.com/office/powerpoint/2010/main" val="210760324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solidFill>
                  <a:prstClr val="black"/>
                </a:solidFill>
              </a:rPr>
              <a:pPr/>
              <a:t>127</a:t>
            </a:fld>
            <a:endParaRPr lang="en-US">
              <a:solidFill>
                <a:prstClr val="black"/>
              </a:solidFill>
            </a:endParaRPr>
          </a:p>
        </p:txBody>
      </p:sp>
    </p:spTree>
    <p:extLst>
      <p:ext uri="{BB962C8B-B14F-4D97-AF65-F5344CB8AC3E}">
        <p14:creationId xmlns:p14="http://schemas.microsoft.com/office/powerpoint/2010/main" val="195315634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solidFill>
                  <a:prstClr val="black"/>
                </a:solidFill>
              </a:rPr>
              <a:pPr/>
              <a:t>128</a:t>
            </a:fld>
            <a:endParaRPr lang="en-US">
              <a:solidFill>
                <a:prstClr val="black"/>
              </a:solidFill>
            </a:endParaRPr>
          </a:p>
        </p:txBody>
      </p:sp>
    </p:spTree>
    <p:extLst>
      <p:ext uri="{BB962C8B-B14F-4D97-AF65-F5344CB8AC3E}">
        <p14:creationId xmlns:p14="http://schemas.microsoft.com/office/powerpoint/2010/main" val="8322640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demo 4 </a:t>
            </a:r>
            <a:r>
              <a:rPr lang="en-US" baseline="0" dirty="0" err="1" smtClean="0"/>
              <a:t>điểm</a:t>
            </a:r>
            <a:r>
              <a:rPr lang="en-US" baseline="0" dirty="0" smtClean="0"/>
              <a:t> </a:t>
            </a:r>
            <a:r>
              <a:rPr lang="en-US" baseline="0" dirty="0" err="1" smtClean="0"/>
              <a:t>xe</a:t>
            </a:r>
            <a:r>
              <a:rPr lang="en-US" baseline="0" dirty="0" smtClean="0"/>
              <a:t> </a:t>
            </a:r>
            <a:r>
              <a:rPr lang="en-US" baseline="0" dirty="0" err="1" smtClean="0"/>
              <a:t>buyt</a:t>
            </a:r>
            <a:r>
              <a:rPr lang="en-US" baseline="0" smtClean="0"/>
              <a:t> tối</a:t>
            </a:r>
            <a:r>
              <a:rPr lang="en-US" baseline="0" dirty="0" smtClean="0"/>
              <a:t> </a:t>
            </a:r>
            <a:r>
              <a:rPr lang="en-US" baseline="0" dirty="0" err="1" smtClean="0"/>
              <a:t>ưu</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như</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a:t>
            </a:r>
          </a:p>
          <a:p>
            <a:r>
              <a:rPr lang="en-US" baseline="0" dirty="0" smtClean="0"/>
              <a:t>(</a:t>
            </a:r>
            <a:r>
              <a:rPr lang="en-US" baseline="0" dirty="0" err="1" smtClean="0"/>
              <a:t>bật</a:t>
            </a:r>
            <a:r>
              <a:rPr lang="en-US" baseline="0" dirty="0" smtClean="0"/>
              <a:t> </a:t>
            </a:r>
            <a:r>
              <a:rPr lang="en-US" baseline="0" dirty="0" err="1" smtClean="0"/>
              <a:t>thiệt</a:t>
            </a:r>
            <a:r>
              <a:rPr lang="en-US" baseline="0" dirty="0" smtClean="0"/>
              <a:t> </a:t>
            </a:r>
            <a:r>
              <a:rPr lang="en-US" baseline="0" dirty="0" err="1" smtClean="0"/>
              <a:t>bị</a:t>
            </a:r>
            <a:r>
              <a:rPr lang="en-US" baseline="0" dirty="0" smtClean="0"/>
              <a:t> demo)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171</a:t>
            </a:fld>
            <a:endParaRPr lang="en-US">
              <a:solidFill>
                <a:prstClr val="black"/>
              </a:solidFill>
            </a:endParaRPr>
          </a:p>
        </p:txBody>
      </p:sp>
    </p:spTree>
    <p:extLst>
      <p:ext uri="{BB962C8B-B14F-4D97-AF65-F5344CB8AC3E}">
        <p14:creationId xmlns:p14="http://schemas.microsoft.com/office/powerpoint/2010/main" val="135513209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vi-VN" dirty="0" smtClean="0"/>
              <a:t>Hiện tại. </a:t>
            </a:r>
            <a:r>
              <a:rPr lang="en-US" dirty="0" smtClean="0"/>
              <a:t>T</a:t>
            </a:r>
            <a:r>
              <a:rPr lang="vi-VN" dirty="0" smtClean="0"/>
              <a:t>hông tin thời gian đến và đi tại mỗi trạm được chúng tôi sinh ra bằng code. Do vậy, cách làm này không khớp với thực tế. </a:t>
            </a:r>
          </a:p>
          <a:p>
            <a:pPr marL="457200" lvl="0" indent="-228600" rtl="0">
              <a:spcBef>
                <a:spcPts val="0"/>
              </a:spcBef>
              <a:buChar char="-"/>
            </a:pPr>
            <a:r>
              <a:rPr lang="vi-VN" dirty="0" smtClean="0"/>
              <a:t>Chúng tôi thiết kế thực thể Connection giữa PathInfo và Trip. Với cách thiết kế này, chúng tôi có thể mở rộng hệ thống.</a:t>
            </a:r>
            <a:r>
              <a:rPr lang="vi-VN" baseline="0" dirty="0" smtClean="0"/>
              <a:t> Cung cấp ứng dụng cho tài xế xe buýt thu thập dữ liệu thời gian tại mỗi trạm, gửi lên server, được approve từ staff và lưu thông tin vào database.</a:t>
            </a:r>
            <a:endParaRPr lang="en" dirty="0"/>
          </a:p>
        </p:txBody>
      </p:sp>
    </p:spTree>
    <p:extLst>
      <p:ext uri="{BB962C8B-B14F-4D97-AF65-F5344CB8AC3E}">
        <p14:creationId xmlns:p14="http://schemas.microsoft.com/office/powerpoint/2010/main" val="174582645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173</a:t>
            </a:fld>
            <a:endParaRPr lang="en-US"/>
          </a:p>
        </p:txBody>
      </p:sp>
    </p:spTree>
    <p:extLst>
      <p:ext uri="{BB962C8B-B14F-4D97-AF65-F5344CB8AC3E}">
        <p14:creationId xmlns:p14="http://schemas.microsoft.com/office/powerpoint/2010/main" val="153509864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174</a:t>
            </a:fld>
            <a:endParaRPr lang="en-US"/>
          </a:p>
        </p:txBody>
      </p:sp>
    </p:spTree>
    <p:extLst>
      <p:ext uri="{BB962C8B-B14F-4D97-AF65-F5344CB8AC3E}">
        <p14:creationId xmlns:p14="http://schemas.microsoft.com/office/powerpoint/2010/main" val="130555654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175</a:t>
            </a:fld>
            <a:endParaRPr lang="en-US"/>
          </a:p>
        </p:txBody>
      </p:sp>
    </p:spTree>
    <p:extLst>
      <p:ext uri="{BB962C8B-B14F-4D97-AF65-F5344CB8AC3E}">
        <p14:creationId xmlns:p14="http://schemas.microsoft.com/office/powerpoint/2010/main" val="206600491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176</a:t>
            </a:fld>
            <a:endParaRPr lang="en-US"/>
          </a:p>
        </p:txBody>
      </p:sp>
    </p:spTree>
    <p:extLst>
      <p:ext uri="{BB962C8B-B14F-4D97-AF65-F5344CB8AC3E}">
        <p14:creationId xmlns:p14="http://schemas.microsoft.com/office/powerpoint/2010/main" val="146130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a:t>
            </a:r>
            <a:r>
              <a:rPr lang="en-US" baseline="0" dirty="0" err="1" smtClean="0"/>
              <a:t>và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cho</a:t>
            </a:r>
            <a:r>
              <a:rPr lang="en-US" baseline="0" dirty="0" smtClean="0"/>
              <a:t> </a:t>
            </a:r>
            <a:r>
              <a:rPr lang="en-US" baseline="0" dirty="0" err="1" smtClean="0"/>
              <a:t>xe</a:t>
            </a:r>
            <a:r>
              <a:rPr lang="en-US" baseline="0" dirty="0" smtClean="0"/>
              <a:t> </a:t>
            </a:r>
            <a:r>
              <a:rPr lang="en-US" baseline="0" dirty="0" err="1" smtClean="0"/>
              <a:t>máy</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chúng</a:t>
            </a:r>
            <a:r>
              <a:rPr lang="en-US" baseline="0" dirty="0" smtClean="0"/>
              <a:t> </a:t>
            </a:r>
            <a:r>
              <a:rPr lang="vi-VN" baseline="0" dirty="0" smtClean="0"/>
              <a:t>tôi </a:t>
            </a:r>
            <a:r>
              <a:rPr lang="en-US" baseline="0" dirty="0" err="1" smtClean="0"/>
              <a:t>có</a:t>
            </a:r>
            <a:r>
              <a:rPr lang="en-US" baseline="0" dirty="0" smtClean="0"/>
              <a:t>  </a:t>
            </a:r>
            <a:r>
              <a:rPr lang="en-US" baseline="0" dirty="0" err="1" smtClean="0"/>
              <a:t>thể</a:t>
            </a:r>
            <a:r>
              <a:rPr lang="en-US" baseline="0" dirty="0" smtClean="0"/>
              <a:t> search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bằng</a:t>
            </a:r>
            <a:r>
              <a:rPr lang="en-US" baseline="0" dirty="0" smtClean="0"/>
              <a:t> </a:t>
            </a:r>
            <a:r>
              <a:rPr lang="en-US" baseline="0" dirty="0" err="1" smtClean="0"/>
              <a:t>giọng</a:t>
            </a:r>
            <a:r>
              <a:rPr lang="en-US" baseline="0" dirty="0" smtClean="0"/>
              <a:t> </a:t>
            </a:r>
            <a:r>
              <a:rPr lang="en-US" baseline="0" dirty="0" err="1" smtClean="0"/>
              <a:t>nói</a:t>
            </a:r>
            <a:r>
              <a:rPr lang="en-US" baseline="0" dirty="0" smtClean="0"/>
              <a:t> </a:t>
            </a:r>
            <a:r>
              <a:rPr lang="en-US" baseline="0" dirty="0" err="1" smtClean="0"/>
              <a:t>hoặc</a:t>
            </a:r>
            <a:r>
              <a:rPr lang="en-US" baseline="0" dirty="0" smtClean="0"/>
              <a:t> </a:t>
            </a:r>
            <a:r>
              <a:rPr lang="en-US" baseline="0" dirty="0" err="1" smtClean="0"/>
              <a:t>là</a:t>
            </a:r>
            <a:r>
              <a:rPr lang="en-US" baseline="0" dirty="0" smtClean="0"/>
              <a:t> </a:t>
            </a:r>
            <a:r>
              <a:rPr lang="en-US" baseline="0" dirty="0" err="1" smtClean="0"/>
              <a:t>bằng</a:t>
            </a:r>
            <a:r>
              <a:rPr lang="en-US" baseline="0" dirty="0" smtClean="0"/>
              <a:t> text.</a:t>
            </a:r>
          </a:p>
          <a:p>
            <a:r>
              <a:rPr lang="en-US" baseline="0" dirty="0" err="1" smtClean="0"/>
              <a:t>Nếu</a:t>
            </a:r>
            <a:r>
              <a:rPr lang="en-US" baseline="0" dirty="0" smtClean="0"/>
              <a:t> </a:t>
            </a:r>
            <a:r>
              <a:rPr lang="en-US" baseline="0" dirty="0" err="1" smtClean="0"/>
              <a:t>bằng</a:t>
            </a:r>
            <a:r>
              <a:rPr lang="en-US" baseline="0" dirty="0" smtClean="0"/>
              <a:t> </a:t>
            </a:r>
            <a:r>
              <a:rPr lang="en-US" baseline="0" dirty="0" err="1" smtClean="0"/>
              <a:t>giọng</a:t>
            </a:r>
            <a:r>
              <a:rPr lang="en-US" baseline="0" dirty="0" smtClean="0"/>
              <a:t> </a:t>
            </a:r>
            <a:r>
              <a:rPr lang="en-US" baseline="0" dirty="0" err="1" smtClean="0"/>
              <a:t>nói</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gửi</a:t>
            </a:r>
            <a:r>
              <a:rPr lang="en-US" baseline="0" dirty="0" smtClean="0"/>
              <a:t> </a:t>
            </a:r>
            <a:r>
              <a:rPr lang="en-US" baseline="0" dirty="0" err="1" smtClean="0"/>
              <a:t>lên</a:t>
            </a:r>
            <a:r>
              <a:rPr lang="en-US" baseline="0" dirty="0" smtClean="0"/>
              <a:t> </a:t>
            </a:r>
            <a:r>
              <a:rPr lang="en-US" baseline="0" dirty="0" err="1" smtClean="0"/>
              <a:t>google</a:t>
            </a:r>
            <a:r>
              <a:rPr lang="en-US" baseline="0" dirty="0" smtClean="0"/>
              <a:t> API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dạng</a:t>
            </a:r>
            <a:r>
              <a:rPr lang="en-US" baseline="0" dirty="0" smtClean="0"/>
              <a:t> text.</a:t>
            </a:r>
          </a:p>
          <a:p>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vi-VN" baseline="0" dirty="0" smtClean="0"/>
              <a:t>sử dụng google map api để tìm kiếm đường đi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12</a:t>
            </a:fld>
            <a:endParaRPr lang="en-US"/>
          </a:p>
        </p:txBody>
      </p:sp>
    </p:spTree>
    <p:extLst>
      <p:ext uri="{BB962C8B-B14F-4D97-AF65-F5344CB8AC3E}">
        <p14:creationId xmlns:p14="http://schemas.microsoft.com/office/powerpoint/2010/main" val="30571259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endParaRPr lang="en" dirty="0"/>
          </a:p>
        </p:txBody>
      </p:sp>
    </p:spTree>
    <p:extLst>
      <p:ext uri="{BB962C8B-B14F-4D97-AF65-F5344CB8AC3E}">
        <p14:creationId xmlns:p14="http://schemas.microsoft.com/office/powerpoint/2010/main" val="77437079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1974130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Gỉa</a:t>
            </a:r>
            <a:r>
              <a:rPr lang="en-US" baseline="0" dirty="0" smtClean="0"/>
              <a:t> </a:t>
            </a:r>
            <a:r>
              <a:rPr lang="en-US" baseline="0" dirty="0" err="1" smtClean="0"/>
              <a:t>sử</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muốn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cho</a:t>
            </a:r>
            <a:r>
              <a:rPr lang="en-US" baseline="0" dirty="0" smtClean="0"/>
              <a:t> </a:t>
            </a:r>
            <a:r>
              <a:rPr lang="en-US" baseline="0" dirty="0" err="1" smtClean="0"/>
              <a:t>xe</a:t>
            </a:r>
            <a:r>
              <a:rPr lang="en-US" baseline="0" dirty="0" smtClean="0"/>
              <a:t> </a:t>
            </a:r>
            <a:r>
              <a:rPr lang="en-US" baseline="0" dirty="0" err="1" smtClean="0"/>
              <a:t>máy</a:t>
            </a:r>
            <a:r>
              <a:rPr lang="en-US" baseline="0" dirty="0" smtClean="0"/>
              <a:t> qua 4 </a:t>
            </a:r>
            <a:r>
              <a:rPr lang="en-US" baseline="0" dirty="0" err="1" smtClean="0"/>
              <a:t>điểm</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t>13</a:t>
            </a:fld>
            <a:endParaRPr lang="en-US"/>
          </a:p>
        </p:txBody>
      </p:sp>
    </p:spTree>
    <p:extLst>
      <p:ext uri="{BB962C8B-B14F-4D97-AF65-F5344CB8AC3E}">
        <p14:creationId xmlns:p14="http://schemas.microsoft.com/office/powerpoint/2010/main" val="1754243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baseline="0" dirty="0" smtClean="0"/>
              <a:t> </a:t>
            </a:r>
            <a:r>
              <a:rPr lang="en-US" baseline="0" dirty="0" err="1" smtClean="0"/>
              <a:t>thống</a:t>
            </a:r>
            <a:r>
              <a:rPr lang="en-US" baseline="0" dirty="0" smtClean="0"/>
              <a:t> </a:t>
            </a:r>
            <a:r>
              <a:rPr lang="en-US" baseline="0" dirty="0" err="1" smtClean="0"/>
              <a:t>c</a:t>
            </a:r>
            <a:r>
              <a:rPr lang="en-US" dirty="0" err="1" smtClean="0"/>
              <a:t>hung</a:t>
            </a:r>
            <a:r>
              <a:rPr lang="en-US" dirty="0" smtClean="0"/>
              <a:t> </a:t>
            </a:r>
            <a:r>
              <a:rPr lang="en-US" dirty="0" err="1" smtClean="0"/>
              <a:t>toi</a:t>
            </a:r>
            <a:r>
              <a:rPr lang="en-US" dirty="0" smtClean="0"/>
              <a:t> </a:t>
            </a:r>
            <a:r>
              <a:rPr lang="en-US" baseline="0" dirty="0" err="1" smtClean="0"/>
              <a:t>sẽ</a:t>
            </a:r>
            <a:r>
              <a:rPr lang="en-US" baseline="0" dirty="0" smtClean="0"/>
              <a:t> </a:t>
            </a:r>
            <a:r>
              <a:rPr lang="en-US" baseline="0" dirty="0" err="1" smtClean="0"/>
              <a:t>liệt</a:t>
            </a:r>
            <a:r>
              <a:rPr lang="en-US" baseline="0" dirty="0" smtClean="0"/>
              <a:t> </a:t>
            </a:r>
            <a:r>
              <a:rPr lang="en-US" baseline="0" dirty="0" err="1" smtClean="0"/>
              <a:t>kê</a:t>
            </a:r>
            <a:r>
              <a:rPr lang="en-US" baseline="0" dirty="0" smtClean="0"/>
              <a:t> </a:t>
            </a:r>
            <a:r>
              <a:rPr lang="en-US" baseline="0" dirty="0" err="1" smtClean="0"/>
              <a:t>hết</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gửi</a:t>
            </a:r>
            <a:r>
              <a:rPr lang="en-US" baseline="0" dirty="0" smtClean="0"/>
              <a:t> </a:t>
            </a:r>
            <a:r>
              <a:rPr lang="en-US" baseline="0" dirty="0" err="1" smtClean="0"/>
              <a:t>lên</a:t>
            </a:r>
            <a:r>
              <a:rPr lang="en-US" baseline="0" dirty="0" smtClean="0"/>
              <a:t> </a:t>
            </a:r>
            <a:r>
              <a:rPr lang="en-US" baseline="0" dirty="0" err="1" smtClean="0"/>
              <a:t>google</a:t>
            </a:r>
            <a:r>
              <a:rPr lang="en-US" baseline="0" dirty="0" smtClean="0"/>
              <a:t> API…</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nhưng</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chọn</a:t>
            </a:r>
            <a:r>
              <a:rPr lang="en-US" baseline="0" dirty="0" smtClean="0"/>
              <a:t> </a:t>
            </a:r>
            <a:r>
              <a:rPr lang="en-US" baseline="0" dirty="0" err="1" smtClean="0"/>
              <a:t>ra</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14</a:t>
            </a:fld>
            <a:endParaRPr lang="en-US"/>
          </a:p>
        </p:txBody>
      </p:sp>
    </p:spTree>
    <p:extLst>
      <p:ext uri="{BB962C8B-B14F-4D97-AF65-F5344CB8AC3E}">
        <p14:creationId xmlns:p14="http://schemas.microsoft.com/office/powerpoint/2010/main" val="2028749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 sử kết quả tốt nhất là Khương sẽ đi qua nhà bạn gái, sau đó qua nhà </a:t>
            </a:r>
            <a:r>
              <a:rPr lang="en-US" dirty="0" smtClean="0"/>
              <a:t>me</a:t>
            </a:r>
            <a:r>
              <a:rPr lang="vi-VN" dirty="0" smtClean="0"/>
              <a:t> và cuối cùng là nhà bà nội.</a:t>
            </a:r>
          </a:p>
          <a:p>
            <a:r>
              <a:rPr lang="en-US" dirty="0" err="1" smtClean="0"/>
              <a:t>Để</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 </a:t>
            </a:r>
            <a:r>
              <a:rPr lang="en-US" baseline="0" dirty="0" err="1" smtClean="0"/>
              <a:t>này</a:t>
            </a:r>
            <a:r>
              <a:rPr lang="en-US" baseline="0" dirty="0" smtClean="0"/>
              <a:t>..</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các</a:t>
            </a:r>
            <a:r>
              <a:rPr lang="en-US" baseline="0" dirty="0" smtClean="0"/>
              <a:t> class.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class step </a:t>
            </a:r>
            <a:r>
              <a:rPr lang="en-US" baseline="0" dirty="0" err="1" smtClean="0"/>
              <a:t>để</a:t>
            </a:r>
            <a:r>
              <a:rPr lang="en-US" baseline="0" dirty="0" smtClean="0"/>
              <a:t> </a:t>
            </a:r>
            <a:r>
              <a:rPr lang="en-US" baseline="0" dirty="0" err="1" smtClean="0"/>
              <a:t>chứa</a:t>
            </a:r>
            <a:r>
              <a:rPr lang="en-US" baseline="0" dirty="0" smtClean="0"/>
              <a:t> </a:t>
            </a:r>
            <a:r>
              <a:rPr lang="en-US" baseline="0" dirty="0" err="1" smtClean="0"/>
              <a:t>các</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vi-VN" baseline="0" dirty="0" smtClean="0"/>
              <a:t>từng bước.</a:t>
            </a:r>
          </a:p>
          <a:p>
            <a:r>
              <a:rPr lang="en-US" baseline="0" dirty="0" err="1" smtClean="0"/>
              <a:t>Và</a:t>
            </a:r>
            <a:r>
              <a:rPr lang="en-US" baseline="0" dirty="0" smtClean="0"/>
              <a:t> </a:t>
            </a:r>
            <a:r>
              <a:rPr lang="en-US" baseline="0" dirty="0" err="1" smtClean="0"/>
              <a:t>một</a:t>
            </a:r>
            <a:r>
              <a:rPr lang="en-US" baseline="0" dirty="0" smtClean="0"/>
              <a:t> </a:t>
            </a:r>
            <a:r>
              <a:rPr lang="vi-VN" baseline="0" dirty="0" smtClean="0"/>
              <a:t>class </a:t>
            </a:r>
            <a:r>
              <a:rPr lang="en-US" baseline="0" dirty="0" smtClean="0"/>
              <a:t>leg. </a:t>
            </a:r>
            <a:r>
              <a:rPr lang="en-US" baseline="0" dirty="0" err="1" smtClean="0"/>
              <a:t>Để</a:t>
            </a:r>
            <a:r>
              <a:rPr lang="en-US" baseline="0" dirty="0" smtClean="0"/>
              <a:t> </a:t>
            </a:r>
            <a:r>
              <a:rPr lang="en-US" baseline="0" dirty="0" err="1" smtClean="0"/>
              <a:t>chứa</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2 </a:t>
            </a:r>
            <a:r>
              <a:rPr lang="en-US" baseline="0" dirty="0" err="1" smtClean="0"/>
              <a:t>điểm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15</a:t>
            </a:fld>
            <a:endParaRPr lang="en-US"/>
          </a:p>
        </p:txBody>
      </p:sp>
    </p:spTree>
    <p:extLst>
      <p:ext uri="{BB962C8B-B14F-4D97-AF65-F5344CB8AC3E}">
        <p14:creationId xmlns:p14="http://schemas.microsoft.com/office/powerpoint/2010/main" val="1050908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Chúng tôi xây dựng class Step dựa trên kết quả json trả về từ Google API </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t>16</a:t>
            </a:fld>
            <a:endParaRPr lang="en-US"/>
          </a:p>
        </p:txBody>
      </p:sp>
    </p:spTree>
    <p:extLst>
      <p:ext uri="{BB962C8B-B14F-4D97-AF65-F5344CB8AC3E}">
        <p14:creationId xmlns:p14="http://schemas.microsoft.com/office/powerpoint/2010/main" val="1013009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Instruction:</a:t>
            </a:r>
            <a:r>
              <a:rPr lang="vi-VN" baseline="0" dirty="0" smtClean="0"/>
              <a:t> hướng dẫn cách đi của step hiện tại </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t>19</a:t>
            </a:fld>
            <a:endParaRPr lang="en-US"/>
          </a:p>
        </p:txBody>
      </p:sp>
    </p:spTree>
    <p:extLst>
      <p:ext uri="{BB962C8B-B14F-4D97-AF65-F5344CB8AC3E}">
        <p14:creationId xmlns:p14="http://schemas.microsoft.com/office/powerpoint/2010/main" val="957770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Maneuver: hướng dẫn tổng quát của step hiện tại</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t>20</a:t>
            </a:fld>
            <a:endParaRPr lang="en-US"/>
          </a:p>
        </p:txBody>
      </p:sp>
    </p:spTree>
    <p:extLst>
      <p:ext uri="{BB962C8B-B14F-4D97-AF65-F5344CB8AC3E}">
        <p14:creationId xmlns:p14="http://schemas.microsoft.com/office/powerpoint/2010/main" val="4418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Polyline : toạ độ các điểm để vẽ đường đi một step.</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t>21</a:t>
            </a:fld>
            <a:endParaRPr lang="en-US"/>
          </a:p>
        </p:txBody>
      </p:sp>
    </p:spTree>
    <p:extLst>
      <p:ext uri="{BB962C8B-B14F-4D97-AF65-F5344CB8AC3E}">
        <p14:creationId xmlns:p14="http://schemas.microsoft.com/office/powerpoint/2010/main" val="160710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Mở dau.</a:t>
            </a:r>
            <a:r>
              <a:rPr lang="vi-VN" baseline="0" dirty="0" smtClean="0"/>
              <a:t> Toi xin dưa ra mot kich ban nhu sau</a:t>
            </a:r>
            <a:r>
              <a:rPr lang="en-US" baseline="0" dirty="0" smtClean="0"/>
              <a:t>:</a:t>
            </a:r>
            <a:r>
              <a:rPr lang="vi-VN" baseline="0" dirty="0" smtClean="0"/>
              <a:t/>
            </a:r>
            <a:br>
              <a:rPr lang="vi-VN" baseline="0" dirty="0" smtClean="0"/>
            </a:br>
            <a:r>
              <a:rPr lang="en-US" dirty="0" err="1" smtClean="0"/>
              <a:t>Khuong</a:t>
            </a:r>
            <a:r>
              <a:rPr lang="en-US" dirty="0" smtClean="0"/>
              <a:t> la mot </a:t>
            </a:r>
            <a:r>
              <a:rPr lang="en-US" dirty="0" err="1" smtClean="0"/>
              <a:t>doanh</a:t>
            </a:r>
            <a:r>
              <a:rPr lang="en-US" dirty="0" smtClean="0"/>
              <a:t> </a:t>
            </a:r>
            <a:r>
              <a:rPr lang="en-US" dirty="0" err="1" smtClean="0"/>
              <a:t>nhan</a:t>
            </a:r>
            <a:r>
              <a:rPr lang="en-US" dirty="0" smtClean="0"/>
              <a:t> ban </a:t>
            </a:r>
            <a:r>
              <a:rPr lang="en-US" dirty="0" err="1" smtClean="0"/>
              <a:t>ron</a:t>
            </a:r>
            <a:r>
              <a:rPr lang="en-US" baseline="0" dirty="0" smtClean="0"/>
              <a:t> di </a:t>
            </a:r>
            <a:r>
              <a:rPr lang="en-US" baseline="0" dirty="0" err="1" smtClean="0"/>
              <a:t>cong</a:t>
            </a:r>
            <a:r>
              <a:rPr lang="en-US" baseline="0" dirty="0" smtClean="0"/>
              <a:t> </a:t>
            </a:r>
            <a:r>
              <a:rPr lang="en-US" baseline="0" dirty="0" err="1" smtClean="0"/>
              <a:t>tac</a:t>
            </a:r>
            <a:r>
              <a:rPr lang="en-US" baseline="0" dirty="0" smtClean="0"/>
              <a:t> </a:t>
            </a:r>
            <a:r>
              <a:rPr lang="en-US" baseline="0" dirty="0" err="1" smtClean="0"/>
              <a:t>thường</a:t>
            </a:r>
            <a:r>
              <a:rPr lang="en-US" baseline="0" dirty="0" smtClean="0"/>
              <a:t> </a:t>
            </a:r>
            <a:r>
              <a:rPr lang="en-US" baseline="0" dirty="0" err="1" smtClean="0"/>
              <a:t>xuyên</a:t>
            </a:r>
            <a:r>
              <a:rPr lang="en-US" baseline="0" dirty="0" smtClean="0"/>
              <a:t> </a:t>
            </a:r>
            <a:r>
              <a:rPr lang="en-US" baseline="0" dirty="0" err="1" smtClean="0"/>
              <a:t>nên</a:t>
            </a:r>
            <a:r>
              <a:rPr lang="en-US" baseline="0" dirty="0" smtClean="0"/>
              <a:t>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ít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về</a:t>
            </a:r>
            <a:r>
              <a:rPr lang="en-US" baseline="0" dirty="0" smtClean="0"/>
              <a:t> </a:t>
            </a:r>
            <a:r>
              <a:rPr lang="en-US" baseline="0" dirty="0" err="1" smtClean="0"/>
              <a:t>thăm</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Hom</a:t>
            </a:r>
            <a:r>
              <a:rPr lang="en-US" baseline="0" dirty="0" smtClean="0"/>
              <a:t> nay </a:t>
            </a:r>
            <a:r>
              <a:rPr lang="en-US" baseline="0" dirty="0" err="1" smtClean="0"/>
              <a:t>Khuong</a:t>
            </a:r>
            <a:r>
              <a:rPr lang="en-US" baseline="0" dirty="0" smtClean="0"/>
              <a:t> </a:t>
            </a:r>
            <a:r>
              <a:rPr lang="en-US" baseline="0" dirty="0" err="1" smtClean="0"/>
              <a:t>ve</a:t>
            </a:r>
            <a:r>
              <a:rPr lang="en-US" baseline="0" dirty="0" smtClean="0"/>
              <a:t> </a:t>
            </a:r>
            <a:r>
              <a:rPr lang="en-US" baseline="0" dirty="0" err="1" smtClean="0"/>
              <a:t>nuoc</a:t>
            </a:r>
            <a:r>
              <a:rPr lang="en-US" baseline="0" dirty="0" smtClean="0"/>
              <a:t> </a:t>
            </a:r>
            <a:r>
              <a:rPr lang="en-US" baseline="0" dirty="0" err="1" smtClean="0"/>
              <a:t>và</a:t>
            </a:r>
            <a:r>
              <a:rPr lang="en-US" baseline="0" dirty="0" smtClean="0"/>
              <a:t> </a:t>
            </a:r>
            <a:r>
              <a:rPr lang="en-US" baseline="0" dirty="0" err="1" smtClean="0"/>
              <a:t>muốn</a:t>
            </a:r>
            <a:r>
              <a:rPr lang="en-US" baseline="0" dirty="0" smtClean="0"/>
              <a:t> </a:t>
            </a:r>
            <a:r>
              <a:rPr lang="en-US" baseline="0" dirty="0" err="1" smtClean="0"/>
              <a:t>thu</a:t>
            </a:r>
            <a:r>
              <a:rPr lang="en-US" baseline="0" dirty="0" smtClean="0"/>
              <a:t> </a:t>
            </a:r>
            <a:r>
              <a:rPr lang="en-US" baseline="0" dirty="0" err="1" smtClean="0"/>
              <a:t>xếp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gặp</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gái</a:t>
            </a:r>
            <a:r>
              <a:rPr lang="en-US" baseline="0" dirty="0" smtClean="0"/>
              <a:t>. </a:t>
            </a:r>
            <a:r>
              <a:rPr lang="en-US" baseline="0" dirty="0" err="1" smtClean="0"/>
              <a:t>Hien</a:t>
            </a:r>
            <a:r>
              <a:rPr lang="en-US" baseline="0" dirty="0" smtClean="0"/>
              <a:t> tai </a:t>
            </a:r>
            <a:r>
              <a:rPr lang="en-US" baseline="0" dirty="0" err="1" smtClean="0"/>
              <a:t>Khuong</a:t>
            </a:r>
            <a:r>
              <a:rPr lang="en-US" baseline="0" dirty="0" smtClean="0"/>
              <a:t> dang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tại</a:t>
            </a:r>
            <a:r>
              <a:rPr lang="en-US" baseline="0" dirty="0" smtClean="0"/>
              <a:t> </a:t>
            </a:r>
            <a:r>
              <a:rPr lang="en-US" baseline="0" dirty="0" err="1" smtClean="0"/>
              <a:t>công</a:t>
            </a:r>
            <a:r>
              <a:rPr lang="en-US" baseline="0" dirty="0" smtClean="0"/>
              <a:t> </a:t>
            </a:r>
            <a:r>
              <a:rPr lang="en-US" baseline="0" dirty="0" err="1" smtClean="0"/>
              <a:t>ty</a:t>
            </a:r>
            <a:r>
              <a:rPr lang="en-US" baseline="0" dirty="0" smtClean="0"/>
              <a:t> o </a:t>
            </a:r>
            <a:r>
              <a:rPr lang="en-US" baseline="0" dirty="0" err="1" smtClean="0"/>
              <a:t>gần</a:t>
            </a:r>
            <a:r>
              <a:rPr lang="en-US" baseline="0" dirty="0" smtClean="0"/>
              <a:t> </a:t>
            </a:r>
            <a:r>
              <a:rPr lang="en-US" baseline="0" dirty="0" err="1" smtClean="0"/>
              <a:t>cong</a:t>
            </a:r>
            <a:r>
              <a:rPr lang="en-US" baseline="0" dirty="0" smtClean="0"/>
              <a:t> </a:t>
            </a:r>
            <a:r>
              <a:rPr lang="en-US" baseline="0" dirty="0" err="1" smtClean="0"/>
              <a:t>vien</a:t>
            </a:r>
            <a:r>
              <a:rPr lang="en-US" baseline="0" dirty="0" smtClean="0"/>
              <a:t> </a:t>
            </a:r>
            <a:r>
              <a:rPr lang="en-US" baseline="0" dirty="0" err="1" smtClean="0"/>
              <a:t>tao</a:t>
            </a:r>
            <a:r>
              <a:rPr lang="en-US" baseline="0" dirty="0" smtClean="0"/>
              <a:t> </a:t>
            </a:r>
            <a:r>
              <a:rPr lang="en-US" baseline="0" dirty="0" err="1" smtClean="0"/>
              <a:t>dan.</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2</a:t>
            </a:fld>
            <a:endParaRPr lang="en-US"/>
          </a:p>
        </p:txBody>
      </p:sp>
    </p:spTree>
    <p:extLst>
      <p:ext uri="{BB962C8B-B14F-4D97-AF65-F5344CB8AC3E}">
        <p14:creationId xmlns:p14="http://schemas.microsoft.com/office/powerpoint/2010/main" val="1172889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Tiếp tục chúng tôi xin trình bày cách xây dựng class Leg</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t>22</a:t>
            </a:fld>
            <a:endParaRPr lang="en-US"/>
          </a:p>
        </p:txBody>
      </p:sp>
    </p:spTree>
    <p:extLst>
      <p:ext uri="{BB962C8B-B14F-4D97-AF65-F5344CB8AC3E}">
        <p14:creationId xmlns:p14="http://schemas.microsoft.com/office/powerpoint/2010/main" val="454267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t>23</a:t>
            </a:fld>
            <a:endParaRPr lang="en-US"/>
          </a:p>
        </p:txBody>
      </p:sp>
    </p:spTree>
    <p:extLst>
      <p:ext uri="{BB962C8B-B14F-4D97-AF65-F5344CB8AC3E}">
        <p14:creationId xmlns:p14="http://schemas.microsoft.com/office/powerpoint/2010/main" val="1449931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OverviewPolyline: toạ độ các điểm vẽ nên leg đó </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t>27</a:t>
            </a:fld>
            <a:endParaRPr lang="en-US"/>
          </a:p>
        </p:txBody>
      </p:sp>
    </p:spTree>
    <p:extLst>
      <p:ext uri="{BB962C8B-B14F-4D97-AF65-F5344CB8AC3E}">
        <p14:creationId xmlns:p14="http://schemas.microsoft.com/office/powerpoint/2010/main" val="677680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demo 4 </a:t>
            </a:r>
            <a:r>
              <a:rPr lang="en-US" baseline="0" dirty="0" err="1" smtClean="0"/>
              <a:t>điểm</a:t>
            </a:r>
            <a:r>
              <a:rPr lang="en-US" baseline="0" dirty="0" smtClean="0"/>
              <a:t> </a:t>
            </a:r>
            <a:r>
              <a:rPr lang="en-US" baseline="0" dirty="0" err="1" smtClean="0"/>
              <a:t>xe</a:t>
            </a:r>
            <a:r>
              <a:rPr lang="en-US" baseline="0" dirty="0" smtClean="0"/>
              <a:t> </a:t>
            </a:r>
            <a:r>
              <a:rPr lang="en-US" baseline="0" dirty="0" err="1" smtClean="0"/>
              <a:t>máy</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như</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a:t>
            </a:r>
          </a:p>
          <a:p>
            <a:r>
              <a:rPr lang="en-US" baseline="0" dirty="0" smtClean="0"/>
              <a:t>(</a:t>
            </a:r>
            <a:r>
              <a:rPr lang="en-US" baseline="0" dirty="0" err="1" smtClean="0"/>
              <a:t>bật</a:t>
            </a:r>
            <a:r>
              <a:rPr lang="en-US" baseline="0" dirty="0" smtClean="0"/>
              <a:t> </a:t>
            </a:r>
            <a:r>
              <a:rPr lang="en-US" baseline="0" dirty="0" err="1" smtClean="0"/>
              <a:t>thiệt</a:t>
            </a:r>
            <a:r>
              <a:rPr lang="en-US" baseline="0" dirty="0" smtClean="0"/>
              <a:t> </a:t>
            </a:r>
            <a:r>
              <a:rPr lang="en-US" baseline="0" dirty="0" err="1" smtClean="0"/>
              <a:t>bị</a:t>
            </a:r>
            <a:r>
              <a:rPr lang="en-US" baseline="0" dirty="0" smtClean="0"/>
              <a:t> demo)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29</a:t>
            </a:fld>
            <a:endParaRPr lang="en-US"/>
          </a:p>
        </p:txBody>
      </p:sp>
    </p:spTree>
    <p:extLst>
      <p:ext uri="{BB962C8B-B14F-4D97-AF65-F5344CB8AC3E}">
        <p14:creationId xmlns:p14="http://schemas.microsoft.com/office/powerpoint/2010/main" val="993365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a:t>
            </a:r>
            <a:r>
              <a:rPr lang="en-US" dirty="0" err="1" smtClean="0"/>
              <a:t>khi</a:t>
            </a:r>
            <a:r>
              <a:rPr lang="en-US" dirty="0" smtClean="0"/>
              <a:t> </a:t>
            </a:r>
            <a:r>
              <a:rPr lang="en-US" dirty="0" err="1" smtClean="0"/>
              <a:t>đã</a:t>
            </a:r>
            <a:r>
              <a:rPr lang="en-US" baseline="0" dirty="0" smtClean="0"/>
              <a:t> search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bằng</a:t>
            </a:r>
            <a:r>
              <a:rPr lang="en-US" baseline="0" dirty="0" smtClean="0"/>
              <a:t> </a:t>
            </a:r>
            <a:r>
              <a:rPr lang="en-US" baseline="0" dirty="0" err="1" smtClean="0"/>
              <a:t>wifi</a:t>
            </a:r>
            <a:r>
              <a:rPr lang="en-US" baseline="0" dirty="0" smtClean="0"/>
              <a:t> </a:t>
            </a:r>
            <a:r>
              <a:rPr lang="en-US" baseline="0" dirty="0" err="1" smtClean="0"/>
              <a:t>tại</a:t>
            </a:r>
            <a:r>
              <a:rPr lang="en-US" baseline="0" dirty="0" smtClean="0"/>
              <a:t> </a:t>
            </a:r>
            <a:r>
              <a:rPr lang="en-US" baseline="0" dirty="0" err="1" smtClean="0"/>
              <a:t>nhà</a:t>
            </a:r>
            <a:r>
              <a:rPr lang="en-US" baseline="0" dirty="0" smtClean="0"/>
              <a:t>. Anh </a:t>
            </a:r>
            <a:r>
              <a:rPr lang="en-US" baseline="0" dirty="0" err="1" smtClean="0"/>
              <a:t>khương</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chuyến</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anh</a:t>
            </a:r>
            <a:r>
              <a:rPr lang="en-US" baseline="0" dirty="0" smtClean="0"/>
              <a:t> </a:t>
            </a:r>
            <a:r>
              <a:rPr lang="en-US" baseline="0" dirty="0" err="1" smtClean="0"/>
              <a:t>ấy</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73764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Vấn</a:t>
            </a:r>
            <a:r>
              <a:rPr lang="en-US" baseline="0" dirty="0" smtClean="0"/>
              <a:t> </a:t>
            </a:r>
            <a:r>
              <a:rPr lang="en-US" baseline="0" dirty="0" err="1" smtClean="0"/>
              <a:t>đề</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a:t>
            </a:r>
          </a:p>
          <a:p>
            <a:r>
              <a:rPr lang="en-US" baseline="0" dirty="0" err="1" smtClean="0"/>
              <a:t>Vì</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đã</a:t>
            </a:r>
            <a:r>
              <a:rPr lang="en-US" baseline="0" dirty="0" smtClean="0"/>
              <a:t> </a:t>
            </a:r>
            <a:r>
              <a:rPr lang="en-US" baseline="0" dirty="0" err="1" smtClean="0"/>
              <a:t>ra</a:t>
            </a:r>
            <a:r>
              <a:rPr lang="en-US" baseline="0" dirty="0" smtClean="0"/>
              <a:t> </a:t>
            </a:r>
            <a:r>
              <a:rPr lang="en-US" baseline="0" dirty="0" err="1" smtClean="0"/>
              <a:t>nước</a:t>
            </a:r>
            <a:r>
              <a:rPr lang="en-US" baseline="0" dirty="0" smtClean="0"/>
              <a:t> </a:t>
            </a:r>
            <a:r>
              <a:rPr lang="en-US" baseline="0" dirty="0" err="1" smtClean="0"/>
              <a:t>ngoài</a:t>
            </a:r>
            <a:r>
              <a:rPr lang="en-US" baseline="0" dirty="0" smtClean="0"/>
              <a:t> </a:t>
            </a:r>
            <a:r>
              <a:rPr lang="en-US" baseline="0" dirty="0" err="1" smtClean="0"/>
              <a:t>khá</a:t>
            </a:r>
            <a:r>
              <a:rPr lang="en-US" baseline="0" dirty="0" smtClean="0"/>
              <a:t> </a:t>
            </a:r>
            <a:r>
              <a:rPr lang="en-US" baseline="0" dirty="0" err="1" smtClean="0"/>
              <a:t>lâu</a:t>
            </a:r>
            <a:r>
              <a:rPr lang="en-US" baseline="0" dirty="0" smtClean="0"/>
              <a:t> </a:t>
            </a:r>
            <a:r>
              <a:rPr lang="en-US" baseline="0" dirty="0" err="1" smtClean="0"/>
              <a:t>nên</a:t>
            </a:r>
            <a:r>
              <a:rPr lang="en-US" baseline="0" dirty="0" smtClean="0"/>
              <a:t> </a:t>
            </a:r>
            <a:r>
              <a:rPr lang="en-US" baseline="0" dirty="0" err="1" smtClean="0"/>
              <a:t>khi</a:t>
            </a:r>
            <a:r>
              <a:rPr lang="en-US" baseline="0" dirty="0" smtClean="0"/>
              <a:t> </a:t>
            </a:r>
            <a:r>
              <a:rPr lang="en-US" baseline="0" dirty="0" err="1" smtClean="0"/>
              <a:t>về</a:t>
            </a:r>
            <a:r>
              <a:rPr lang="en-US" baseline="0" dirty="0" smtClean="0"/>
              <a:t> </a:t>
            </a:r>
            <a:r>
              <a:rPr lang="en-US" baseline="0" dirty="0" err="1" smtClean="0"/>
              <a:t>nướic</a:t>
            </a:r>
            <a:r>
              <a:rPr lang="en-US" baseline="0" dirty="0" smtClean="0"/>
              <a:t>, </a:t>
            </a:r>
            <a:r>
              <a:rPr lang="en-US" baseline="0" dirty="0" err="1" smtClean="0"/>
              <a:t>anh</a:t>
            </a:r>
            <a:r>
              <a:rPr lang="en-US" baseline="0" dirty="0" smtClean="0"/>
              <a:t> </a:t>
            </a:r>
            <a:r>
              <a:rPr lang="en-US" baseline="0" dirty="0" err="1" smtClean="0"/>
              <a:t>bị</a:t>
            </a:r>
            <a:r>
              <a:rPr lang="en-US" baseline="0" dirty="0" smtClean="0"/>
              <a:t> </a:t>
            </a:r>
            <a:r>
              <a:rPr lang="en-US" baseline="0" dirty="0" err="1" smtClean="0"/>
              <a:t>bối</a:t>
            </a:r>
            <a:r>
              <a:rPr lang="en-US" baseline="0" dirty="0" smtClean="0"/>
              <a:t> </a:t>
            </a:r>
            <a:r>
              <a:rPr lang="en-US" baseline="0" dirty="0" err="1" smtClean="0"/>
              <a:t>zối</a:t>
            </a:r>
            <a:r>
              <a:rPr lang="en-US" baseline="0" dirty="0" smtClean="0"/>
              <a:t> </a:t>
            </a:r>
            <a:r>
              <a:rPr lang="en-US" baseline="0" dirty="0" err="1" smtClean="0"/>
              <a:t>với</a:t>
            </a:r>
            <a:r>
              <a:rPr lang="en-US" baseline="0" dirty="0" smtClean="0"/>
              <a:t> </a:t>
            </a:r>
            <a:r>
              <a:rPr lang="en-US" baseline="0" dirty="0" err="1" smtClean="0"/>
              <a:t>tình</a:t>
            </a:r>
            <a:r>
              <a:rPr lang="en-US" baseline="0" dirty="0" smtClean="0"/>
              <a:t> </a:t>
            </a:r>
            <a:r>
              <a:rPr lang="en-US" baseline="0" dirty="0" err="1" smtClean="0"/>
              <a:t>hình</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 </a:t>
            </a:r>
            <a:r>
              <a:rPr lang="en-US" baseline="0" dirty="0" err="1" smtClean="0"/>
              <a:t>hiện</a:t>
            </a:r>
            <a:r>
              <a:rPr lang="en-US" baseline="0" dirty="0" smtClean="0"/>
              <a:t> tai </a:t>
            </a:r>
            <a:r>
              <a:rPr lang="en-US" baseline="0" dirty="0" err="1" smtClean="0"/>
              <a:t>của</a:t>
            </a:r>
            <a:r>
              <a:rPr lang="en-US" baseline="0" dirty="0" smtClean="0"/>
              <a:t> </a:t>
            </a:r>
            <a:r>
              <a:rPr lang="en-US" baseline="0" dirty="0" err="1" smtClean="0"/>
              <a:t>việt</a:t>
            </a:r>
            <a:r>
              <a:rPr lang="en-US" baseline="0" dirty="0" smtClean="0"/>
              <a:t> </a:t>
            </a:r>
            <a:r>
              <a:rPr lang="en-US" baseline="0" dirty="0" err="1" smtClean="0"/>
              <a:t>nam</a:t>
            </a:r>
            <a:r>
              <a:rPr lang="en-US" baseline="0" dirty="0" smtClean="0"/>
              <a:t> </a:t>
            </a:r>
            <a:r>
              <a:rPr lang="en-US" baseline="0" dirty="0" err="1" smtClean="0"/>
              <a:t>và</a:t>
            </a:r>
            <a:r>
              <a:rPr lang="en-US" baseline="0" dirty="0" smtClean="0"/>
              <a:t> </a:t>
            </a:r>
            <a:r>
              <a:rPr lang="en-US" baseline="0" dirty="0" err="1" smtClean="0"/>
              <a:t>rất</a:t>
            </a:r>
            <a:r>
              <a:rPr lang="en-US" baseline="0" dirty="0" smtClean="0"/>
              <a:t> </a:t>
            </a:r>
            <a:r>
              <a:rPr lang="en-US" baseline="0" dirty="0" err="1" smtClean="0"/>
              <a:t>cần</a:t>
            </a:r>
            <a:r>
              <a:rPr lang="en-US" baseline="0" dirty="0" smtClean="0"/>
              <a:t> 1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để</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a:t>
            </a:r>
          </a:p>
          <a:p>
            <a:r>
              <a:rPr lang="en-US" baseline="0" dirty="0" err="1" smtClean="0"/>
              <a:t>Và</a:t>
            </a:r>
            <a:r>
              <a:rPr lang="en-US" baseline="0" dirty="0" smtClean="0"/>
              <a:t> </a:t>
            </a:r>
            <a:r>
              <a:rPr lang="en-US" baseline="0" dirty="0" err="1" smtClean="0"/>
              <a:t>đt</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cũng</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3G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vào</a:t>
            </a:r>
            <a:r>
              <a:rPr lang="en-US" baseline="0" dirty="0" smtClean="0"/>
              <a:t> map.</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41648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Phát hiện và thông báo cho anh Khương ở mỗi ng</a:t>
            </a:r>
            <a:r>
              <a:rPr lang="en-US" dirty="0" smtClean="0"/>
              <a:t>ã</a:t>
            </a:r>
            <a:r>
              <a:rPr lang="en-US" baseline="0" dirty="0" smtClean="0"/>
              <a:t> </a:t>
            </a:r>
            <a:r>
              <a:rPr lang="en-US" baseline="0" dirty="0" err="1" smtClean="0"/>
              <a:t>rẻ</a:t>
            </a:r>
            <a:r>
              <a:rPr lang="en-US" baseline="0" dirty="0" smtClean="0"/>
              <a:t>.</a:t>
            </a:r>
            <a:endParaRPr lang="vi-VN" dirty="0" smtClean="0"/>
          </a:p>
          <a:p>
            <a:r>
              <a:rPr lang="en-US" dirty="0" smtClean="0"/>
              <a:t>S</a:t>
            </a:r>
            <a:r>
              <a:rPr lang="vi-VN" dirty="0" smtClean="0"/>
              <a:t>ong song đó, chúng tôi cung cấp chức năng map offline mà ko cần mạng 3G.</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728863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Notify Turn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287305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Nhưng</a:t>
            </a:r>
            <a:r>
              <a:rPr lang="en-US" baseline="0" dirty="0" smtClean="0"/>
              <a:t> </a:t>
            </a:r>
            <a:r>
              <a:rPr lang="en-US" baseline="0" dirty="0" err="1" smtClean="0"/>
              <a:t>trước</a:t>
            </a:r>
            <a:r>
              <a:rPr lang="vi-VN" dirty="0" smtClean="0"/>
              <a:t> hết, tôi xin trình bày </a:t>
            </a:r>
            <a:r>
              <a:rPr lang="en-US"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vi-VN" dirty="0" smtClean="0"/>
              <a:t>khoảng cách </a:t>
            </a:r>
            <a:r>
              <a:rPr lang="en-US" dirty="0" err="1" smtClean="0"/>
              <a:t>từ</a:t>
            </a:r>
            <a:r>
              <a:rPr lang="en-US" baseline="0" dirty="0" smtClean="0"/>
              <a:t> 1 </a:t>
            </a:r>
            <a:r>
              <a:rPr lang="en-US" baseline="0" dirty="0" err="1" smtClean="0"/>
              <a:t>điểm</a:t>
            </a:r>
            <a:r>
              <a:rPr lang="en-US" baseline="0" dirty="0" smtClean="0"/>
              <a:t> </a:t>
            </a:r>
            <a:r>
              <a:rPr lang="en-US" baseline="0" dirty="0" err="1" smtClean="0"/>
              <a:t>tới</a:t>
            </a:r>
            <a:r>
              <a:rPr lang="en-US" baseline="0" dirty="0" smtClean="0"/>
              <a:t> 1 </a:t>
            </a:r>
            <a:r>
              <a:rPr lang="en-US" baseline="0" dirty="0" err="1" smtClean="0"/>
              <a:t>đoạn</a:t>
            </a:r>
            <a:r>
              <a:rPr lang="en-US" baseline="0" dirty="0" smtClean="0"/>
              <a:t> </a:t>
            </a:r>
            <a:r>
              <a:rPr lang="en-US" baseline="0" dirty="0" err="1" smtClean="0"/>
              <a:t>thẳng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dung </a:t>
            </a:r>
            <a:r>
              <a:rPr lang="en-US" baseline="0" dirty="0" err="1" smtClean="0"/>
              <a:t>để</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trên</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061749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tôi</a:t>
            </a:r>
            <a:r>
              <a:rPr lang="en-US" baseline="0" dirty="0" smtClean="0"/>
              <a:t> </a:t>
            </a:r>
            <a:r>
              <a:rPr lang="en-US" baseline="0" dirty="0" err="1" smtClean="0"/>
              <a:t>có</a:t>
            </a:r>
            <a:r>
              <a:rPr lang="en-US" baseline="0" dirty="0" smtClean="0"/>
              <a:t> 1 </a:t>
            </a:r>
            <a:r>
              <a:rPr lang="en-US" baseline="0" dirty="0" err="1" smtClean="0"/>
              <a:t>đạon</a:t>
            </a:r>
            <a:r>
              <a:rPr lang="en-US" baseline="0" dirty="0" smtClean="0"/>
              <a:t> </a:t>
            </a:r>
            <a:r>
              <a:rPr lang="en-US" baseline="0" dirty="0" err="1" smtClean="0"/>
              <a:t>thẳng</a:t>
            </a:r>
            <a:r>
              <a:rPr lang="en-US" baseline="0" dirty="0" smtClean="0"/>
              <a:t> AB	</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1504743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Khuong</a:t>
            </a:r>
            <a:r>
              <a:rPr lang="en-US" baseline="0" dirty="0" smtClean="0"/>
              <a:t> </a:t>
            </a:r>
            <a:r>
              <a:rPr lang="vi-VN" baseline="0" dirty="0" smtClean="0"/>
              <a:t>co mot nguoi ban gai đã lâu chưa gặp.</a:t>
            </a:r>
            <a:r>
              <a:rPr lang="en-US" baseline="0" dirty="0" smtClean="0"/>
              <a:t> </a:t>
            </a:r>
            <a:r>
              <a:rPr lang="en-US" baseline="0" dirty="0" err="1" smtClean="0"/>
              <a:t>Nha</a:t>
            </a:r>
            <a:r>
              <a:rPr lang="en-US" baseline="0" dirty="0" smtClean="0"/>
              <a:t> </a:t>
            </a:r>
            <a:r>
              <a:rPr lang="vi-VN" baseline="0" dirty="0" smtClean="0"/>
              <a:t>bạn gái </a:t>
            </a:r>
            <a:r>
              <a:rPr lang="en-US" baseline="0" dirty="0" smtClean="0"/>
              <a:t>o ben </a:t>
            </a:r>
            <a:r>
              <a:rPr lang="en-US" baseline="0" dirty="0" err="1" smtClean="0"/>
              <a:t>xe</a:t>
            </a:r>
            <a:r>
              <a:rPr lang="en-US" baseline="0" dirty="0" smtClean="0"/>
              <a:t> </a:t>
            </a:r>
            <a:r>
              <a:rPr lang="en-US" baseline="0" dirty="0" err="1" smtClean="0"/>
              <a:t>quan</a:t>
            </a:r>
            <a:r>
              <a:rPr lang="en-US" baseline="0" dirty="0" smtClean="0"/>
              <a:t> 8 </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3</a:t>
            </a:fld>
            <a:endParaRPr lang="en-US"/>
          </a:p>
        </p:txBody>
      </p:sp>
    </p:spTree>
    <p:extLst>
      <p:ext uri="{BB962C8B-B14F-4D97-AF65-F5344CB8AC3E}">
        <p14:creationId xmlns:p14="http://schemas.microsoft.com/office/powerpoint/2010/main" val="1124788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Và</a:t>
            </a:r>
            <a:r>
              <a:rPr lang="en-US" baseline="0" dirty="0" smtClean="0"/>
              <a:t> </a:t>
            </a:r>
            <a:r>
              <a:rPr lang="en-US" baseline="0" dirty="0" err="1" smtClean="0"/>
              <a:t>điểm</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023677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baseline="0" dirty="0" smtClean="0"/>
              <a:t> </a:t>
            </a:r>
            <a:r>
              <a:rPr lang="en-US" baseline="0" dirty="0" err="1" smtClean="0"/>
              <a:t>điểm</a:t>
            </a:r>
            <a:r>
              <a:rPr lang="en-US" baseline="0" dirty="0" smtClean="0"/>
              <a:t> C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đoạn</a:t>
            </a:r>
            <a:r>
              <a:rPr lang="en-US" baseline="0" dirty="0" smtClean="0"/>
              <a:t> </a:t>
            </a:r>
            <a:r>
              <a:rPr lang="en-US" baseline="0" dirty="0" err="1" smtClean="0"/>
              <a:t>thằng</a:t>
            </a:r>
            <a:r>
              <a:rPr lang="en-US" baseline="0" dirty="0" smtClean="0"/>
              <a:t> AB</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1910383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Thì</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C </a:t>
            </a:r>
            <a:r>
              <a:rPr lang="en-US" baseline="0" dirty="0" err="1" smtClean="0"/>
              <a:t>tới</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AB </a:t>
            </a:r>
            <a:r>
              <a:rPr lang="en-US" baseline="0" dirty="0" err="1" smtClean="0"/>
              <a:t>là</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của</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t>
            </a:r>
            <a:r>
              <a:rPr lang="en-US" baseline="0" dirty="0" err="1" smtClean="0"/>
              <a:t>vuông</a:t>
            </a:r>
            <a:r>
              <a:rPr lang="en-US" baseline="0" dirty="0" smtClean="0"/>
              <a:t> </a:t>
            </a:r>
            <a:r>
              <a:rPr lang="en-US" baseline="0" dirty="0" err="1" smtClean="0"/>
              <a:t>góc</a:t>
            </a:r>
            <a:r>
              <a:rPr lang="en-US" baseline="0" dirty="0" smtClean="0"/>
              <a:t> </a:t>
            </a:r>
            <a:r>
              <a:rPr lang="en-US" baseline="0" dirty="0" err="1" smtClean="0"/>
              <a:t>với</a:t>
            </a:r>
            <a:r>
              <a:rPr lang="en-US" baseline="0" dirty="0" smtClean="0"/>
              <a:t> AB</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501091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dirty="0" smtClean="0"/>
              <a:t> C</a:t>
            </a:r>
            <a:r>
              <a:rPr lang="en-US" baseline="0" dirty="0" smtClean="0"/>
              <a:t> </a:t>
            </a:r>
            <a:r>
              <a:rPr lang="en-US" baseline="0" dirty="0" err="1" smtClean="0"/>
              <a:t>nằm</a:t>
            </a:r>
            <a:r>
              <a:rPr lang="en-US" baseline="0" dirty="0" smtClean="0"/>
              <a:t> </a:t>
            </a:r>
            <a:r>
              <a:rPr lang="en-US" baseline="0" dirty="0" err="1" smtClean="0"/>
              <a:t>ngoài</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AB.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C </a:t>
            </a:r>
            <a:r>
              <a:rPr lang="en-US" baseline="0" dirty="0" err="1" smtClean="0"/>
              <a:t>tới</a:t>
            </a:r>
            <a:r>
              <a:rPr lang="en-US" baseline="0" dirty="0" smtClean="0"/>
              <a:t> 2 </a:t>
            </a:r>
            <a:r>
              <a:rPr lang="en-US" baseline="0" dirty="0" err="1" smtClean="0"/>
              <a:t>điểm</a:t>
            </a:r>
            <a:r>
              <a:rPr lang="en-US" baseline="0" dirty="0" smtClean="0"/>
              <a:t> </a:t>
            </a:r>
            <a:r>
              <a:rPr lang="en-US" baseline="0" dirty="0" err="1" smtClean="0"/>
              <a:t>đầu</a:t>
            </a:r>
            <a:r>
              <a:rPr lang="en-US" baseline="0" dirty="0" smtClean="0"/>
              <a:t> </a:t>
            </a:r>
            <a:r>
              <a:rPr lang="en-US" baseline="0" dirty="0" err="1" smtClean="0"/>
              <a:t>cuối</a:t>
            </a:r>
            <a:r>
              <a:rPr lang="en-US" baseline="0" dirty="0" smtClean="0"/>
              <a:t> </a:t>
            </a:r>
            <a:r>
              <a:rPr lang="en-US" baseline="0" dirty="0" err="1" smtClean="0"/>
              <a:t>của</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AB </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969468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793189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CB</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1487072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Và</a:t>
            </a:r>
            <a:r>
              <a:rPr lang="en-US" baseline="0" dirty="0" smtClean="0"/>
              <a:t> </a:t>
            </a:r>
            <a:r>
              <a:rPr lang="en-US" baseline="0" dirty="0" err="1" smtClean="0"/>
              <a:t>giữa</a:t>
            </a:r>
            <a:r>
              <a:rPr lang="en-US" baseline="0" dirty="0" smtClean="0"/>
              <a:t> 2 </a:t>
            </a:r>
            <a:r>
              <a:rPr lang="en-US" baseline="0" dirty="0" err="1" smtClean="0"/>
              <a:t>đoạn</a:t>
            </a:r>
            <a:r>
              <a:rPr lang="en-US" baseline="0" dirty="0" smtClean="0"/>
              <a:t> CA CB, </a:t>
            </a:r>
            <a:r>
              <a:rPr lang="en-US" baseline="0" dirty="0" err="1" smtClean="0"/>
              <a:t>đoạn</a:t>
            </a:r>
            <a:r>
              <a:rPr lang="en-US" baseline="0" dirty="0" smtClean="0"/>
              <a:t> </a:t>
            </a:r>
            <a:r>
              <a:rPr lang="en-US" baseline="0" dirty="0" err="1" smtClean="0"/>
              <a:t>nào</a:t>
            </a:r>
            <a:r>
              <a:rPr lang="en-US" baseline="0" dirty="0" smtClean="0"/>
              <a:t> </a:t>
            </a:r>
            <a:r>
              <a:rPr lang="en-US" baseline="0" dirty="0" err="1" smtClean="0"/>
              <a:t>có</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ngắn</a:t>
            </a:r>
            <a:r>
              <a:rPr lang="en-US" baseline="0" dirty="0" smtClean="0"/>
              <a:t> </a:t>
            </a:r>
            <a:r>
              <a:rPr lang="en-US" baseline="0" dirty="0" err="1" smtClean="0"/>
              <a:t>hơn</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C </a:t>
            </a:r>
            <a:r>
              <a:rPr lang="en-US" baseline="0" dirty="0" err="1" smtClean="0"/>
              <a:t>tới</a:t>
            </a:r>
            <a:r>
              <a:rPr lang="en-US" baseline="0" dirty="0" smtClean="0"/>
              <a:t> AB</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1342529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Tiếp</a:t>
            </a:r>
            <a:r>
              <a:rPr lang="en-US" baseline="0" dirty="0" smtClean="0"/>
              <a:t> </a:t>
            </a:r>
            <a:r>
              <a:rPr lang="en-US" baseline="0" dirty="0" err="1" smtClean="0"/>
              <a:t>theo</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tiếp</a:t>
            </a:r>
            <a:r>
              <a:rPr lang="en-US" baseline="0" dirty="0" smtClean="0"/>
              <a:t> </a:t>
            </a:r>
            <a:r>
              <a:rPr lang="en-US" baseline="0" dirty="0" err="1" smtClean="0"/>
              <a:t>về</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Notify turn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318557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Đầu</a:t>
            </a:r>
            <a:r>
              <a:rPr lang="en-US" dirty="0" smtClean="0"/>
              <a:t> </a:t>
            </a:r>
            <a:r>
              <a:rPr lang="en-US" dirty="0" err="1" smtClean="0"/>
              <a:t>tiên</a:t>
            </a:r>
            <a:r>
              <a:rPr lang="en-US" baseline="0" dirty="0" smtClean="0"/>
              <a:t> </a:t>
            </a:r>
            <a:r>
              <a:rPr lang="vi-VN" dirty="0" smtClean="0"/>
              <a:t>Tôi có một chuyến đi gồm 4 đoạn từ A -&gt; E</a:t>
            </a:r>
            <a:endParaRPr lang="en-US" dirty="0" smtClean="0"/>
          </a:p>
          <a:p>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28603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người</a:t>
            </a:r>
            <a:r>
              <a:rPr lang="en-US" baseline="0" dirty="0" smtClean="0"/>
              <a:t> dung </a:t>
            </a:r>
            <a:r>
              <a:rPr lang="en-US" baseline="0" dirty="0" err="1" smtClean="0"/>
              <a:t>bắt</a:t>
            </a:r>
            <a:r>
              <a:rPr lang="en-US" baseline="0" dirty="0" smtClean="0"/>
              <a:t> </a:t>
            </a:r>
            <a:r>
              <a:rPr lang="en-US" baseline="0" dirty="0" err="1" smtClean="0"/>
              <a:t>đầu</a:t>
            </a:r>
            <a:r>
              <a:rPr lang="en-US" baseline="0" dirty="0" smtClean="0"/>
              <a:t> di </a:t>
            </a:r>
            <a:r>
              <a:rPr lang="en-US" baseline="0" dirty="0" err="1" smtClean="0"/>
              <a:t>chuyển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1181969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Khương cũng cần qua nhà bà nội . </a:t>
            </a:r>
            <a:r>
              <a:rPr lang="en-US" dirty="0" err="1" smtClean="0"/>
              <a:t>Đ</a:t>
            </a:r>
            <a:r>
              <a:rPr lang="vi-VN" dirty="0" smtClean="0"/>
              <a:t>ể tặng quà cho</a:t>
            </a:r>
            <a:r>
              <a:rPr lang="vi-VN" baseline="0" dirty="0" smtClean="0"/>
              <a:t> bà nội. </a:t>
            </a:r>
            <a:r>
              <a:rPr lang="en-US" baseline="0" dirty="0" smtClean="0"/>
              <a:t>B</a:t>
            </a:r>
            <a:r>
              <a:rPr lang="vi-VN" baseline="0" dirty="0" smtClean="0"/>
              <a:t>à nội của khương sống ở ....</a:t>
            </a:r>
            <a:endParaRPr lang="vi-VN"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t>4</a:t>
            </a:fld>
            <a:endParaRPr lang="en-US"/>
          </a:p>
        </p:txBody>
      </p:sp>
    </p:spTree>
    <p:extLst>
      <p:ext uri="{BB962C8B-B14F-4D97-AF65-F5344CB8AC3E}">
        <p14:creationId xmlns:p14="http://schemas.microsoft.com/office/powerpoint/2010/main" val="1644054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đo</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tới</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AB </a:t>
            </a:r>
            <a:r>
              <a:rPr lang="en-US" baseline="0" dirty="0" err="1" smtClean="0"/>
              <a:t>là</a:t>
            </a:r>
            <a:r>
              <a:rPr lang="en-US" baseline="0" dirty="0" smtClean="0"/>
              <a:t> </a:t>
            </a:r>
            <a:r>
              <a:rPr lang="en-US" baseline="0" dirty="0" err="1" smtClean="0"/>
              <a:t>đoạn</a:t>
            </a:r>
            <a:r>
              <a:rPr lang="en-US" baseline="0" dirty="0" smtClean="0"/>
              <a:t> </a:t>
            </a:r>
            <a:r>
              <a:rPr lang="en-US" baseline="0" dirty="0" err="1" smtClean="0"/>
              <a:t>đầu</a:t>
            </a:r>
            <a:r>
              <a:rPr lang="en-US" baseline="0" dirty="0" smtClean="0"/>
              <a:t> </a:t>
            </a:r>
            <a:r>
              <a:rPr lang="en-US" baseline="0" dirty="0" err="1" smtClean="0"/>
              <a:t>tiên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1316048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dirty="0" smtClean="0"/>
              <a:t> </a:t>
            </a:r>
            <a:r>
              <a:rPr lang="en-US" dirty="0" err="1" smtClean="0"/>
              <a:t>khoảng</a:t>
            </a:r>
            <a:r>
              <a:rPr lang="en-US" baseline="0" dirty="0" smtClean="0"/>
              <a:t> </a:t>
            </a:r>
            <a:r>
              <a:rPr lang="en-US" baseline="0" dirty="0" err="1" smtClean="0"/>
              <a:t>cách</a:t>
            </a:r>
            <a:r>
              <a:rPr lang="en-US" baseline="0" dirty="0" smtClean="0"/>
              <a:t> </a:t>
            </a:r>
            <a:r>
              <a:rPr lang="en-US" baseline="0" dirty="0" err="1" smtClean="0"/>
              <a:t>đó</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rằng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đúng</a:t>
            </a:r>
            <a:r>
              <a:rPr lang="en-US" baseline="0" dirty="0" smtClean="0"/>
              <a:t> </a:t>
            </a:r>
            <a:r>
              <a:rPr lang="en-US" baseline="0" dirty="0" err="1" smtClean="0"/>
              <a:t>đường</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1595181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a:t>
            </a:r>
            <a:r>
              <a:rPr lang="en-US" dirty="0" err="1" smtClean="0"/>
              <a:t>đó</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đo</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điểm</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tiếp</a:t>
            </a:r>
            <a:r>
              <a:rPr lang="en-US" baseline="0" dirty="0" smtClean="0"/>
              <a:t> </a:t>
            </a:r>
            <a:r>
              <a:rPr lang="en-US" baseline="0" dirty="0" err="1" smtClean="0"/>
              <a:t>theo.</a:t>
            </a:r>
            <a:endParaRPr lang="en-US" baseline="0" dirty="0" smtClean="0"/>
          </a:p>
          <a:p>
            <a:r>
              <a:rPr lang="en-US" baseline="0" dirty="0" err="1" smtClean="0"/>
              <a:t>Và</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thấy</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đó</a:t>
            </a:r>
            <a:r>
              <a:rPr lang="en-US" baseline="0" dirty="0" smtClean="0"/>
              <a:t> </a:t>
            </a:r>
            <a:r>
              <a:rPr lang="en-US" baseline="0" dirty="0" err="1" smtClean="0"/>
              <a:t>ko</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=&gt; </a:t>
            </a:r>
            <a:r>
              <a:rPr lang="en-US" baseline="0" dirty="0" err="1" smtClean="0"/>
              <a:t>kô</a:t>
            </a:r>
            <a:r>
              <a:rPr lang="en-US" baseline="0" dirty="0" smtClean="0"/>
              <a:t> </a:t>
            </a:r>
            <a:r>
              <a:rPr lang="en-US" baseline="0" dirty="0" err="1" smtClean="0"/>
              <a:t>làm</a:t>
            </a:r>
            <a:r>
              <a:rPr lang="en-US" baseline="0" dirty="0" smtClean="0"/>
              <a:t> </a:t>
            </a:r>
            <a:r>
              <a:rPr lang="en-US" baseline="0" dirty="0" err="1" smtClean="0"/>
              <a:t>gì</a:t>
            </a:r>
            <a:r>
              <a:rPr lang="en-US" baseline="0" dirty="0" smtClean="0"/>
              <a:t> </a:t>
            </a:r>
            <a:r>
              <a:rPr lang="en-US" baseline="0" dirty="0" err="1" smtClean="0"/>
              <a:t>cả</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12769788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dung</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di </a:t>
            </a:r>
            <a:r>
              <a:rPr lang="en-US" baseline="0" dirty="0" err="1" smtClean="0"/>
              <a:t>chuyển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20087263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tiếp</a:t>
            </a:r>
            <a:r>
              <a:rPr lang="en-US" baseline="0" dirty="0" smtClean="0"/>
              <a:t> </a:t>
            </a:r>
            <a:r>
              <a:rPr lang="en-US" baseline="0" dirty="0" err="1" smtClean="0"/>
              <a:t>túc</a:t>
            </a:r>
            <a:r>
              <a:rPr lang="en-US" baseline="0" dirty="0" smtClean="0"/>
              <a:t> </a:t>
            </a:r>
            <a:r>
              <a:rPr lang="en-US" baseline="0" dirty="0" err="1" smtClean="0"/>
              <a:t>đo</a:t>
            </a:r>
            <a:r>
              <a:rPr lang="en-US" baseline="0" dirty="0" smtClean="0"/>
              <a:t> </a:t>
            </a:r>
            <a:r>
              <a:rPr lang="en-US" baseline="0" dirty="0" err="1" smtClean="0"/>
              <a:t>lường</a:t>
            </a:r>
            <a:r>
              <a:rPr lang="en-US" baseline="0" dirty="0" smtClean="0"/>
              <a:t> </a:t>
            </a:r>
            <a:r>
              <a:rPr lang="en-US" baseline="0" dirty="0" err="1" smtClean="0"/>
              <a:t>và</a:t>
            </a:r>
            <a:r>
              <a:rPr lang="en-US" baseline="0" dirty="0" smtClean="0"/>
              <a:t> </a:t>
            </a:r>
            <a:r>
              <a:rPr lang="en-US" baseline="0" dirty="0" err="1" smtClean="0"/>
              <a:t>nhận</a:t>
            </a:r>
            <a:r>
              <a:rPr lang="en-US" baseline="0" dirty="0" smtClean="0"/>
              <a:t> </a:t>
            </a:r>
            <a:r>
              <a:rPr lang="en-US" baseline="0" dirty="0" err="1" smtClean="0"/>
              <a:t>biết</a:t>
            </a:r>
            <a:r>
              <a:rPr lang="en-US" baseline="0" dirty="0" smtClean="0"/>
              <a:t> </a:t>
            </a:r>
            <a:r>
              <a:rPr lang="en-US" baseline="0" dirty="0" err="1" smtClean="0"/>
              <a:t>người</a:t>
            </a:r>
            <a:r>
              <a:rPr lang="en-US" baseline="0" dirty="0" smtClean="0"/>
              <a:t> dung </a:t>
            </a:r>
            <a:r>
              <a:rPr lang="en-US" baseline="0" dirty="0" err="1" smtClean="0"/>
              <a:t>vẫn</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đúng</a:t>
            </a:r>
            <a:r>
              <a:rPr lang="en-US" baseline="0" dirty="0" smtClean="0"/>
              <a:t> </a:t>
            </a:r>
            <a:r>
              <a:rPr lang="en-US" baseline="0" dirty="0" err="1" smtClean="0"/>
              <a:t>đường</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647685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Tiếp</a:t>
            </a:r>
            <a:r>
              <a:rPr lang="en-US" dirty="0" smtClean="0"/>
              <a:t> </a:t>
            </a:r>
            <a:r>
              <a:rPr lang="en-US" dirty="0" err="1" smtClean="0"/>
              <a:t>theo</a:t>
            </a:r>
            <a:r>
              <a:rPr lang="en-US" dirty="0" smtClean="0"/>
              <a:t> </a:t>
            </a:r>
            <a:r>
              <a:rPr lang="en-US" dirty="0" err="1" smtClean="0"/>
              <a:t>hệ</a:t>
            </a:r>
            <a:r>
              <a:rPr lang="en-US" baseline="0" dirty="0" smtClean="0"/>
              <a:t> </a:t>
            </a:r>
            <a:r>
              <a:rPr lang="en-US" baseline="0" dirty="0" err="1" smtClean="0"/>
              <a:t>thống</a:t>
            </a:r>
            <a:r>
              <a:rPr lang="en-US" baseline="0" dirty="0" smtClean="0"/>
              <a:t> </a:t>
            </a:r>
            <a:r>
              <a:rPr lang="en-US" baseline="0" dirty="0" err="1" smtClean="0"/>
              <a:t>đo</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điểm</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tiếp</a:t>
            </a:r>
            <a:r>
              <a:rPr lang="en-US" baseline="0" dirty="0" smtClean="0"/>
              <a:t> </a:t>
            </a:r>
            <a:r>
              <a:rPr lang="en-US" baseline="0" dirty="0" err="1" smtClean="0"/>
              <a:t>theo.</a:t>
            </a:r>
            <a:endParaRPr lang="en-US" baseline="0" dirty="0" smtClean="0"/>
          </a:p>
          <a:p>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endParaRPr lang="en-US" baseline="0" dirty="0" smtClean="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705007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điều</a:t>
            </a:r>
            <a:r>
              <a:rPr lang="en-US" baseline="0" dirty="0" smtClean="0"/>
              <a:t> </a:t>
            </a:r>
            <a:r>
              <a:rPr lang="en-US" baseline="0" dirty="0" err="1" smtClean="0"/>
              <a:t>gì</a:t>
            </a:r>
            <a:r>
              <a:rPr lang="en-US" baseline="0" dirty="0" smtClean="0"/>
              <a:t> </a:t>
            </a:r>
            <a:r>
              <a:rPr lang="en-US" baseline="0" dirty="0" err="1" smtClean="0"/>
              <a:t>cần</a:t>
            </a:r>
            <a:r>
              <a:rPr lang="en-US" baseline="0" dirty="0" smtClean="0"/>
              <a:t> </a:t>
            </a:r>
            <a:r>
              <a:rPr lang="en-US" baseline="0" dirty="0" err="1" smtClean="0"/>
              <a:t>làm</a:t>
            </a:r>
            <a:r>
              <a:rPr lang="en-US" baseline="0" dirty="0" smtClean="0"/>
              <a:t> </a:t>
            </a:r>
            <a:r>
              <a:rPr lang="en-US" baseline="0" dirty="0" err="1" smtClean="0"/>
              <a:t>tiếp</a:t>
            </a:r>
            <a:r>
              <a:rPr lang="en-US" baseline="0" dirty="0" smtClean="0"/>
              <a:t> </a:t>
            </a:r>
            <a:r>
              <a:rPr lang="en-US" baseline="0" dirty="0" err="1" smtClean="0"/>
              <a:t>theo</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11889584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Chúng tôi đã cung cấp phần mềm hỗ trợ anh Khương</a:t>
            </a:r>
            <a:r>
              <a:rPr lang="vi-VN" baseline="0" dirty="0" smtClean="0"/>
              <a:t> khi tham gia giao thông. Anh Khương rất hài lòng về việc đó.</a:t>
            </a:r>
          </a:p>
          <a:p>
            <a:endParaRPr lang="vi-VN" baseline="0" dirty="0" smtClean="0"/>
          </a:p>
          <a:p>
            <a:r>
              <a:rPr lang="vi-VN" dirty="0" smtClean="0"/>
              <a:t>Tuy nhiên, tình hình Việt Nam hiện tại trộm cướp khắp nơi. Anh Khương sợ hãi và nhút nhát. Anh không muốn mất điện thoại của mình.</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1116139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Hệ thống chúng tôi cung cấp phần mềm chạy trên đồng hồ thông minh.</a:t>
            </a:r>
          </a:p>
          <a:p>
            <a:endParaRPr lang="vi-VN" dirty="0" smtClean="0"/>
          </a:p>
          <a:p>
            <a:r>
              <a:rPr lang="vi-VN" dirty="0" smtClean="0"/>
              <a:t>Đồng hồ thông minh sẽ hỗ trợ coi bản đồ và thông báo khi anh Khương gần tới các ngã rẽ.</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5386287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Trước hết. Điện thoại cần phải được pair với đồng hồ qua giao thức bluetooth.</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137752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dirty="0" err="1" smtClean="0"/>
              <a:t>Khuong</a:t>
            </a:r>
            <a:r>
              <a:rPr lang="en-US" dirty="0" smtClean="0"/>
              <a:t> </a:t>
            </a:r>
            <a:r>
              <a:rPr lang="en-US" dirty="0" err="1" smtClean="0"/>
              <a:t>muốn</a:t>
            </a:r>
            <a:r>
              <a:rPr lang="en-US" dirty="0" smtClean="0"/>
              <a:t> qua </a:t>
            </a:r>
            <a:r>
              <a:rPr lang="en-US" dirty="0" err="1" smtClean="0"/>
              <a:t>nha</a:t>
            </a:r>
            <a:r>
              <a:rPr lang="en-US" dirty="0" smtClean="0"/>
              <a:t> </a:t>
            </a:r>
            <a:r>
              <a:rPr lang="vi-VN" dirty="0" smtClean="0"/>
              <a:t>me</a:t>
            </a:r>
            <a:r>
              <a:rPr lang="en-US" dirty="0" smtClean="0"/>
              <a:t> de ban</a:t>
            </a:r>
            <a:r>
              <a:rPr lang="en-US" baseline="0" dirty="0" smtClean="0"/>
              <a:t> </a:t>
            </a:r>
            <a:r>
              <a:rPr lang="vi-VN" baseline="0" dirty="0" smtClean="0"/>
              <a:t>việc cưới vợ </a:t>
            </a:r>
            <a:endParaRPr lang="en-US" dirty="0" smtClean="0"/>
          </a:p>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5</a:t>
            </a:fld>
            <a:endParaRPr lang="en-US"/>
          </a:p>
        </p:txBody>
      </p:sp>
    </p:spTree>
    <p:extLst>
      <p:ext uri="{BB962C8B-B14F-4D97-AF65-F5344CB8AC3E}">
        <p14:creationId xmlns:p14="http://schemas.microsoft.com/office/powerpoint/2010/main" val="157690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suốt quá trình ứng dụng chạy, đồng hồ sẽ liên tục đồng bộ dữ liệu với điện thoại </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908704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Việc trao nhận dữ liệu có thể sử dụng MessageAPI. </a:t>
            </a:r>
          </a:p>
          <a:p>
            <a:r>
              <a:rPr lang="vi-VN" dirty="0" smtClean="0"/>
              <a:t>MessageAPI là một giao thức tin cậy. </a:t>
            </a:r>
          </a:p>
          <a:p>
            <a:r>
              <a:rPr lang="vi-VN" dirty="0" smtClean="0"/>
              <a:t>Khi điện thoai và đồng hồ mất kết nối,</a:t>
            </a:r>
            <a:r>
              <a:rPr lang="vi-VN" baseline="0" dirty="0" smtClean="0"/>
              <a:t> dữ liệu sẽ được tự động lưu trữ và tự động gửi lại khi việc kết nối thành công.</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11923313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DataAPI dùng để gửi nhận các file có kích thước lớn hơn 1MB, tuy nhiên không đảm bảo tính tin cậy như MessageAPI</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8731383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Gói thông tin gửi nhận được đóng gói qua DataMap </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1380129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1000203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7684711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21090186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4110507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10629157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56626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Vì</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bận</a:t>
            </a:r>
            <a:r>
              <a:rPr lang="en-US" baseline="0" dirty="0" smtClean="0"/>
              <a:t> </a:t>
            </a:r>
            <a:r>
              <a:rPr lang="en-US" baseline="0" dirty="0" err="1" smtClean="0"/>
              <a:t>rộn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có</a:t>
            </a:r>
            <a:r>
              <a:rPr lang="en-US" baseline="0" dirty="0" smtClean="0"/>
              <a:t> </a:t>
            </a:r>
            <a:r>
              <a:rPr lang="en-US" baseline="0" dirty="0" err="1" smtClean="0"/>
              <a:t>hạn</a:t>
            </a:r>
            <a:r>
              <a:rPr lang="en-US" baseline="0" dirty="0" smtClean="0"/>
              <a:t> </a:t>
            </a:r>
            <a:r>
              <a:rPr lang="en-US" baseline="0" dirty="0" err="1" smtClean="0"/>
              <a:t>nên</a:t>
            </a:r>
            <a:r>
              <a:rPr lang="en-US" baseline="0" dirty="0" smtClean="0"/>
              <a:t> </a:t>
            </a:r>
            <a:r>
              <a:rPr lang="en-US" baseline="0" dirty="0" err="1" smtClean="0"/>
              <a:t>Khương</a:t>
            </a:r>
            <a:r>
              <a:rPr lang="en-US" baseline="0" dirty="0" smtClean="0"/>
              <a:t> </a:t>
            </a:r>
            <a:r>
              <a:rPr lang="en-US" baseline="0" dirty="0" err="1" smtClean="0"/>
              <a:t>muốn</a:t>
            </a:r>
            <a:r>
              <a:rPr lang="en-US" baseline="0" dirty="0" smtClean="0"/>
              <a:t> </a:t>
            </a:r>
            <a:r>
              <a:rPr lang="en-US" baseline="0" dirty="0" err="1" smtClean="0"/>
              <a:t>tiết</a:t>
            </a:r>
            <a:r>
              <a:rPr lang="en-US" baseline="0" dirty="0" smtClean="0"/>
              <a:t> </a:t>
            </a:r>
            <a:r>
              <a:rPr lang="en-US" baseline="0" dirty="0" err="1" smtClean="0"/>
              <a:t>kiệm</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a:t>
            </a:r>
            <a:endParaRPr lang="en-US" dirty="0" smtClean="0"/>
          </a:p>
          <a:p>
            <a:r>
              <a:rPr lang="vi-VN" dirty="0" smtClean="0"/>
              <a:t>Khưong ko bik thứ tự đi</a:t>
            </a:r>
            <a:r>
              <a:rPr lang="en-US" dirty="0" smtClean="0"/>
              <a:t> </a:t>
            </a:r>
            <a:r>
              <a:rPr lang="en-US" dirty="0" err="1" smtClean="0"/>
              <a:t>như</a:t>
            </a:r>
            <a:r>
              <a:rPr lang="vi-VN" dirty="0" smtClean="0"/>
              <a:t> thế nào </a:t>
            </a:r>
            <a:r>
              <a:rPr lang="en-US" dirty="0" err="1" smtClean="0"/>
              <a:t>là</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 đ</a:t>
            </a:r>
            <a:r>
              <a:rPr lang="vi-VN" dirty="0" smtClean="0"/>
              <a:t>ể</a:t>
            </a:r>
            <a:r>
              <a:rPr lang="en-US" dirty="0" smtClean="0"/>
              <a:t> </a:t>
            </a:r>
            <a:r>
              <a:rPr lang="en-US" dirty="0" err="1" smtClean="0"/>
              <a:t>vừa</a:t>
            </a:r>
            <a:r>
              <a:rPr lang="en-US" dirty="0" smtClean="0"/>
              <a:t> </a:t>
            </a:r>
            <a:r>
              <a:rPr lang="en-US" dirty="0" err="1" smtClean="0"/>
              <a:t>tiết</a:t>
            </a:r>
            <a:r>
              <a:rPr lang="en-US" baseline="0" dirty="0" smtClean="0"/>
              <a:t> </a:t>
            </a:r>
            <a:r>
              <a:rPr lang="en-US" baseline="0" dirty="0" err="1" smtClean="0"/>
              <a:t>kiệm</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và</a:t>
            </a:r>
            <a:r>
              <a:rPr lang="vi-VN" dirty="0" smtClean="0"/>
              <a:t> gặp mọi người sớm nhất có thể.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6</a:t>
            </a:fld>
            <a:endParaRPr lang="en-US"/>
          </a:p>
        </p:txBody>
      </p:sp>
    </p:spTree>
    <p:extLst>
      <p:ext uri="{BB962C8B-B14F-4D97-AF65-F5344CB8AC3E}">
        <p14:creationId xmlns:p14="http://schemas.microsoft.com/office/powerpoint/2010/main" val="1323694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68</a:t>
            </a:fld>
            <a:endParaRPr lang="en-US">
              <a:solidFill>
                <a:prstClr val="black"/>
              </a:solidFill>
            </a:endParaRPr>
          </a:p>
        </p:txBody>
      </p:sp>
    </p:spTree>
    <p:extLst>
      <p:ext uri="{BB962C8B-B14F-4D97-AF65-F5344CB8AC3E}">
        <p14:creationId xmlns:p14="http://schemas.microsoft.com/office/powerpoint/2010/main" val="17085649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69</a:t>
            </a:fld>
            <a:endParaRPr lang="en-US">
              <a:solidFill>
                <a:prstClr val="black"/>
              </a:solidFill>
            </a:endParaRPr>
          </a:p>
        </p:txBody>
      </p:sp>
    </p:spTree>
    <p:extLst>
      <p:ext uri="{BB962C8B-B14F-4D97-AF65-F5344CB8AC3E}">
        <p14:creationId xmlns:p14="http://schemas.microsoft.com/office/powerpoint/2010/main" val="13553813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70</a:t>
            </a:fld>
            <a:endParaRPr lang="en-US">
              <a:solidFill>
                <a:prstClr val="black"/>
              </a:solidFill>
            </a:endParaRPr>
          </a:p>
        </p:txBody>
      </p:sp>
    </p:spTree>
    <p:extLst>
      <p:ext uri="{BB962C8B-B14F-4D97-AF65-F5344CB8AC3E}">
        <p14:creationId xmlns:p14="http://schemas.microsoft.com/office/powerpoint/2010/main" val="846292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biết</a:t>
            </a:r>
            <a:r>
              <a:rPr lang="en-US" baseline="0" dirty="0" smtClean="0"/>
              <a:t> </a:t>
            </a:r>
            <a:r>
              <a:rPr lang="en-US" baseline="0" dirty="0" err="1" smtClean="0"/>
              <a:t>đc</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là</a:t>
            </a:r>
            <a:r>
              <a:rPr lang="en-US" baseline="0" dirty="0" smtClean="0"/>
              <a:t> </a:t>
            </a:r>
            <a:r>
              <a:rPr lang="en-US" baseline="0" dirty="0" err="1" smtClean="0"/>
              <a:t>người</a:t>
            </a:r>
            <a:r>
              <a:rPr lang="en-US" baseline="0" dirty="0" smtClean="0"/>
              <a:t> </a:t>
            </a:r>
            <a:r>
              <a:rPr lang="en-US" baseline="0" dirty="0" err="1" smtClean="0"/>
              <a:t>hiền</a:t>
            </a:r>
            <a:r>
              <a:rPr lang="en-US" baseline="0" dirty="0" smtClean="0"/>
              <a:t> </a:t>
            </a:r>
            <a:r>
              <a:rPr lang="en-US" baseline="0" dirty="0" err="1" smtClean="0"/>
              <a:t>lành</a:t>
            </a:r>
            <a:r>
              <a:rPr lang="en-US" baseline="0" dirty="0" smtClean="0"/>
              <a:t>, </a:t>
            </a:r>
            <a:r>
              <a:rPr lang="en-US" baseline="0" dirty="0" err="1" smtClean="0"/>
              <a:t>nhưng</a:t>
            </a:r>
            <a:r>
              <a:rPr lang="en-US" baseline="0" dirty="0" smtClean="0"/>
              <a:t> </a:t>
            </a:r>
            <a:r>
              <a:rPr lang="en-US" baseline="0" dirty="0" err="1" smtClean="0"/>
              <a:t>khi</a:t>
            </a:r>
            <a:r>
              <a:rPr lang="en-US" baseline="0" dirty="0" smtClean="0"/>
              <a:t> </a:t>
            </a:r>
            <a:r>
              <a:rPr lang="en-US" baseline="0" dirty="0" err="1" smtClean="0"/>
              <a:t>trên</a:t>
            </a:r>
            <a:r>
              <a:rPr lang="en-US" baseline="0" dirty="0" smtClean="0"/>
              <a:t> </a:t>
            </a:r>
            <a:r>
              <a:rPr lang="en-US" baseline="0" dirty="0" err="1" smtClean="0"/>
              <a:t>đường</a:t>
            </a:r>
            <a:r>
              <a:rPr lang="en-US" baseline="0" dirty="0" smtClean="0"/>
              <a:t> </a:t>
            </a:r>
            <a:r>
              <a:rPr lang="en-US" baseline="0" dirty="0" err="1" smtClean="0"/>
              <a:t>thì</a:t>
            </a:r>
            <a:r>
              <a:rPr lang="en-US" baseline="0" dirty="0" smtClean="0"/>
              <a:t> </a:t>
            </a:r>
            <a:r>
              <a:rPr lang="en-US" baseline="0" dirty="0" err="1" smtClean="0"/>
              <a:t>anh</a:t>
            </a:r>
            <a:r>
              <a:rPr lang="en-US" baseline="0" dirty="0" smtClean="0"/>
              <a:t> ta </a:t>
            </a:r>
            <a:r>
              <a:rPr lang="en-US" baseline="0" dirty="0" err="1" smtClean="0"/>
              <a:t>có</a:t>
            </a:r>
            <a:r>
              <a:rPr lang="en-US" baseline="0" dirty="0" smtClean="0"/>
              <a:t> 1 nickname ”</a:t>
            </a:r>
            <a:r>
              <a:rPr lang="en-US" baseline="0" dirty="0" err="1" smtClean="0"/>
              <a:t>khương</a:t>
            </a:r>
            <a:r>
              <a:rPr lang="en-US" baseline="0" dirty="0" smtClean="0"/>
              <a:t> </a:t>
            </a:r>
            <a:r>
              <a:rPr lang="en-US" baseline="0" dirty="0" err="1" smtClean="0"/>
              <a:t>ko</a:t>
            </a:r>
            <a:r>
              <a:rPr lang="en-US" baseline="0" dirty="0" smtClean="0"/>
              <a:t> </a:t>
            </a:r>
            <a:r>
              <a:rPr lang="en-US" baseline="0" dirty="0" err="1" smtClean="0"/>
              <a:t>sợ</a:t>
            </a:r>
            <a:r>
              <a:rPr lang="en-US" baseline="0" dirty="0" smtClean="0"/>
              <a:t> </a:t>
            </a:r>
            <a:r>
              <a:rPr lang="en-US" baseline="0" dirty="0" err="1" smtClean="0"/>
              <a:t>chết</a:t>
            </a:r>
            <a:r>
              <a:rPr lang="en-US" baseline="0" dirty="0" smtClean="0"/>
              <a:t>”</a:t>
            </a:r>
          </a:p>
          <a:p>
            <a:r>
              <a:rPr lang="en-US" baseline="0" dirty="0" smtClean="0"/>
              <a:t>Anh </a:t>
            </a:r>
            <a:r>
              <a:rPr lang="en-US" baseline="0" dirty="0" err="1" smtClean="0"/>
              <a:t>khương</a:t>
            </a:r>
            <a:r>
              <a:rPr lang="en-US" baseline="0" dirty="0" smtClean="0"/>
              <a:t> </a:t>
            </a:r>
            <a:r>
              <a:rPr lang="en-US" baseline="0" dirty="0" err="1" smtClean="0"/>
              <a:t>thường</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 </a:t>
            </a:r>
            <a:r>
              <a:rPr lang="en-US" baseline="0" dirty="0" err="1" smtClean="0"/>
              <a:t>với</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kinh</a:t>
            </a:r>
            <a:r>
              <a:rPr lang="en-US" baseline="0" dirty="0" smtClean="0"/>
              <a:t> </a:t>
            </a:r>
            <a:r>
              <a:rPr lang="en-US" baseline="0" dirty="0" err="1" smtClean="0"/>
              <a:t>hoàng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71</a:t>
            </a:fld>
            <a:endParaRPr lang="en-US">
              <a:solidFill>
                <a:prstClr val="black"/>
              </a:solidFill>
            </a:endParaRPr>
          </a:p>
        </p:txBody>
      </p:sp>
    </p:spTree>
    <p:extLst>
      <p:ext uri="{BB962C8B-B14F-4D97-AF65-F5344CB8AC3E}">
        <p14:creationId xmlns:p14="http://schemas.microsoft.com/office/powerpoint/2010/main" val="9963120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di</a:t>
            </a:r>
            <a:r>
              <a:rPr lang="en-US" baseline="0" dirty="0" smtClean="0"/>
              <a:t> </a:t>
            </a:r>
            <a:r>
              <a:rPr lang="en-US" baseline="0" dirty="0" err="1" smtClean="0"/>
              <a:t>chuyển</a:t>
            </a:r>
            <a:r>
              <a:rPr lang="en-US" baseline="0" dirty="0" smtClean="0"/>
              <a:t> </a:t>
            </a:r>
            <a:r>
              <a:rPr lang="en-US" baseline="0" dirty="0" err="1" smtClean="0"/>
              <a:t>tới</a:t>
            </a:r>
            <a:r>
              <a:rPr lang="en-US" baseline="0" dirty="0" smtClean="0"/>
              <a:t> </a:t>
            </a:r>
            <a:r>
              <a:rPr lang="en-US" baseline="0" dirty="0" err="1" smtClean="0"/>
              <a:t>gần</a:t>
            </a:r>
            <a:r>
              <a:rPr lang="en-US" baseline="0" dirty="0" smtClean="0"/>
              <a:t> </a:t>
            </a:r>
            <a:r>
              <a:rPr lang="en-US" baseline="0" dirty="0" err="1" smtClean="0"/>
              <a:t>điểm</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tiếp</a:t>
            </a:r>
            <a:r>
              <a:rPr lang="en-US" baseline="0" dirty="0" smtClean="0"/>
              <a:t> </a:t>
            </a:r>
            <a:r>
              <a:rPr lang="en-US" baseline="0" dirty="0" err="1" smtClean="0"/>
              <a:t>theo</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72</a:t>
            </a:fld>
            <a:endParaRPr lang="en-US">
              <a:solidFill>
                <a:prstClr val="black"/>
              </a:solidFill>
            </a:endParaRPr>
          </a:p>
        </p:txBody>
      </p:sp>
    </p:spTree>
    <p:extLst>
      <p:ext uri="{BB962C8B-B14F-4D97-AF65-F5344CB8AC3E}">
        <p14:creationId xmlns:p14="http://schemas.microsoft.com/office/powerpoint/2010/main" val="14447443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Anh </a:t>
            </a:r>
            <a:r>
              <a:rPr lang="en-US" dirty="0" err="1" smtClean="0"/>
              <a:t>khương</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là</a:t>
            </a:r>
            <a:r>
              <a:rPr lang="en-US" baseline="0" dirty="0" smtClean="0"/>
              <a:t> </a:t>
            </a:r>
            <a:r>
              <a:rPr lang="en-US" baseline="0" dirty="0" err="1" smtClean="0"/>
              <a:t>chuẩn</a:t>
            </a:r>
            <a:r>
              <a:rPr lang="en-US" baseline="0" dirty="0" smtClean="0"/>
              <a:t> </a:t>
            </a:r>
            <a:r>
              <a:rPr lang="en-US" baseline="0" dirty="0" err="1" smtClean="0"/>
              <a:t>bị</a:t>
            </a:r>
            <a:r>
              <a:rPr lang="en-US" baseline="0" dirty="0" smtClean="0"/>
              <a:t> </a:t>
            </a:r>
            <a:r>
              <a:rPr lang="en-US" baseline="0" dirty="0" err="1" smtClean="0"/>
              <a:t>quẹo</a:t>
            </a:r>
            <a:r>
              <a:rPr lang="en-US" baseline="0" dirty="0" smtClean="0"/>
              <a:t> </a:t>
            </a:r>
            <a:r>
              <a:rPr lang="en-US" baseline="0" dirty="0" err="1" smtClean="0"/>
              <a:t>trái</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73</a:t>
            </a:fld>
            <a:endParaRPr lang="en-US">
              <a:solidFill>
                <a:prstClr val="black"/>
              </a:solidFill>
            </a:endParaRPr>
          </a:p>
        </p:txBody>
      </p:sp>
    </p:spTree>
    <p:extLst>
      <p:ext uri="{BB962C8B-B14F-4D97-AF65-F5344CB8AC3E}">
        <p14:creationId xmlns:p14="http://schemas.microsoft.com/office/powerpoint/2010/main" val="16233334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Nhưng</a:t>
            </a:r>
            <a:r>
              <a:rPr lang="en-US" baseline="0" dirty="0" smtClean="0"/>
              <a:t> </a:t>
            </a:r>
            <a:r>
              <a:rPr lang="en-US" baseline="0" dirty="0" err="1" smtClean="0"/>
              <a:t>có</a:t>
            </a:r>
            <a:r>
              <a:rPr lang="en-US" baseline="0" dirty="0" smtClean="0"/>
              <a:t> </a:t>
            </a:r>
            <a:r>
              <a:rPr lang="en-US" baseline="0" dirty="0" err="1" smtClean="0"/>
              <a:t>vẽ</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đã</a:t>
            </a:r>
            <a:r>
              <a:rPr lang="en-US" baseline="0" dirty="0" smtClean="0"/>
              <a:t> </a:t>
            </a:r>
            <a:r>
              <a:rPr lang="en-US" baseline="0" dirty="0" err="1" smtClean="0"/>
              <a:t>ko</a:t>
            </a:r>
            <a:r>
              <a:rPr lang="en-US" baseline="0" dirty="0" smtClean="0"/>
              <a:t> </a:t>
            </a:r>
            <a:r>
              <a:rPr lang="en-US" baseline="0" dirty="0" err="1" smtClean="0"/>
              <a:t>nghe</a:t>
            </a:r>
            <a:r>
              <a:rPr lang="en-US" baseline="0" dirty="0" smtClean="0"/>
              <a:t> </a:t>
            </a:r>
            <a:r>
              <a:rPr lang="en-US" baseline="0" dirty="0" err="1" smtClean="0"/>
              <a:t>thấy</a:t>
            </a:r>
            <a:r>
              <a:rPr lang="en-US" baseline="0" dirty="0" smtClean="0"/>
              <a:t> </a:t>
            </a:r>
            <a:r>
              <a:rPr lang="en-US" baseline="0" dirty="0" err="1" smtClean="0"/>
              <a:t>và</a:t>
            </a:r>
            <a:r>
              <a:rPr lang="en-US" baseline="0" dirty="0" smtClean="0"/>
              <a:t> </a:t>
            </a:r>
            <a:r>
              <a:rPr lang="en-US" baseline="0" dirty="0" err="1" smtClean="0"/>
              <a:t>anh</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đi</a:t>
            </a:r>
            <a:r>
              <a:rPr lang="en-US" baseline="0" dirty="0" smtClean="0"/>
              <a:t> </a:t>
            </a:r>
            <a:r>
              <a:rPr lang="en-US" baseline="0" dirty="0" err="1" smtClean="0"/>
              <a:t>thẳng</a:t>
            </a:r>
            <a:r>
              <a:rPr lang="en-US" baseline="0" dirty="0" smtClean="0"/>
              <a:t> </a:t>
            </a:r>
            <a:r>
              <a:rPr lang="en-US" baseline="0" dirty="0" err="1" smtClean="0"/>
              <a:t>với</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sấm</a:t>
            </a:r>
            <a:r>
              <a:rPr lang="en-US" baseline="0" dirty="0" smtClean="0"/>
              <a:t> </a:t>
            </a:r>
            <a:r>
              <a:rPr lang="en-US" baseline="0" dirty="0" err="1" smtClean="0"/>
              <a:t>sét</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74</a:t>
            </a:fld>
            <a:endParaRPr lang="en-US">
              <a:solidFill>
                <a:prstClr val="black"/>
              </a:solidFill>
            </a:endParaRPr>
          </a:p>
        </p:txBody>
      </p:sp>
    </p:spTree>
    <p:extLst>
      <p:ext uri="{BB962C8B-B14F-4D97-AF65-F5344CB8AC3E}">
        <p14:creationId xmlns:p14="http://schemas.microsoft.com/office/powerpoint/2010/main" val="21184143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a:t>
            </a:r>
            <a:r>
              <a:rPr lang="en-US" dirty="0" err="1" smtClean="0"/>
              <a:t>đó</a:t>
            </a:r>
            <a:r>
              <a:rPr lang="en-US" baseline="0" dirty="0" smtClean="0"/>
              <a:t> </a:t>
            </a:r>
            <a:r>
              <a:rPr lang="en-US" baseline="0" dirty="0" err="1" smtClean="0"/>
              <a:t>với</a:t>
            </a:r>
            <a:r>
              <a:rPr lang="en-US" baseline="0" dirty="0" smtClean="0"/>
              <a:t> </a:t>
            </a:r>
            <a:r>
              <a:rPr lang="en-US" baseline="0" dirty="0" err="1" smtClean="0"/>
              <a:t>giác</a:t>
            </a:r>
            <a:r>
              <a:rPr lang="en-US" baseline="0" dirty="0" smtClean="0"/>
              <a:t> </a:t>
            </a:r>
            <a:r>
              <a:rPr lang="en-US" baseline="0" dirty="0" err="1" smtClean="0"/>
              <a:t>quan</a:t>
            </a:r>
            <a:r>
              <a:rPr lang="en-US" baseline="0" dirty="0" smtClean="0"/>
              <a:t> </a:t>
            </a:r>
            <a:r>
              <a:rPr lang="en-US" baseline="0" dirty="0" err="1" smtClean="0"/>
              <a:t>thứ</a:t>
            </a:r>
            <a:r>
              <a:rPr lang="en-US" baseline="0" dirty="0" smtClean="0"/>
              <a:t> 6 </a:t>
            </a:r>
            <a:r>
              <a:rPr lang="en-US" baseline="0" dirty="0" err="1" smtClean="0"/>
              <a:t>của</a:t>
            </a:r>
            <a:r>
              <a:rPr lang="en-US" baseline="0" dirty="0" smtClean="0"/>
              <a:t> </a:t>
            </a:r>
            <a:r>
              <a:rPr lang="en-US" baseline="0" dirty="0" err="1" smtClean="0"/>
              <a:t>đàn</a:t>
            </a:r>
            <a:r>
              <a:rPr lang="en-US" baseline="0" dirty="0" smtClean="0"/>
              <a:t> </a:t>
            </a:r>
            <a:r>
              <a:rPr lang="en-US" baseline="0" dirty="0" err="1" smtClean="0"/>
              <a:t>ông</a:t>
            </a:r>
            <a:r>
              <a:rPr lang="en-US" baseline="0" dirty="0" smtClean="0"/>
              <a:t>, </a:t>
            </a:r>
            <a:r>
              <a:rPr lang="en-US" baseline="0" dirty="0" err="1" smtClean="0"/>
              <a:t>anh</a:t>
            </a:r>
            <a:r>
              <a:rPr lang="en-US" baseline="0" dirty="0" smtClean="0"/>
              <a:t> ta </a:t>
            </a:r>
            <a:r>
              <a:rPr lang="en-US" baseline="0" dirty="0" err="1" smtClean="0"/>
              <a:t>chợt</a:t>
            </a:r>
            <a:r>
              <a:rPr lang="en-US" baseline="0" dirty="0" smtClean="0"/>
              <a:t> </a:t>
            </a:r>
            <a:r>
              <a:rPr lang="en-US" baseline="0" dirty="0" err="1" smtClean="0"/>
              <a:t>mở</a:t>
            </a:r>
            <a:r>
              <a:rPr lang="en-US" baseline="0" dirty="0" smtClean="0"/>
              <a:t> map </a:t>
            </a:r>
            <a:r>
              <a:rPr lang="en-US" baseline="0" dirty="0" err="1" smtClean="0"/>
              <a:t>ra</a:t>
            </a:r>
            <a:r>
              <a:rPr lang="en-US" baseline="0" dirty="0" smtClean="0"/>
              <a:t> </a:t>
            </a:r>
            <a:r>
              <a:rPr lang="en-US" baseline="0" dirty="0" err="1" smtClean="0"/>
              <a:t>để</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và</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đã</a:t>
            </a:r>
            <a:r>
              <a:rPr lang="en-US" baseline="0" dirty="0" smtClean="0"/>
              <a:t> </a:t>
            </a:r>
            <a:r>
              <a:rPr lang="en-US" baseline="0" dirty="0" err="1" smtClean="0"/>
              <a:t>đi</a:t>
            </a:r>
            <a:r>
              <a:rPr lang="en-US" baseline="0" dirty="0" smtClean="0"/>
              <a:t> </a:t>
            </a:r>
            <a:r>
              <a:rPr lang="en-US" baseline="0" dirty="0" err="1" smtClean="0"/>
              <a:t>lạc</a:t>
            </a:r>
            <a:r>
              <a:rPr lang="en-US" baseline="0" dirty="0" smtClean="0"/>
              <a:t> </a:t>
            </a:r>
            <a:r>
              <a:rPr lang="en-US" baseline="0" dirty="0" err="1" smtClean="0"/>
              <a:t>khá</a:t>
            </a:r>
            <a:r>
              <a:rPr lang="en-US" baseline="0" dirty="0" smtClean="0"/>
              <a:t> </a:t>
            </a:r>
            <a:r>
              <a:rPr lang="en-US" baseline="0" dirty="0" err="1" smtClean="0"/>
              <a:t>xa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75</a:t>
            </a:fld>
            <a:endParaRPr lang="en-US">
              <a:solidFill>
                <a:prstClr val="black"/>
              </a:solidFill>
            </a:endParaRPr>
          </a:p>
        </p:txBody>
      </p:sp>
    </p:spTree>
    <p:extLst>
      <p:ext uri="{BB962C8B-B14F-4D97-AF65-F5344CB8AC3E}">
        <p14:creationId xmlns:p14="http://schemas.microsoft.com/office/powerpoint/2010/main" val="1126122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v</a:t>
            </a:r>
            <a:r>
              <a:rPr lang="en-US" dirty="0" err="1" smtClean="0"/>
              <a:t>ấn</a:t>
            </a:r>
            <a:r>
              <a:rPr lang="en-US" baseline="0" dirty="0" smtClean="0"/>
              <a:t> </a:t>
            </a:r>
            <a:r>
              <a:rPr lang="en-US" baseline="0" dirty="0" err="1" smtClean="0"/>
              <a:t>đề</a:t>
            </a:r>
            <a:r>
              <a:rPr lang="en-US" baseline="0" dirty="0" smtClean="0"/>
              <a:t> </a:t>
            </a:r>
            <a:r>
              <a:rPr lang="en-US" baseline="0" dirty="0" err="1" smtClean="0"/>
              <a:t>của</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nào</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biết</a:t>
            </a:r>
            <a:r>
              <a:rPr lang="en-US" baseline="0" dirty="0" smtClean="0"/>
              <a:t> </a:t>
            </a:r>
            <a:r>
              <a:rPr lang="en-US" baseline="0" dirty="0" err="1" smtClean="0"/>
              <a:t>họ</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76</a:t>
            </a:fld>
            <a:endParaRPr lang="en-US">
              <a:solidFill>
                <a:prstClr val="black"/>
              </a:solidFill>
            </a:endParaRPr>
          </a:p>
        </p:txBody>
      </p:sp>
    </p:spTree>
    <p:extLst>
      <p:ext uri="{BB962C8B-B14F-4D97-AF65-F5344CB8AC3E}">
        <p14:creationId xmlns:p14="http://schemas.microsoft.com/office/powerpoint/2010/main" val="13361033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t>
            </a:r>
            <a:r>
              <a:rPr lang="en-US" dirty="0" err="1" smtClean="0"/>
              <a:t>đó</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chưng</a:t>
            </a:r>
            <a:r>
              <a:rPr lang="en-US" baseline="0" dirty="0" smtClean="0"/>
              <a:t> </a:t>
            </a:r>
            <a:r>
              <a:rPr lang="en-US" baseline="0" dirty="0" err="1" smtClean="0"/>
              <a:t>năng</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a:t>
            </a:r>
          </a:p>
          <a:p>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biết</a:t>
            </a:r>
            <a:r>
              <a:rPr lang="en-US" baseline="0" dirty="0" smtClean="0"/>
              <a:t> </a:t>
            </a:r>
            <a:r>
              <a:rPr lang="en-US" baseline="0" dirty="0" err="1" smtClean="0"/>
              <a:t>họ</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sai</a:t>
            </a:r>
            <a:r>
              <a:rPr lang="en-US" baseline="0" dirty="0" smtClean="0"/>
              <a:t> </a:t>
            </a:r>
            <a:r>
              <a:rPr lang="en-US" baseline="0" dirty="0" err="1" smtClean="0"/>
              <a:t>đường</a:t>
            </a:r>
            <a:endParaRPr lang="en-US" baseline="0" dirty="0" smtClean="0"/>
          </a:p>
          <a:p>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lại</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nếu</a:t>
            </a:r>
            <a:r>
              <a:rPr lang="en-US" baseline="0" dirty="0" smtClean="0"/>
              <a:t> </a:t>
            </a:r>
            <a:r>
              <a:rPr lang="en-US" baseline="0" dirty="0" err="1" smtClean="0"/>
              <a:t>có</a:t>
            </a:r>
            <a:r>
              <a:rPr lang="en-US" baseline="0" dirty="0" smtClean="0"/>
              <a:t> network</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77</a:t>
            </a:fld>
            <a:endParaRPr lang="en-US">
              <a:solidFill>
                <a:prstClr val="black"/>
              </a:solidFill>
            </a:endParaRPr>
          </a:p>
        </p:txBody>
      </p:sp>
    </p:spTree>
    <p:extLst>
      <p:ext uri="{BB962C8B-B14F-4D97-AF65-F5344CB8AC3E}">
        <p14:creationId xmlns:p14="http://schemas.microsoft.com/office/powerpoint/2010/main" val="140177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Khương thử sử dụng google map.</a:t>
            </a:r>
            <a:r>
              <a:rPr lang="en-US" dirty="0" smtClean="0"/>
              <a:t> </a:t>
            </a:r>
            <a:r>
              <a:rPr lang="en-US" dirty="0" err="1" smtClean="0"/>
              <a:t>Hiện</a:t>
            </a:r>
            <a:r>
              <a:rPr lang="en-US" baseline="0" dirty="0" smtClean="0"/>
              <a:t> </a:t>
            </a:r>
            <a:r>
              <a:rPr lang="en-US" baseline="0" dirty="0" err="1" smtClean="0"/>
              <a:t>tại</a:t>
            </a:r>
            <a:r>
              <a:rPr lang="en-US" baseline="0" dirty="0" smtClean="0"/>
              <a:t> </a:t>
            </a:r>
            <a:r>
              <a:rPr lang="vi-VN" dirty="0" smtClean="0"/>
              <a:t>Google map hỗ</a:t>
            </a:r>
            <a:r>
              <a:rPr lang="en-US" dirty="0" smtClean="0"/>
              <a:t> </a:t>
            </a:r>
            <a:r>
              <a:rPr lang="en-US" baseline="0" dirty="0" err="1" smtClean="0"/>
              <a:t>trợ</a:t>
            </a:r>
            <a:r>
              <a:rPr lang="vi-VN" dirty="0" smtClean="0"/>
              <a:t> tìm kiếm đường đi bằng xe máy</a:t>
            </a:r>
            <a:r>
              <a:rPr lang="en-US" dirty="0" smtClean="0"/>
              <a:t> </a:t>
            </a:r>
            <a:r>
              <a:rPr lang="en-US" dirty="0" err="1" smtClean="0"/>
              <a:t>nhưng</a:t>
            </a:r>
            <a:r>
              <a:rPr lang="en-US" baseline="0" dirty="0" smtClean="0"/>
              <a:t> </a:t>
            </a:r>
            <a:r>
              <a:rPr lang="en-US" baseline="0" dirty="0" err="1" smtClean="0"/>
              <a:t>chỉ</a:t>
            </a:r>
            <a:r>
              <a:rPr lang="en-US" dirty="0" smtClean="0"/>
              <a:t> qua </a:t>
            </a:r>
            <a:r>
              <a:rPr lang="en-US" dirty="0" err="1" smtClean="0"/>
              <a:t>hai</a:t>
            </a:r>
            <a:r>
              <a:rPr lang="en-US" dirty="0" smtClean="0"/>
              <a:t> </a:t>
            </a:r>
            <a:r>
              <a:rPr lang="en-US" dirty="0" err="1" smtClean="0"/>
              <a:t>điểm</a:t>
            </a:r>
            <a:r>
              <a:rPr lang="vi-VN" dirty="0" smtClean="0"/>
              <a:t>.</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t>7</a:t>
            </a:fld>
            <a:endParaRPr lang="en-US"/>
          </a:p>
        </p:txBody>
      </p:sp>
    </p:spTree>
    <p:extLst>
      <p:ext uri="{BB962C8B-B14F-4D97-AF65-F5344CB8AC3E}">
        <p14:creationId xmlns:p14="http://schemas.microsoft.com/office/powerpoint/2010/main" val="21342199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thuật toán phát hiện sai đường.</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78</a:t>
            </a:fld>
            <a:endParaRPr lang="en-US">
              <a:solidFill>
                <a:prstClr val="black"/>
              </a:solidFill>
            </a:endParaRPr>
          </a:p>
        </p:txBody>
      </p:sp>
    </p:spTree>
    <p:extLst>
      <p:ext uri="{BB962C8B-B14F-4D97-AF65-F5344CB8AC3E}">
        <p14:creationId xmlns:p14="http://schemas.microsoft.com/office/powerpoint/2010/main" val="14133938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người</a:t>
            </a:r>
            <a:r>
              <a:rPr lang="en-US" baseline="0" dirty="0" smtClean="0"/>
              <a:t> dung </a:t>
            </a:r>
            <a:r>
              <a:rPr lang="en-US" baseline="0" dirty="0" err="1" smtClean="0"/>
              <a:t>đang</a:t>
            </a:r>
            <a:r>
              <a:rPr lang="en-US" baseline="0" dirty="0" smtClean="0"/>
              <a:t> ở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đúng</a:t>
            </a:r>
            <a:r>
              <a:rPr lang="en-US" baseline="0" dirty="0" smtClean="0"/>
              <a:t> </a:t>
            </a:r>
            <a:r>
              <a:rPr lang="en-US" baseline="0" dirty="0" err="1" smtClean="0"/>
              <a:t>đường</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79</a:t>
            </a:fld>
            <a:endParaRPr lang="en-US">
              <a:solidFill>
                <a:prstClr val="black"/>
              </a:solidFill>
            </a:endParaRPr>
          </a:p>
        </p:txBody>
      </p:sp>
    </p:spTree>
    <p:extLst>
      <p:ext uri="{BB962C8B-B14F-4D97-AF65-F5344CB8AC3E}">
        <p14:creationId xmlns:p14="http://schemas.microsoft.com/office/powerpoint/2010/main" val="17269077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dung</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di </a:t>
            </a:r>
            <a:r>
              <a:rPr lang="en-US" baseline="0" dirty="0" err="1" smtClean="0"/>
              <a:t>chuyển</a:t>
            </a:r>
            <a:r>
              <a:rPr lang="en-US" baseline="0" dirty="0" smtClean="0"/>
              <a:t> </a:t>
            </a:r>
            <a:r>
              <a:rPr lang="en-US" baseline="0" dirty="0" err="1" smtClean="0"/>
              <a:t>và</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đoạn</a:t>
            </a:r>
            <a:r>
              <a:rPr lang="en-US" baseline="0" dirty="0" smtClean="0"/>
              <a:t> </a:t>
            </a:r>
            <a:r>
              <a:rPr lang="en-US" baseline="0" dirty="0" err="1" smtClean="0"/>
              <a:t>đường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vượt</a:t>
            </a:r>
            <a:r>
              <a:rPr lang="en-US" baseline="0" dirty="0" smtClean="0"/>
              <a:t> qua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80</a:t>
            </a:fld>
            <a:endParaRPr lang="en-US">
              <a:solidFill>
                <a:prstClr val="black"/>
              </a:solidFill>
            </a:endParaRPr>
          </a:p>
        </p:txBody>
      </p:sp>
    </p:spTree>
    <p:extLst>
      <p:ext uri="{BB962C8B-B14F-4D97-AF65-F5344CB8AC3E}">
        <p14:creationId xmlns:p14="http://schemas.microsoft.com/office/powerpoint/2010/main" val="16370093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biết</a:t>
            </a:r>
            <a:r>
              <a:rPr lang="en-US" baseline="0" dirty="0" smtClean="0"/>
              <a:t> </a:t>
            </a:r>
            <a:r>
              <a:rPr lang="en-US" baseline="0" dirty="0" err="1" smtClean="0"/>
              <a:t>họ</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 </a:t>
            </a:r>
            <a:r>
              <a:rPr lang="en-US" baseline="0" dirty="0" err="1" smtClean="0"/>
              <a:t>và</a:t>
            </a:r>
            <a:r>
              <a:rPr lang="en-US" baseline="0" dirty="0" smtClean="0"/>
              <a:t> </a:t>
            </a:r>
            <a:r>
              <a:rPr lang="en-US" baseline="0" dirty="0" err="1" smtClean="0"/>
              <a:t>chuyển</a:t>
            </a:r>
            <a:r>
              <a:rPr lang="en-US" baseline="0" dirty="0" smtClean="0"/>
              <a:t> </a:t>
            </a:r>
            <a:r>
              <a:rPr lang="en-US" baseline="0" dirty="0" err="1" smtClean="0"/>
              <a:t>người</a:t>
            </a:r>
            <a:r>
              <a:rPr lang="en-US" baseline="0" dirty="0" smtClean="0"/>
              <a:t> dung sang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81</a:t>
            </a:fld>
            <a:endParaRPr lang="en-US">
              <a:solidFill>
                <a:prstClr val="black"/>
              </a:solidFill>
            </a:endParaRPr>
          </a:p>
        </p:txBody>
      </p:sp>
    </p:spTree>
    <p:extLst>
      <p:ext uri="{BB962C8B-B14F-4D97-AF65-F5344CB8AC3E}">
        <p14:creationId xmlns:p14="http://schemas.microsoft.com/office/powerpoint/2010/main" val="7669243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dung</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di </a:t>
            </a:r>
            <a:r>
              <a:rPr lang="en-US" baseline="0" dirty="0" err="1" smtClean="0"/>
              <a:t>chuyển</a:t>
            </a:r>
            <a:endParaRPr lang="en-US" baseline="0" dirty="0" smtClean="0"/>
          </a:p>
          <a:p>
            <a:r>
              <a:rPr lang="en-US" baseline="0" dirty="0" err="1" smtClean="0"/>
              <a:t>Và</a:t>
            </a:r>
            <a:r>
              <a:rPr lang="en-US" baseline="0" dirty="0" smtClean="0"/>
              <a:t> </a:t>
            </a:r>
            <a:r>
              <a:rPr lang="en-US" baseline="0" dirty="0" err="1" smtClean="0"/>
              <a:t>khi</a:t>
            </a:r>
            <a:r>
              <a:rPr lang="en-US" baseline="0" dirty="0" smtClean="0"/>
              <a:t> ở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đo</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chuyến</a:t>
            </a:r>
            <a:r>
              <a:rPr lang="en-US" baseline="0" dirty="0" smtClean="0"/>
              <a:t> </a:t>
            </a:r>
            <a:r>
              <a:rPr lang="en-US" baseline="0" dirty="0" err="1" smtClean="0"/>
              <a:t>đi</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82</a:t>
            </a:fld>
            <a:endParaRPr lang="en-US">
              <a:solidFill>
                <a:prstClr val="black"/>
              </a:solidFill>
            </a:endParaRPr>
          </a:p>
        </p:txBody>
      </p:sp>
    </p:spTree>
    <p:extLst>
      <p:ext uri="{BB962C8B-B14F-4D97-AF65-F5344CB8AC3E}">
        <p14:creationId xmlns:p14="http://schemas.microsoft.com/office/powerpoint/2010/main" val="17258751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Tất</a:t>
            </a:r>
            <a:r>
              <a:rPr lang="en-US" dirty="0" smtClean="0"/>
              <a:t> </a:t>
            </a:r>
            <a:r>
              <a:rPr lang="en-US" dirty="0" err="1" smtClean="0"/>
              <a:t>cả</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đều</a:t>
            </a:r>
            <a:r>
              <a:rPr lang="en-US" baseline="0" dirty="0" smtClean="0"/>
              <a:t> </a:t>
            </a:r>
            <a:r>
              <a:rPr lang="en-US" baseline="0" dirty="0" err="1" smtClean="0"/>
              <a:t>nằm</a:t>
            </a:r>
            <a:r>
              <a:rPr lang="en-US" baseline="0" dirty="0" smtClean="0"/>
              <a:t> </a:t>
            </a:r>
            <a:r>
              <a:rPr lang="en-US" baseline="0" dirty="0" err="1" smtClean="0"/>
              <a:t>ngoài</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86</a:t>
            </a:fld>
            <a:endParaRPr lang="en-US">
              <a:solidFill>
                <a:prstClr val="black"/>
              </a:solidFill>
            </a:endParaRPr>
          </a:p>
        </p:txBody>
      </p:sp>
    </p:spTree>
    <p:extLst>
      <p:ext uri="{BB962C8B-B14F-4D97-AF65-F5344CB8AC3E}">
        <p14:creationId xmlns:p14="http://schemas.microsoft.com/office/powerpoint/2010/main" val="16285202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dung</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di </a:t>
            </a:r>
            <a:r>
              <a:rPr lang="en-US" baseline="0" dirty="0" err="1" smtClean="0"/>
              <a:t>chuyển</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87</a:t>
            </a:fld>
            <a:endParaRPr lang="en-US">
              <a:solidFill>
                <a:prstClr val="black"/>
              </a:solidFill>
            </a:endParaRPr>
          </a:p>
        </p:txBody>
      </p:sp>
    </p:spTree>
    <p:extLst>
      <p:ext uri="{BB962C8B-B14F-4D97-AF65-F5344CB8AC3E}">
        <p14:creationId xmlns:p14="http://schemas.microsoft.com/office/powerpoint/2010/main" val="3927240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đoạn</a:t>
            </a:r>
            <a:r>
              <a:rPr lang="en-US" baseline="0" dirty="0" smtClean="0"/>
              <a:t> DE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cho</a:t>
            </a:r>
            <a:r>
              <a:rPr lang="en-US" baseline="0" dirty="0" smtClean="0"/>
              <a:t> </a:t>
            </a:r>
            <a:r>
              <a:rPr lang="en-US" baseline="0" dirty="0" err="1" smtClean="0"/>
              <a:t>phép</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88</a:t>
            </a:fld>
            <a:endParaRPr lang="en-US">
              <a:solidFill>
                <a:prstClr val="black"/>
              </a:solidFill>
            </a:endParaRPr>
          </a:p>
        </p:txBody>
      </p:sp>
    </p:spTree>
    <p:extLst>
      <p:ext uri="{BB962C8B-B14F-4D97-AF65-F5344CB8AC3E}">
        <p14:creationId xmlns:p14="http://schemas.microsoft.com/office/powerpoint/2010/main" val="19028040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chuyển</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dung </a:t>
            </a:r>
            <a:r>
              <a:rPr lang="en-US" baseline="0" dirty="0" err="1" smtClean="0"/>
              <a:t>thành</a:t>
            </a:r>
            <a:r>
              <a:rPr lang="en-US" baseline="0" dirty="0" smtClean="0"/>
              <a:t> </a:t>
            </a:r>
            <a:r>
              <a:rPr lang="en-US" baseline="0" dirty="0" err="1" smtClean="0"/>
              <a:t>đúng</a:t>
            </a:r>
            <a:r>
              <a:rPr lang="en-US" baseline="0" dirty="0" smtClean="0"/>
              <a:t> </a:t>
            </a:r>
            <a:r>
              <a:rPr lang="en-US" baseline="0" dirty="0" err="1" smtClean="0"/>
              <a:t>đướng</a:t>
            </a:r>
            <a:r>
              <a:rPr lang="en-US" baseline="0" dirty="0" smtClean="0"/>
              <a:t> </a:t>
            </a:r>
            <a:r>
              <a:rPr lang="en-US" baseline="0" dirty="0" err="1" smtClean="0"/>
              <a:t>và</a:t>
            </a:r>
            <a:r>
              <a:rPr lang="en-US" baseline="0" dirty="0" smtClean="0"/>
              <a:t> </a:t>
            </a:r>
            <a:r>
              <a:rPr lang="en-US" baseline="0" dirty="0" err="1" smtClean="0"/>
              <a:t>đang</a:t>
            </a:r>
            <a:r>
              <a:rPr lang="en-US" baseline="0" dirty="0" smtClean="0"/>
              <a:t> ở </a:t>
            </a:r>
            <a:r>
              <a:rPr lang="en-US" baseline="0" dirty="0" err="1" smtClean="0"/>
              <a:t>trên</a:t>
            </a:r>
            <a:r>
              <a:rPr lang="en-US" baseline="0" dirty="0" smtClean="0"/>
              <a:t> </a:t>
            </a:r>
            <a:r>
              <a:rPr lang="en-US" baseline="0" dirty="0" err="1" smtClean="0"/>
              <a:t>đoạn</a:t>
            </a:r>
            <a:r>
              <a:rPr lang="en-US" baseline="0" dirty="0" smtClean="0"/>
              <a:t> DE</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89</a:t>
            </a:fld>
            <a:endParaRPr lang="en-US">
              <a:solidFill>
                <a:prstClr val="black"/>
              </a:solidFill>
            </a:endParaRPr>
          </a:p>
        </p:txBody>
      </p:sp>
    </p:spTree>
    <p:extLst>
      <p:ext uri="{BB962C8B-B14F-4D97-AF65-F5344CB8AC3E}">
        <p14:creationId xmlns:p14="http://schemas.microsoft.com/office/powerpoint/2010/main" val="16551006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a:t>
            </a:r>
            <a:r>
              <a:rPr lang="en-US" dirty="0" err="1" smtClean="0"/>
              <a:t>đó</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biết</a:t>
            </a:r>
            <a:r>
              <a:rPr lang="en-US" baseline="0" dirty="0" smtClean="0"/>
              <a:t> </a:t>
            </a:r>
            <a:r>
              <a:rPr lang="en-US" baseline="0" dirty="0" err="1" smtClean="0"/>
              <a:t>họ</a:t>
            </a:r>
            <a:r>
              <a:rPr lang="en-US" baseline="0" dirty="0" smtClean="0"/>
              <a:t> </a:t>
            </a:r>
            <a:r>
              <a:rPr lang="en-US" baseline="0" dirty="0" err="1" smtClean="0"/>
              <a:t>đã</a:t>
            </a:r>
            <a:r>
              <a:rPr lang="en-US" baseline="0" dirty="0" smtClean="0"/>
              <a:t> </a:t>
            </a:r>
            <a:r>
              <a:rPr lang="en-US" baseline="0" dirty="0" err="1" smtClean="0"/>
              <a:t>trở</a:t>
            </a:r>
            <a:r>
              <a:rPr lang="en-US" baseline="0" dirty="0" smtClean="0"/>
              <a:t> </a:t>
            </a:r>
            <a:r>
              <a:rPr lang="en-US" baseline="0" dirty="0" err="1" smtClean="0"/>
              <a:t>về</a:t>
            </a:r>
            <a:r>
              <a:rPr lang="en-US" baseline="0" dirty="0" smtClean="0"/>
              <a:t> </a:t>
            </a:r>
            <a:r>
              <a:rPr lang="en-US" baseline="0" dirty="0" err="1" smtClean="0"/>
              <a:t>đúng</a:t>
            </a:r>
            <a:r>
              <a:rPr lang="en-US" baseline="0" dirty="0" smtClean="0"/>
              <a:t> </a:t>
            </a:r>
            <a:r>
              <a:rPr lang="en-US" baseline="0" dirty="0" err="1" smtClean="0"/>
              <a:t>đường</a:t>
            </a:r>
            <a:r>
              <a:rPr lang="en-US" baseline="0" smtClean="0"/>
              <a:t>.</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90</a:t>
            </a:fld>
            <a:endParaRPr lang="en-US">
              <a:solidFill>
                <a:prstClr val="black"/>
              </a:solidFill>
            </a:endParaRPr>
          </a:p>
        </p:txBody>
      </p:sp>
    </p:spTree>
    <p:extLst>
      <p:ext uri="{BB962C8B-B14F-4D97-AF65-F5344CB8AC3E}">
        <p14:creationId xmlns:p14="http://schemas.microsoft.com/office/powerpoint/2010/main" val="1631918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Tuy nhiên, lại ko hỗ trợ việc tìm kiếm nhiều hơn hai điểm.</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t>8</a:t>
            </a:fld>
            <a:endParaRPr lang="en-US"/>
          </a:p>
        </p:txBody>
      </p:sp>
    </p:spTree>
    <p:extLst>
      <p:ext uri="{BB962C8B-B14F-4D97-AF65-F5344CB8AC3E}">
        <p14:creationId xmlns:p14="http://schemas.microsoft.com/office/powerpoint/2010/main" val="17955317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Anh Khương hôm đó xe máy bị hư. Không thể đến nhà mọi người được. Anh Khương bèn nghĩ ra cách đi xe buýt.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91</a:t>
            </a:fld>
            <a:endParaRPr lang="en-US">
              <a:solidFill>
                <a:prstClr val="black"/>
              </a:solidFill>
            </a:endParaRPr>
          </a:p>
        </p:txBody>
      </p:sp>
    </p:spTree>
    <p:extLst>
      <p:ext uri="{BB962C8B-B14F-4D97-AF65-F5344CB8AC3E}">
        <p14:creationId xmlns:p14="http://schemas.microsoft.com/office/powerpoint/2010/main" val="402764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92</a:t>
            </a:fld>
            <a:endParaRPr lang="en-US">
              <a:solidFill>
                <a:prstClr val="black"/>
              </a:solidFill>
            </a:endParaRPr>
          </a:p>
        </p:txBody>
      </p:sp>
    </p:spTree>
    <p:extLst>
      <p:ext uri="{BB962C8B-B14F-4D97-AF65-F5344CB8AC3E}">
        <p14:creationId xmlns:p14="http://schemas.microsoft.com/office/powerpoint/2010/main" val="8267066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Do vây, hệ thống chúng tôi cung cấp chức năng tìm kiếm xe buýt để giúp anh Khương vượt qua khó khăn này.</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93</a:t>
            </a:fld>
            <a:endParaRPr lang="en-US">
              <a:solidFill>
                <a:prstClr val="black"/>
              </a:solidFill>
            </a:endParaRPr>
          </a:p>
        </p:txBody>
      </p:sp>
    </p:spTree>
    <p:extLst>
      <p:ext uri="{BB962C8B-B14F-4D97-AF65-F5344CB8AC3E}">
        <p14:creationId xmlns:p14="http://schemas.microsoft.com/office/powerpoint/2010/main" val="10184557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94</a:t>
            </a:fld>
            <a:endParaRPr lang="en-US">
              <a:solidFill>
                <a:prstClr val="black"/>
              </a:solidFill>
            </a:endParaRPr>
          </a:p>
        </p:txBody>
      </p:sp>
    </p:spTree>
    <p:extLst>
      <p:ext uri="{BB962C8B-B14F-4D97-AF65-F5344CB8AC3E}">
        <p14:creationId xmlns:p14="http://schemas.microsoft.com/office/powerpoint/2010/main" val="2620812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r>
              <a:rPr lang="vi-VN" baseline="0" dirty="0" smtClean="0"/>
              <a:t> có tối ưu. </a:t>
            </a:r>
            <a:endParaRPr lang="en-US"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95</a:t>
            </a:fld>
            <a:endParaRPr lang="en-US">
              <a:solidFill>
                <a:prstClr val="black"/>
              </a:solidFill>
            </a:endParaRPr>
          </a:p>
        </p:txBody>
      </p:sp>
    </p:spTree>
    <p:extLst>
      <p:ext uri="{BB962C8B-B14F-4D97-AF65-F5344CB8AC3E}">
        <p14:creationId xmlns:p14="http://schemas.microsoft.com/office/powerpoint/2010/main" val="12231035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a:t>
            </a:r>
            <a:r>
              <a:rPr lang="en-US" baseline="0" dirty="0" err="1" smtClean="0"/>
              <a:t>và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96</a:t>
            </a:fld>
            <a:endParaRPr lang="en-US">
              <a:solidFill>
                <a:prstClr val="black"/>
              </a:solidFill>
            </a:endParaRPr>
          </a:p>
        </p:txBody>
      </p:sp>
    </p:spTree>
    <p:extLst>
      <p:ext uri="{BB962C8B-B14F-4D97-AF65-F5344CB8AC3E}">
        <p14:creationId xmlns:p14="http://schemas.microsoft.com/office/powerpoint/2010/main" val="1292036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Tổng</a:t>
            </a:r>
            <a:r>
              <a:rPr lang="en-US" baseline="0" dirty="0" smtClean="0"/>
              <a:t> </a:t>
            </a:r>
            <a:r>
              <a:rPr lang="en-US" baseline="0" dirty="0" err="1" smtClean="0"/>
              <a:t>quan</a:t>
            </a:r>
            <a:r>
              <a:rPr lang="en-US" baseline="0" dirty="0" smtClean="0"/>
              <a:t> </a:t>
            </a:r>
            <a:r>
              <a:rPr lang="en-US" baseline="0" dirty="0" err="1" smtClean="0"/>
              <a:t>thông</a:t>
            </a:r>
            <a:r>
              <a:rPr lang="en-US" baseline="0" dirty="0" smtClean="0"/>
              <a:t> tin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xe</a:t>
            </a:r>
            <a:r>
              <a:rPr lang="en-US" baseline="0" dirty="0" smtClean="0"/>
              <a:t> bus</a:t>
            </a:r>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98</a:t>
            </a:fld>
            <a:endParaRPr lang="en-US">
              <a:solidFill>
                <a:prstClr val="black"/>
              </a:solidFill>
            </a:endParaRPr>
          </a:p>
        </p:txBody>
      </p:sp>
    </p:spTree>
    <p:extLst>
      <p:ext uri="{BB962C8B-B14F-4D97-AF65-F5344CB8AC3E}">
        <p14:creationId xmlns:p14="http://schemas.microsoft.com/office/powerpoint/2010/main" val="9314652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tuyến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và</a:t>
            </a:r>
            <a:r>
              <a:rPr lang="en-US" baseline="0" dirty="0" smtClean="0"/>
              <a:t> </a:t>
            </a:r>
            <a:r>
              <a:rPr lang="en-US" baseline="0" dirty="0" err="1" smtClean="0"/>
              <a:t>kiểu</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ta </a:t>
            </a:r>
            <a:r>
              <a:rPr lang="en-US" baseline="0" dirty="0" err="1" smtClean="0"/>
              <a:t>sẽ</a:t>
            </a:r>
            <a:r>
              <a:rPr lang="en-US" baseline="0" dirty="0" smtClean="0"/>
              <a:t> </a:t>
            </a:r>
            <a:r>
              <a:rPr lang="en-US" baseline="0" dirty="0" err="1" smtClean="0"/>
              <a:t>lấy</a:t>
            </a:r>
            <a:r>
              <a:rPr lang="en-US" baseline="0" dirty="0" smtClean="0"/>
              <a:t> file </a:t>
            </a:r>
            <a:r>
              <a:rPr lang="en-US" baseline="0" dirty="0" err="1" smtClean="0"/>
              <a:t>json</a:t>
            </a:r>
            <a:r>
              <a:rPr lang="en-US" baseline="0" dirty="0" smtClean="0"/>
              <a:t> </a:t>
            </a:r>
            <a:r>
              <a:rPr lang="en-US" baseline="0" dirty="0" err="1" smtClean="0"/>
              <a:t>theo</a:t>
            </a:r>
            <a:r>
              <a:rPr lang="en-US" baseline="0" dirty="0" smtClean="0"/>
              <a:t> </a:t>
            </a:r>
            <a:r>
              <a:rPr lang="en-US" baseline="0" dirty="0" err="1" smtClean="0"/>
              <a:t>đường</a:t>
            </a:r>
            <a:r>
              <a:rPr lang="en-US" baseline="0" dirty="0" smtClean="0"/>
              <a:t> link </a:t>
            </a:r>
            <a:r>
              <a:rPr lang="en-US" baseline="0" dirty="0" err="1" smtClean="0"/>
              <a:t>bên</a:t>
            </a:r>
            <a:r>
              <a:rPr lang="en-US" baseline="0" dirty="0" smtClean="0"/>
              <a:t> </a:t>
            </a:r>
            <a:r>
              <a:rPr lang="en-US" baseline="0" dirty="0" err="1" smtClean="0"/>
              <a:t>dưới</a:t>
            </a:r>
            <a:r>
              <a:rPr lang="en-US" baseline="0" dirty="0" smtClean="0"/>
              <a:t>. </a:t>
            </a:r>
            <a:r>
              <a:rPr lang="en-US" baseline="0" dirty="0" err="1" smtClean="0"/>
              <a:t>Và</a:t>
            </a:r>
            <a:r>
              <a:rPr lang="en-US" baseline="0" dirty="0" smtClean="0"/>
              <a:t> </a:t>
            </a:r>
            <a:r>
              <a:rPr lang="en-US" baseline="0" dirty="0" err="1" smtClean="0"/>
              <a:t>trên</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trúc</a:t>
            </a:r>
            <a:r>
              <a:rPr lang="en-US" baseline="0" dirty="0" smtClean="0"/>
              <a:t> file </a:t>
            </a:r>
            <a:r>
              <a:rPr lang="en-US" baseline="0" dirty="0" err="1" smtClean="0"/>
              <a:t>json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99</a:t>
            </a:fld>
            <a:endParaRPr lang="en-US">
              <a:solidFill>
                <a:prstClr val="black"/>
              </a:solidFill>
            </a:endParaRPr>
          </a:p>
        </p:txBody>
      </p:sp>
    </p:spTree>
    <p:extLst>
      <p:ext uri="{BB962C8B-B14F-4D97-AF65-F5344CB8AC3E}">
        <p14:creationId xmlns:p14="http://schemas.microsoft.com/office/powerpoint/2010/main" val="18805349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Tôi</a:t>
            </a:r>
            <a:r>
              <a:rPr lang="en-US" baseline="0" dirty="0" smtClean="0"/>
              <a:t> </a:t>
            </a:r>
            <a:r>
              <a:rPr lang="en-US" baseline="0" dirty="0" err="1" smtClean="0"/>
              <a:t>đã</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lại</a:t>
            </a:r>
            <a:r>
              <a:rPr lang="en-US" baseline="0" dirty="0" smtClean="0"/>
              <a:t> file </a:t>
            </a:r>
            <a:r>
              <a:rPr lang="en-US" baseline="0" dirty="0" err="1" smtClean="0"/>
              <a:t>json</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bảng</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build route)</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100</a:t>
            </a:fld>
            <a:endParaRPr lang="en-US">
              <a:solidFill>
                <a:prstClr val="black"/>
              </a:solidFill>
            </a:endParaRPr>
          </a:p>
        </p:txBody>
      </p:sp>
    </p:spTree>
    <p:extLst>
      <p:ext uri="{BB962C8B-B14F-4D97-AF65-F5344CB8AC3E}">
        <p14:creationId xmlns:p14="http://schemas.microsoft.com/office/powerpoint/2010/main" val="8020997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xe</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Route: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xe</a:t>
            </a:r>
            <a:r>
              <a:rPr lang="en-US" baseline="0" dirty="0" smtClean="0"/>
              <a:t> bus</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101</a:t>
            </a:fld>
            <a:endParaRPr lang="en-US">
              <a:solidFill>
                <a:prstClr val="black"/>
              </a:solidFill>
            </a:endParaRPr>
          </a:p>
        </p:txBody>
      </p:sp>
    </p:spTree>
    <p:extLst>
      <p:ext uri="{BB962C8B-B14F-4D97-AF65-F5344CB8AC3E}">
        <p14:creationId xmlns:p14="http://schemas.microsoft.com/office/powerpoint/2010/main" val="35962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Để giúp Khương, nhóm chúng tôi đã phát tri</a:t>
            </a:r>
            <a:r>
              <a:rPr lang="en-US" dirty="0" err="1" smtClean="0"/>
              <a:t>ển</a:t>
            </a:r>
            <a:r>
              <a:rPr lang="vi-VN" dirty="0" smtClean="0"/>
              <a:t> một ứng dụng tìm kiếm đường đi = xe máy.</a:t>
            </a:r>
            <a:r>
              <a:rPr lang="vi-VN" baseline="0" dirty="0" smtClean="0"/>
              <a:t> </a:t>
            </a:r>
          </a:p>
          <a:p>
            <a:pPr algn="just"/>
            <a:r>
              <a:rPr lang="en-US" dirty="0" err="1" smtClean="0"/>
              <a:t>Hệ</a:t>
            </a:r>
            <a:r>
              <a:rPr lang="en-US" baseline="0" dirty="0" smtClean="0"/>
              <a:t> </a:t>
            </a:r>
            <a:r>
              <a:rPr lang="en-US" baseline="0" dirty="0" err="1" smtClean="0"/>
              <a:t>thống</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ngoài</a:t>
            </a:r>
            <a:r>
              <a:rPr lang="en-US" baseline="0" dirty="0" smtClean="0"/>
              <a:t> </a:t>
            </a:r>
            <a:r>
              <a:rPr lang="en-US" baseline="0" dirty="0" err="1" smtClean="0"/>
              <a:t>việc</a:t>
            </a:r>
            <a:r>
              <a:rPr lang="en-US" baseline="0" dirty="0" smtClean="0"/>
              <a:t> h</a:t>
            </a:r>
            <a:r>
              <a:rPr lang="vi-VN" dirty="0" smtClean="0"/>
              <a:t>ỗ trợ</a:t>
            </a:r>
            <a:r>
              <a:rPr lang="en-US" dirty="0" smtClean="0"/>
              <a:t> </a:t>
            </a:r>
            <a:r>
              <a:rPr lang="en-US" dirty="0" err="1" smtClean="0"/>
              <a:t>việc</a:t>
            </a:r>
            <a:r>
              <a:rPr lang="en-US" baseline="0" dirty="0" smtClean="0"/>
              <a:t> </a:t>
            </a:r>
            <a:r>
              <a:rPr lang="en-US" baseline="0" dirty="0" err="1" smtClean="0"/>
              <a:t>tìm</a:t>
            </a:r>
            <a:r>
              <a:rPr lang="en-US" baseline="0" dirty="0" smtClean="0"/>
              <a:t> </a:t>
            </a:r>
            <a:r>
              <a:rPr lang="en-US" baseline="0" dirty="0" err="1" smtClean="0"/>
              <a:t>kiếm</a:t>
            </a:r>
            <a:r>
              <a:rPr lang="vi-VN" dirty="0" smtClean="0"/>
              <a:t> 2 điểm.</a:t>
            </a:r>
            <a:r>
              <a:rPr lang="en-US" dirty="0" smtClean="0"/>
              <a:t>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9</a:t>
            </a:fld>
            <a:endParaRPr lang="en-US"/>
          </a:p>
        </p:txBody>
      </p:sp>
    </p:spTree>
    <p:extLst>
      <p:ext uri="{BB962C8B-B14F-4D97-AF65-F5344CB8AC3E}">
        <p14:creationId xmlns:p14="http://schemas.microsoft.com/office/powerpoint/2010/main" val="12397063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Thuộc</a:t>
            </a:r>
            <a:r>
              <a:rPr lang="en-US" baseline="0" dirty="0" smtClean="0"/>
              <a:t> </a:t>
            </a:r>
            <a:r>
              <a:rPr lang="en-US" baseline="0" dirty="0" err="1" smtClean="0"/>
              <a:t>tính</a:t>
            </a:r>
            <a:r>
              <a:rPr lang="en-US" baseline="0" dirty="0" smtClean="0"/>
              <a:t> </a:t>
            </a:r>
            <a:r>
              <a:rPr lang="en-US" baseline="0" dirty="0" err="1" smtClean="0"/>
              <a:t>RouteType</a:t>
            </a:r>
            <a:r>
              <a:rPr lang="en-US" baseline="0" dirty="0" smtClean="0"/>
              <a:t>: </a:t>
            </a:r>
            <a:r>
              <a:rPr lang="en-US" baseline="0" dirty="0" err="1" smtClean="0"/>
              <a:t>kiểu</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True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đi</a:t>
            </a:r>
            <a:r>
              <a:rPr lang="en-US" baseline="0" dirty="0" smtClean="0"/>
              <a:t>, False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về</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103</a:t>
            </a:fld>
            <a:endParaRPr lang="en-US">
              <a:solidFill>
                <a:prstClr val="black"/>
              </a:solidFill>
            </a:endParaRPr>
          </a:p>
        </p:txBody>
      </p:sp>
    </p:spTree>
    <p:extLst>
      <p:ext uri="{BB962C8B-B14F-4D97-AF65-F5344CB8AC3E}">
        <p14:creationId xmlns:p14="http://schemas.microsoft.com/office/powerpoint/2010/main" val="20971288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RouteNo</a:t>
            </a:r>
            <a:r>
              <a:rPr lang="en-US" dirty="0" smtClean="0"/>
              <a:t>: </a:t>
            </a:r>
            <a:r>
              <a:rPr lang="en-US" dirty="0" err="1" smtClean="0"/>
              <a:t>tuyến</a:t>
            </a:r>
            <a:r>
              <a:rPr lang="en-US" baseline="0" dirty="0" smtClean="0"/>
              <a:t> </a:t>
            </a:r>
            <a:r>
              <a:rPr lang="en-US" baseline="0" dirty="0" err="1" smtClean="0"/>
              <a:t>số</a:t>
            </a:r>
            <a:r>
              <a:rPr lang="en-US" baseline="0" dirty="0" smtClean="0"/>
              <a:t> </a:t>
            </a:r>
            <a:r>
              <a:rPr lang="en-US" baseline="0" dirty="0" err="1" smtClean="0"/>
              <a:t>xe</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104</a:t>
            </a:fld>
            <a:endParaRPr lang="en-US">
              <a:solidFill>
                <a:prstClr val="black"/>
              </a:solidFill>
            </a:endParaRPr>
          </a:p>
        </p:txBody>
      </p:sp>
    </p:spTree>
    <p:extLst>
      <p:ext uri="{BB962C8B-B14F-4D97-AF65-F5344CB8AC3E}">
        <p14:creationId xmlns:p14="http://schemas.microsoft.com/office/powerpoint/2010/main" val="2482109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a:t>
            </a:r>
            <a:r>
              <a:rPr lang="en-US" baseline="0" dirty="0" err="1" smtClean="0"/>
              <a:t>Name</a:t>
            </a:r>
            <a:r>
              <a:rPr lang="en-US" baseline="0" dirty="0" smtClean="0"/>
              <a:t>: </a:t>
            </a:r>
            <a:r>
              <a:rPr lang="en-US" baseline="0" dirty="0" err="1" smtClean="0"/>
              <a:t>tên</a:t>
            </a:r>
            <a:r>
              <a:rPr lang="en-US" baseline="0" dirty="0" smtClean="0"/>
              <a:t> </a:t>
            </a:r>
            <a:r>
              <a:rPr lang="en-US" baseline="0" dirty="0" err="1" smtClean="0"/>
              <a:t>lộ</a:t>
            </a:r>
            <a:r>
              <a:rPr lang="en-US" baseline="0" dirty="0" smtClean="0"/>
              <a:t> </a:t>
            </a:r>
            <a:r>
              <a:rPr lang="en-US" baseline="0" dirty="0" err="1" smtClean="0"/>
              <a:t>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105</a:t>
            </a:fld>
            <a:endParaRPr lang="en-US">
              <a:solidFill>
                <a:prstClr val="black"/>
              </a:solidFill>
            </a:endParaRPr>
          </a:p>
        </p:txBody>
      </p:sp>
    </p:spTree>
    <p:extLst>
      <p:ext uri="{BB962C8B-B14F-4D97-AF65-F5344CB8AC3E}">
        <p14:creationId xmlns:p14="http://schemas.microsoft.com/office/powerpoint/2010/main" val="48184430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STATION: </a:t>
            </a:r>
            <a:r>
              <a:rPr lang="en-US" baseline="0" dirty="0" err="1" smtClean="0"/>
              <a:t>trạm</a:t>
            </a:r>
            <a:r>
              <a:rPr lang="en-US" baseline="0" dirty="0" smtClean="0"/>
              <a:t> </a:t>
            </a:r>
            <a:r>
              <a:rPr lang="en-US" baseline="0" dirty="0" err="1" smtClean="0"/>
              <a:t>dừng</a:t>
            </a:r>
            <a:r>
              <a:rPr lang="en-US" baseline="0" dirty="0" smtClean="0"/>
              <a:t> </a:t>
            </a:r>
            <a:r>
              <a:rPr lang="en-US" baseline="0" dirty="0" err="1" smtClean="0"/>
              <a:t>xe</a:t>
            </a:r>
            <a:r>
              <a:rPr lang="en-US" baseline="0" dirty="0" smtClean="0"/>
              <a:t> bus</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106</a:t>
            </a:fld>
            <a:endParaRPr lang="en-US">
              <a:solidFill>
                <a:prstClr val="black"/>
              </a:solidFill>
            </a:endParaRPr>
          </a:p>
        </p:txBody>
      </p:sp>
    </p:spTree>
    <p:extLst>
      <p:ext uri="{BB962C8B-B14F-4D97-AF65-F5344CB8AC3E}">
        <p14:creationId xmlns:p14="http://schemas.microsoft.com/office/powerpoint/2010/main" val="108167579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CodeID</a:t>
            </a:r>
            <a:r>
              <a:rPr lang="en-US" dirty="0" smtClean="0"/>
              <a:t>: </a:t>
            </a:r>
            <a:r>
              <a:rPr lang="en-US" dirty="0" err="1" smtClean="0"/>
              <a:t>mã</a:t>
            </a:r>
            <a:r>
              <a:rPr lang="en-US" baseline="0" dirty="0" smtClean="0"/>
              <a:t> </a:t>
            </a:r>
            <a:r>
              <a:rPr lang="en-US" baseline="0" dirty="0" err="1" smtClean="0"/>
              <a:t>số</a:t>
            </a:r>
            <a:r>
              <a:rPr lang="en-US" baseline="0" dirty="0" smtClean="0"/>
              <a:t> </a:t>
            </a:r>
            <a:r>
              <a:rPr lang="en-US" baseline="0" dirty="0" err="1" smtClean="0"/>
              <a:t>trạm</a:t>
            </a:r>
            <a:r>
              <a:rPr lang="en-US" baseline="0" dirty="0" smtClean="0"/>
              <a:t> – </a:t>
            </a:r>
            <a:r>
              <a:rPr lang="en-US" baseline="0" dirty="0" err="1" smtClean="0"/>
              <a:t>để</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với</a:t>
            </a:r>
            <a:r>
              <a:rPr lang="en-US" baseline="0" dirty="0" smtClean="0"/>
              <a:t> </a:t>
            </a:r>
            <a:r>
              <a:rPr lang="en-US" baseline="0" dirty="0" err="1" smtClean="0"/>
              <a:t>nhau</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108</a:t>
            </a:fld>
            <a:endParaRPr lang="en-US">
              <a:solidFill>
                <a:prstClr val="black"/>
              </a:solidFill>
            </a:endParaRPr>
          </a:p>
        </p:txBody>
      </p:sp>
    </p:spTree>
    <p:extLst>
      <p:ext uri="{BB962C8B-B14F-4D97-AF65-F5344CB8AC3E}">
        <p14:creationId xmlns:p14="http://schemas.microsoft.com/office/powerpoint/2010/main" val="179516402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Street: </a:t>
            </a:r>
            <a:r>
              <a:rPr lang="en-US" dirty="0" err="1" smtClean="0"/>
              <a:t>địa</a:t>
            </a:r>
            <a:r>
              <a:rPr lang="en-US" baseline="0" dirty="0" smtClean="0"/>
              <a:t> </a:t>
            </a:r>
            <a:r>
              <a:rPr lang="en-US" baseline="0" dirty="0" err="1" smtClean="0"/>
              <a:t>chỉ</a:t>
            </a:r>
            <a:r>
              <a:rPr lang="en-US" baseline="0" dirty="0" smtClean="0"/>
              <a:t> </a:t>
            </a:r>
            <a:r>
              <a:rPr lang="en-US" baseline="0" dirty="0" err="1" smtClean="0"/>
              <a:t>của</a:t>
            </a:r>
            <a:r>
              <a:rPr lang="en-US" baseline="0" dirty="0" smtClean="0"/>
              <a:t> </a:t>
            </a:r>
            <a:r>
              <a:rPr lang="en-US" baseline="0" dirty="0" err="1" smtClean="0"/>
              <a:t>trạm</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109</a:t>
            </a:fld>
            <a:endParaRPr lang="en-US">
              <a:solidFill>
                <a:prstClr val="black"/>
              </a:solidFill>
            </a:endParaRPr>
          </a:p>
        </p:txBody>
      </p:sp>
    </p:spTree>
    <p:extLst>
      <p:ext uri="{BB962C8B-B14F-4D97-AF65-F5344CB8AC3E}">
        <p14:creationId xmlns:p14="http://schemas.microsoft.com/office/powerpoint/2010/main" val="11703670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Vĩ</a:t>
            </a:r>
            <a:r>
              <a:rPr lang="en-US" baseline="0" dirty="0" smtClean="0"/>
              <a:t> </a:t>
            </a:r>
            <a:r>
              <a:rPr lang="en-US" baseline="0" dirty="0" err="1" smtClean="0"/>
              <a:t>độ</a:t>
            </a:r>
            <a:r>
              <a:rPr lang="en-US" baseline="0" dirty="0" smtClean="0"/>
              <a:t> </a:t>
            </a:r>
            <a:r>
              <a:rPr lang="en-US" baseline="0" dirty="0" err="1" smtClean="0"/>
              <a:t>của</a:t>
            </a:r>
            <a:r>
              <a:rPr lang="en-US" baseline="0" dirty="0" smtClean="0"/>
              <a:t> </a:t>
            </a:r>
            <a:r>
              <a:rPr lang="en-US" baseline="0" dirty="0" err="1" smtClean="0"/>
              <a:t>trạm</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110</a:t>
            </a:fld>
            <a:endParaRPr lang="en-US">
              <a:solidFill>
                <a:prstClr val="black"/>
              </a:solidFill>
            </a:endParaRPr>
          </a:p>
        </p:txBody>
      </p:sp>
    </p:spTree>
    <p:extLst>
      <p:ext uri="{BB962C8B-B14F-4D97-AF65-F5344CB8AC3E}">
        <p14:creationId xmlns:p14="http://schemas.microsoft.com/office/powerpoint/2010/main" val="128254070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Kinh</a:t>
            </a:r>
            <a:r>
              <a:rPr lang="en-US" dirty="0" smtClean="0"/>
              <a:t> </a:t>
            </a:r>
            <a:r>
              <a:rPr lang="en-US" dirty="0" err="1" smtClean="0"/>
              <a:t>độ</a:t>
            </a:r>
            <a:r>
              <a:rPr lang="en-US" baseline="0" dirty="0" smtClean="0"/>
              <a:t> </a:t>
            </a:r>
            <a:r>
              <a:rPr lang="en-US" baseline="0" dirty="0" err="1" smtClean="0"/>
              <a:t>của</a:t>
            </a:r>
            <a:r>
              <a:rPr lang="en-US" baseline="0" dirty="0" smtClean="0"/>
              <a:t> </a:t>
            </a:r>
            <a:r>
              <a:rPr lang="en-US" baseline="0" dirty="0" err="1" smtClean="0"/>
              <a:t>trạm</a:t>
            </a:r>
            <a:r>
              <a:rPr lang="en-US" baseline="0" dirty="0" smtClean="0"/>
              <a:t>, </a:t>
            </a:r>
            <a:r>
              <a:rPr lang="en-US" baseline="0" dirty="0" err="1" smtClean="0"/>
              <a:t>Với</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để</a:t>
            </a:r>
            <a:r>
              <a:rPr lang="en-US" baseline="0" dirty="0" smtClean="0"/>
              <a:t> ta </a:t>
            </a:r>
            <a:r>
              <a:rPr lang="en-US" baseline="0" dirty="0" err="1" smtClean="0"/>
              <a:t>định</a:t>
            </a:r>
            <a:r>
              <a:rPr lang="en-US" baseline="0" dirty="0" smtClean="0"/>
              <a:t> </a:t>
            </a:r>
            <a:r>
              <a:rPr lang="en-US" baseline="0" dirty="0" err="1" smtClean="0"/>
              <a:t>vị</a:t>
            </a:r>
            <a:r>
              <a:rPr lang="en-US" baseline="0" dirty="0" smtClean="0"/>
              <a:t> </a:t>
            </a:r>
            <a:r>
              <a:rPr lang="en-US" baseline="0" dirty="0" err="1" smtClean="0"/>
              <a:t>trạm</a:t>
            </a:r>
            <a:r>
              <a:rPr lang="en-US" baseline="0" dirty="0" smtClean="0"/>
              <a:t> </a:t>
            </a:r>
            <a:r>
              <a:rPr lang="en-US" baseline="0" dirty="0" err="1" smtClean="0"/>
              <a:t>xe</a:t>
            </a:r>
            <a:r>
              <a:rPr lang="en-US" baseline="0" dirty="0" smtClean="0"/>
              <a:t> bus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111</a:t>
            </a:fld>
            <a:endParaRPr lang="en-US">
              <a:solidFill>
                <a:prstClr val="black"/>
              </a:solidFill>
            </a:endParaRPr>
          </a:p>
        </p:txBody>
      </p:sp>
    </p:spTree>
    <p:extLst>
      <p:ext uri="{BB962C8B-B14F-4D97-AF65-F5344CB8AC3E}">
        <p14:creationId xmlns:p14="http://schemas.microsoft.com/office/powerpoint/2010/main" val="31066294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a:t>
            </a:r>
            <a:r>
              <a:rPr lang="en-US" dirty="0" err="1" smtClean="0"/>
              <a:t>tên</a:t>
            </a:r>
            <a:r>
              <a:rPr lang="en-US" baseline="0" dirty="0" smtClean="0"/>
              <a:t> </a:t>
            </a:r>
            <a:r>
              <a:rPr lang="en-US" baseline="0" dirty="0" err="1" smtClean="0"/>
              <a:t>của</a:t>
            </a:r>
            <a:r>
              <a:rPr lang="en-US" baseline="0" dirty="0" smtClean="0"/>
              <a:t> </a:t>
            </a:r>
            <a:r>
              <a:rPr lang="en-US" baseline="0" dirty="0" err="1" smtClean="0"/>
              <a:t>trạm</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112</a:t>
            </a:fld>
            <a:endParaRPr lang="en-US">
              <a:solidFill>
                <a:prstClr val="black"/>
              </a:solidFill>
            </a:endParaRPr>
          </a:p>
        </p:txBody>
      </p:sp>
    </p:spTree>
    <p:extLst>
      <p:ext uri="{BB962C8B-B14F-4D97-AF65-F5344CB8AC3E}">
        <p14:creationId xmlns:p14="http://schemas.microsoft.com/office/powerpoint/2010/main" val="36398400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PahtInfo</a:t>
            </a:r>
            <a:r>
              <a:rPr lang="en-US" dirty="0" smtClean="0"/>
              <a:t>: </a:t>
            </a:r>
            <a:r>
              <a:rPr lang="en-US" dirty="0" err="1" smtClean="0"/>
              <a:t>biểu</a:t>
            </a:r>
            <a:r>
              <a:rPr lang="en-US" baseline="0" dirty="0" smtClean="0"/>
              <a:t> </a:t>
            </a:r>
            <a:r>
              <a:rPr lang="en-US" baseline="0" dirty="0" err="1" smtClean="0"/>
              <a:t>diễn</a:t>
            </a:r>
            <a:r>
              <a:rPr lang="en-US" baseline="0" dirty="0" smtClean="0"/>
              <a:t> </a:t>
            </a:r>
            <a:r>
              <a:rPr lang="en-US" baseline="0" dirty="0" err="1" smtClean="0"/>
              <a:t>đoạn</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trạm</a:t>
            </a:r>
            <a:r>
              <a:rPr lang="en-US" baseline="0" dirty="0" smtClean="0"/>
              <a:t> </a:t>
            </a:r>
            <a:r>
              <a:rPr lang="en-US" baseline="0" dirty="0" err="1" smtClean="0"/>
              <a:t>đến</a:t>
            </a:r>
            <a:r>
              <a:rPr lang="en-US" baseline="0" dirty="0" smtClean="0"/>
              <a:t> </a:t>
            </a:r>
            <a:r>
              <a:rPr lang="en-US" baseline="0" dirty="0" err="1" smtClean="0"/>
              <a:t>trạm</a:t>
            </a:r>
            <a:r>
              <a:rPr lang="en-US" baseline="0" dirty="0" smtClean="0"/>
              <a:t> </a:t>
            </a:r>
            <a:r>
              <a:rPr lang="en-US" baseline="0" dirty="0" err="1" smtClean="0"/>
              <a:t>kế</a:t>
            </a:r>
            <a:r>
              <a:rPr lang="en-US" baseline="0" dirty="0" smtClean="0"/>
              <a:t> </a:t>
            </a:r>
            <a:r>
              <a:rPr lang="en-US" baseline="0" dirty="0" err="1" smtClean="0"/>
              <a:t>tiếp</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113</a:t>
            </a:fld>
            <a:endParaRPr lang="en-US">
              <a:solidFill>
                <a:prstClr val="black"/>
              </a:solidFill>
            </a:endParaRPr>
          </a:p>
        </p:txBody>
      </p:sp>
    </p:spTree>
    <p:extLst>
      <p:ext uri="{BB962C8B-B14F-4D97-AF65-F5344CB8AC3E}">
        <p14:creationId xmlns:p14="http://schemas.microsoft.com/office/powerpoint/2010/main" val="116517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5157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6997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928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976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500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5938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1191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84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9215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pPr defTabSz="457200"/>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1835176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6796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54993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1398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3140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070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4895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86193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26182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32925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123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6965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7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1052340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pPr defTabSz="457200"/>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21073578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5709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45423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5320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98661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1777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608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2570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30095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83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243519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45477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34198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pPr defTabSz="457200"/>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16151820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11076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38007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7511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37863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6998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8963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643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8144887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08205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9837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47693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40882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pPr defTabSz="457200"/>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18431337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5479895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46071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9186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23506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153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3871309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09154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35407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15041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9830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7870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52947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7429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82642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44668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959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8976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801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95853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8290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30539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47840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8629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84753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97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07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917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theme" Target="../theme/theme3.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theme" Target="../theme/theme4.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theme" Target="../theme/theme5.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7.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8.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100659263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4B1E4EC-92D8-4A33-94B0-5CDDBDDA3BE9}" type="datetimeFigureOut">
              <a:rPr lang="en-US" smtClean="0">
                <a:solidFill>
                  <a:prstClr val="black">
                    <a:tint val="75000"/>
                  </a:prstClr>
                </a:solidFill>
              </a:rPr>
              <a:pPr defTabSz="457200"/>
              <a:t>12/11/15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A2F9A4F-C4F0-482F-9519-68597CE94F5B}"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999487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4B1E4EC-92D8-4A33-94B0-5CDDBDDA3BE9}" type="datetimeFigureOut">
              <a:rPr lang="en-US" smtClean="0">
                <a:solidFill>
                  <a:prstClr val="black">
                    <a:tint val="75000"/>
                  </a:prstClr>
                </a:solidFill>
              </a:rPr>
              <a:pPr defTabSz="457200"/>
              <a:t>12/11/15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A2F9A4F-C4F0-482F-9519-68597CE94F5B}"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58286858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4B1E4EC-92D8-4A33-94B0-5CDDBDDA3BE9}" type="datetimeFigureOut">
              <a:rPr lang="en-US" smtClean="0">
                <a:solidFill>
                  <a:prstClr val="black">
                    <a:tint val="75000"/>
                  </a:prstClr>
                </a:solidFill>
              </a:rPr>
              <a:pPr defTabSz="457200"/>
              <a:t>12/11/15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A2F9A4F-C4F0-482F-9519-68597CE94F5B}"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38789862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4B1E4EC-92D8-4A33-94B0-5CDDBDDA3BE9}" type="datetimeFigureOut">
              <a:rPr lang="en-US" smtClean="0">
                <a:solidFill>
                  <a:prstClr val="black">
                    <a:tint val="75000"/>
                  </a:prstClr>
                </a:solidFill>
              </a:rPr>
              <a:pPr defTabSz="457200"/>
              <a:t>12/11/15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A2F9A4F-C4F0-482F-9519-68597CE94F5B}"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1087181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424864618"/>
      </p:ext>
    </p:extLst>
  </p:cSld>
  <p:clrMap bg1="lt1" tx1="dk1" bg2="dk2" tx2="lt2" accent1="accent1" accent2="accent2" accent3="accent3" accent4="accent4" accent5="accent5" accent6="accent6" hlink="hlink" folHlink="folHlink"/>
  <p:sldLayoutIdLst>
    <p:sldLayoutId id="2147483720"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85234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063384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8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8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34.JPG"/></Relationships>
</file>

<file path=ppt/slides/_rels/slide103.xml.rels><?xml version="1.0" encoding="UTF-8" standalone="yes"?>
<Relationships xmlns="http://schemas.openxmlformats.org/package/2006/relationships"><Relationship Id="rId3" Type="http://schemas.openxmlformats.org/officeDocument/2006/relationships/image" Target="../media/image33.JPG"/><Relationship Id="rId4" Type="http://schemas.openxmlformats.org/officeDocument/2006/relationships/image" Target="../media/image35.JPG"/><Relationship Id="rId1" Type="http://schemas.openxmlformats.org/officeDocument/2006/relationships/slideLayout" Target="../slideLayouts/slideLayout57.xml"/><Relationship Id="rId2" Type="http://schemas.openxmlformats.org/officeDocument/2006/relationships/notesSlide" Target="../notesSlides/notesSlide9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1.xml"/><Relationship Id="rId3" Type="http://schemas.openxmlformats.org/officeDocument/2006/relationships/image" Target="../media/image35.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2.xml"/><Relationship Id="rId3" Type="http://schemas.openxmlformats.org/officeDocument/2006/relationships/image" Target="../media/image35.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3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4.xml"/><Relationship Id="rId3" Type="http://schemas.openxmlformats.org/officeDocument/2006/relationships/image" Target="../media/image3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5.xml"/><Relationship Id="rId3"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6.xml"/><Relationship Id="rId3" Type="http://schemas.openxmlformats.org/officeDocument/2006/relationships/image" Target="../media/image3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7.xml"/><Relationship Id="rId3" Type="http://schemas.openxmlformats.org/officeDocument/2006/relationships/image" Target="../media/image3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8.xml"/><Relationship Id="rId3" Type="http://schemas.openxmlformats.org/officeDocument/2006/relationships/image" Target="../media/image3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33.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0.xml"/><Relationship Id="rId3" Type="http://schemas.openxmlformats.org/officeDocument/2006/relationships/image" Target="../media/image3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1.xml"/><Relationship Id="rId3" Type="http://schemas.openxmlformats.org/officeDocument/2006/relationships/image" Target="../media/image33.JPG"/></Relationships>
</file>

<file path=ppt/slides/_rels/slide117.xml.rels><?xml version="1.0" encoding="UTF-8" standalone="yes"?>
<Relationships xmlns="http://schemas.openxmlformats.org/package/2006/relationships"><Relationship Id="rId3" Type="http://schemas.openxmlformats.org/officeDocument/2006/relationships/image" Target="../media/image38.JPG"/><Relationship Id="rId4" Type="http://schemas.openxmlformats.org/officeDocument/2006/relationships/image" Target="../media/image39.JPG"/><Relationship Id="rId1" Type="http://schemas.openxmlformats.org/officeDocument/2006/relationships/slideLayout" Target="../slideLayouts/slideLayout57.xml"/><Relationship Id="rId2" Type="http://schemas.openxmlformats.org/officeDocument/2006/relationships/notesSlide" Target="../notesSlides/notesSlide102.xml"/></Relationships>
</file>

<file path=ppt/slides/_rels/slide118.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10.png"/><Relationship Id="rId5" Type="http://schemas.openxmlformats.org/officeDocument/2006/relationships/image" Target="../media/image110.png"/><Relationship Id="rId1" Type="http://schemas.openxmlformats.org/officeDocument/2006/relationships/slideLayout" Target="../slideLayouts/slideLayout57.xml"/><Relationship Id="rId2" Type="http://schemas.openxmlformats.org/officeDocument/2006/relationships/notesSlide" Target="../notesSlides/notesSlide10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5.xml"/><Relationship Id="rId3" Type="http://schemas.openxmlformats.org/officeDocument/2006/relationships/image" Target="../media/image40.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6.xml"/><Relationship Id="rId3" Type="http://schemas.openxmlformats.org/officeDocument/2006/relationships/image" Target="../media/image41.JPG"/></Relationships>
</file>

<file path=ppt/slides/_rels/slide122.xml.rels><?xml version="1.0" encoding="UTF-8" standalone="yes"?>
<Relationships xmlns="http://schemas.openxmlformats.org/package/2006/relationships"><Relationship Id="rId3" Type="http://schemas.openxmlformats.org/officeDocument/2006/relationships/image" Target="../media/image41.JPG"/><Relationship Id="rId4" Type="http://schemas.openxmlformats.org/officeDocument/2006/relationships/image" Target="../media/image90.png"/><Relationship Id="rId1" Type="http://schemas.openxmlformats.org/officeDocument/2006/relationships/slideLayout" Target="../slideLayouts/slideLayout57.xml"/><Relationship Id="rId2" Type="http://schemas.openxmlformats.org/officeDocument/2006/relationships/notesSlide" Target="../notesSlides/notesSlide10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8.xml"/><Relationship Id="rId3" Type="http://schemas.openxmlformats.org/officeDocument/2006/relationships/image" Target="../media/image4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9.xml"/><Relationship Id="rId3" Type="http://schemas.openxmlformats.org/officeDocument/2006/relationships/image" Target="../media/image4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10.xml"/><Relationship Id="rId3" Type="http://schemas.openxmlformats.org/officeDocument/2006/relationships/image" Target="../media/image41.JPG"/></Relationships>
</file>

<file path=ppt/slides/_rels/slide12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0.png"/><Relationship Id="rId6" Type="http://schemas.openxmlformats.org/officeDocument/2006/relationships/image" Target="../media/image120.png"/><Relationship Id="rId1" Type="http://schemas.openxmlformats.org/officeDocument/2006/relationships/slideLayout" Target="../slideLayouts/slideLayout57.xml"/><Relationship Id="rId2" Type="http://schemas.openxmlformats.org/officeDocument/2006/relationships/notesSlide" Target="../notesSlides/notesSlide11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1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44.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45.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45.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45.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45.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46.jpe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7.xml"/><Relationship Id="rId3" Type="http://schemas.openxmlformats.org/officeDocument/2006/relationships/image" Target="../media/image19.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30.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30.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30.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30.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5.xml"/><Relationship Id="rId3" Type="http://schemas.openxmlformats.org/officeDocument/2006/relationships/image" Target="../media/image22.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6.xml"/><Relationship Id="rId3" Type="http://schemas.openxmlformats.org/officeDocument/2006/relationships/image" Target="../media/image23.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5.xml"/><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6.xml"/><Relationship Id="rId3" Type="http://schemas.openxmlformats.org/officeDocument/2006/relationships/image" Target="../media/image24.png"/></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44.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9.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1" Type="http://schemas.openxmlformats.org/officeDocument/2006/relationships/slideLayout" Target="../slideLayouts/slideLayout55.xml"/><Relationship Id="rId2" Type="http://schemas.openxmlformats.org/officeDocument/2006/relationships/notesSlide" Target="../notesSlides/notesSlide80.xml"/></Relationships>
</file>

<file path=ppt/slides/_rels/slide9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7.png"/><Relationship Id="rId5" Type="http://schemas.openxmlformats.org/officeDocument/2006/relationships/image" Target="../media/image8.png"/><Relationship Id="rId6" Type="http://schemas.openxmlformats.org/officeDocument/2006/relationships/image" Target="../media/image28.png"/><Relationship Id="rId1" Type="http://schemas.openxmlformats.org/officeDocument/2006/relationships/slideLayout" Target="../slideLayouts/slideLayout55.xml"/><Relationship Id="rId2" Type="http://schemas.openxmlformats.org/officeDocument/2006/relationships/notesSlide" Target="../notesSlides/notesSlide81.xml"/></Relationships>
</file>

<file path=ppt/slides/_rels/slide93.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27.png"/><Relationship Id="rId1" Type="http://schemas.openxmlformats.org/officeDocument/2006/relationships/slideLayout" Target="../slideLayouts/slideLayout55.xml"/><Relationship Id="rId2" Type="http://schemas.openxmlformats.org/officeDocument/2006/relationships/notesSlide" Target="../notesSlides/notesSlide82.xml"/></Relationships>
</file>

<file path=ppt/slides/_rels/slide9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27.png"/><Relationship Id="rId1" Type="http://schemas.openxmlformats.org/officeDocument/2006/relationships/slideLayout" Target="../slideLayouts/slideLayout55.xml"/><Relationship Id="rId2" Type="http://schemas.openxmlformats.org/officeDocument/2006/relationships/notesSlide" Target="../notesSlides/notesSlide83.xml"/></Relationships>
</file>

<file path=ppt/slides/_rels/slide95.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27.png"/><Relationship Id="rId1" Type="http://schemas.openxmlformats.org/officeDocument/2006/relationships/slideLayout" Target="../slideLayouts/slideLayout55.xml"/><Relationship Id="rId2" Type="http://schemas.openxmlformats.org/officeDocument/2006/relationships/notesSlide" Target="../notesSlides/notesSlide8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85.xml"/><Relationship Id="rId3" Type="http://schemas.openxmlformats.org/officeDocument/2006/relationships/image" Target="../media/image2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86.xml"/><Relationship Id="rId3" Type="http://schemas.openxmlformats.org/officeDocument/2006/relationships/image" Target="../media/image30.JPG"/></Relationships>
</file>

<file path=ppt/slides/_rels/slide99.xml.rels><?xml version="1.0" encoding="UTF-8" standalone="yes"?>
<Relationships xmlns="http://schemas.openxmlformats.org/package/2006/relationships"><Relationship Id="rId3" Type="http://schemas.openxmlformats.org/officeDocument/2006/relationships/image" Target="../media/image31.JPG"/><Relationship Id="rId4" Type="http://schemas.openxmlformats.org/officeDocument/2006/relationships/image" Target="../media/image32.JPG"/><Relationship Id="rId5" Type="http://schemas.openxmlformats.org/officeDocument/2006/relationships/image" Target="../media/image33.JPG"/><Relationship Id="rId1" Type="http://schemas.openxmlformats.org/officeDocument/2006/relationships/slideLayout" Target="../slideLayouts/slideLayout57.xml"/><Relationship Id="rId2" Type="http://schemas.openxmlformats.org/officeDocument/2006/relationships/notesSlide" Target="../notesSlides/notesSlide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307981" y="2901023"/>
            <a:ext cx="6521570" cy="1236600"/>
          </a:xfrm>
          <a:prstGeom prst="rect">
            <a:avLst/>
          </a:prstGeom>
        </p:spPr>
        <p:txBody>
          <a:bodyPr lIns="51427" tIns="51427" rIns="51427" bIns="51427" anchor="b" anchorCtr="0">
            <a:noAutofit/>
          </a:bodyPr>
          <a:lstStyle/>
          <a:p>
            <a:pPr algn="ctr"/>
            <a:r>
              <a:rPr lang="en-US" sz="3713" dirty="0">
                <a:latin typeface="Cambria" charset="0"/>
                <a:ea typeface="Cambria" charset="0"/>
                <a:cs typeface="Cambria" charset="0"/>
              </a:rPr>
              <a:t>Smart Wear on Your Route</a:t>
            </a:r>
            <a:endParaRPr lang="en" sz="3713" dirty="0">
              <a:latin typeface="Cambria" charset="0"/>
              <a:ea typeface="Cambria" charset="0"/>
              <a:cs typeface="Cambria" charset="0"/>
            </a:endParaRPr>
          </a:p>
        </p:txBody>
      </p:sp>
      <p:sp>
        <p:nvSpPr>
          <p:cNvPr id="46" name="Shape 46"/>
          <p:cNvSpPr txBox="1">
            <a:spLocks noGrp="1"/>
          </p:cNvSpPr>
          <p:nvPr>
            <p:ph type="sldNum" idx="12"/>
          </p:nvPr>
        </p:nvSpPr>
        <p:spPr>
          <a:xfrm>
            <a:off x="8618496" y="6299693"/>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1</a:t>
            </a:fld>
            <a:endParaRPr lang="en" dirty="0">
              <a:solidFill>
                <a:srgbClr val="000000"/>
              </a:solidFill>
            </a:endParaRPr>
          </a:p>
        </p:txBody>
      </p:sp>
      <p:sp>
        <p:nvSpPr>
          <p:cNvPr id="44" name="Shape 44"/>
          <p:cNvSpPr txBox="1"/>
          <p:nvPr/>
        </p:nvSpPr>
        <p:spPr>
          <a:xfrm>
            <a:off x="0" y="4904376"/>
            <a:ext cx="4904509" cy="1395317"/>
          </a:xfrm>
          <a:prstGeom prst="rect">
            <a:avLst/>
          </a:prstGeom>
          <a:noFill/>
          <a:ln>
            <a:noFill/>
          </a:ln>
        </p:spPr>
        <p:txBody>
          <a:bodyPr lIns="51427" tIns="51427" rIns="51427" bIns="51427" anchor="t" anchorCtr="0">
            <a:noAutofit/>
          </a:bodyPr>
          <a:lstStyle/>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Huỳnh Quang Thảo</a:t>
            </a:r>
            <a:r>
              <a:rPr lang="en" kern="0" dirty="0">
                <a:solidFill>
                  <a:srgbClr val="2388DB"/>
                </a:solidFill>
                <a:latin typeface="Cambria" charset="0"/>
                <a:ea typeface="Cambria" charset="0"/>
                <a:cs typeface="Cambria" charset="0"/>
                <a:sym typeface="Arial"/>
                <a:rtl val="0"/>
              </a:rPr>
              <a:t> – SE609</a:t>
            </a:r>
            <a:r>
              <a:rPr lang="vi-VN" kern="0" dirty="0">
                <a:solidFill>
                  <a:srgbClr val="2388DB"/>
                </a:solidFill>
                <a:latin typeface="Cambria" charset="0"/>
                <a:ea typeface="Cambria" charset="0"/>
                <a:cs typeface="Cambria" charset="0"/>
                <a:sym typeface="Arial"/>
                <a:rtl val="0"/>
              </a:rPr>
              <a:t>63</a:t>
            </a:r>
            <a:r>
              <a:rPr lang="en" kern="0" dirty="0">
                <a:solidFill>
                  <a:srgbClr val="2388DB"/>
                </a:solidFill>
                <a:latin typeface="Cambria" charset="0"/>
                <a:ea typeface="Cambria" charset="0"/>
                <a:cs typeface="Cambria" charset="0"/>
                <a:sym typeface="Arial"/>
                <a:rtl val="0"/>
              </a:rPr>
              <a:t> – Team Leader</a:t>
            </a: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Trần Thanh Ngoan</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Nguyễn Trung Nam</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Ngô Tiến Đạt</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334526" y="5357720"/>
            <a:ext cx="2495025" cy="1137375"/>
          </a:xfrm>
          <a:prstGeom prst="rect">
            <a:avLst/>
          </a:prstGeom>
          <a:noFill/>
          <a:ln>
            <a:noFill/>
          </a:ln>
        </p:spPr>
        <p:txBody>
          <a:bodyPr lIns="51427" tIns="51427" rIns="51427" bIns="51427" anchor="t" anchorCtr="0">
            <a:noAutofit/>
          </a:bodyPr>
          <a:lstStyle/>
          <a:p>
            <a:r>
              <a:rPr lang="en" kern="0" dirty="0">
                <a:solidFill>
                  <a:srgbClr val="2388DB"/>
                </a:solidFill>
                <a:latin typeface="Cambria" charset="0"/>
                <a:ea typeface="Cambria" charset="0"/>
                <a:cs typeface="Cambria" charset="0"/>
                <a:sym typeface="Arial"/>
                <a:rtl val="0"/>
              </a:rPr>
              <a:t>Supervisor:</a:t>
            </a:r>
          </a:p>
          <a:p>
            <a:r>
              <a:rPr lang="en"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1052549104"/>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pic>
        <p:nvPicPr>
          <p:cNvPr id="3074"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887724"/>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7" idx="1"/>
            <a:endCxn id="3074" idx="3"/>
          </p:cNvCxnSpPr>
          <p:nvPr/>
        </p:nvCxnSpPr>
        <p:spPr>
          <a:xfrm flipH="1" flipV="1">
            <a:off x="1712226" y="4573524"/>
            <a:ext cx="2166455" cy="1125566"/>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pic>
        <p:nvPicPr>
          <p:cNvPr id="9"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a:stCxn id="7" idx="0"/>
            <a:endCxn id="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spTree>
    <p:extLst>
      <p:ext uri="{BB962C8B-B14F-4D97-AF65-F5344CB8AC3E}">
        <p14:creationId xmlns:p14="http://schemas.microsoft.com/office/powerpoint/2010/main" val="8576257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37160" y="83819"/>
          <a:ext cx="8557260" cy="5514975"/>
        </p:xfrm>
        <a:graphic>
          <a:graphicData uri="http://schemas.openxmlformats.org/drawingml/2006/table">
            <a:tbl>
              <a:tblPr firstRow="1" bandRow="1">
                <a:tableStyleId>{5C22544A-7EE6-4342-B048-85BDC9FD1C3A}</a:tableStyleId>
              </a:tblPr>
              <a:tblGrid>
                <a:gridCol w="662940"/>
                <a:gridCol w="4381500"/>
                <a:gridCol w="3512820"/>
              </a:tblGrid>
              <a:tr h="394335">
                <a:tc>
                  <a:txBody>
                    <a:bodyPr/>
                    <a:lstStyle/>
                    <a:p>
                      <a:pPr algn="ctr"/>
                      <a:r>
                        <a:rPr lang="en-US" sz="1600" dirty="0" smtClean="0"/>
                        <a:t>Index</a:t>
                      </a:r>
                      <a:endParaRPr lang="en-US" sz="1600" dirty="0"/>
                    </a:p>
                  </a:txBody>
                  <a:tcPr/>
                </a:tc>
                <a:tc>
                  <a:txBody>
                    <a:bodyPr/>
                    <a:lstStyle/>
                    <a:p>
                      <a:pPr algn="ctr"/>
                      <a:r>
                        <a:rPr lang="en-US" dirty="0" smtClean="0"/>
                        <a:t>Sample value</a:t>
                      </a:r>
                      <a:endParaRPr lang="en-US" dirty="0"/>
                    </a:p>
                  </a:txBody>
                  <a:tcPr/>
                </a:tc>
                <a:tc>
                  <a:txBody>
                    <a:bodyPr/>
                    <a:lstStyle/>
                    <a:p>
                      <a:pPr algn="ctr"/>
                      <a:r>
                        <a:rPr lang="en-US" dirty="0" smtClean="0"/>
                        <a:t>Attribute</a:t>
                      </a:r>
                      <a:endParaRPr lang="en-US" dirty="0"/>
                    </a:p>
                  </a:txBody>
                  <a:tcPr/>
                </a:tc>
              </a:tr>
              <a:tr h="17526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Route’s id</a:t>
                      </a:r>
                      <a:endParaRPr lang="en-US" dirty="0"/>
                    </a:p>
                  </a:txBody>
                  <a:tcPr/>
                </a:tc>
              </a:tr>
              <a:tr h="175260">
                <a:tc>
                  <a:txBody>
                    <a:bodyPr/>
                    <a:lstStyle/>
                    <a:p>
                      <a:pPr algn="ctr"/>
                      <a:r>
                        <a:rPr lang="en-US" dirty="0" smtClean="0"/>
                        <a:t>1</a:t>
                      </a:r>
                      <a:endParaRPr lang="en-US" dirty="0"/>
                    </a:p>
                  </a:txBody>
                  <a:tcPr/>
                </a:tc>
                <a:tc>
                  <a:txBody>
                    <a:bodyPr/>
                    <a:lstStyle/>
                    <a:p>
                      <a:pPr algn="ctr"/>
                      <a:r>
                        <a:rPr lang="en-US" dirty="0" smtClean="0"/>
                        <a:t>8999</a:t>
                      </a:r>
                      <a:endParaRPr lang="en-US" dirty="0"/>
                    </a:p>
                  </a:txBody>
                  <a:tcPr/>
                </a:tc>
                <a:tc>
                  <a:txBody>
                    <a:bodyPr/>
                    <a:lstStyle/>
                    <a:p>
                      <a:pPr algn="ctr"/>
                      <a:r>
                        <a:rPr lang="en-US" dirty="0" smtClean="0"/>
                        <a:t>Stop station’s ID</a:t>
                      </a:r>
                      <a:endParaRPr lang="en-US" dirty="0"/>
                    </a:p>
                  </a:txBody>
                  <a:tcPr/>
                </a:tc>
              </a:tr>
              <a:tr h="175260">
                <a:tc>
                  <a:txBody>
                    <a:bodyPr/>
                    <a:lstStyle/>
                    <a:p>
                      <a:pPr algn="ctr"/>
                      <a:r>
                        <a:rPr lang="en-US" dirty="0" smtClean="0"/>
                        <a:t>2</a:t>
                      </a:r>
                      <a:endParaRPr lang="en-US" dirty="0"/>
                    </a:p>
                  </a:txBody>
                  <a:tcPr/>
                </a:tc>
                <a:tc>
                  <a:txBody>
                    <a:bodyPr/>
                    <a:lstStyle/>
                    <a:p>
                      <a:pPr algn="ctr"/>
                      <a:r>
                        <a:rPr lang="en-US" dirty="0" smtClean="0"/>
                        <a:t>8994</a:t>
                      </a:r>
                      <a:endParaRPr lang="en-US" dirty="0"/>
                    </a:p>
                  </a:txBody>
                  <a:tcPr/>
                </a:tc>
                <a:tc>
                  <a:txBody>
                    <a:bodyPr/>
                    <a:lstStyle/>
                    <a:p>
                      <a:pPr algn="ctr"/>
                      <a:r>
                        <a:rPr lang="en-US" dirty="0" smtClean="0"/>
                        <a:t>Stop station’s ID</a:t>
                      </a:r>
                      <a:endParaRPr lang="en-US" dirty="0"/>
                    </a:p>
                  </a:txBody>
                  <a:tcPr/>
                </a:tc>
              </a:tr>
              <a:tr h="306705">
                <a:tc>
                  <a:txBody>
                    <a:bodyPr/>
                    <a:lstStyle/>
                    <a:p>
                      <a:pPr algn="ctr"/>
                      <a:r>
                        <a:rPr lang="en-US" dirty="0" smtClean="0"/>
                        <a:t>3</a:t>
                      </a:r>
                      <a:endParaRPr lang="en-US" dirty="0"/>
                    </a:p>
                  </a:txBody>
                  <a:tcPr/>
                </a:tc>
                <a:tc>
                  <a:txBody>
                    <a:bodyPr/>
                    <a:lstStyle/>
                    <a:p>
                      <a:pPr algn="ctr"/>
                      <a:r>
                        <a:rPr lang="en-US" sz="1800" b="0" i="0" kern="1200" dirty="0" smtClean="0">
                          <a:solidFill>
                            <a:schemeClr val="dk1"/>
                          </a:solidFill>
                          <a:effectLst/>
                          <a:latin typeface="+mn-lt"/>
                          <a:ea typeface="+mn-ea"/>
                          <a:cs typeface="+mn-cs"/>
                        </a:rPr>
                        <a:t>106.70589000000001,10.776800000000001</a:t>
                      </a:r>
                      <a:endParaRPr lang="en-US" dirty="0"/>
                    </a:p>
                  </a:txBody>
                  <a:tcPr/>
                </a:tc>
                <a:tc>
                  <a:txBody>
                    <a:bodyPr/>
                    <a:lstStyle/>
                    <a:p>
                      <a:pPr algn="ctr"/>
                      <a:r>
                        <a:rPr lang="en-US" dirty="0" smtClean="0"/>
                        <a:t>Middle points</a:t>
                      </a:r>
                      <a:endParaRPr lang="en-US" dirty="0"/>
                    </a:p>
                  </a:txBody>
                  <a:tcPr/>
                </a:tc>
              </a:tr>
              <a:tr h="175260">
                <a:tc>
                  <a:txBody>
                    <a:bodyPr/>
                    <a:lstStyle/>
                    <a:p>
                      <a:pPr algn="ctr"/>
                      <a:r>
                        <a:rPr lang="en-US" dirty="0" smtClean="0"/>
                        <a:t>4</a:t>
                      </a:r>
                      <a:endParaRPr lang="en-US" dirty="0"/>
                    </a:p>
                  </a:txBody>
                  <a:tcPr/>
                </a:tc>
                <a:tc>
                  <a:txBody>
                    <a:bodyPr/>
                    <a:lstStyle/>
                    <a:p>
                      <a:pPr algn="ctr"/>
                      <a:r>
                        <a:rPr lang="en-US" dirty="0" smtClean="0"/>
                        <a:t>True</a:t>
                      </a:r>
                      <a:endParaRPr lang="en-US" dirty="0"/>
                    </a:p>
                  </a:txBody>
                  <a:tcPr/>
                </a:tc>
                <a:tc>
                  <a:txBody>
                    <a:bodyPr/>
                    <a:lstStyle/>
                    <a:p>
                      <a:pPr algn="ctr"/>
                      <a:r>
                        <a:rPr lang="en-US" dirty="0" smtClean="0"/>
                        <a:t>Turn</a:t>
                      </a:r>
                      <a:r>
                        <a:rPr lang="en-US" baseline="0" dirty="0" smtClean="0"/>
                        <a:t> (</a:t>
                      </a:r>
                      <a:r>
                        <a:rPr lang="en-US" baseline="0" dirty="0" err="1" smtClean="0"/>
                        <a:t>isgo</a:t>
                      </a:r>
                      <a:r>
                        <a:rPr lang="en-US" baseline="0" dirty="0" smtClean="0"/>
                        <a:t> parameter)</a:t>
                      </a:r>
                      <a:endParaRPr lang="en-US" dirty="0"/>
                    </a:p>
                  </a:txBody>
                  <a:tcPr/>
                </a:tc>
              </a:tr>
              <a:tr h="175260">
                <a:tc>
                  <a:txBody>
                    <a:bodyPr/>
                    <a:lstStyle/>
                    <a:p>
                      <a:pPr algn="ctr"/>
                      <a:r>
                        <a:rPr lang="en-US" dirty="0" smtClean="0"/>
                        <a:t>5</a:t>
                      </a:r>
                      <a:endParaRPr lang="en-US" dirty="0"/>
                    </a:p>
                  </a:txBody>
                  <a:tcPr/>
                </a:tc>
                <a:tc>
                  <a:txBody>
                    <a:bodyPr/>
                    <a:lstStyle/>
                    <a:p>
                      <a:pPr algn="ctr"/>
                      <a:r>
                        <a:rPr lang="en-US" sz="1800" b="0" i="0" kern="1200" dirty="0" smtClean="0">
                          <a:solidFill>
                            <a:schemeClr val="dk1"/>
                          </a:solidFill>
                          <a:effectLst/>
                          <a:latin typeface="+mn-lt"/>
                          <a:ea typeface="+mn-ea"/>
                          <a:cs typeface="+mn-cs"/>
                        </a:rPr>
                        <a:t>1</a:t>
                      </a:r>
                      <a:endParaRPr lang="en-US" dirty="0"/>
                    </a:p>
                  </a:txBody>
                  <a:tcPr/>
                </a:tc>
                <a:tc>
                  <a:txBody>
                    <a:bodyPr/>
                    <a:lstStyle/>
                    <a:p>
                      <a:pPr algn="ctr"/>
                      <a:r>
                        <a:rPr lang="en-US" dirty="0" smtClean="0"/>
                        <a:t>Order</a:t>
                      </a:r>
                      <a:r>
                        <a:rPr lang="en-US" baseline="0" dirty="0" smtClean="0"/>
                        <a:t> in route</a:t>
                      </a:r>
                      <a:endParaRPr lang="en-US" dirty="0"/>
                    </a:p>
                  </a:txBody>
                  <a:tcPr/>
                </a:tc>
              </a:tr>
              <a:tr h="175260">
                <a:tc>
                  <a:txBody>
                    <a:bodyPr/>
                    <a:lstStyle/>
                    <a:p>
                      <a:pPr algn="ctr"/>
                      <a:r>
                        <a:rPr lang="en-US" dirty="0" smtClean="0"/>
                        <a:t>6</a:t>
                      </a:r>
                      <a:endParaRPr lang="en-US" dirty="0"/>
                    </a:p>
                  </a:txBody>
                  <a:tcPr/>
                </a:tc>
                <a:tc>
                  <a:txBody>
                    <a:bodyPr/>
                    <a:lstStyle/>
                    <a:p>
                      <a:pPr algn="ctr"/>
                      <a:r>
                        <a:rPr lang="en-US" sz="1800" b="0" i="0" kern="1200" dirty="0" smtClean="0">
                          <a:solidFill>
                            <a:schemeClr val="dk1"/>
                          </a:solidFill>
                          <a:effectLst/>
                          <a:latin typeface="+mn-lt"/>
                          <a:ea typeface="+mn-ea"/>
                          <a:cs typeface="+mn-cs"/>
                        </a:rPr>
                        <a:t>468.747807122203</a:t>
                      </a:r>
                      <a:endParaRPr lang="en-US" dirty="0"/>
                    </a:p>
                  </a:txBody>
                  <a:tcPr/>
                </a:tc>
                <a:tc>
                  <a:txBody>
                    <a:bodyPr/>
                    <a:lstStyle/>
                    <a:p>
                      <a:pPr algn="ctr"/>
                      <a:r>
                        <a:rPr lang="en-US" dirty="0" smtClean="0"/>
                        <a:t>Distance</a:t>
                      </a:r>
                      <a:endParaRPr lang="en-US" dirty="0"/>
                    </a:p>
                  </a:txBody>
                  <a:tcPr/>
                </a:tc>
              </a:tr>
              <a:tr h="175260">
                <a:tc>
                  <a:txBody>
                    <a:bodyPr/>
                    <a:lstStyle/>
                    <a:p>
                      <a:pPr algn="ctr"/>
                      <a:r>
                        <a:rPr lang="en-US" dirty="0" smtClean="0"/>
                        <a:t>7</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a:t>
                      </a:r>
                      <a:endParaRPr lang="en-US" dirty="0"/>
                    </a:p>
                  </a:txBody>
                  <a:tcPr/>
                </a:tc>
                <a:tc>
                  <a:txBody>
                    <a:bodyPr/>
                    <a:lstStyle/>
                    <a:p>
                      <a:pPr algn="ctr"/>
                      <a:r>
                        <a:rPr lang="en-US" dirty="0" smtClean="0"/>
                        <a:t>Start station’s name</a:t>
                      </a:r>
                      <a:endParaRPr lang="en-US" dirty="0"/>
                    </a:p>
                  </a:txBody>
                  <a:tcPr/>
                </a:tc>
              </a:tr>
              <a:tr h="175260">
                <a:tc>
                  <a:txBody>
                    <a:bodyPr/>
                    <a:lstStyle/>
                    <a:p>
                      <a:pPr algn="ctr"/>
                      <a:r>
                        <a:rPr lang="en-US" dirty="0" smtClean="0"/>
                        <a:t>8</a:t>
                      </a:r>
                      <a:endParaRPr lang="en-US" dirty="0"/>
                    </a:p>
                  </a:txBody>
                  <a:tcPr/>
                </a:tc>
                <a:tc>
                  <a:txBody>
                    <a:bodyPr/>
                    <a:lstStyle/>
                    <a:p>
                      <a:pPr algn="ctr"/>
                      <a:r>
                        <a:rPr lang="en-US" sz="1800" b="0" i="0" kern="1200" dirty="0" smtClean="0">
                          <a:solidFill>
                            <a:schemeClr val="dk1"/>
                          </a:solidFill>
                          <a:effectLst/>
                          <a:latin typeface="+mn-lt"/>
                          <a:ea typeface="+mn-ea"/>
                          <a:cs typeface="+mn-cs"/>
                        </a:rPr>
                        <a:t>106.705856990563</a:t>
                      </a:r>
                      <a:endParaRPr lang="en-US" dirty="0"/>
                    </a:p>
                  </a:txBody>
                  <a:tcPr/>
                </a:tc>
                <a:tc>
                  <a:txBody>
                    <a:bodyPr/>
                    <a:lstStyle/>
                    <a:p>
                      <a:pPr algn="ctr"/>
                      <a:r>
                        <a:rPr lang="en-US" dirty="0" smtClean="0"/>
                        <a:t>Start station’s longitude</a:t>
                      </a:r>
                      <a:endParaRPr lang="en-US" dirty="0"/>
                    </a:p>
                  </a:txBody>
                  <a:tcPr/>
                </a:tc>
              </a:tr>
              <a:tr h="175260">
                <a:tc>
                  <a:txBody>
                    <a:bodyPr/>
                    <a:lstStyle/>
                    <a:p>
                      <a:pPr algn="ctr"/>
                      <a:r>
                        <a:rPr lang="en-US" dirty="0" smtClean="0"/>
                        <a:t>9</a:t>
                      </a:r>
                      <a:endParaRPr lang="en-US" dirty="0"/>
                    </a:p>
                  </a:txBody>
                  <a:tcPr/>
                </a:tc>
                <a:tc>
                  <a:txBody>
                    <a:bodyPr/>
                    <a:lstStyle/>
                    <a:p>
                      <a:pPr algn="ctr"/>
                      <a:r>
                        <a:rPr lang="en-US" sz="1800" b="0" i="0" kern="1200" dirty="0" smtClean="0">
                          <a:solidFill>
                            <a:schemeClr val="dk1"/>
                          </a:solidFill>
                          <a:effectLst/>
                          <a:latin typeface="+mn-lt"/>
                          <a:ea typeface="+mn-ea"/>
                          <a:cs typeface="+mn-cs"/>
                        </a:rPr>
                        <a:t>10.7767894851893</a:t>
                      </a:r>
                      <a:endParaRPr lang="en-US" dirty="0"/>
                    </a:p>
                  </a:txBody>
                  <a:tcPr/>
                </a:tc>
                <a:tc>
                  <a:txBody>
                    <a:bodyPr/>
                    <a:lstStyle/>
                    <a:p>
                      <a:pPr algn="ctr"/>
                      <a:r>
                        <a:rPr lang="en-US" dirty="0" smtClean="0"/>
                        <a:t>Start station’s latitude</a:t>
                      </a:r>
                      <a:endParaRPr lang="en-US" dirty="0"/>
                    </a:p>
                  </a:txBody>
                  <a:tcPr/>
                </a:tc>
              </a:tr>
              <a:tr h="306705">
                <a:tc>
                  <a:txBody>
                    <a:bodyPr/>
                    <a:lstStyle/>
                    <a:p>
                      <a:pPr algn="ctr"/>
                      <a:r>
                        <a:rPr lang="en-US" dirty="0" smtClean="0"/>
                        <a:t>10</a:t>
                      </a:r>
                      <a:endParaRPr lang="en-US" dirty="0"/>
                    </a:p>
                  </a:txBody>
                  <a:tcPr/>
                </a:tc>
                <a:tc>
                  <a:txBody>
                    <a:bodyPr/>
                    <a:lstStyle/>
                    <a:p>
                      <a:pPr algn="ctr"/>
                      <a:r>
                        <a:rPr lang="en-US" sz="1800" b="0" i="0" kern="1200" dirty="0" smtClean="0">
                          <a:solidFill>
                            <a:schemeClr val="dk1"/>
                          </a:solidFill>
                          <a:effectLst/>
                          <a:latin typeface="+mn-lt"/>
                          <a:ea typeface="+mn-ea"/>
                          <a:cs typeface="+mn-cs"/>
                        </a:rPr>
                        <a:t>01</a:t>
                      </a:r>
                      <a:endParaRPr lang="en-US" dirty="0"/>
                    </a:p>
                  </a:txBody>
                  <a:tcPr/>
                </a:tc>
                <a:tc>
                  <a:txBody>
                    <a:bodyPr/>
                    <a:lstStyle/>
                    <a:p>
                      <a:pPr algn="ctr"/>
                      <a:r>
                        <a:rPr lang="en-US" dirty="0" smtClean="0"/>
                        <a:t>Bus number</a:t>
                      </a:r>
                      <a:endParaRPr lang="en-US" dirty="0"/>
                    </a:p>
                  </a:txBody>
                  <a:tcPr/>
                </a:tc>
              </a:tr>
              <a:tr h="306705">
                <a:tc>
                  <a:txBody>
                    <a:bodyPr/>
                    <a:lstStyle/>
                    <a:p>
                      <a:pPr algn="ctr"/>
                      <a:r>
                        <a:rPr lang="en-US" dirty="0" smtClean="0"/>
                        <a:t>11</a:t>
                      </a:r>
                      <a:endParaRPr lang="en-US" dirty="0"/>
                    </a:p>
                  </a:txBody>
                  <a:tcPr/>
                </a:tc>
                <a:tc>
                  <a:txBody>
                    <a:bodyPr/>
                    <a:lstStyle/>
                    <a:p>
                      <a:pPr algn="ctr"/>
                      <a:r>
                        <a:rPr lang="en-US" sz="1800" b="0" i="0" kern="1200" dirty="0" err="1" smtClean="0">
                          <a:solidFill>
                            <a:schemeClr val="dk1"/>
                          </a:solidFill>
                          <a:effectLst/>
                          <a:latin typeface="+mn-lt"/>
                          <a:ea typeface="+mn-ea"/>
                          <a:cs typeface="+mn-cs"/>
                        </a:rPr>
                        <a:t>Bến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Thành</a:t>
                      </a:r>
                      <a:r>
                        <a:rPr lang="en-US" sz="1800" b="0" i="0" kern="1200" dirty="0" smtClean="0">
                          <a:solidFill>
                            <a:schemeClr val="dk1"/>
                          </a:solidFill>
                          <a:effectLst/>
                          <a:latin typeface="+mn-lt"/>
                          <a:ea typeface="+mn-ea"/>
                          <a:cs typeface="+mn-cs"/>
                        </a:rPr>
                        <a:t>- BX </a:t>
                      </a:r>
                      <a:r>
                        <a:rPr lang="en-US" sz="1800" b="0" i="0" kern="1200" dirty="0" err="1" smtClean="0">
                          <a:solidFill>
                            <a:schemeClr val="dk1"/>
                          </a:solidFill>
                          <a:effectLst/>
                          <a:latin typeface="+mn-lt"/>
                          <a:ea typeface="+mn-ea"/>
                          <a:cs typeface="+mn-cs"/>
                        </a:rPr>
                        <a:t>Chợ</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Lớn</a:t>
                      </a:r>
                      <a:endParaRPr lang="en-US" dirty="0"/>
                    </a:p>
                  </a:txBody>
                  <a:tcPr/>
                </a:tc>
                <a:tc>
                  <a:txBody>
                    <a:bodyPr/>
                    <a:lstStyle/>
                    <a:p>
                      <a:pPr algn="ctr"/>
                      <a:r>
                        <a:rPr lang="en-US" dirty="0" smtClean="0"/>
                        <a:t>Bus name</a:t>
                      </a:r>
                      <a:endParaRPr lang="en-US" dirty="0"/>
                    </a:p>
                  </a:txBody>
                  <a:tcPr/>
                </a:tc>
              </a:tr>
              <a:tr h="306705">
                <a:tc>
                  <a:txBody>
                    <a:bodyPr/>
                    <a:lstStyle/>
                    <a:p>
                      <a:pPr algn="ctr"/>
                      <a:r>
                        <a:rPr lang="en-US" dirty="0" smtClean="0"/>
                        <a:t>12</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 Thi Sách, Quận 1</a:t>
                      </a:r>
                      <a:endParaRPr lang="en-US" dirty="0"/>
                    </a:p>
                  </a:txBody>
                  <a:tcPr/>
                </a:tc>
                <a:tc>
                  <a:txBody>
                    <a:bodyPr/>
                    <a:lstStyle/>
                    <a:p>
                      <a:pPr algn="ctr"/>
                      <a:r>
                        <a:rPr lang="en-US" dirty="0" smtClean="0"/>
                        <a:t>Start</a:t>
                      </a:r>
                      <a:r>
                        <a:rPr lang="en-US" baseline="0" dirty="0" smtClean="0"/>
                        <a:t> station’s address</a:t>
                      </a:r>
                      <a:endParaRPr lang="en-US" dirty="0"/>
                    </a:p>
                  </a:txBody>
                  <a:tcPr/>
                </a:tc>
              </a:tr>
              <a:tr h="306705">
                <a:tc>
                  <a:txBody>
                    <a:bodyPr/>
                    <a:lstStyle/>
                    <a:p>
                      <a:pPr algn="ctr"/>
                      <a:r>
                        <a:rPr lang="en-US" dirty="0" smtClean="0"/>
                        <a:t>13</a:t>
                      </a:r>
                      <a:endParaRPr lang="en-US" dirty="0"/>
                    </a:p>
                  </a:txBody>
                  <a:tcPr/>
                </a:tc>
                <a:tc>
                  <a:txBody>
                    <a:bodyPr/>
                    <a:lstStyle/>
                    <a:p>
                      <a:pPr algn="ctr"/>
                      <a:r>
                        <a:rPr lang="en-US" sz="1800" b="0" i="0" kern="1200" dirty="0" smtClean="0">
                          <a:solidFill>
                            <a:schemeClr val="dk1"/>
                          </a:solidFill>
                          <a:effectLst/>
                          <a:latin typeface="+mn-lt"/>
                          <a:ea typeface="+mn-ea"/>
                          <a:cs typeface="+mn-cs"/>
                        </a:rPr>
                        <a:t>BX06</a:t>
                      </a:r>
                      <a:endParaRPr lang="en-US" dirty="0"/>
                    </a:p>
                  </a:txBody>
                  <a:tcPr/>
                </a:tc>
                <a:tc>
                  <a:txBody>
                    <a:bodyPr/>
                    <a:lstStyle/>
                    <a:p>
                      <a:pPr algn="ctr"/>
                      <a:r>
                        <a:rPr lang="en-US" dirty="0" smtClean="0"/>
                        <a:t>Start station’s code</a:t>
                      </a:r>
                      <a:endParaRPr lang="en-US" dirty="0"/>
                    </a:p>
                  </a:txBody>
                  <a:tcPr/>
                </a:tc>
              </a:tr>
            </a:tbl>
          </a:graphicData>
        </a:graphic>
      </p:graphicFrame>
      <p:sp>
        <p:nvSpPr>
          <p:cNvPr id="6" name="Rectangle 5"/>
          <p:cNvSpPr/>
          <p:nvPr/>
        </p:nvSpPr>
        <p:spPr>
          <a:xfrm>
            <a:off x="769620" y="586740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spTree>
    <p:extLst>
      <p:ext uri="{BB962C8B-B14F-4D97-AF65-F5344CB8AC3E}">
        <p14:creationId xmlns:p14="http://schemas.microsoft.com/office/powerpoint/2010/main" val="16347776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smtClean="0">
                <a:solidFill>
                  <a:prstClr val="white"/>
                </a:solidFill>
                <a:latin typeface="Cambria" panose="02040503050406030204" pitchFamily="18" charset="0"/>
              </a:rPr>
              <a:t>ROUTE</a:t>
            </a:r>
          </a:p>
          <a:p>
            <a:pPr algn="ctr"/>
            <a:r>
              <a:rPr lang="en-US" sz="2000" dirty="0" smtClean="0">
                <a:solidFill>
                  <a:prstClr val="white"/>
                </a:solidFill>
                <a:latin typeface="Cambria" panose="02040503050406030204" pitchFamily="18" charset="0"/>
              </a:rPr>
              <a:t>Route: represent the route of bus.</a:t>
            </a:r>
            <a:endParaRPr lang="en-US" sz="2000" dirty="0">
              <a:solidFill>
                <a:prstClr val="white"/>
              </a:solidFill>
              <a:latin typeface="Cambria" panose="02040503050406030204" pitchFamily="18" charset="0"/>
            </a:endParaRPr>
          </a:p>
        </p:txBody>
      </p:sp>
    </p:spTree>
    <p:extLst>
      <p:ext uri="{BB962C8B-B14F-4D97-AF65-F5344CB8AC3E}">
        <p14:creationId xmlns:p14="http://schemas.microsoft.com/office/powerpoint/2010/main" val="113643596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941070"/>
            <a:ext cx="8580120" cy="4975860"/>
          </a:xfrm>
          <a:prstGeom prst="rect">
            <a:avLst/>
          </a:prstGeom>
        </p:spPr>
      </p:pic>
    </p:spTree>
    <p:extLst>
      <p:ext uri="{BB962C8B-B14F-4D97-AF65-F5344CB8AC3E}">
        <p14:creationId xmlns:p14="http://schemas.microsoft.com/office/powerpoint/2010/main" val="11698540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06679" y="81588"/>
          <a:ext cx="5542281" cy="6329372"/>
        </p:xfrm>
        <a:graphic>
          <a:graphicData uri="http://schemas.openxmlformats.org/drawingml/2006/table">
            <a:tbl>
              <a:tblPr firstRow="1" bandRow="1">
                <a:tableStyleId>{5C22544A-7EE6-4342-B048-85BDC9FD1C3A}</a:tableStyleId>
              </a:tblPr>
              <a:tblGrid>
                <a:gridCol w="728366"/>
                <a:gridCol w="4813915"/>
              </a:tblGrid>
              <a:tr h="385772">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180689">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800" dirty="0" smtClean="0">
                        <a:latin typeface="Cambria" panose="02040503050406030204" pitchFamily="18" charset="0"/>
                      </a:endParaRPr>
                    </a:p>
                  </a:txBody>
                  <a:tcPr/>
                </a:tc>
              </a:tr>
              <a:tr h="363289">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b="1" dirty="0" smtClean="0">
                          <a:solidFill>
                            <a:srgbClr val="FF0000"/>
                          </a:solidFill>
                          <a:latin typeface="Cambria" panose="02040503050406030204" pitchFamily="18" charset="0"/>
                        </a:rPr>
                        <a:t>True</a:t>
                      </a:r>
                      <a:endParaRPr lang="en-US" b="1" dirty="0">
                        <a:solidFill>
                          <a:srgbClr val="FF0000"/>
                        </a:solidFill>
                        <a:latin typeface="Cambria" panose="02040503050406030204" pitchFamily="18" charset="0"/>
                      </a:endParaRPr>
                    </a:p>
                  </a:txBody>
                  <a:tcPr/>
                </a:tc>
              </a:tr>
              <a:tr h="363289">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6" name="Rectangle 5"/>
          <p:cNvSpPr/>
          <p:nvPr/>
        </p:nvSpPr>
        <p:spPr>
          <a:xfrm>
            <a:off x="401320" y="641096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5" name="Table 4"/>
          <p:cNvGraphicFramePr>
            <a:graphicFrameLocks noGrp="1"/>
          </p:cNvGraphicFramePr>
          <p:nvPr>
            <p:extLst/>
          </p:nvPr>
        </p:nvGraphicFramePr>
        <p:xfrm>
          <a:off x="7147697" y="114549"/>
          <a:ext cx="1749039" cy="743698"/>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Route</a:t>
                      </a:r>
                      <a:endParaRPr lang="en-US" dirty="0"/>
                    </a:p>
                  </a:txBody>
                  <a:tcPr/>
                </a:tc>
              </a:tr>
              <a:tr h="371849">
                <a:tc>
                  <a:txBody>
                    <a:bodyPr/>
                    <a:lstStyle/>
                    <a:p>
                      <a:r>
                        <a:rPr lang="en-US" dirty="0" err="1" smtClean="0"/>
                        <a:t>RouteType</a:t>
                      </a:r>
                      <a:endParaRPr lang="en-US" dirty="0"/>
                    </a:p>
                  </a:txBody>
                  <a:tcPr/>
                </a:tc>
              </a:tr>
            </a:tbl>
          </a:graphicData>
        </a:graphic>
      </p:graphicFrame>
      <p:cxnSp>
        <p:nvCxnSpPr>
          <p:cNvPr id="8" name="Straight Arrow Connector 7"/>
          <p:cNvCxnSpPr/>
          <p:nvPr/>
        </p:nvCxnSpPr>
        <p:spPr>
          <a:xfrm flipV="1">
            <a:off x="3700329" y="623843"/>
            <a:ext cx="3452501" cy="23073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338" y="1358782"/>
            <a:ext cx="2659731" cy="4901013"/>
          </a:xfrm>
          <a:prstGeom prst="rect">
            <a:avLst/>
          </a:prstGeom>
        </p:spPr>
      </p:pic>
      <p:cxnSp>
        <p:nvCxnSpPr>
          <p:cNvPr id="14" name="Straight Arrow Connector 13"/>
          <p:cNvCxnSpPr/>
          <p:nvPr/>
        </p:nvCxnSpPr>
        <p:spPr>
          <a:xfrm>
            <a:off x="7058826" y="2008262"/>
            <a:ext cx="162370" cy="39310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6981914" y="2931208"/>
            <a:ext cx="239282" cy="39310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7041735" y="3854154"/>
            <a:ext cx="358922" cy="31833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H="1">
            <a:off x="7725398" y="4461582"/>
            <a:ext cx="17092" cy="44370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H="1">
            <a:off x="7629970" y="5451470"/>
            <a:ext cx="17092" cy="44370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a:off x="3700329" y="3015348"/>
            <a:ext cx="3281585" cy="8388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1" y="79308"/>
            <a:ext cx="6784756" cy="443863"/>
          </a:xfrm>
          <a:prstGeom prst="rect">
            <a:avLst/>
          </a:prstGeom>
        </p:spPr>
      </p:pic>
      <p:cxnSp>
        <p:nvCxnSpPr>
          <p:cNvPr id="9" name="Straight Arrow Connector 8"/>
          <p:cNvCxnSpPr/>
          <p:nvPr/>
        </p:nvCxnSpPr>
        <p:spPr>
          <a:xfrm flipV="1">
            <a:off x="3700329" y="367469"/>
            <a:ext cx="2956845" cy="24697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243309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nvPr>
        </p:nvGraphicFramePr>
        <p:xfrm>
          <a:off x="106679" y="81588"/>
          <a:ext cx="5562601" cy="6199257"/>
        </p:xfrm>
        <a:graphic>
          <a:graphicData uri="http://schemas.openxmlformats.org/drawingml/2006/table">
            <a:tbl>
              <a:tblPr firstRow="1" bandRow="1">
                <a:tableStyleId>{5C22544A-7EE6-4342-B048-85BDC9FD1C3A}</a:tableStyleId>
              </a:tblPr>
              <a:tblGrid>
                <a:gridCol w="731036"/>
                <a:gridCol w="4831565"/>
              </a:tblGrid>
              <a:tr h="377577">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54082">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79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01</a:t>
                      </a:r>
                      <a:endParaRPr lang="en-US" b="1" dirty="0">
                        <a:solidFill>
                          <a:srgbClr val="FF0000"/>
                        </a:solidFill>
                        <a:latin typeface="Cambria" panose="02040503050406030204" pitchFamily="18" charset="0"/>
                      </a:endParaRPr>
                    </a:p>
                  </a:txBody>
                  <a:tcPr/>
                </a:tc>
              </a:tr>
              <a:tr h="3579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6" name="Rectangle 5"/>
          <p:cNvSpPr/>
          <p:nvPr/>
        </p:nvSpPr>
        <p:spPr>
          <a:xfrm>
            <a:off x="535940" y="6326108"/>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7" name="Table 6"/>
          <p:cNvGraphicFramePr>
            <a:graphicFrameLocks noGrp="1"/>
          </p:cNvGraphicFramePr>
          <p:nvPr>
            <p:extLst/>
          </p:nvPr>
        </p:nvGraphicFramePr>
        <p:xfrm>
          <a:off x="6802452" y="1384416"/>
          <a:ext cx="1749039" cy="1115547"/>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Route</a:t>
                      </a:r>
                      <a:endParaRPr lang="en-US" dirty="0"/>
                    </a:p>
                  </a:txBody>
                  <a:tcPr/>
                </a:tc>
              </a:tr>
              <a:tr h="371849">
                <a:tc>
                  <a:txBody>
                    <a:bodyPr/>
                    <a:lstStyle/>
                    <a:p>
                      <a:r>
                        <a:rPr lang="en-US" dirty="0" err="1" smtClean="0"/>
                        <a:t>RouteType</a:t>
                      </a:r>
                      <a:endParaRPr lang="en-US" dirty="0"/>
                    </a:p>
                  </a:txBody>
                  <a:tcPr/>
                </a:tc>
              </a:tr>
              <a:tr h="371849">
                <a:tc>
                  <a:txBody>
                    <a:bodyPr/>
                    <a:lstStyle/>
                    <a:p>
                      <a:r>
                        <a:rPr lang="en-US" dirty="0" err="1" smtClean="0"/>
                        <a:t>RouteNo</a:t>
                      </a:r>
                      <a:endParaRPr lang="en-US" dirty="0"/>
                    </a:p>
                  </a:txBody>
                  <a:tcPr/>
                </a:tc>
              </a:tr>
            </a:tbl>
          </a:graphicData>
        </a:graphic>
      </p:graphicFrame>
      <p:cxnSp>
        <p:nvCxnSpPr>
          <p:cNvPr id="8" name="Straight Arrow Connector 7"/>
          <p:cNvCxnSpPr/>
          <p:nvPr/>
        </p:nvCxnSpPr>
        <p:spPr>
          <a:xfrm flipV="1">
            <a:off x="3474720" y="2341548"/>
            <a:ext cx="3392378" cy="26876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2" y="290816"/>
            <a:ext cx="6784756" cy="443863"/>
          </a:xfrm>
          <a:prstGeom prst="rect">
            <a:avLst/>
          </a:prstGeom>
        </p:spPr>
      </p:pic>
      <p:cxnSp>
        <p:nvCxnSpPr>
          <p:cNvPr id="10" name="Straight Arrow Connector 9"/>
          <p:cNvCxnSpPr/>
          <p:nvPr/>
        </p:nvCxnSpPr>
        <p:spPr>
          <a:xfrm flipH="1" flipV="1">
            <a:off x="341832" y="615297"/>
            <a:ext cx="2593079" cy="44139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4357243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106679" y="81588"/>
          <a:ext cx="5501641" cy="6187440"/>
        </p:xfrm>
        <a:graphic>
          <a:graphicData uri="http://schemas.openxmlformats.org/drawingml/2006/table">
            <a:tbl>
              <a:tblPr firstRow="1" bandRow="1">
                <a:tableStyleId>{5C22544A-7EE6-4342-B048-85BDC9FD1C3A}</a:tableStyleId>
              </a:tblPr>
              <a:tblGrid>
                <a:gridCol w="727002"/>
                <a:gridCol w="4774639"/>
              </a:tblGrid>
              <a:tr h="360336">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50981">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60336">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1" i="0" kern="1200" dirty="0" err="1" smtClean="0">
                          <a:solidFill>
                            <a:srgbClr val="FF0000"/>
                          </a:solidFill>
                          <a:effectLst/>
                          <a:latin typeface="Cambria" panose="02040503050406030204" pitchFamily="18" charset="0"/>
                          <a:ea typeface="+mn-ea"/>
                          <a:cs typeface="+mn-cs"/>
                        </a:rPr>
                        <a:t>Bến</a:t>
                      </a:r>
                      <a:r>
                        <a:rPr lang="en-US" sz="1800" b="1" i="0" kern="1200" dirty="0" smtClean="0">
                          <a:solidFill>
                            <a:srgbClr val="FF0000"/>
                          </a:solidFill>
                          <a:effectLst/>
                          <a:latin typeface="Cambria" panose="02040503050406030204" pitchFamily="18" charset="0"/>
                          <a:ea typeface="+mn-ea"/>
                          <a:cs typeface="+mn-cs"/>
                        </a:rPr>
                        <a:t> </a:t>
                      </a:r>
                      <a:r>
                        <a:rPr lang="en-US" sz="1800" b="1" i="0" kern="1200" dirty="0" err="1" smtClean="0">
                          <a:solidFill>
                            <a:srgbClr val="FF0000"/>
                          </a:solidFill>
                          <a:effectLst/>
                          <a:latin typeface="Cambria" panose="02040503050406030204" pitchFamily="18" charset="0"/>
                          <a:ea typeface="+mn-ea"/>
                          <a:cs typeface="+mn-cs"/>
                        </a:rPr>
                        <a:t>Thành</a:t>
                      </a:r>
                      <a:r>
                        <a:rPr lang="en-US" sz="1800" b="1" i="0" kern="1200" dirty="0" smtClean="0">
                          <a:solidFill>
                            <a:srgbClr val="FF0000"/>
                          </a:solidFill>
                          <a:effectLst/>
                          <a:latin typeface="Cambria" panose="02040503050406030204" pitchFamily="18" charset="0"/>
                          <a:ea typeface="+mn-ea"/>
                          <a:cs typeface="+mn-cs"/>
                        </a:rPr>
                        <a:t>- BX </a:t>
                      </a:r>
                      <a:r>
                        <a:rPr lang="en-US" sz="1800" b="1" i="0" kern="1200" dirty="0" err="1" smtClean="0">
                          <a:solidFill>
                            <a:srgbClr val="FF0000"/>
                          </a:solidFill>
                          <a:effectLst/>
                          <a:latin typeface="Cambria" panose="02040503050406030204" pitchFamily="18" charset="0"/>
                          <a:ea typeface="+mn-ea"/>
                          <a:cs typeface="+mn-cs"/>
                        </a:rPr>
                        <a:t>Chợ</a:t>
                      </a:r>
                      <a:r>
                        <a:rPr lang="en-US" sz="1800" b="1" i="0" kern="1200" dirty="0" smtClean="0">
                          <a:solidFill>
                            <a:srgbClr val="FF0000"/>
                          </a:solidFill>
                          <a:effectLst/>
                          <a:latin typeface="Cambria" panose="02040503050406030204" pitchFamily="18" charset="0"/>
                          <a:ea typeface="+mn-ea"/>
                          <a:cs typeface="+mn-cs"/>
                        </a:rPr>
                        <a:t> </a:t>
                      </a:r>
                      <a:r>
                        <a:rPr lang="en-US" sz="1800" b="1" i="0" kern="1200" dirty="0" err="1" smtClean="0">
                          <a:solidFill>
                            <a:srgbClr val="FF0000"/>
                          </a:solidFill>
                          <a:effectLst/>
                          <a:latin typeface="Cambria" panose="02040503050406030204" pitchFamily="18" charset="0"/>
                          <a:ea typeface="+mn-ea"/>
                          <a:cs typeface="+mn-cs"/>
                        </a:rPr>
                        <a:t>Lớn</a:t>
                      </a:r>
                      <a:endParaRPr lang="en-US" b="1" dirty="0">
                        <a:solidFill>
                          <a:srgbClr val="FF0000"/>
                        </a:solidFill>
                        <a:latin typeface="Cambria" panose="02040503050406030204" pitchFamily="18" charset="0"/>
                      </a:endParaRPr>
                    </a:p>
                  </a:txBody>
                  <a:tcPr/>
                </a:tc>
              </a:tr>
              <a:tr h="360336">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617220" y="634492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694205" y="2349666"/>
          <a:ext cx="1749039" cy="1487396"/>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Route</a:t>
                      </a:r>
                      <a:endParaRPr lang="en-US" dirty="0"/>
                    </a:p>
                  </a:txBody>
                  <a:tcPr/>
                </a:tc>
              </a:tr>
              <a:tr h="371849">
                <a:tc>
                  <a:txBody>
                    <a:bodyPr/>
                    <a:lstStyle/>
                    <a:p>
                      <a:r>
                        <a:rPr lang="en-US" dirty="0" err="1" smtClean="0"/>
                        <a:t>RouteType</a:t>
                      </a:r>
                      <a:endParaRPr lang="en-US" dirty="0"/>
                    </a:p>
                  </a:txBody>
                  <a:tcPr/>
                </a:tc>
              </a:tr>
              <a:tr h="371849">
                <a:tc>
                  <a:txBody>
                    <a:bodyPr/>
                    <a:lstStyle/>
                    <a:p>
                      <a:r>
                        <a:rPr lang="en-US" dirty="0" err="1" smtClean="0"/>
                        <a:t>RouteNo</a:t>
                      </a:r>
                      <a:endParaRPr lang="en-US" dirty="0"/>
                    </a:p>
                  </a:txBody>
                  <a:tcPr/>
                </a:tc>
              </a:tr>
              <a:tr h="371849">
                <a:tc>
                  <a:txBody>
                    <a:bodyPr/>
                    <a:lstStyle/>
                    <a:p>
                      <a:r>
                        <a:rPr lang="en-US" dirty="0" err="1" smtClean="0"/>
                        <a:t>RouteName</a:t>
                      </a:r>
                      <a:endParaRPr lang="en-US" dirty="0"/>
                    </a:p>
                  </a:txBody>
                  <a:tcPr/>
                </a:tc>
              </a:tr>
            </a:tbl>
          </a:graphicData>
        </a:graphic>
      </p:graphicFrame>
      <p:cxnSp>
        <p:nvCxnSpPr>
          <p:cNvPr id="7" name="Straight Arrow Connector 6"/>
          <p:cNvCxnSpPr/>
          <p:nvPr/>
        </p:nvCxnSpPr>
        <p:spPr>
          <a:xfrm flipV="1">
            <a:off x="4480560" y="3640508"/>
            <a:ext cx="2279163" cy="17747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63" y="672289"/>
            <a:ext cx="6784756" cy="443863"/>
          </a:xfrm>
          <a:prstGeom prst="rect">
            <a:avLst/>
          </a:prstGeom>
        </p:spPr>
      </p:pic>
      <p:cxnSp>
        <p:nvCxnSpPr>
          <p:cNvPr id="11" name="Straight Arrow Connector 10"/>
          <p:cNvCxnSpPr/>
          <p:nvPr/>
        </p:nvCxnSpPr>
        <p:spPr>
          <a:xfrm flipH="1" flipV="1">
            <a:off x="1640793" y="1034041"/>
            <a:ext cx="1162229" cy="41874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6817736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smtClean="0">
                <a:solidFill>
                  <a:prstClr val="white"/>
                </a:solidFill>
                <a:latin typeface="Cambria" panose="02040503050406030204" pitchFamily="18" charset="0"/>
              </a:rPr>
              <a:t>STATION</a:t>
            </a:r>
          </a:p>
          <a:p>
            <a:pPr algn="ctr"/>
            <a:r>
              <a:rPr lang="en-US" sz="2000" dirty="0" smtClean="0">
                <a:solidFill>
                  <a:prstClr val="white"/>
                </a:solidFill>
                <a:latin typeface="Cambria" panose="02040503050406030204" pitchFamily="18" charset="0"/>
              </a:rPr>
              <a:t>Station: represent the station of bus</a:t>
            </a:r>
          </a:p>
        </p:txBody>
      </p:sp>
    </p:spTree>
    <p:extLst>
      <p:ext uri="{BB962C8B-B14F-4D97-AF65-F5344CB8AC3E}">
        <p14:creationId xmlns:p14="http://schemas.microsoft.com/office/powerpoint/2010/main" val="1964517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1200" y="1404937"/>
            <a:ext cx="5181600" cy="4048125"/>
          </a:xfrm>
          <a:prstGeom prst="rect">
            <a:avLst/>
          </a:prstGeom>
        </p:spPr>
      </p:pic>
    </p:spTree>
    <p:extLst>
      <p:ext uri="{BB962C8B-B14F-4D97-AF65-F5344CB8AC3E}">
        <p14:creationId xmlns:p14="http://schemas.microsoft.com/office/powerpoint/2010/main" val="12759979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106679" y="82333"/>
          <a:ext cx="5661732" cy="6192816"/>
        </p:xfrm>
        <a:graphic>
          <a:graphicData uri="http://schemas.openxmlformats.org/drawingml/2006/table">
            <a:tbl>
              <a:tblPr firstRow="1" bandRow="1">
                <a:tableStyleId>{5C22544A-7EE6-4342-B048-85BDC9FD1C3A}</a:tableStyleId>
              </a:tblPr>
              <a:tblGrid>
                <a:gridCol w="744064"/>
                <a:gridCol w="4917668"/>
              </a:tblGrid>
              <a:tr h="371136">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64661">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65027">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dirty="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BX06</a:t>
                      </a:r>
                      <a:endParaRPr lang="en-US" b="1" dirty="0">
                        <a:solidFill>
                          <a:srgbClr val="FF0000"/>
                        </a:solidFill>
                        <a:latin typeface="Cambria" panose="02040503050406030204" pitchFamily="18" charset="0"/>
                      </a:endParaRPr>
                    </a:p>
                  </a:txBody>
                  <a:tcPr/>
                </a:tc>
              </a:tr>
            </a:tbl>
          </a:graphicData>
        </a:graphic>
      </p:graphicFrame>
      <p:sp>
        <p:nvSpPr>
          <p:cNvPr id="9" name="Rectangle 8"/>
          <p:cNvSpPr/>
          <p:nvPr/>
        </p:nvSpPr>
        <p:spPr>
          <a:xfrm>
            <a:off x="495300" y="633476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10" name="Table 9"/>
          <p:cNvGraphicFramePr>
            <a:graphicFrameLocks noGrp="1"/>
          </p:cNvGraphicFramePr>
          <p:nvPr>
            <p:extLst/>
          </p:nvPr>
        </p:nvGraphicFramePr>
        <p:xfrm>
          <a:off x="6335282" y="68365"/>
          <a:ext cx="1749039" cy="743698"/>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bl>
          </a:graphicData>
        </a:graphic>
      </p:graphicFrame>
      <p:cxnSp>
        <p:nvCxnSpPr>
          <p:cNvPr id="11" name="Straight Arrow Connector 10"/>
          <p:cNvCxnSpPr/>
          <p:nvPr/>
        </p:nvCxnSpPr>
        <p:spPr>
          <a:xfrm flipV="1">
            <a:off x="3576320" y="632389"/>
            <a:ext cx="2807388" cy="54737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3" name="Picture 12"/>
          <p:cNvPicPr>
            <a:picLocks noChangeAspect="1"/>
          </p:cNvPicPr>
          <p:nvPr/>
        </p:nvPicPr>
        <p:blipFill>
          <a:blip r:embed="rId3"/>
          <a:stretch>
            <a:fillRect/>
          </a:stretch>
        </p:blipFill>
        <p:spPr>
          <a:xfrm>
            <a:off x="5995673" y="2203747"/>
            <a:ext cx="3054323" cy="2386190"/>
          </a:xfrm>
          <a:prstGeom prst="rect">
            <a:avLst/>
          </a:prstGeom>
        </p:spPr>
      </p:pic>
      <p:cxnSp>
        <p:nvCxnSpPr>
          <p:cNvPr id="8" name="Straight Arrow Connector 7"/>
          <p:cNvCxnSpPr/>
          <p:nvPr/>
        </p:nvCxnSpPr>
        <p:spPr>
          <a:xfrm flipV="1">
            <a:off x="3576320" y="3076486"/>
            <a:ext cx="3576510" cy="3029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250567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1" i="0" kern="1200" dirty="0" smtClean="0">
                          <a:solidFill>
                            <a:srgbClr val="FF0000"/>
                          </a:solidFill>
                          <a:effectLst/>
                          <a:latin typeface="Cambria" panose="02040503050406030204" pitchFamily="18" charset="0"/>
                          <a:ea typeface="+mn-ea"/>
                          <a:cs typeface="+mn-cs"/>
                        </a:rPr>
                        <a:t>Công trường Mê Linh, Thi Sách, Quận 1</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596900" y="632460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338321" y="106645"/>
          <a:ext cx="1749039" cy="1115547"/>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bl>
          </a:graphicData>
        </a:graphic>
      </p:graphicFrame>
      <p:pic>
        <p:nvPicPr>
          <p:cNvPr id="16" name="Picture 15"/>
          <p:cNvPicPr>
            <a:picLocks noChangeAspect="1"/>
          </p:cNvPicPr>
          <p:nvPr/>
        </p:nvPicPr>
        <p:blipFill>
          <a:blip r:embed="rId3"/>
          <a:stretch>
            <a:fillRect/>
          </a:stretch>
        </p:blipFill>
        <p:spPr>
          <a:xfrm>
            <a:off x="5987127" y="2537572"/>
            <a:ext cx="3054323" cy="2386190"/>
          </a:xfrm>
          <a:prstGeom prst="rect">
            <a:avLst/>
          </a:prstGeom>
        </p:spPr>
      </p:pic>
      <p:cxnSp>
        <p:nvCxnSpPr>
          <p:cNvPr id="10" name="Straight Arrow Connector 9"/>
          <p:cNvCxnSpPr/>
          <p:nvPr/>
        </p:nvCxnSpPr>
        <p:spPr>
          <a:xfrm flipV="1">
            <a:off x="5293360" y="3452929"/>
            <a:ext cx="1979111" cy="23077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V="1">
            <a:off x="5293360" y="1145136"/>
            <a:ext cx="1175806" cy="46155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3927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pic>
        <p:nvPicPr>
          <p:cNvPr id="3074"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887724"/>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7" idx="1"/>
            <a:endCxn id="3074" idx="3"/>
          </p:cNvCxnSpPr>
          <p:nvPr/>
        </p:nvCxnSpPr>
        <p:spPr>
          <a:xfrm flipH="1" flipV="1">
            <a:off x="1712226" y="4573524"/>
            <a:ext cx="2166455" cy="1125566"/>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pic>
        <p:nvPicPr>
          <p:cNvPr id="9"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a:stCxn id="7" idx="0"/>
            <a:endCxn id="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pic>
        <p:nvPicPr>
          <p:cNvPr id="15"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887724"/>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3"/>
            <a:endCxn id="15" idx="1"/>
          </p:cNvCxnSpPr>
          <p:nvPr/>
        </p:nvCxnSpPr>
        <p:spPr>
          <a:xfrm flipV="1">
            <a:off x="5250281" y="4573524"/>
            <a:ext cx="2064919" cy="1125566"/>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662193" y="5059269"/>
            <a:ext cx="2443298"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 optimize</a:t>
            </a:r>
            <a:endParaRPr lang="en-US" sz="2000" b="1" dirty="0">
              <a:solidFill>
                <a:srgbClr val="FF0000"/>
              </a:solidFill>
              <a:latin typeface="Cambria" pitchFamily="18" charset="0"/>
            </a:endParaRPr>
          </a:p>
        </p:txBody>
      </p:sp>
    </p:spTree>
    <p:extLst>
      <p:ext uri="{BB962C8B-B14F-4D97-AF65-F5344CB8AC3E}">
        <p14:creationId xmlns:p14="http://schemas.microsoft.com/office/powerpoint/2010/main" val="118191286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10.7767894851893</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800100" y="633476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207094" y="105546"/>
          <a:ext cx="1749039" cy="1559930"/>
        </p:xfrm>
        <a:graphic>
          <a:graphicData uri="http://schemas.openxmlformats.org/drawingml/2006/table">
            <a:tbl>
              <a:tblPr firstRow="1" bandRow="1">
                <a:tableStyleId>{21E4AEA4-8DFA-4A89-87EB-49C32662AFE0}</a:tableStyleId>
              </a:tblPr>
              <a:tblGrid>
                <a:gridCol w="1749039"/>
              </a:tblGrid>
              <a:tr h="444383">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r h="371849">
                <a:tc>
                  <a:txBody>
                    <a:bodyPr/>
                    <a:lstStyle/>
                    <a:p>
                      <a:r>
                        <a:rPr lang="en-US" dirty="0" smtClean="0"/>
                        <a:t>Latitude</a:t>
                      </a:r>
                      <a:endParaRPr lang="en-US" dirty="0"/>
                    </a:p>
                  </a:txBody>
                  <a:tcPr/>
                </a:tc>
              </a:tr>
            </a:tbl>
          </a:graphicData>
        </a:graphic>
      </p:graphicFrame>
      <p:cxnSp>
        <p:nvCxnSpPr>
          <p:cNvPr id="7" name="Straight Arrow Connector 6"/>
          <p:cNvCxnSpPr/>
          <p:nvPr/>
        </p:nvCxnSpPr>
        <p:spPr>
          <a:xfrm flipV="1">
            <a:off x="4318000" y="1572426"/>
            <a:ext cx="1963160" cy="3080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2" name="Picture 11"/>
          <p:cNvPicPr>
            <a:picLocks noChangeAspect="1"/>
          </p:cNvPicPr>
          <p:nvPr/>
        </p:nvPicPr>
        <p:blipFill>
          <a:blip r:embed="rId3"/>
          <a:stretch>
            <a:fillRect/>
          </a:stretch>
        </p:blipFill>
        <p:spPr>
          <a:xfrm>
            <a:off x="5961489" y="2562671"/>
            <a:ext cx="3054323" cy="2386190"/>
          </a:xfrm>
          <a:prstGeom prst="rect">
            <a:avLst/>
          </a:prstGeom>
        </p:spPr>
      </p:pic>
      <p:cxnSp>
        <p:nvCxnSpPr>
          <p:cNvPr id="9" name="Straight Arrow Connector 8"/>
          <p:cNvCxnSpPr/>
          <p:nvPr/>
        </p:nvCxnSpPr>
        <p:spPr>
          <a:xfrm flipV="1">
            <a:off x="4318000" y="3443955"/>
            <a:ext cx="2843376" cy="12093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569923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106.705856990563</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678180" y="637540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019087" y="76911"/>
          <a:ext cx="1749039" cy="1859245"/>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r h="371849">
                <a:tc>
                  <a:txBody>
                    <a:bodyPr/>
                    <a:lstStyle/>
                    <a:p>
                      <a:r>
                        <a:rPr lang="en-US" dirty="0" smtClean="0"/>
                        <a:t>Latitude</a:t>
                      </a:r>
                      <a:endParaRPr lang="en-US" dirty="0"/>
                    </a:p>
                  </a:txBody>
                  <a:tcPr/>
                </a:tc>
              </a:tr>
              <a:tr h="371849">
                <a:tc>
                  <a:txBody>
                    <a:bodyPr/>
                    <a:lstStyle/>
                    <a:p>
                      <a:r>
                        <a:rPr lang="en-US" dirty="0" smtClean="0"/>
                        <a:t>Longitude</a:t>
                      </a:r>
                      <a:endParaRPr lang="en-US" dirty="0"/>
                    </a:p>
                  </a:txBody>
                  <a:tcPr/>
                </a:tc>
              </a:tr>
            </a:tbl>
          </a:graphicData>
        </a:graphic>
      </p:graphicFrame>
      <p:cxnSp>
        <p:nvCxnSpPr>
          <p:cNvPr id="7" name="Straight Arrow Connector 6"/>
          <p:cNvCxnSpPr/>
          <p:nvPr/>
        </p:nvCxnSpPr>
        <p:spPr>
          <a:xfrm flipV="1">
            <a:off x="4287520" y="1854437"/>
            <a:ext cx="1839815" cy="24229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Picture 10"/>
          <p:cNvPicPr>
            <a:picLocks noChangeAspect="1"/>
          </p:cNvPicPr>
          <p:nvPr/>
        </p:nvPicPr>
        <p:blipFill>
          <a:blip r:embed="rId3"/>
          <a:stretch>
            <a:fillRect/>
          </a:stretch>
        </p:blipFill>
        <p:spPr>
          <a:xfrm>
            <a:off x="5995672" y="2794913"/>
            <a:ext cx="3054323" cy="2386190"/>
          </a:xfrm>
          <a:prstGeom prst="rect">
            <a:avLst/>
          </a:prstGeom>
        </p:spPr>
      </p:pic>
      <p:cxnSp>
        <p:nvCxnSpPr>
          <p:cNvPr id="9" name="Straight Arrow Connector 8"/>
          <p:cNvCxnSpPr/>
          <p:nvPr/>
        </p:nvCxnSpPr>
        <p:spPr>
          <a:xfrm flipV="1">
            <a:off x="4287520" y="3597779"/>
            <a:ext cx="2890947" cy="6795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6821357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1" i="0" kern="1200" dirty="0" smtClean="0">
                          <a:solidFill>
                            <a:srgbClr val="FF0000"/>
                          </a:solidFill>
                          <a:effectLst/>
                          <a:latin typeface="Cambria" panose="02040503050406030204" pitchFamily="18" charset="0"/>
                          <a:ea typeface="+mn-ea"/>
                          <a:cs typeface="+mn-cs"/>
                        </a:rPr>
                        <a:t>Công Trường Mê Linh</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525306" y="6321656"/>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087454" y="85457"/>
          <a:ext cx="1749039" cy="2231094"/>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r h="371849">
                <a:tc>
                  <a:txBody>
                    <a:bodyPr/>
                    <a:lstStyle/>
                    <a:p>
                      <a:r>
                        <a:rPr lang="en-US" dirty="0" smtClean="0"/>
                        <a:t>Latitude</a:t>
                      </a:r>
                      <a:endParaRPr lang="en-US" dirty="0"/>
                    </a:p>
                  </a:txBody>
                  <a:tcPr/>
                </a:tc>
              </a:tr>
              <a:tr h="371849">
                <a:tc>
                  <a:txBody>
                    <a:bodyPr/>
                    <a:lstStyle/>
                    <a:p>
                      <a:r>
                        <a:rPr lang="en-US" dirty="0" smtClean="0"/>
                        <a:t>Longitude</a:t>
                      </a:r>
                      <a:endParaRPr lang="en-US" dirty="0"/>
                    </a:p>
                  </a:txBody>
                  <a:tcPr/>
                </a:tc>
              </a:tr>
              <a:tr h="371849">
                <a:tc>
                  <a:txBody>
                    <a:bodyPr/>
                    <a:lstStyle/>
                    <a:p>
                      <a:r>
                        <a:rPr lang="en-US" dirty="0" smtClean="0"/>
                        <a:t>Name</a:t>
                      </a:r>
                      <a:endParaRPr lang="en-US" dirty="0"/>
                    </a:p>
                  </a:txBody>
                  <a:tcPr/>
                </a:tc>
              </a:tr>
            </a:tbl>
          </a:graphicData>
        </a:graphic>
      </p:graphicFrame>
      <p:cxnSp>
        <p:nvCxnSpPr>
          <p:cNvPr id="7" name="Straight Arrow Connector 6"/>
          <p:cNvCxnSpPr/>
          <p:nvPr/>
        </p:nvCxnSpPr>
        <p:spPr>
          <a:xfrm flipV="1">
            <a:off x="4375447" y="2256090"/>
            <a:ext cx="1871529" cy="162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2" name="Picture 11"/>
          <p:cNvPicPr>
            <a:picLocks noChangeAspect="1"/>
          </p:cNvPicPr>
          <p:nvPr/>
        </p:nvPicPr>
        <p:blipFill>
          <a:blip r:embed="rId3"/>
          <a:stretch>
            <a:fillRect/>
          </a:stretch>
        </p:blipFill>
        <p:spPr>
          <a:xfrm>
            <a:off x="6038402" y="3113986"/>
            <a:ext cx="3054323" cy="2386190"/>
          </a:xfrm>
          <a:prstGeom prst="rect">
            <a:avLst/>
          </a:prstGeom>
        </p:spPr>
      </p:pic>
      <p:cxnSp>
        <p:nvCxnSpPr>
          <p:cNvPr id="9" name="Straight Arrow Connector 8"/>
          <p:cNvCxnSpPr/>
          <p:nvPr/>
        </p:nvCxnSpPr>
        <p:spPr>
          <a:xfrm flipV="1">
            <a:off x="4375447" y="3879791"/>
            <a:ext cx="289702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794379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smtClean="0">
                <a:solidFill>
                  <a:prstClr val="white"/>
                </a:solidFill>
                <a:latin typeface="Cambria" panose="02040503050406030204" pitchFamily="18" charset="0"/>
              </a:rPr>
              <a:t>PATHINFO</a:t>
            </a:r>
          </a:p>
          <a:p>
            <a:pPr algn="ctr"/>
            <a:r>
              <a:rPr lang="en-US" sz="2000" dirty="0" err="1" smtClean="0">
                <a:solidFill>
                  <a:prstClr val="white"/>
                </a:solidFill>
                <a:latin typeface="Cambria" panose="02040503050406030204" pitchFamily="18" charset="0"/>
              </a:rPr>
              <a:t>PathInfo</a:t>
            </a:r>
            <a:r>
              <a:rPr lang="en-US" sz="2000" dirty="0" smtClean="0">
                <a:solidFill>
                  <a:prstClr val="white"/>
                </a:solidFill>
                <a:latin typeface="Cambria" panose="02040503050406030204" pitchFamily="18" charset="0"/>
              </a:rPr>
              <a:t>: represent the path between two stations</a:t>
            </a:r>
            <a:endParaRPr lang="en-US" sz="2000" dirty="0">
              <a:solidFill>
                <a:prstClr val="white"/>
              </a:solidFill>
              <a:latin typeface="Cambria" panose="02040503050406030204" pitchFamily="18" charset="0"/>
            </a:endParaRPr>
          </a:p>
        </p:txBody>
      </p:sp>
    </p:spTree>
    <p:extLst>
      <p:ext uri="{BB962C8B-B14F-4D97-AF65-F5344CB8AC3E}">
        <p14:creationId xmlns:p14="http://schemas.microsoft.com/office/powerpoint/2010/main" val="144569495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664" y="405782"/>
            <a:ext cx="3322320" cy="6121947"/>
          </a:xfrm>
          <a:prstGeom prst="rect">
            <a:avLst/>
          </a:prstGeom>
        </p:spPr>
      </p:pic>
    </p:spTree>
    <p:extLst>
      <p:ext uri="{BB962C8B-B14F-4D97-AF65-F5344CB8AC3E}">
        <p14:creationId xmlns:p14="http://schemas.microsoft.com/office/powerpoint/2010/main" val="2255880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1</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dirty="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graphicFrame>
        <p:nvGraphicFramePr>
          <p:cNvPr id="6" name="Table 5"/>
          <p:cNvGraphicFramePr>
            <a:graphicFrameLocks noGrp="1"/>
          </p:cNvGraphicFramePr>
          <p:nvPr>
            <p:extLst/>
          </p:nvPr>
        </p:nvGraphicFramePr>
        <p:xfrm>
          <a:off x="6257302" y="94003"/>
          <a:ext cx="1808861" cy="670560"/>
        </p:xfrm>
        <a:graphic>
          <a:graphicData uri="http://schemas.openxmlformats.org/drawingml/2006/table">
            <a:tbl>
              <a:tblPr firstRow="1" bandRow="1">
                <a:tableStyleId>{21E4AEA4-8DFA-4A89-87EB-49C32662AFE0}</a:tableStyleId>
              </a:tblPr>
              <a:tblGrid>
                <a:gridCol w="1808861"/>
              </a:tblGrid>
              <a:tr h="314135">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r>
                        <a:rPr lang="en-US" sz="1600" dirty="0" err="1" smtClean="0">
                          <a:latin typeface="Cambria" panose="02040503050406030204" pitchFamily="18" charset="0"/>
                        </a:rPr>
                        <a:t>PathInfoNo</a:t>
                      </a:r>
                      <a:endParaRPr lang="en-US" sz="1600" dirty="0">
                        <a:latin typeface="Cambria" panose="02040503050406030204" pitchFamily="18" charset="0"/>
                      </a:endParaRPr>
                    </a:p>
                  </a:txBody>
                  <a:tcPr/>
                </a:tc>
              </a:tr>
            </a:tbl>
          </a:graphicData>
        </a:graphic>
      </p:graphicFrame>
      <p:cxnSp>
        <p:nvCxnSpPr>
          <p:cNvPr id="8" name="Straight Arrow Connector 7"/>
          <p:cNvCxnSpPr/>
          <p:nvPr/>
        </p:nvCxnSpPr>
        <p:spPr>
          <a:xfrm flipV="1">
            <a:off x="3478138" y="623844"/>
            <a:ext cx="2837204" cy="25390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525306" y="6321656"/>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pic>
        <p:nvPicPr>
          <p:cNvPr id="2" name="Picture 1"/>
          <p:cNvPicPr>
            <a:picLocks noChangeAspect="1"/>
          </p:cNvPicPr>
          <p:nvPr/>
        </p:nvPicPr>
        <p:blipFill>
          <a:blip r:embed="rId3"/>
          <a:stretch>
            <a:fillRect/>
          </a:stretch>
        </p:blipFill>
        <p:spPr>
          <a:xfrm>
            <a:off x="6208520" y="1726251"/>
            <a:ext cx="2740565" cy="3780090"/>
          </a:xfrm>
          <a:prstGeom prst="rect">
            <a:avLst/>
          </a:prstGeom>
        </p:spPr>
      </p:pic>
      <p:sp>
        <p:nvSpPr>
          <p:cNvPr id="3" name="TextBox 2"/>
          <p:cNvSpPr txBox="1"/>
          <p:nvPr/>
        </p:nvSpPr>
        <p:spPr>
          <a:xfrm>
            <a:off x="8255237" y="2809704"/>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0" name="TextBox 9"/>
          <p:cNvSpPr txBox="1"/>
          <p:nvPr/>
        </p:nvSpPr>
        <p:spPr>
          <a:xfrm>
            <a:off x="8406080" y="4713992"/>
            <a:ext cx="301686" cy="369332"/>
          </a:xfrm>
          <a:prstGeom prst="rect">
            <a:avLst/>
          </a:prstGeom>
          <a:noFill/>
        </p:spPr>
        <p:txBody>
          <a:bodyPr wrap="none" rtlCol="0">
            <a:spAutoFit/>
          </a:bodyPr>
          <a:lstStyle/>
          <a:p>
            <a:r>
              <a:rPr lang="en-US" b="1" dirty="0">
                <a:solidFill>
                  <a:srgbClr val="FF0000"/>
                </a:solidFill>
              </a:rPr>
              <a:t>2</a:t>
            </a:r>
          </a:p>
        </p:txBody>
      </p:sp>
      <p:sp>
        <p:nvSpPr>
          <p:cNvPr id="11" name="TextBox 10"/>
          <p:cNvSpPr txBox="1"/>
          <p:nvPr/>
        </p:nvSpPr>
        <p:spPr>
          <a:xfrm>
            <a:off x="6584402" y="4934759"/>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2" name="Straight Arrow Connector 11"/>
          <p:cNvCxnSpPr>
            <a:endCxn id="3" idx="1"/>
          </p:cNvCxnSpPr>
          <p:nvPr/>
        </p:nvCxnSpPr>
        <p:spPr>
          <a:xfrm flipV="1">
            <a:off x="3478138" y="2994370"/>
            <a:ext cx="4777099" cy="1846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496017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137159" y="76914"/>
          <a:ext cx="5742347" cy="5978623"/>
        </p:xfrm>
        <a:graphic>
          <a:graphicData uri="http://schemas.openxmlformats.org/drawingml/2006/table">
            <a:tbl>
              <a:tblPr firstRow="1" bandRow="1">
                <a:tableStyleId>{5C22544A-7EE6-4342-B048-85BDC9FD1C3A}</a:tableStyleId>
              </a:tblPr>
              <a:tblGrid>
                <a:gridCol w="754659"/>
                <a:gridCol w="4987688"/>
              </a:tblGrid>
              <a:tr h="394829">
                <a:tc>
                  <a:txBody>
                    <a:bodyPr/>
                    <a:lstStyle/>
                    <a:p>
                      <a:pPr algn="ctr"/>
                      <a:r>
                        <a:rPr lang="en-US" sz="1600" dirty="0" smtClean="0"/>
                        <a:t>Index</a:t>
                      </a:r>
                      <a:endParaRPr lang="en-US" sz="1600" dirty="0"/>
                    </a:p>
                  </a:txBody>
                  <a:tcPr/>
                </a:tc>
                <a:tc>
                  <a:txBody>
                    <a:bodyPr/>
                    <a:lstStyle/>
                    <a:p>
                      <a:pPr algn="ctr"/>
                      <a:r>
                        <a:rPr lang="en-US" dirty="0" smtClean="0"/>
                        <a:t>Sample value</a:t>
                      </a:r>
                      <a:endParaRPr lang="en-US" dirty="0"/>
                    </a:p>
                  </a:txBody>
                  <a:tcPr/>
                </a:tc>
              </a:tr>
              <a:tr h="366218">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66218">
                <a:tc>
                  <a:txBody>
                    <a:bodyPr/>
                    <a:lstStyle/>
                    <a:p>
                      <a:pPr algn="ctr"/>
                      <a:r>
                        <a:rPr lang="en-US" dirty="0" smtClean="0"/>
                        <a:t>1</a:t>
                      </a:r>
                      <a:endParaRPr lang="en-US" dirty="0"/>
                    </a:p>
                  </a:txBody>
                  <a:tcPr/>
                </a:tc>
                <a:tc>
                  <a:txBody>
                    <a:bodyPr/>
                    <a:lstStyle/>
                    <a:p>
                      <a:pPr algn="ctr"/>
                      <a:r>
                        <a:rPr lang="en-US" dirty="0" smtClean="0"/>
                        <a:t>8999</a:t>
                      </a:r>
                      <a:endParaRPr lang="en-US" dirty="0"/>
                    </a:p>
                  </a:txBody>
                  <a:tcPr/>
                </a:tc>
              </a:tr>
              <a:tr h="366218">
                <a:tc>
                  <a:txBody>
                    <a:bodyPr/>
                    <a:lstStyle/>
                    <a:p>
                      <a:pPr algn="ctr"/>
                      <a:r>
                        <a:rPr lang="en-US" dirty="0" smtClean="0"/>
                        <a:t>2</a:t>
                      </a:r>
                      <a:endParaRPr lang="en-US" dirty="0"/>
                    </a:p>
                  </a:txBody>
                  <a:tcPr/>
                </a:tc>
                <a:tc>
                  <a:txBody>
                    <a:bodyPr/>
                    <a:lstStyle/>
                    <a:p>
                      <a:pPr algn="ctr"/>
                      <a:r>
                        <a:rPr lang="en-US" dirty="0" smtClean="0"/>
                        <a:t>8994</a:t>
                      </a:r>
                      <a:endParaRPr lang="en-US" dirty="0"/>
                    </a:p>
                  </a:txBody>
                  <a:tcPr/>
                </a:tc>
              </a:tr>
              <a:tr h="366218">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rgbClr val="FF0000"/>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solidFill>
                          <a:srgbClr val="FF0000"/>
                        </a:solidFill>
                        <a:latin typeface="Cambria" panose="02040503050406030204" pitchFamily="18" charset="0"/>
                      </a:endParaRPr>
                    </a:p>
                  </a:txBody>
                  <a:tcPr/>
                </a:tc>
              </a:tr>
              <a:tr h="366218">
                <a:tc>
                  <a:txBody>
                    <a:bodyPr/>
                    <a:lstStyle/>
                    <a:p>
                      <a:pPr algn="ctr"/>
                      <a:r>
                        <a:rPr lang="en-US" dirty="0" smtClean="0"/>
                        <a:t>4</a:t>
                      </a:r>
                      <a:endParaRPr lang="en-US" dirty="0"/>
                    </a:p>
                  </a:txBody>
                  <a:tcPr/>
                </a:tc>
                <a:tc>
                  <a:txBody>
                    <a:bodyPr/>
                    <a:lstStyle/>
                    <a:p>
                      <a:pPr algn="ctr"/>
                      <a:r>
                        <a:rPr lang="en-US" dirty="0" smtClean="0"/>
                        <a:t>True</a:t>
                      </a:r>
                      <a:endParaRPr lang="en-US" dirty="0"/>
                    </a:p>
                  </a:txBody>
                  <a:tcPr/>
                </a:tc>
              </a:tr>
              <a:tr h="366218">
                <a:tc>
                  <a:txBody>
                    <a:bodyPr/>
                    <a:lstStyle/>
                    <a:p>
                      <a:pPr algn="ctr"/>
                      <a:r>
                        <a:rPr lang="en-US" dirty="0" smtClean="0"/>
                        <a:t>5</a:t>
                      </a:r>
                      <a:endParaRPr lang="en-US" dirty="0"/>
                    </a:p>
                  </a:txBody>
                  <a:tcPr/>
                </a:tc>
                <a:tc>
                  <a:txBody>
                    <a:bodyPr/>
                    <a:lstStyle/>
                    <a:p>
                      <a:pPr algn="ctr"/>
                      <a:r>
                        <a:rPr lang="en-US" sz="1800" b="0" i="0" kern="1200" dirty="0" smtClean="0">
                          <a:solidFill>
                            <a:schemeClr val="dk1"/>
                          </a:solidFill>
                          <a:effectLst/>
                          <a:latin typeface="+mn-lt"/>
                          <a:ea typeface="+mn-ea"/>
                          <a:cs typeface="+mn-cs"/>
                        </a:rPr>
                        <a:t>1</a:t>
                      </a:r>
                      <a:endParaRPr lang="en-US" dirty="0"/>
                    </a:p>
                  </a:txBody>
                  <a:tcPr/>
                </a:tc>
              </a:tr>
              <a:tr h="366218">
                <a:tc>
                  <a:txBody>
                    <a:bodyPr/>
                    <a:lstStyle/>
                    <a:p>
                      <a:pPr algn="ctr"/>
                      <a:r>
                        <a:rPr lang="en-US" dirty="0" smtClean="0"/>
                        <a:t>6</a:t>
                      </a:r>
                      <a:endParaRPr lang="en-US" dirty="0"/>
                    </a:p>
                  </a:txBody>
                  <a:tcPr/>
                </a:tc>
                <a:tc>
                  <a:txBody>
                    <a:bodyPr/>
                    <a:lstStyle/>
                    <a:p>
                      <a:pPr algn="ctr"/>
                      <a:r>
                        <a:rPr lang="en-US" sz="1800" b="0" i="0" kern="1200" dirty="0" smtClean="0">
                          <a:solidFill>
                            <a:schemeClr val="dk1"/>
                          </a:solidFill>
                          <a:effectLst/>
                          <a:latin typeface="+mn-lt"/>
                          <a:ea typeface="+mn-ea"/>
                          <a:cs typeface="+mn-cs"/>
                        </a:rPr>
                        <a:t>468.747807122203</a:t>
                      </a:r>
                      <a:endParaRPr lang="en-US" dirty="0"/>
                    </a:p>
                  </a:txBody>
                  <a:tcPr/>
                </a:tc>
              </a:tr>
              <a:tr h="366218">
                <a:tc>
                  <a:txBody>
                    <a:bodyPr/>
                    <a:lstStyle/>
                    <a:p>
                      <a:pPr algn="ctr"/>
                      <a:r>
                        <a:rPr lang="en-US" dirty="0" smtClean="0"/>
                        <a:t>7</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a:t>
                      </a:r>
                      <a:endParaRPr lang="en-US" dirty="0"/>
                    </a:p>
                  </a:txBody>
                  <a:tcPr/>
                </a:tc>
              </a:tr>
              <a:tr h="366218">
                <a:tc>
                  <a:txBody>
                    <a:bodyPr/>
                    <a:lstStyle/>
                    <a:p>
                      <a:pPr algn="ctr"/>
                      <a:r>
                        <a:rPr lang="en-US" dirty="0" smtClean="0"/>
                        <a:t>8</a:t>
                      </a:r>
                      <a:endParaRPr lang="en-US" dirty="0"/>
                    </a:p>
                  </a:txBody>
                  <a:tcPr/>
                </a:tc>
                <a:tc>
                  <a:txBody>
                    <a:bodyPr/>
                    <a:lstStyle/>
                    <a:p>
                      <a:pPr algn="ctr"/>
                      <a:r>
                        <a:rPr lang="en-US" sz="1800" b="0" i="0" kern="1200" dirty="0" smtClean="0">
                          <a:solidFill>
                            <a:schemeClr val="dk1"/>
                          </a:solidFill>
                          <a:effectLst/>
                          <a:latin typeface="+mn-lt"/>
                          <a:ea typeface="+mn-ea"/>
                          <a:cs typeface="+mn-cs"/>
                        </a:rPr>
                        <a:t>106.705856990563</a:t>
                      </a:r>
                      <a:endParaRPr lang="en-US" dirty="0"/>
                    </a:p>
                  </a:txBody>
                  <a:tcPr/>
                </a:tc>
              </a:tr>
              <a:tr h="366218">
                <a:tc>
                  <a:txBody>
                    <a:bodyPr/>
                    <a:lstStyle/>
                    <a:p>
                      <a:pPr algn="ctr"/>
                      <a:r>
                        <a:rPr lang="en-US" dirty="0" smtClean="0"/>
                        <a:t>9</a:t>
                      </a:r>
                      <a:endParaRPr lang="en-US" dirty="0"/>
                    </a:p>
                  </a:txBody>
                  <a:tcPr/>
                </a:tc>
                <a:tc>
                  <a:txBody>
                    <a:bodyPr/>
                    <a:lstStyle/>
                    <a:p>
                      <a:pPr algn="ctr"/>
                      <a:r>
                        <a:rPr lang="en-US" sz="1800" b="0" i="0" kern="1200" dirty="0" smtClean="0">
                          <a:solidFill>
                            <a:schemeClr val="dk1"/>
                          </a:solidFill>
                          <a:effectLst/>
                          <a:latin typeface="+mn-lt"/>
                          <a:ea typeface="+mn-ea"/>
                          <a:cs typeface="+mn-cs"/>
                        </a:rPr>
                        <a:t>10.7767894851893</a:t>
                      </a:r>
                      <a:endParaRPr lang="en-US" dirty="0"/>
                    </a:p>
                  </a:txBody>
                  <a:tcPr/>
                </a:tc>
              </a:tr>
              <a:tr h="366218">
                <a:tc>
                  <a:txBody>
                    <a:bodyPr/>
                    <a:lstStyle/>
                    <a:p>
                      <a:pPr algn="ctr"/>
                      <a:r>
                        <a:rPr lang="en-US" dirty="0" smtClean="0"/>
                        <a:t>10</a:t>
                      </a:r>
                      <a:endParaRPr lang="en-US" dirty="0"/>
                    </a:p>
                  </a:txBody>
                  <a:tcPr/>
                </a:tc>
                <a:tc>
                  <a:txBody>
                    <a:bodyPr/>
                    <a:lstStyle/>
                    <a:p>
                      <a:pPr algn="ctr"/>
                      <a:r>
                        <a:rPr lang="en-US" sz="1800" b="0" i="0" kern="1200" dirty="0" smtClean="0">
                          <a:solidFill>
                            <a:schemeClr val="dk1"/>
                          </a:solidFill>
                          <a:effectLst/>
                          <a:latin typeface="+mn-lt"/>
                          <a:ea typeface="+mn-ea"/>
                          <a:cs typeface="+mn-cs"/>
                        </a:rPr>
                        <a:t>01</a:t>
                      </a:r>
                      <a:endParaRPr lang="en-US" dirty="0"/>
                    </a:p>
                  </a:txBody>
                  <a:tcPr/>
                </a:tc>
              </a:tr>
              <a:tr h="366218">
                <a:tc>
                  <a:txBody>
                    <a:bodyPr/>
                    <a:lstStyle/>
                    <a:p>
                      <a:pPr algn="ctr"/>
                      <a:r>
                        <a:rPr lang="en-US" dirty="0" smtClean="0"/>
                        <a:t>11</a:t>
                      </a:r>
                      <a:endParaRPr lang="en-US" dirty="0"/>
                    </a:p>
                  </a:txBody>
                  <a:tcPr/>
                </a:tc>
                <a:tc>
                  <a:txBody>
                    <a:bodyPr/>
                    <a:lstStyle/>
                    <a:p>
                      <a:pPr algn="ctr"/>
                      <a:r>
                        <a:rPr lang="en-US" sz="1800" b="0" i="0" kern="1200" dirty="0" err="1" smtClean="0">
                          <a:solidFill>
                            <a:schemeClr val="dk1"/>
                          </a:solidFill>
                          <a:effectLst/>
                          <a:latin typeface="+mn-lt"/>
                          <a:ea typeface="+mn-ea"/>
                          <a:cs typeface="+mn-cs"/>
                        </a:rPr>
                        <a:t>Bến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Thành</a:t>
                      </a:r>
                      <a:r>
                        <a:rPr lang="en-US" sz="1800" b="0" i="0" kern="1200" dirty="0" smtClean="0">
                          <a:solidFill>
                            <a:schemeClr val="dk1"/>
                          </a:solidFill>
                          <a:effectLst/>
                          <a:latin typeface="+mn-lt"/>
                          <a:ea typeface="+mn-ea"/>
                          <a:cs typeface="+mn-cs"/>
                        </a:rPr>
                        <a:t>- BX </a:t>
                      </a:r>
                      <a:r>
                        <a:rPr lang="en-US" sz="1800" b="0" i="0" kern="1200" dirty="0" err="1" smtClean="0">
                          <a:solidFill>
                            <a:schemeClr val="dk1"/>
                          </a:solidFill>
                          <a:effectLst/>
                          <a:latin typeface="+mn-lt"/>
                          <a:ea typeface="+mn-ea"/>
                          <a:cs typeface="+mn-cs"/>
                        </a:rPr>
                        <a:t>Chợ</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Lớn</a:t>
                      </a:r>
                      <a:endParaRPr lang="en-US" dirty="0"/>
                    </a:p>
                  </a:txBody>
                  <a:tcPr/>
                </a:tc>
              </a:tr>
              <a:tr h="366218">
                <a:tc>
                  <a:txBody>
                    <a:bodyPr/>
                    <a:lstStyle/>
                    <a:p>
                      <a:pPr algn="ctr"/>
                      <a:r>
                        <a:rPr lang="en-US" dirty="0" smtClean="0"/>
                        <a:t>12</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 Thi Sách, Quận 1</a:t>
                      </a:r>
                      <a:endParaRPr lang="en-US" dirty="0"/>
                    </a:p>
                  </a:txBody>
                  <a:tcPr/>
                </a:tc>
              </a:tr>
              <a:tr h="366218">
                <a:tc>
                  <a:txBody>
                    <a:bodyPr/>
                    <a:lstStyle/>
                    <a:p>
                      <a:pPr algn="ctr"/>
                      <a:r>
                        <a:rPr lang="en-US" dirty="0" smtClean="0"/>
                        <a:t>13</a:t>
                      </a:r>
                      <a:endParaRPr lang="en-US" dirty="0"/>
                    </a:p>
                  </a:txBody>
                  <a:tcPr/>
                </a:tc>
                <a:tc>
                  <a:txBody>
                    <a:bodyPr/>
                    <a:lstStyle/>
                    <a:p>
                      <a:pPr algn="ctr"/>
                      <a:r>
                        <a:rPr lang="en-US" sz="1800" b="0" i="0" kern="1200" dirty="0" smtClean="0">
                          <a:solidFill>
                            <a:schemeClr val="dk1"/>
                          </a:solidFill>
                          <a:effectLst/>
                          <a:latin typeface="+mn-lt"/>
                          <a:ea typeface="+mn-ea"/>
                          <a:cs typeface="+mn-cs"/>
                        </a:rPr>
                        <a:t>BX06</a:t>
                      </a:r>
                      <a:endParaRPr lang="en-US" dirty="0"/>
                    </a:p>
                  </a:txBody>
                  <a:tcPr/>
                </a:tc>
              </a:tr>
            </a:tbl>
          </a:graphicData>
        </a:graphic>
      </p:graphicFrame>
      <p:sp>
        <p:nvSpPr>
          <p:cNvPr id="19" name="Rectangle 18"/>
          <p:cNvSpPr/>
          <p:nvPr/>
        </p:nvSpPr>
        <p:spPr>
          <a:xfrm>
            <a:off x="137231" y="619214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959" y="2265882"/>
            <a:ext cx="2130741" cy="3926258"/>
          </a:xfrm>
          <a:prstGeom prst="rect">
            <a:avLst/>
          </a:prstGeom>
        </p:spPr>
      </p:pic>
      <p:graphicFrame>
        <p:nvGraphicFramePr>
          <p:cNvPr id="21" name="Table 20"/>
          <p:cNvGraphicFramePr>
            <a:graphicFrameLocks noGrp="1"/>
          </p:cNvGraphicFramePr>
          <p:nvPr>
            <p:extLst/>
          </p:nvPr>
        </p:nvGraphicFramePr>
        <p:xfrm>
          <a:off x="6650407" y="75488"/>
          <a:ext cx="1808861" cy="1005840"/>
        </p:xfrm>
        <a:graphic>
          <a:graphicData uri="http://schemas.openxmlformats.org/drawingml/2006/table">
            <a:tbl>
              <a:tblPr firstRow="1" bandRow="1">
                <a:tableStyleId>{21E4AEA4-8DFA-4A89-87EB-49C32662AFE0}</a:tableStyleId>
              </a:tblPr>
              <a:tblGrid>
                <a:gridCol w="1808861"/>
              </a:tblGrid>
              <a:tr h="310682">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PahtInfoNo</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MiddlePoints</a:t>
                      </a:r>
                      <a:endParaRPr lang="en-US" sz="1600" dirty="0" smtClean="0">
                        <a:latin typeface="Cambria" panose="02040503050406030204" pitchFamily="18" charset="0"/>
                      </a:endParaRPr>
                    </a:p>
                  </a:txBody>
                  <a:tcPr/>
                </a:tc>
              </a:tr>
            </a:tbl>
          </a:graphicData>
        </a:graphic>
      </p:graphicFrame>
      <p:cxnSp>
        <p:nvCxnSpPr>
          <p:cNvPr id="22" name="Straight Arrow Connector 21"/>
          <p:cNvCxnSpPr/>
          <p:nvPr/>
        </p:nvCxnSpPr>
        <p:spPr>
          <a:xfrm flipV="1">
            <a:off x="5631679" y="934720"/>
            <a:ext cx="1084081" cy="8171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Diamond 22"/>
          <p:cNvSpPr/>
          <p:nvPr/>
        </p:nvSpPr>
        <p:spPr>
          <a:xfrm>
            <a:off x="7424871" y="2656318"/>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4" name="Diamond 23"/>
          <p:cNvSpPr/>
          <p:nvPr/>
        </p:nvSpPr>
        <p:spPr>
          <a:xfrm>
            <a:off x="7544512" y="2881932"/>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5" name="Diamond 24"/>
          <p:cNvSpPr/>
          <p:nvPr/>
        </p:nvSpPr>
        <p:spPr>
          <a:xfrm>
            <a:off x="7664153" y="3245978"/>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6" name="Diamond 25"/>
          <p:cNvSpPr/>
          <p:nvPr/>
        </p:nvSpPr>
        <p:spPr>
          <a:xfrm>
            <a:off x="7484691" y="3664722"/>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7" name="Diamond 26"/>
          <p:cNvSpPr/>
          <p:nvPr/>
        </p:nvSpPr>
        <p:spPr>
          <a:xfrm>
            <a:off x="7484691" y="4198547"/>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8" name="Diamond 27"/>
          <p:cNvSpPr/>
          <p:nvPr/>
        </p:nvSpPr>
        <p:spPr>
          <a:xfrm>
            <a:off x="7877508" y="4408206"/>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9" name="Diamond 28"/>
          <p:cNvSpPr/>
          <p:nvPr/>
        </p:nvSpPr>
        <p:spPr>
          <a:xfrm>
            <a:off x="7997149" y="4920954"/>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30" name="Diamond 29"/>
          <p:cNvSpPr/>
          <p:nvPr/>
        </p:nvSpPr>
        <p:spPr>
          <a:xfrm>
            <a:off x="7937328" y="5382427"/>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cxnSp>
        <p:nvCxnSpPr>
          <p:cNvPr id="31" name="Straight Arrow Connector 30"/>
          <p:cNvCxnSpPr>
            <a:endCxn id="24" idx="1"/>
          </p:cNvCxnSpPr>
          <p:nvPr/>
        </p:nvCxnSpPr>
        <p:spPr>
          <a:xfrm>
            <a:off x="5247118" y="2265882"/>
            <a:ext cx="2297394" cy="6673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6357746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0" y="259080"/>
            <a:ext cx="4564380" cy="51968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153" y="2325381"/>
            <a:ext cx="4061460" cy="1844040"/>
          </a:xfrm>
          <a:prstGeom prst="rect">
            <a:avLst/>
          </a:prstGeom>
        </p:spPr>
      </p:pic>
      <p:sp>
        <p:nvSpPr>
          <p:cNvPr id="6" name="Rectangle 5"/>
          <p:cNvSpPr/>
          <p:nvPr/>
        </p:nvSpPr>
        <p:spPr>
          <a:xfrm>
            <a:off x="1363980" y="1950720"/>
            <a:ext cx="1752600" cy="1120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1455420" y="4503420"/>
            <a:ext cx="1661160" cy="449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 name="Straight Connector 2"/>
          <p:cNvCxnSpPr/>
          <p:nvPr/>
        </p:nvCxnSpPr>
        <p:spPr>
          <a:xfrm>
            <a:off x="4666004" y="3144852"/>
            <a:ext cx="205099" cy="2050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666003" y="3144852"/>
            <a:ext cx="205100" cy="2050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67043" y="2444097"/>
            <a:ext cx="1298960" cy="8033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V="1">
            <a:off x="3236256" y="3366117"/>
            <a:ext cx="1429747" cy="13620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9284104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741492" y="1651948"/>
          <a:ext cx="1749039" cy="2231094"/>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sz="1600" dirty="0" smtClean="0">
                          <a:latin typeface="Cambria" panose="02040503050406030204" pitchFamily="18" charset="0"/>
                        </a:rPr>
                        <a:t>Station</a:t>
                      </a:r>
                      <a:endParaRPr lang="en-US" sz="1600" dirty="0">
                        <a:latin typeface="Cambria" panose="02040503050406030204" pitchFamily="18" charset="0"/>
                      </a:endParaRPr>
                    </a:p>
                  </a:txBody>
                  <a:tcPr/>
                </a:tc>
              </a:tr>
              <a:tr h="371849">
                <a:tc>
                  <a:txBody>
                    <a:bodyPr/>
                    <a:lstStyle/>
                    <a:p>
                      <a:r>
                        <a:rPr lang="en-US" sz="1600" dirty="0" err="1" smtClean="0">
                          <a:latin typeface="Cambria" panose="02040503050406030204" pitchFamily="18" charset="0"/>
                        </a:rPr>
                        <a:t>CodeID</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Street</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Latitude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Longitude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Name</a:t>
                      </a:r>
                      <a:endParaRPr lang="en-US" sz="1600" dirty="0">
                        <a:latin typeface="Cambria" panose="02040503050406030204" pitchFamily="18" charset="0"/>
                      </a:endParaRPr>
                    </a:p>
                  </a:txBody>
                  <a:tcPr/>
                </a:tc>
              </a:tr>
            </a:tbl>
          </a:graphicData>
        </a:graphic>
      </p:graphicFrame>
      <p:graphicFrame>
        <p:nvGraphicFramePr>
          <p:cNvPr id="5" name="Table 4"/>
          <p:cNvGraphicFramePr>
            <a:graphicFrameLocks noGrp="1"/>
          </p:cNvGraphicFramePr>
          <p:nvPr>
            <p:extLst/>
          </p:nvPr>
        </p:nvGraphicFramePr>
        <p:xfrm>
          <a:off x="488962" y="2125755"/>
          <a:ext cx="1440679" cy="1450719"/>
        </p:xfrm>
        <a:graphic>
          <a:graphicData uri="http://schemas.openxmlformats.org/drawingml/2006/table">
            <a:tbl>
              <a:tblPr firstRow="1" bandRow="1">
                <a:tableStyleId>{21E4AEA4-8DFA-4A89-87EB-49C32662AFE0}</a:tableStyleId>
              </a:tblPr>
              <a:tblGrid>
                <a:gridCol w="1440679"/>
              </a:tblGrid>
              <a:tr h="275704">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graphicFrame>
        <p:nvGraphicFramePr>
          <p:cNvPr id="6" name="Table 5"/>
          <p:cNvGraphicFramePr>
            <a:graphicFrameLocks noGrp="1"/>
          </p:cNvGraphicFramePr>
          <p:nvPr>
            <p:extLst/>
          </p:nvPr>
        </p:nvGraphicFramePr>
        <p:xfrm>
          <a:off x="3334639" y="1858929"/>
          <a:ext cx="1808861" cy="2011680"/>
        </p:xfrm>
        <a:graphic>
          <a:graphicData uri="http://schemas.openxmlformats.org/drawingml/2006/table">
            <a:tbl>
              <a:tblPr firstRow="1" bandRow="1">
                <a:tableStyleId>{21E4AEA4-8DFA-4A89-87EB-49C32662AFE0}</a:tableStyleId>
              </a:tblPr>
              <a:tblGrid>
                <a:gridCol w="1808861"/>
              </a:tblGrid>
              <a:tr h="310682">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r>
                        <a:rPr lang="en-US" sz="1600" dirty="0" err="1" smtClean="0">
                          <a:latin typeface="Cambria" panose="02040503050406030204" pitchFamily="18" charset="0"/>
                        </a:rPr>
                        <a:t>FromStationID</a:t>
                      </a:r>
                      <a:endParaRPr lang="en-US" sz="1600" dirty="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ToStationID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RouteID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PahtInfoNo</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MiddlePoints</a:t>
                      </a:r>
                      <a:endParaRPr lang="en-US" sz="1600" dirty="0" smtClean="0">
                        <a:latin typeface="Cambria" panose="02040503050406030204" pitchFamily="18" charset="0"/>
                      </a:endParaRPr>
                    </a:p>
                  </a:txBody>
                  <a:tcPr/>
                </a:tc>
              </a:tr>
            </a:tbl>
          </a:graphicData>
        </a:graphic>
      </p:graphicFrame>
      <p:cxnSp>
        <p:nvCxnSpPr>
          <p:cNvPr id="7" name="Straight Connector 6"/>
          <p:cNvCxnSpPr>
            <a:stCxn id="5" idx="3"/>
            <a:endCxn id="6" idx="1"/>
          </p:cNvCxnSpPr>
          <p:nvPr/>
        </p:nvCxnSpPr>
        <p:spPr>
          <a:xfrm>
            <a:off x="1929641" y="2851114"/>
            <a:ext cx="1404998" cy="13655"/>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6525834" y="2082838"/>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p:cxnSp>
        <p:nvCxnSpPr>
          <p:cNvPr id="9" name="Straight Connector 8"/>
          <p:cNvCxnSpPr/>
          <p:nvPr/>
        </p:nvCxnSpPr>
        <p:spPr>
          <a:xfrm>
            <a:off x="5143500" y="2420130"/>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1858541" y="2537740"/>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p:sp>
        <p:nvSpPr>
          <p:cNvPr id="11" name="TextBox 10"/>
          <p:cNvSpPr txBox="1"/>
          <p:nvPr/>
        </p:nvSpPr>
        <p:spPr>
          <a:xfrm>
            <a:off x="5619046" y="2128279"/>
            <a:ext cx="596638"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start</a:t>
            </a:r>
            <a:endParaRPr lang="en-US" sz="1600" dirty="0">
              <a:solidFill>
                <a:prstClr val="black"/>
              </a:solidFill>
              <a:latin typeface="Cambria" panose="02040503050406030204" pitchFamily="18" charset="0"/>
            </a:endParaRPr>
          </a:p>
        </p:txBody>
      </p:sp>
      <p:cxnSp>
        <p:nvCxnSpPr>
          <p:cNvPr id="12" name="Straight Connector 11"/>
          <p:cNvCxnSpPr/>
          <p:nvPr/>
        </p:nvCxnSpPr>
        <p:spPr>
          <a:xfrm>
            <a:off x="5137265" y="2849933"/>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646666" y="2553129"/>
            <a:ext cx="562783"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stop</a:t>
            </a:r>
            <a:endParaRPr lang="en-US" sz="1600" dirty="0">
              <a:solidFill>
                <a:prstClr val="black"/>
              </a:solidFill>
              <a:latin typeface="Cambria" panose="02040503050406030204" pitchFamily="18" charset="0"/>
            </a:endParaRPr>
          </a:p>
        </p:txBody>
      </p:sp>
      <p:sp>
        <p:nvSpPr>
          <p:cNvPr id="14" name="TextBox 13"/>
          <p:cNvSpPr txBox="1"/>
          <p:nvPr/>
        </p:nvSpPr>
        <p:spPr>
          <a:xfrm>
            <a:off x="6280549" y="2529263"/>
            <a:ext cx="534121" cy="369332"/>
          </a:xfrm>
          <a:prstGeom prst="rect">
            <a:avLst/>
          </a:prstGeom>
          <a:noFill/>
        </p:spPr>
        <p:txBody>
          <a:bodyPr wrap="none" rtlCol="0">
            <a:spAutoFit/>
          </a:bodyPr>
          <a:lstStyle/>
          <a:p>
            <a:r>
              <a:rPr lang="en-US" dirty="0" smtClean="0">
                <a:solidFill>
                  <a:prstClr val="black"/>
                </a:solidFill>
              </a:rPr>
              <a:t>0..1</a:t>
            </a:r>
            <a:endParaRPr lang="en-US" dirty="0">
              <a:solidFill>
                <a:prstClr val="black"/>
              </a:solidFill>
            </a:endParaRPr>
          </a:p>
        </p:txBody>
      </p:sp>
      <mc:AlternateContent xmlns:mc="http://schemas.openxmlformats.org/markup-compatibility/2006" xmlns:a14="http://schemas.microsoft.com/office/drawing/2010/main">
        <mc:Choice Requires="a14">
          <p:sp>
            <p:nvSpPr>
              <p:cNvPr id="15" name="TextBox 14"/>
              <p:cNvSpPr txBox="1"/>
              <p:nvPr/>
            </p:nvSpPr>
            <p:spPr>
              <a:xfrm>
                <a:off x="3103380" y="2621596"/>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103380" y="2621596"/>
                <a:ext cx="248465" cy="276999"/>
              </a:xfrm>
              <a:prstGeom prst="rect">
                <a:avLst/>
              </a:prstGeom>
              <a:blipFill rotWithShape="0">
                <a:blip r:embed="rId3"/>
                <a:stretch>
                  <a:fillRect l="-12195" r="-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149735" y="2189834"/>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149735" y="2189834"/>
                <a:ext cx="248465" cy="276999"/>
              </a:xfrm>
              <a:prstGeom prst="rect">
                <a:avLst/>
              </a:prstGeom>
              <a:blipFill rotWithShape="0">
                <a:blip r:embed="rId4"/>
                <a:stretch>
                  <a:fillRect l="-14634" r="-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43500" y="2621596"/>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43500" y="2621596"/>
                <a:ext cx="248465" cy="276999"/>
              </a:xfrm>
              <a:prstGeom prst="rect">
                <a:avLst/>
              </a:prstGeom>
              <a:blipFill rotWithShape="0">
                <a:blip r:embed="rId5"/>
                <a:stretch>
                  <a:fillRect l="-14634" r="-9756"/>
                </a:stretch>
              </a:blipFill>
            </p:spPr>
            <p:txBody>
              <a:bodyPr/>
              <a:lstStyle/>
              <a:p>
                <a:r>
                  <a:rPr lang="en-US">
                    <a:noFill/>
                  </a:rPr>
                  <a:t> </a:t>
                </a:r>
              </a:p>
            </p:txBody>
          </p:sp>
        </mc:Fallback>
      </mc:AlternateContent>
      <p:sp>
        <p:nvSpPr>
          <p:cNvPr id="18" name="TextBox 17"/>
          <p:cNvSpPr txBox="1"/>
          <p:nvPr/>
        </p:nvSpPr>
        <p:spPr>
          <a:xfrm>
            <a:off x="2148311" y="2567652"/>
            <a:ext cx="917239"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includes</a:t>
            </a:r>
            <a:endParaRPr lang="en-US" sz="16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9445721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smtClean="0">
                <a:solidFill>
                  <a:prstClr val="white"/>
                </a:solidFill>
                <a:latin typeface="Cambria" panose="02040503050406030204" pitchFamily="18" charset="0"/>
              </a:rPr>
              <a:t>TRIP</a:t>
            </a:r>
          </a:p>
          <a:p>
            <a:pPr algn="ctr"/>
            <a:r>
              <a:rPr lang="en-US" sz="2000" dirty="0" smtClean="0">
                <a:solidFill>
                  <a:prstClr val="white"/>
                </a:solidFill>
                <a:latin typeface="Cambria" panose="02040503050406030204" pitchFamily="18" charset="0"/>
              </a:rPr>
              <a:t>Trip: represent start time and end time of route.</a:t>
            </a:r>
            <a:endParaRPr lang="en-US" sz="2000" dirty="0">
              <a:solidFill>
                <a:prstClr val="white"/>
              </a:solidFill>
              <a:latin typeface="Cambria" panose="02040503050406030204" pitchFamily="18" charset="0"/>
            </a:endParaRPr>
          </a:p>
        </p:txBody>
      </p:sp>
    </p:spTree>
    <p:extLst>
      <p:ext uri="{BB962C8B-B14F-4D97-AF65-F5344CB8AC3E}">
        <p14:creationId xmlns:p14="http://schemas.microsoft.com/office/powerpoint/2010/main" val="173863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12</a:t>
            </a:fld>
            <a:endParaRPr lang="en"/>
          </a:p>
        </p:txBody>
      </p:sp>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lang="en-US" dirty="0"/>
              <a:t>Architecture</a:t>
            </a:r>
            <a:endParaRPr lang="en-US" dirty="0">
              <a:latin typeface="Times New Roman" pitchFamily="18" charset="0"/>
              <a:cs typeface="Times New Roman" pitchFamily="18" charset="0"/>
            </a:endParaRPr>
          </a:p>
        </p:txBody>
      </p:sp>
      <p:pic>
        <p:nvPicPr>
          <p:cNvPr id="4098" name="Picture 2" descr="C:\Users\ngoan\Desktop\motorAtri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b="40443"/>
          <a:stretch/>
        </p:blipFill>
        <p:spPr bwMode="auto">
          <a:xfrm>
            <a:off x="1719618" y="2766089"/>
            <a:ext cx="5486400" cy="287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9504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40" y="2392680"/>
            <a:ext cx="7544508" cy="3116580"/>
          </a:xfrm>
          <a:prstGeom prst="rect">
            <a:avLst/>
          </a:prstGeom>
        </p:spPr>
      </p:pic>
      <p:sp>
        <p:nvSpPr>
          <p:cNvPr id="6" name="Rectangle 5"/>
          <p:cNvSpPr/>
          <p:nvPr/>
        </p:nvSpPr>
        <p:spPr>
          <a:xfrm>
            <a:off x="269240" y="2217420"/>
            <a:ext cx="8534400" cy="415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2415275" y="5755124"/>
            <a:ext cx="3807581" cy="369332"/>
          </a:xfrm>
          <a:prstGeom prst="rect">
            <a:avLst/>
          </a:prstGeom>
        </p:spPr>
        <p:txBody>
          <a:bodyPr wrap="none">
            <a:spAutoFit/>
          </a:bodyPr>
          <a:lstStyle/>
          <a:p>
            <a:r>
              <a:rPr lang="en-US" dirty="0">
                <a:solidFill>
                  <a:srgbClr val="5B9BD5">
                    <a:lumMod val="75000"/>
                  </a:srgbClr>
                </a:solidFill>
                <a:latin typeface="Cambria" panose="02040503050406030204" pitchFamily="18" charset="0"/>
              </a:rPr>
              <a:t>http://buyttphcm.com.vn/TTLT.aspx</a:t>
            </a:r>
          </a:p>
        </p:txBody>
      </p:sp>
      <p:sp>
        <p:nvSpPr>
          <p:cNvPr id="8" name="Rectangle 7"/>
          <p:cNvSpPr/>
          <p:nvPr/>
        </p:nvSpPr>
        <p:spPr>
          <a:xfrm>
            <a:off x="7127240" y="3093720"/>
            <a:ext cx="609600"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9" name="Table 8"/>
          <p:cNvGraphicFramePr>
            <a:graphicFrameLocks noGrp="1"/>
          </p:cNvGraphicFramePr>
          <p:nvPr>
            <p:extLst/>
          </p:nvPr>
        </p:nvGraphicFramePr>
        <p:xfrm>
          <a:off x="3733301" y="343494"/>
          <a:ext cx="1440679" cy="1487252"/>
        </p:xfrm>
        <a:graphic>
          <a:graphicData uri="http://schemas.openxmlformats.org/drawingml/2006/table">
            <a:tbl>
              <a:tblPr firstRow="1" bandRow="1">
                <a:tableStyleId>{21E4AEA4-8DFA-4A89-87EB-49C32662AFE0}</a:tableStyleId>
              </a:tblPr>
              <a:tblGrid>
                <a:gridCol w="1440679"/>
              </a:tblGrid>
              <a:tr h="371813">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cxnSp>
        <p:nvCxnSpPr>
          <p:cNvPr id="14" name="Straight Arrow Connector 13"/>
          <p:cNvCxnSpPr/>
          <p:nvPr/>
        </p:nvCxnSpPr>
        <p:spPr>
          <a:xfrm flipH="1">
            <a:off x="1270000" y="1280160"/>
            <a:ext cx="2509520" cy="197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647841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26920" y="35778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9" name="Rectangle 8"/>
          <p:cNvSpPr/>
          <p:nvPr/>
        </p:nvSpPr>
        <p:spPr>
          <a:xfrm>
            <a:off x="5610074" y="357782"/>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236" y="914400"/>
            <a:ext cx="6743700" cy="5417820"/>
          </a:xfrm>
          <a:prstGeom prst="rect">
            <a:avLst/>
          </a:prstGeom>
        </p:spPr>
      </p:pic>
      <p:sp>
        <p:nvSpPr>
          <p:cNvPr id="11" name="Rectangle 10"/>
          <p:cNvSpPr/>
          <p:nvPr/>
        </p:nvSpPr>
        <p:spPr>
          <a:xfrm>
            <a:off x="2026920" y="91440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3" name="Straight Connector 12"/>
          <p:cNvCxnSpPr>
            <a:stCxn id="7" idx="2"/>
          </p:cNvCxnSpPr>
          <p:nvPr/>
        </p:nvCxnSpPr>
        <p:spPr>
          <a:xfrm>
            <a:off x="3095578" y="72711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053716" y="91440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7" name="Straight Connector 16"/>
          <p:cNvCxnSpPr>
            <a:stCxn id="9" idx="2"/>
          </p:cNvCxnSpPr>
          <p:nvPr/>
        </p:nvCxnSpPr>
        <p:spPr>
          <a:xfrm>
            <a:off x="6661388" y="72711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457879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8414" y="198084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5" name="Rectangle 4"/>
          <p:cNvSpPr/>
          <p:nvPr/>
        </p:nvSpPr>
        <p:spPr>
          <a:xfrm>
            <a:off x="4449098" y="2000804"/>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 r="-1" b="42382"/>
          <a:stretch/>
        </p:blipFill>
        <p:spPr>
          <a:xfrm>
            <a:off x="254000" y="2537460"/>
            <a:ext cx="6744430" cy="3121660"/>
          </a:xfrm>
          <a:prstGeom prst="rect">
            <a:avLst/>
          </a:prstGeom>
        </p:spPr>
      </p:pic>
      <p:sp>
        <p:nvSpPr>
          <p:cNvPr id="7" name="Rectangle 6"/>
          <p:cNvSpPr/>
          <p:nvPr/>
        </p:nvSpPr>
        <p:spPr>
          <a:xfrm>
            <a:off x="1068414" y="2537460"/>
            <a:ext cx="2903220" cy="32639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 name="Straight Connector 7"/>
          <p:cNvCxnSpPr>
            <a:stCxn id="4" idx="2"/>
          </p:cNvCxnSpPr>
          <p:nvPr/>
        </p:nvCxnSpPr>
        <p:spPr>
          <a:xfrm>
            <a:off x="2137072" y="235017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4095210" y="2537460"/>
            <a:ext cx="2903220" cy="32639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Connector 9"/>
          <p:cNvCxnSpPr>
            <a:stCxn id="5" idx="2"/>
          </p:cNvCxnSpPr>
          <p:nvPr/>
        </p:nvCxnSpPr>
        <p:spPr>
          <a:xfrm>
            <a:off x="5500412" y="2370136"/>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11" name="Table 10"/>
          <p:cNvGraphicFramePr>
            <a:graphicFrameLocks noGrp="1"/>
          </p:cNvGraphicFramePr>
          <p:nvPr>
            <p:extLst/>
          </p:nvPr>
        </p:nvGraphicFramePr>
        <p:xfrm>
          <a:off x="6794832" y="537635"/>
          <a:ext cx="1749039" cy="743698"/>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bl>
          </a:graphicData>
        </a:graphic>
      </p:graphicFrame>
      <p:graphicFrame>
        <p:nvGraphicFramePr>
          <p:cNvPr id="13" name="Table 12"/>
          <p:cNvGraphicFramePr>
            <a:graphicFrameLocks noGrp="1"/>
          </p:cNvGraphicFramePr>
          <p:nvPr>
            <p:extLst/>
          </p:nvPr>
        </p:nvGraphicFramePr>
        <p:xfrm>
          <a:off x="3022101" y="163179"/>
          <a:ext cx="1440679" cy="1487252"/>
        </p:xfrm>
        <a:graphic>
          <a:graphicData uri="http://schemas.openxmlformats.org/drawingml/2006/table">
            <a:tbl>
              <a:tblPr firstRow="1" bandRow="1">
                <a:tableStyleId>{21E4AEA4-8DFA-4A89-87EB-49C32662AFE0}</a:tableStyleId>
              </a:tblPr>
              <a:tblGrid>
                <a:gridCol w="1440679"/>
              </a:tblGrid>
              <a:tr h="371813">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cxnSp>
        <p:nvCxnSpPr>
          <p:cNvPr id="15" name="Straight Connector 14"/>
          <p:cNvCxnSpPr>
            <a:endCxn id="4" idx="0"/>
          </p:cNvCxnSpPr>
          <p:nvPr/>
        </p:nvCxnSpPr>
        <p:spPr>
          <a:xfrm flipH="1">
            <a:off x="2137072" y="756562"/>
            <a:ext cx="946665" cy="1224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p:cNvCxnSpPr>
            <a:endCxn id="5" idx="0"/>
          </p:cNvCxnSpPr>
          <p:nvPr/>
        </p:nvCxnSpPr>
        <p:spPr>
          <a:xfrm>
            <a:off x="4095210" y="756562"/>
            <a:ext cx="1405202" cy="124424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Straight Connector 22"/>
          <p:cNvCxnSpPr>
            <a:stCxn id="13" idx="3"/>
            <a:endCxn id="11" idx="1"/>
          </p:cNvCxnSpPr>
          <p:nvPr/>
        </p:nvCxnSpPr>
        <p:spPr>
          <a:xfrm>
            <a:off x="4462780" y="906805"/>
            <a:ext cx="2332052" cy="2679"/>
          </a:xfrm>
          <a:prstGeom prst="line">
            <a:avLst/>
          </a:prstGeom>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5170186" y="587285"/>
            <a:ext cx="917239"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includes</a:t>
            </a:r>
            <a:endParaRPr lang="en-US" sz="1600" dirty="0">
              <a:solidFill>
                <a:prstClr val="black"/>
              </a:solidFill>
              <a:latin typeface="Cambria" panose="02040503050406030204" pitchFamily="18" charset="0"/>
            </a:endParaRPr>
          </a:p>
        </p:txBody>
      </p:sp>
      <p:sp>
        <p:nvSpPr>
          <p:cNvPr id="29" name="TextBox 28"/>
          <p:cNvSpPr txBox="1"/>
          <p:nvPr/>
        </p:nvSpPr>
        <p:spPr>
          <a:xfrm>
            <a:off x="4363954" y="587285"/>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mc:AlternateContent xmlns:mc="http://schemas.openxmlformats.org/markup-compatibility/2006" xmlns:a14="http://schemas.microsoft.com/office/drawing/2010/main">
        <mc:Choice Requires="a14">
          <p:sp>
            <p:nvSpPr>
              <p:cNvPr id="30" name="TextBox 29"/>
              <p:cNvSpPr txBox="1"/>
              <p:nvPr/>
            </p:nvSpPr>
            <p:spPr>
              <a:xfrm>
                <a:off x="6551725" y="648840"/>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6551725" y="648840"/>
                <a:ext cx="248465" cy="276999"/>
              </a:xfrm>
              <a:prstGeom prst="rect">
                <a:avLst/>
              </a:prstGeom>
              <a:blipFill rotWithShape="0">
                <a:blip r:embed="rId4"/>
                <a:stretch>
                  <a:fillRect l="-14634" r="-9756"/>
                </a:stretch>
              </a:blipFill>
            </p:spPr>
            <p:txBody>
              <a:bodyPr/>
              <a:lstStyle/>
              <a:p>
                <a:r>
                  <a:rPr lang="en-US">
                    <a:noFill/>
                  </a:rPr>
                  <a:t> </a:t>
                </a:r>
              </a:p>
            </p:txBody>
          </p:sp>
        </mc:Fallback>
      </mc:AlternateContent>
    </p:spTree>
    <p:extLst>
      <p:ext uri="{BB962C8B-B14F-4D97-AF65-F5344CB8AC3E}">
        <p14:creationId xmlns:p14="http://schemas.microsoft.com/office/powerpoint/2010/main" val="134276710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5840" y="25110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5" name="Rectangle 4"/>
          <p:cNvSpPr/>
          <p:nvPr/>
        </p:nvSpPr>
        <p:spPr>
          <a:xfrm>
            <a:off x="4588994" y="251102"/>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6" y="807720"/>
            <a:ext cx="6743700" cy="5417820"/>
          </a:xfrm>
          <a:prstGeom prst="rect">
            <a:avLst/>
          </a:prstGeom>
        </p:spPr>
      </p:pic>
      <p:sp>
        <p:nvSpPr>
          <p:cNvPr id="7" name="Rectangle 6"/>
          <p:cNvSpPr/>
          <p:nvPr/>
        </p:nvSpPr>
        <p:spPr>
          <a:xfrm>
            <a:off x="1005840" y="80772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 name="Straight Connector 7"/>
          <p:cNvCxnSpPr>
            <a:stCxn id="4" idx="2"/>
          </p:cNvCxnSpPr>
          <p:nvPr/>
        </p:nvCxnSpPr>
        <p:spPr>
          <a:xfrm>
            <a:off x="2074498" y="62043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4032636" y="80772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Connector 9"/>
          <p:cNvCxnSpPr>
            <a:stCxn id="5" idx="2"/>
          </p:cNvCxnSpPr>
          <p:nvPr/>
        </p:nvCxnSpPr>
        <p:spPr>
          <a:xfrm>
            <a:off x="5640308" y="62043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11" name="Table 10"/>
          <p:cNvGraphicFramePr>
            <a:graphicFrameLocks noGrp="1"/>
          </p:cNvGraphicFramePr>
          <p:nvPr>
            <p:extLst/>
          </p:nvPr>
        </p:nvGraphicFramePr>
        <p:xfrm>
          <a:off x="7214359" y="807720"/>
          <a:ext cx="1749039" cy="1115547"/>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bl>
          </a:graphicData>
        </a:graphic>
      </p:graphicFrame>
      <p:cxnSp>
        <p:nvCxnSpPr>
          <p:cNvPr id="12" name="Straight Arrow Connector 11"/>
          <p:cNvCxnSpPr/>
          <p:nvPr/>
        </p:nvCxnSpPr>
        <p:spPr>
          <a:xfrm flipV="1">
            <a:off x="822960" y="1722120"/>
            <a:ext cx="6454140" cy="9829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618848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05840" y="25110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14" name="Rectangle 13"/>
          <p:cNvSpPr/>
          <p:nvPr/>
        </p:nvSpPr>
        <p:spPr>
          <a:xfrm>
            <a:off x="4588994" y="251102"/>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6" y="807720"/>
            <a:ext cx="6743700" cy="5417820"/>
          </a:xfrm>
          <a:prstGeom prst="rect">
            <a:avLst/>
          </a:prstGeom>
        </p:spPr>
      </p:pic>
      <p:sp>
        <p:nvSpPr>
          <p:cNvPr id="16" name="Rectangle 15"/>
          <p:cNvSpPr/>
          <p:nvPr/>
        </p:nvSpPr>
        <p:spPr>
          <a:xfrm>
            <a:off x="1005840" y="80772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7" name="Straight Connector 16"/>
          <p:cNvCxnSpPr>
            <a:stCxn id="13" idx="2"/>
          </p:cNvCxnSpPr>
          <p:nvPr/>
        </p:nvCxnSpPr>
        <p:spPr>
          <a:xfrm>
            <a:off x="2074498" y="62043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18" name="Rectangle 17"/>
          <p:cNvSpPr/>
          <p:nvPr/>
        </p:nvSpPr>
        <p:spPr>
          <a:xfrm>
            <a:off x="4032636" y="80772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9" name="Straight Connector 18"/>
          <p:cNvCxnSpPr>
            <a:stCxn id="14" idx="2"/>
          </p:cNvCxnSpPr>
          <p:nvPr/>
        </p:nvCxnSpPr>
        <p:spPr>
          <a:xfrm>
            <a:off x="5640308" y="62043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20" name="Table 19"/>
          <p:cNvGraphicFramePr>
            <a:graphicFrameLocks noGrp="1"/>
          </p:cNvGraphicFramePr>
          <p:nvPr>
            <p:extLst/>
          </p:nvPr>
        </p:nvGraphicFramePr>
        <p:xfrm>
          <a:off x="7214359" y="807720"/>
          <a:ext cx="1749039" cy="1487396"/>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r h="371849">
                <a:tc>
                  <a:txBody>
                    <a:bodyPr/>
                    <a:lstStyle/>
                    <a:p>
                      <a:r>
                        <a:rPr lang="en-US" dirty="0" err="1" smtClean="0"/>
                        <a:t>StartTime</a:t>
                      </a:r>
                      <a:endParaRPr lang="en-US" dirty="0"/>
                    </a:p>
                  </a:txBody>
                  <a:tcPr/>
                </a:tc>
              </a:tr>
            </a:tbl>
          </a:graphicData>
        </a:graphic>
      </p:graphicFrame>
      <p:cxnSp>
        <p:nvCxnSpPr>
          <p:cNvPr id="21" name="Straight Arrow Connector 20"/>
          <p:cNvCxnSpPr/>
          <p:nvPr/>
        </p:nvCxnSpPr>
        <p:spPr>
          <a:xfrm flipV="1">
            <a:off x="2007974" y="2080260"/>
            <a:ext cx="5284366" cy="6248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643631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005840" y="25110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21" name="Rectangle 20"/>
          <p:cNvSpPr/>
          <p:nvPr/>
        </p:nvSpPr>
        <p:spPr>
          <a:xfrm>
            <a:off x="4588994" y="251102"/>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6" y="807720"/>
            <a:ext cx="6743700" cy="5417820"/>
          </a:xfrm>
          <a:prstGeom prst="rect">
            <a:avLst/>
          </a:prstGeom>
        </p:spPr>
      </p:pic>
      <p:sp>
        <p:nvSpPr>
          <p:cNvPr id="23" name="Rectangle 22"/>
          <p:cNvSpPr/>
          <p:nvPr/>
        </p:nvSpPr>
        <p:spPr>
          <a:xfrm>
            <a:off x="1005840" y="80772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3"/>
          <p:cNvCxnSpPr>
            <a:stCxn id="20" idx="2"/>
          </p:cNvCxnSpPr>
          <p:nvPr/>
        </p:nvCxnSpPr>
        <p:spPr>
          <a:xfrm>
            <a:off x="2074498" y="62043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25" name="Rectangle 24"/>
          <p:cNvSpPr/>
          <p:nvPr/>
        </p:nvSpPr>
        <p:spPr>
          <a:xfrm>
            <a:off x="4032636" y="80772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6" name="Straight Connector 25"/>
          <p:cNvCxnSpPr>
            <a:stCxn id="21" idx="2"/>
          </p:cNvCxnSpPr>
          <p:nvPr/>
        </p:nvCxnSpPr>
        <p:spPr>
          <a:xfrm>
            <a:off x="5640308" y="62043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27" name="Table 26"/>
          <p:cNvGraphicFramePr>
            <a:graphicFrameLocks noGrp="1"/>
          </p:cNvGraphicFramePr>
          <p:nvPr>
            <p:extLst/>
          </p:nvPr>
        </p:nvGraphicFramePr>
        <p:xfrm>
          <a:off x="7214359" y="807720"/>
          <a:ext cx="1749039" cy="1859245"/>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r h="371849">
                <a:tc>
                  <a:txBody>
                    <a:bodyPr/>
                    <a:lstStyle/>
                    <a:p>
                      <a:r>
                        <a:rPr lang="en-US" dirty="0" err="1" smtClean="0"/>
                        <a:t>StartTime</a:t>
                      </a:r>
                      <a:endParaRPr lang="en-US" dirty="0"/>
                    </a:p>
                  </a:txBody>
                  <a:tcPr/>
                </a:tc>
              </a:tr>
              <a:tr h="371849">
                <a:tc>
                  <a:txBody>
                    <a:bodyPr/>
                    <a:lstStyle/>
                    <a:p>
                      <a:r>
                        <a:rPr lang="en-US" dirty="0" err="1" smtClean="0"/>
                        <a:t>EndTime</a:t>
                      </a:r>
                      <a:endParaRPr lang="en-US" dirty="0"/>
                    </a:p>
                  </a:txBody>
                  <a:tcPr/>
                </a:tc>
              </a:tr>
            </a:tbl>
          </a:graphicData>
        </a:graphic>
      </p:graphicFrame>
      <p:cxnSp>
        <p:nvCxnSpPr>
          <p:cNvPr id="28" name="Straight Arrow Connector 27"/>
          <p:cNvCxnSpPr/>
          <p:nvPr/>
        </p:nvCxnSpPr>
        <p:spPr>
          <a:xfrm flipV="1">
            <a:off x="3528060" y="2415540"/>
            <a:ext cx="3756660" cy="304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5704160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756732" y="745168"/>
          <a:ext cx="1749039" cy="2231094"/>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sz="1600" dirty="0" smtClean="0">
                          <a:latin typeface="Cambria" panose="02040503050406030204" pitchFamily="18" charset="0"/>
                        </a:rPr>
                        <a:t>Station</a:t>
                      </a:r>
                      <a:endParaRPr lang="en-US" sz="1600" dirty="0">
                        <a:latin typeface="Cambria" panose="02040503050406030204" pitchFamily="18" charset="0"/>
                      </a:endParaRPr>
                    </a:p>
                  </a:txBody>
                  <a:tcPr/>
                </a:tc>
              </a:tr>
              <a:tr h="371849">
                <a:tc>
                  <a:txBody>
                    <a:bodyPr/>
                    <a:lstStyle/>
                    <a:p>
                      <a:r>
                        <a:rPr lang="en-US" sz="1600" dirty="0" err="1" smtClean="0">
                          <a:latin typeface="Cambria" panose="02040503050406030204" pitchFamily="18" charset="0"/>
                        </a:rPr>
                        <a:t>CodeID</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Street</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Latitude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Longitude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Name</a:t>
                      </a:r>
                      <a:endParaRPr lang="en-US" sz="1600" dirty="0">
                        <a:latin typeface="Cambria" panose="02040503050406030204" pitchFamily="18" charset="0"/>
                      </a:endParaRPr>
                    </a:p>
                  </a:txBody>
                  <a:tcPr/>
                </a:tc>
              </a:tr>
            </a:tbl>
          </a:graphicData>
        </a:graphic>
      </p:graphicFrame>
      <p:graphicFrame>
        <p:nvGraphicFramePr>
          <p:cNvPr id="5" name="Table 4"/>
          <p:cNvGraphicFramePr>
            <a:graphicFrameLocks noGrp="1"/>
          </p:cNvGraphicFramePr>
          <p:nvPr>
            <p:extLst/>
          </p:nvPr>
        </p:nvGraphicFramePr>
        <p:xfrm>
          <a:off x="487181" y="1226820"/>
          <a:ext cx="1440679" cy="1450719"/>
        </p:xfrm>
        <a:graphic>
          <a:graphicData uri="http://schemas.openxmlformats.org/drawingml/2006/table">
            <a:tbl>
              <a:tblPr firstRow="1" bandRow="1">
                <a:tableStyleId>{21E4AEA4-8DFA-4A89-87EB-49C32662AFE0}</a:tableStyleId>
              </a:tblPr>
              <a:tblGrid>
                <a:gridCol w="1440679"/>
              </a:tblGrid>
              <a:tr h="329252">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graphicFrame>
        <p:nvGraphicFramePr>
          <p:cNvPr id="6" name="Table 5"/>
          <p:cNvGraphicFramePr>
            <a:graphicFrameLocks noGrp="1"/>
          </p:cNvGraphicFramePr>
          <p:nvPr>
            <p:extLst/>
          </p:nvPr>
        </p:nvGraphicFramePr>
        <p:xfrm>
          <a:off x="3349879" y="952149"/>
          <a:ext cx="1808861" cy="2011680"/>
        </p:xfrm>
        <a:graphic>
          <a:graphicData uri="http://schemas.openxmlformats.org/drawingml/2006/table">
            <a:tbl>
              <a:tblPr firstRow="1" bandRow="1">
                <a:tableStyleId>{21E4AEA4-8DFA-4A89-87EB-49C32662AFE0}</a:tableStyleId>
              </a:tblPr>
              <a:tblGrid>
                <a:gridCol w="1808861"/>
              </a:tblGrid>
              <a:tr h="310682">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r>
                        <a:rPr lang="en-US" sz="1600" dirty="0" err="1" smtClean="0">
                          <a:latin typeface="Cambria" panose="02040503050406030204" pitchFamily="18" charset="0"/>
                        </a:rPr>
                        <a:t>FromStationID</a:t>
                      </a:r>
                      <a:endParaRPr lang="en-US" sz="1600" dirty="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ToStationID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RouteID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MiddlePoints</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PathInfoNo</a:t>
                      </a:r>
                      <a:endParaRPr lang="en-US" sz="1600" dirty="0" smtClean="0">
                        <a:latin typeface="Cambria" panose="02040503050406030204" pitchFamily="18" charset="0"/>
                      </a:endParaRPr>
                    </a:p>
                  </a:txBody>
                  <a:tcPr/>
                </a:tc>
              </a:tr>
            </a:tbl>
          </a:graphicData>
        </a:graphic>
      </p:graphicFrame>
      <p:cxnSp>
        <p:nvCxnSpPr>
          <p:cNvPr id="7" name="Straight Connector 6"/>
          <p:cNvCxnSpPr>
            <a:stCxn id="5" idx="3"/>
            <a:endCxn id="6" idx="1"/>
          </p:cNvCxnSpPr>
          <p:nvPr/>
        </p:nvCxnSpPr>
        <p:spPr>
          <a:xfrm>
            <a:off x="1927860" y="1952179"/>
            <a:ext cx="1422019" cy="581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949123" y="2574466"/>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p:cxnSp>
        <p:nvCxnSpPr>
          <p:cNvPr id="9" name="Straight Connector 8"/>
          <p:cNvCxnSpPr/>
          <p:nvPr/>
        </p:nvCxnSpPr>
        <p:spPr>
          <a:xfrm>
            <a:off x="5158740" y="1790349"/>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5668141" y="1498498"/>
            <a:ext cx="596638"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start</a:t>
            </a:r>
            <a:endParaRPr lang="en-US" sz="1600" dirty="0">
              <a:solidFill>
                <a:prstClr val="black"/>
              </a:solidFill>
              <a:latin typeface="Cambria" panose="02040503050406030204" pitchFamily="18" charset="0"/>
            </a:endParaRPr>
          </a:p>
        </p:txBody>
      </p:sp>
      <p:cxnSp>
        <p:nvCxnSpPr>
          <p:cNvPr id="12" name="Straight Connector 11"/>
          <p:cNvCxnSpPr/>
          <p:nvPr/>
        </p:nvCxnSpPr>
        <p:spPr>
          <a:xfrm>
            <a:off x="5158740" y="2255169"/>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668141" y="1958365"/>
            <a:ext cx="562783"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stop</a:t>
            </a:r>
            <a:endParaRPr lang="en-US" sz="1600" dirty="0">
              <a:solidFill>
                <a:prstClr val="black"/>
              </a:solidFill>
              <a:latin typeface="Cambria" panose="02040503050406030204" pitchFamily="18" charset="0"/>
            </a:endParaRPr>
          </a:p>
        </p:txBody>
      </p:sp>
      <p:sp>
        <p:nvSpPr>
          <p:cNvPr id="14" name="TextBox 13"/>
          <p:cNvSpPr txBox="1"/>
          <p:nvPr/>
        </p:nvSpPr>
        <p:spPr>
          <a:xfrm>
            <a:off x="6535999" y="1930980"/>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mc:AlternateContent xmlns:mc="http://schemas.openxmlformats.org/markup-compatibility/2006" xmlns:a14="http://schemas.microsoft.com/office/drawing/2010/main">
        <mc:Choice Requires="a14">
          <p:sp>
            <p:nvSpPr>
              <p:cNvPr id="16" name="TextBox 15"/>
              <p:cNvSpPr txBox="1"/>
              <p:nvPr/>
            </p:nvSpPr>
            <p:spPr>
              <a:xfrm>
                <a:off x="5164975" y="1560053"/>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164975" y="1560053"/>
                <a:ext cx="248465" cy="276999"/>
              </a:xfrm>
              <a:prstGeom prst="rect">
                <a:avLst/>
              </a:prstGeom>
              <a:blipFill rotWithShape="0">
                <a:blip r:embed="rId3"/>
                <a:stretch>
                  <a:fillRect l="-12195" r="-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64975" y="2026832"/>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64975" y="2026832"/>
                <a:ext cx="248465" cy="276999"/>
              </a:xfrm>
              <a:prstGeom prst="rect">
                <a:avLst/>
              </a:prstGeom>
              <a:blipFill rotWithShape="0">
                <a:blip r:embed="rId4"/>
                <a:stretch>
                  <a:fillRect l="-12195" r="-12195"/>
                </a:stretch>
              </a:blipFill>
            </p:spPr>
            <p:txBody>
              <a:bodyPr/>
              <a:lstStyle/>
              <a:p>
                <a:r>
                  <a:rPr lang="en-US">
                    <a:noFill/>
                  </a:rPr>
                  <a:t> </a:t>
                </a:r>
              </a:p>
            </p:txBody>
          </p:sp>
        </mc:Fallback>
      </mc:AlternateContent>
      <p:graphicFrame>
        <p:nvGraphicFramePr>
          <p:cNvPr id="19" name="Table 18"/>
          <p:cNvGraphicFramePr>
            <a:graphicFrameLocks noGrp="1"/>
          </p:cNvGraphicFramePr>
          <p:nvPr>
            <p:extLst/>
          </p:nvPr>
        </p:nvGraphicFramePr>
        <p:xfrm>
          <a:off x="342017" y="3920950"/>
          <a:ext cx="1749039" cy="1859245"/>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r h="371849">
                <a:tc>
                  <a:txBody>
                    <a:bodyPr/>
                    <a:lstStyle/>
                    <a:p>
                      <a:r>
                        <a:rPr lang="en-US" dirty="0" err="1" smtClean="0"/>
                        <a:t>StartTime</a:t>
                      </a:r>
                      <a:endParaRPr lang="en-US" dirty="0"/>
                    </a:p>
                  </a:txBody>
                  <a:tcPr/>
                </a:tc>
              </a:tr>
              <a:tr h="371849">
                <a:tc>
                  <a:txBody>
                    <a:bodyPr/>
                    <a:lstStyle/>
                    <a:p>
                      <a:r>
                        <a:rPr lang="en-US" dirty="0" err="1" smtClean="0"/>
                        <a:t>EndTime</a:t>
                      </a:r>
                      <a:endParaRPr lang="en-US" dirty="0"/>
                    </a:p>
                  </a:txBody>
                  <a:tcPr/>
                </a:tc>
              </a:tr>
            </a:tbl>
          </a:graphicData>
        </a:graphic>
      </p:graphicFrame>
      <p:cxnSp>
        <p:nvCxnSpPr>
          <p:cNvPr id="20" name="Straight Connector 19"/>
          <p:cNvCxnSpPr>
            <a:stCxn id="5" idx="2"/>
            <a:endCxn id="19" idx="0"/>
          </p:cNvCxnSpPr>
          <p:nvPr/>
        </p:nvCxnSpPr>
        <p:spPr>
          <a:xfrm>
            <a:off x="1207520" y="2677539"/>
            <a:ext cx="9016" cy="1243411"/>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949123" y="3665644"/>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49123" y="3665644"/>
                <a:ext cx="248465" cy="276999"/>
              </a:xfrm>
              <a:prstGeom prst="rect">
                <a:avLst/>
              </a:prstGeom>
              <a:blipFill rotWithShape="0">
                <a:blip r:embed="rId5"/>
                <a:stretch>
                  <a:fillRect l="-15000" r="-12500"/>
                </a:stretch>
              </a:blipFill>
            </p:spPr>
            <p:txBody>
              <a:bodyPr/>
              <a:lstStyle/>
              <a:p>
                <a:r>
                  <a:rPr lang="en-US">
                    <a:noFill/>
                  </a:rPr>
                  <a:t> </a:t>
                </a:r>
              </a:p>
            </p:txBody>
          </p:sp>
        </mc:Fallback>
      </mc:AlternateContent>
      <p:sp>
        <p:nvSpPr>
          <p:cNvPr id="32" name="TextBox 31"/>
          <p:cNvSpPr txBox="1"/>
          <p:nvPr/>
        </p:nvSpPr>
        <p:spPr>
          <a:xfrm>
            <a:off x="2184175" y="1657313"/>
            <a:ext cx="917239"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includes</a:t>
            </a:r>
            <a:endParaRPr lang="en-US" sz="1600" dirty="0">
              <a:solidFill>
                <a:prstClr val="black"/>
              </a:solidFill>
              <a:latin typeface="Cambria" panose="02040503050406030204" pitchFamily="18" charset="0"/>
            </a:endParaRPr>
          </a:p>
        </p:txBody>
      </p:sp>
      <p:sp>
        <p:nvSpPr>
          <p:cNvPr id="33" name="TextBox 32"/>
          <p:cNvSpPr txBox="1"/>
          <p:nvPr/>
        </p:nvSpPr>
        <p:spPr>
          <a:xfrm>
            <a:off x="382909" y="3135444"/>
            <a:ext cx="917239"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includes</a:t>
            </a:r>
            <a:endParaRPr lang="en-US" sz="1600" dirty="0">
              <a:solidFill>
                <a:prstClr val="black"/>
              </a:solidFill>
              <a:latin typeface="Cambria" panose="02040503050406030204" pitchFamily="18" charset="0"/>
            </a:endParaRPr>
          </a:p>
        </p:txBody>
      </p:sp>
      <p:sp>
        <p:nvSpPr>
          <p:cNvPr id="21" name="TextBox 20"/>
          <p:cNvSpPr txBox="1"/>
          <p:nvPr/>
        </p:nvSpPr>
        <p:spPr>
          <a:xfrm>
            <a:off x="1885655" y="1626535"/>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mc:AlternateContent xmlns:mc="http://schemas.openxmlformats.org/markup-compatibility/2006" xmlns:a14="http://schemas.microsoft.com/office/drawing/2010/main">
        <mc:Choice Requires="a14">
          <p:sp>
            <p:nvSpPr>
              <p:cNvPr id="22" name="TextBox 21"/>
              <p:cNvSpPr txBox="1"/>
              <p:nvPr/>
            </p:nvSpPr>
            <p:spPr>
              <a:xfrm>
                <a:off x="3101414" y="1684990"/>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101414" y="1684990"/>
                <a:ext cx="248465" cy="276999"/>
              </a:xfrm>
              <a:prstGeom prst="rect">
                <a:avLst/>
              </a:prstGeom>
              <a:blipFill rotWithShape="0">
                <a:blip r:embed="rId6"/>
                <a:stretch>
                  <a:fillRect l="-14634" r="-9756"/>
                </a:stretch>
              </a:blipFill>
            </p:spPr>
            <p:txBody>
              <a:bodyPr/>
              <a:lstStyle/>
              <a:p>
                <a:r>
                  <a:rPr lang="en-US">
                    <a:noFill/>
                  </a:rPr>
                  <a:t> </a:t>
                </a:r>
              </a:p>
            </p:txBody>
          </p:sp>
        </mc:Fallback>
      </mc:AlternateContent>
      <p:sp>
        <p:nvSpPr>
          <p:cNvPr id="23" name="TextBox 22"/>
          <p:cNvSpPr txBox="1"/>
          <p:nvPr/>
        </p:nvSpPr>
        <p:spPr>
          <a:xfrm>
            <a:off x="6516845" y="1473293"/>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p:spTree>
    <p:extLst>
      <p:ext uri="{BB962C8B-B14F-4D97-AF65-F5344CB8AC3E}">
        <p14:creationId xmlns:p14="http://schemas.microsoft.com/office/powerpoint/2010/main" val="50419055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16081" y="2234267"/>
            <a:ext cx="7886700" cy="1325563"/>
          </a:xfrm>
        </p:spPr>
        <p:txBody>
          <a:bodyPr>
            <a:normAutofit/>
          </a:bodyPr>
          <a:lstStyle/>
          <a:p>
            <a:r>
              <a:rPr lang="en-US" sz="6600" dirty="0" smtClean="0">
                <a:solidFill>
                  <a:schemeClr val="bg1"/>
                </a:solidFill>
                <a:latin typeface="Cambria" charset="0"/>
                <a:ea typeface="Cambria" charset="0"/>
                <a:cs typeface="Cambria" charset="0"/>
              </a:rPr>
              <a:t>Raptor algorithm</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a:bodyPr>
          <a:lstStyle/>
          <a:p>
            <a:pPr marL="0" indent="0" algn="ctr">
              <a:buNone/>
            </a:pPr>
            <a:r>
              <a:rPr lang="en-US" sz="3200" dirty="0" smtClean="0">
                <a:solidFill>
                  <a:schemeClr val="bg1"/>
                </a:solidFill>
                <a:latin typeface="Cambria" charset="0"/>
                <a:ea typeface="Cambria" charset="0"/>
                <a:cs typeface="Cambria" charset="0"/>
              </a:rPr>
              <a:t>Algorithm for searching shortest route between two point</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196973960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16081" y="2234267"/>
            <a:ext cx="7886700" cy="1325563"/>
          </a:xfrm>
        </p:spPr>
        <p:txBody>
          <a:bodyPr>
            <a:normAutofit/>
          </a:bodyPr>
          <a:lstStyle/>
          <a:p>
            <a:pPr algn="ctr"/>
            <a:r>
              <a:rPr lang="en-US" sz="6600" dirty="0" smtClean="0">
                <a:solidFill>
                  <a:schemeClr val="bg1"/>
                </a:solidFill>
                <a:latin typeface="Cambria" charset="0"/>
                <a:ea typeface="Cambria" charset="0"/>
                <a:cs typeface="Cambria" charset="0"/>
              </a:rPr>
              <a:t>Preparation</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fontScale="92500" lnSpcReduction="20000"/>
          </a:bodyPr>
          <a:lstStyle/>
          <a:p>
            <a:pPr marL="0" indent="0" algn="ctr">
              <a:buNone/>
            </a:pPr>
            <a:r>
              <a:rPr lang="en-US" sz="3200" dirty="0" smtClean="0">
                <a:solidFill>
                  <a:schemeClr val="bg1"/>
                </a:solidFill>
                <a:latin typeface="Cambria" charset="0"/>
                <a:ea typeface="Cambria" charset="0"/>
                <a:cs typeface="Cambria" charset="0"/>
              </a:rPr>
              <a:t>Convert problem from finding shortest route between 2 arbitrary points to shortest route between 2 stations </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26364556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071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13</a:t>
            </a:fld>
            <a:endParaRPr lang="en"/>
          </a:p>
        </p:txBody>
      </p:sp>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lang="en-US" dirty="0" smtClean="0"/>
              <a:t>Algorithm</a:t>
            </a:r>
            <a:endParaRPr dirty="0"/>
          </a:p>
        </p:txBody>
      </p:sp>
      <p:pic>
        <p:nvPicPr>
          <p:cNvPr id="10"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20284" y="300428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ngoan\Desktop\image\bw-anonymous-per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5418" y="300428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ngoan\Desktop\image\bw-anonymous-per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4429" y="5263288"/>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ngoan\Desktop\image\bw-anonymous-per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2985" y="5263288"/>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0" idx="1"/>
            <a:endCxn id="2050" idx="1"/>
          </p:cNvCxnSpPr>
          <p:nvPr/>
        </p:nvCxnSpPr>
        <p:spPr>
          <a:xfrm>
            <a:off x="1290132" y="3539207"/>
            <a:ext cx="2185286" cy="0"/>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a:stCxn id="2050" idx="2"/>
            <a:endCxn id="11" idx="0"/>
          </p:cNvCxnSpPr>
          <p:nvPr/>
        </p:nvCxnSpPr>
        <p:spPr>
          <a:xfrm>
            <a:off x="4010342" y="4074131"/>
            <a:ext cx="9011" cy="1189157"/>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11" idx="3"/>
            <a:endCxn id="12" idx="1"/>
          </p:cNvCxnSpPr>
          <p:nvPr/>
        </p:nvCxnSpPr>
        <p:spPr>
          <a:xfrm>
            <a:off x="4554277" y="5798212"/>
            <a:ext cx="20987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5" name="Picture 2" descr="C:\Users\ngoan\Desktop\image\ngo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275"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ngoan\Desktop\image\Office-Client-Female-Ligh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005"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ers\ngoan\Desktop\image\Religions-Muslim-Female-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4853"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73415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29" name="TextBox 28"/>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30" name="TextBox 29"/>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18097314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13463271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18334951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solidFill>
                  <a:prstClr val="black"/>
                </a:solidFill>
              </a:rPr>
              <a:t>15m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131075710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solidFill>
                  <a:prstClr val="black"/>
                </a:solidFill>
              </a:rPr>
              <a:t>15m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solidFill>
                  <a:prstClr val="black"/>
                </a:solidFill>
              </a:rPr>
              <a:t>20m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100742961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solidFill>
                  <a:prstClr val="black"/>
                </a:solidFill>
              </a:rPr>
              <a:t>15m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solidFill>
                  <a:prstClr val="black"/>
                </a:solidFill>
              </a:rPr>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smtClean="0">
                <a:solidFill>
                  <a:prstClr val="black"/>
                </a:solidFill>
              </a:rPr>
              <a:t>15m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110848316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flipH="1">
            <a:off x="6916270" y="5230421"/>
            <a:ext cx="1246094" cy="851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solidFill>
                  <a:prstClr val="black"/>
                </a:solidFill>
              </a:rPr>
              <a:t>15m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solidFill>
                  <a:prstClr val="black"/>
                </a:solidFill>
              </a:rPr>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smtClean="0">
                <a:solidFill>
                  <a:prstClr val="black"/>
                </a:solidFill>
              </a:rPr>
              <a:t>15m</a:t>
            </a:r>
          </a:p>
        </p:txBody>
      </p:sp>
      <p:sp>
        <p:nvSpPr>
          <p:cNvPr id="40" name="TextBox 39"/>
          <p:cNvSpPr txBox="1"/>
          <p:nvPr/>
        </p:nvSpPr>
        <p:spPr>
          <a:xfrm rot="19779979">
            <a:off x="7094091" y="5392345"/>
            <a:ext cx="522900" cy="400110"/>
          </a:xfrm>
          <a:prstGeom prst="rect">
            <a:avLst/>
          </a:prstGeom>
          <a:noFill/>
        </p:spPr>
        <p:txBody>
          <a:bodyPr wrap="none" rtlCol="0">
            <a:spAutoFit/>
          </a:bodyPr>
          <a:lstStyle/>
          <a:p>
            <a:r>
              <a:rPr lang="en-US" sz="2000" b="1" dirty="0">
                <a:solidFill>
                  <a:prstClr val="black"/>
                </a:solidFill>
              </a:rPr>
              <a:t>5</a:t>
            </a:r>
            <a:r>
              <a:rPr lang="en-US" sz="2000" b="1" dirty="0" smtClean="0">
                <a:solidFill>
                  <a:prstClr val="black"/>
                </a:solidFill>
              </a:rPr>
              <a:t>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85589962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039" y="2787483"/>
            <a:ext cx="6846971" cy="1325563"/>
          </a:xfrm>
        </p:spPr>
        <p:txBody>
          <a:bodyPr>
            <a:normAutofit/>
          </a:bodyPr>
          <a:lstStyle/>
          <a:p>
            <a:r>
              <a:rPr lang="en-US" sz="7200" dirty="0" smtClean="0"/>
              <a:t>Raptor algorithm</a:t>
            </a:r>
            <a:endParaRPr lang="en-US" sz="7200" dirty="0"/>
          </a:p>
        </p:txBody>
      </p:sp>
    </p:spTree>
    <p:extLst>
      <p:ext uri="{BB962C8B-B14F-4D97-AF65-F5344CB8AC3E}">
        <p14:creationId xmlns:p14="http://schemas.microsoft.com/office/powerpoint/2010/main" val="12594961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445625"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32303" y="3784502"/>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7956578" y="4346799"/>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043557" y="4410679"/>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09546" y="4058184"/>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3835" y="3739413"/>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4171" y="4454239"/>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Tree>
    <p:extLst>
      <p:ext uri="{BB962C8B-B14F-4D97-AF65-F5344CB8AC3E}">
        <p14:creationId xmlns:p14="http://schemas.microsoft.com/office/powerpoint/2010/main" val="60556860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graphicFrame>
        <p:nvGraphicFramePr>
          <p:cNvPr id="2" name="Table 1"/>
          <p:cNvGraphicFramePr>
            <a:graphicFrameLocks noGrp="1"/>
          </p:cNvGraphicFramePr>
          <p:nvPr>
            <p:extLst/>
          </p:nvPr>
        </p:nvGraphicFramePr>
        <p:xfrm>
          <a:off x="156557" y="119994"/>
          <a:ext cx="8264116" cy="701040"/>
        </p:xfrm>
        <a:graphic>
          <a:graphicData uri="http://schemas.openxmlformats.org/drawingml/2006/table">
            <a:tbl>
              <a:tblPr firstRow="1" bandRow="1">
                <a:tableStyleId>{5C22544A-7EE6-4342-B048-85BDC9FD1C3A}</a:tableStyleId>
              </a:tblPr>
              <a:tblGrid>
                <a:gridCol w="1364520"/>
                <a:gridCol w="963986"/>
                <a:gridCol w="1057275"/>
                <a:gridCol w="1093830"/>
                <a:gridCol w="1267327"/>
                <a:gridCol w="1152727"/>
                <a:gridCol w="1364451"/>
              </a:tblGrid>
              <a:tr h="3038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pPr algn="ct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18" name="Rectangle 17"/>
          <p:cNvSpPr/>
          <p:nvPr/>
        </p:nvSpPr>
        <p:spPr>
          <a:xfrm>
            <a:off x="3017915" y="1398787"/>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prstClr val="black"/>
                </a:solidFill>
              </a:rPr>
              <a:t>Initialize State</a:t>
            </a:r>
            <a:endParaRPr lang="en-US" sz="2800" dirty="0">
              <a:solidFill>
                <a:prstClr val="black"/>
              </a:solidFill>
            </a:endParaRPr>
          </a:p>
        </p:txBody>
      </p:sp>
    </p:spTree>
    <p:extLst>
      <p:ext uri="{BB962C8B-B14F-4D97-AF65-F5344CB8AC3E}">
        <p14:creationId xmlns:p14="http://schemas.microsoft.com/office/powerpoint/2010/main" val="866557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lang="en-US" dirty="0" smtClean="0"/>
              <a:t>Algorithm</a:t>
            </a:r>
            <a:endParaRPr dirty="0"/>
          </a:p>
        </p:txBody>
      </p:sp>
      <p:pic>
        <p:nvPicPr>
          <p:cNvPr id="10"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20284" y="300428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ngoan\Desktop\image\bw-anonymous-per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5418" y="300428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ngoan\Desktop\image\bw-anonymous-per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4429" y="5263288"/>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ngoan\Desktop\image\bw-anonymous-per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2985" y="5263288"/>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0" idx="1"/>
            <a:endCxn id="2050" idx="1"/>
          </p:cNvCxnSpPr>
          <p:nvPr/>
        </p:nvCxnSpPr>
        <p:spPr>
          <a:xfrm>
            <a:off x="1290132" y="3539207"/>
            <a:ext cx="2185286" cy="0"/>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a:stCxn id="2050" idx="2"/>
            <a:endCxn id="11" idx="0"/>
          </p:cNvCxnSpPr>
          <p:nvPr/>
        </p:nvCxnSpPr>
        <p:spPr>
          <a:xfrm>
            <a:off x="4010342" y="4074131"/>
            <a:ext cx="9011" cy="1189157"/>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11" idx="3"/>
            <a:endCxn id="12" idx="1"/>
          </p:cNvCxnSpPr>
          <p:nvPr/>
        </p:nvCxnSpPr>
        <p:spPr>
          <a:xfrm>
            <a:off x="4554277" y="5798212"/>
            <a:ext cx="20987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951119186"/>
              </p:ext>
            </p:extLst>
          </p:nvPr>
        </p:nvGraphicFramePr>
        <p:xfrm>
          <a:off x="5269260" y="1878662"/>
          <a:ext cx="3638248" cy="2301103"/>
        </p:xfrm>
        <a:graphic>
          <a:graphicData uri="http://schemas.openxmlformats.org/drawingml/2006/table">
            <a:tbl>
              <a:tblPr firstRow="1" bandRow="1">
                <a:tableStyleId>{5C22544A-7EE6-4342-B048-85BDC9FD1C3A}</a:tableStyleId>
              </a:tblPr>
              <a:tblGrid>
                <a:gridCol w="909562"/>
                <a:gridCol w="909562"/>
                <a:gridCol w="909562"/>
                <a:gridCol w="909562"/>
              </a:tblGrid>
              <a:tr h="328729">
                <a:tc>
                  <a:txBody>
                    <a:bodyPr/>
                    <a:lstStyle/>
                    <a:p>
                      <a:r>
                        <a:rPr lang="en-US" sz="1400" dirty="0" smtClean="0">
                          <a:latin typeface="Cambria" pitchFamily="18" charset="0"/>
                        </a:rPr>
                        <a:t>Start</a:t>
                      </a:r>
                      <a:endParaRPr lang="en-US" sz="1400" dirty="0">
                        <a:latin typeface="Cambria" pitchFamily="18" charset="0"/>
                      </a:endParaRPr>
                    </a:p>
                  </a:txBody>
                  <a:tcPr/>
                </a:tc>
                <a:tc>
                  <a:txBody>
                    <a:bodyPr/>
                    <a:lstStyle/>
                    <a:p>
                      <a:r>
                        <a:rPr lang="en-US" sz="1400" dirty="0" smtClean="0">
                          <a:latin typeface="Cambria" pitchFamily="18" charset="0"/>
                        </a:rPr>
                        <a:t>Middle</a:t>
                      </a:r>
                      <a:r>
                        <a:rPr lang="en-US" sz="1400" baseline="0" dirty="0" smtClean="0">
                          <a:latin typeface="Cambria" pitchFamily="18" charset="0"/>
                        </a:rPr>
                        <a:t> 1</a:t>
                      </a:r>
                      <a:endParaRPr lang="en-US" sz="1400" dirty="0">
                        <a:latin typeface="Cambria" pitchFamily="18" charset="0"/>
                      </a:endParaRPr>
                    </a:p>
                  </a:txBody>
                  <a:tcPr/>
                </a:tc>
                <a:tc>
                  <a:txBody>
                    <a:bodyPr/>
                    <a:lstStyle/>
                    <a:p>
                      <a:r>
                        <a:rPr lang="en-US" sz="1400" dirty="0" smtClean="0">
                          <a:latin typeface="Cambria" pitchFamily="18" charset="0"/>
                        </a:rPr>
                        <a:t>Middle 2</a:t>
                      </a:r>
                      <a:endParaRPr lang="en-US" sz="1400" dirty="0">
                        <a:latin typeface="Cambria" pitchFamily="18" charset="0"/>
                      </a:endParaRPr>
                    </a:p>
                  </a:txBody>
                  <a:tcPr/>
                </a:tc>
                <a:tc>
                  <a:txBody>
                    <a:bodyPr/>
                    <a:lstStyle/>
                    <a:p>
                      <a:r>
                        <a:rPr lang="en-US" sz="1400" dirty="0" smtClean="0">
                          <a:latin typeface="Cambria" pitchFamily="18" charset="0"/>
                        </a:rPr>
                        <a:t>End</a:t>
                      </a:r>
                      <a:endParaRPr lang="en-US" sz="1400" dirty="0">
                        <a:latin typeface="Cambria" pitchFamily="18" charset="0"/>
                      </a:endParaRPr>
                    </a:p>
                  </a:txBody>
                  <a:tcPr/>
                </a:tc>
              </a:tr>
              <a:tr h="328729">
                <a:tc>
                  <a:txBody>
                    <a:bodyPr/>
                    <a:lstStyle/>
                    <a:p>
                      <a:r>
                        <a:rPr lang="en-US" sz="1400" dirty="0" err="1" smtClean="0">
                          <a:latin typeface="Cambria" pitchFamily="18" charset="0"/>
                        </a:rPr>
                        <a:t>Khương</a:t>
                      </a:r>
                      <a:endParaRPr lang="en-US" sz="1400" dirty="0">
                        <a:latin typeface="Cambria" pitchFamily="18" charset="0"/>
                      </a:endParaRPr>
                    </a:p>
                  </a:txBody>
                  <a:tcPr/>
                </a:tc>
                <a:tc>
                  <a:txBody>
                    <a:bodyPr/>
                    <a:lstStyle/>
                    <a:p>
                      <a:r>
                        <a:rPr lang="en-US" sz="1400" dirty="0" err="1" smtClean="0">
                          <a:latin typeface="Cambria" pitchFamily="18" charset="0"/>
                        </a:rPr>
                        <a:t>Bạn</a:t>
                      </a:r>
                      <a:r>
                        <a:rPr lang="en-US" sz="1400" dirty="0" smtClean="0">
                          <a:latin typeface="Cambria" pitchFamily="18" charset="0"/>
                        </a:rPr>
                        <a:t> </a:t>
                      </a:r>
                      <a:r>
                        <a:rPr lang="en-US" sz="1400" dirty="0" err="1" smtClean="0">
                          <a:latin typeface="Cambria" pitchFamily="18" charset="0"/>
                        </a:rPr>
                        <a:t>gái</a:t>
                      </a:r>
                      <a:endParaRPr lang="en-US" sz="1400" dirty="0">
                        <a:latin typeface="Cambria" pitchFamily="18" charset="0"/>
                      </a:endParaRPr>
                    </a:p>
                  </a:txBody>
                  <a:tcPr/>
                </a:tc>
                <a:tc>
                  <a:txBody>
                    <a:bodyPr/>
                    <a:lstStyle/>
                    <a:p>
                      <a:r>
                        <a:rPr lang="en-US" sz="1400" dirty="0" err="1" smtClean="0">
                          <a:latin typeface="Cambria" pitchFamily="18" charset="0"/>
                        </a:rPr>
                        <a:t>Mẹ</a:t>
                      </a:r>
                      <a:endParaRPr lang="en-US" sz="1400" dirty="0">
                        <a:latin typeface="Cambria" pitchFamily="18" charset="0"/>
                      </a:endParaRPr>
                    </a:p>
                  </a:txBody>
                  <a:tcPr/>
                </a:tc>
                <a:tc>
                  <a:txBody>
                    <a:bodyPr/>
                    <a:lstStyle/>
                    <a:p>
                      <a:r>
                        <a:rPr lang="en-US" sz="1400" dirty="0" err="1" smtClean="0">
                          <a:latin typeface="Cambria" pitchFamily="18" charset="0"/>
                        </a:rPr>
                        <a:t>Bà</a:t>
                      </a:r>
                      <a:r>
                        <a:rPr lang="en-US" sz="1400" baseline="0" dirty="0" smtClean="0">
                          <a:latin typeface="Cambria" pitchFamily="18" charset="0"/>
                        </a:rPr>
                        <a:t> </a:t>
                      </a:r>
                      <a:r>
                        <a:rPr lang="en-US" sz="1400" baseline="0" dirty="0" err="1" smtClean="0">
                          <a:latin typeface="Cambria" pitchFamily="18" charset="0"/>
                        </a:rPr>
                        <a:t>nội</a:t>
                      </a:r>
                      <a:endParaRPr lang="en-US" sz="1400" dirty="0">
                        <a:latin typeface="Cambria" pitchFamily="18" charset="0"/>
                      </a:endParaRPr>
                    </a:p>
                  </a:txBody>
                  <a:tcPr/>
                </a:tc>
              </a:tr>
              <a:tr h="328729">
                <a:tc>
                  <a:txBody>
                    <a:bodyPr/>
                    <a:lstStyle/>
                    <a:p>
                      <a:r>
                        <a:rPr lang="en-US" sz="1400" dirty="0" err="1" smtClean="0">
                          <a:latin typeface="Cambria" pitchFamily="18" charset="0"/>
                        </a:rPr>
                        <a:t>Khương</a:t>
                      </a:r>
                      <a:endParaRPr lang="en-US" sz="1400" dirty="0">
                        <a:latin typeface="Cambria" pitchFamily="18" charset="0"/>
                      </a:endParaRPr>
                    </a:p>
                  </a:txBody>
                  <a:tcPr/>
                </a:tc>
                <a:tc>
                  <a:txBody>
                    <a:bodyPr/>
                    <a:lstStyle/>
                    <a:p>
                      <a:r>
                        <a:rPr lang="en-US" sz="1400" dirty="0" err="1" smtClean="0">
                          <a:latin typeface="Cambria" pitchFamily="18" charset="0"/>
                        </a:rPr>
                        <a:t>Mẹ</a:t>
                      </a:r>
                      <a:endParaRPr lang="en-US" sz="1400" dirty="0">
                        <a:latin typeface="Cambria" pitchFamily="18" charset="0"/>
                      </a:endParaRPr>
                    </a:p>
                  </a:txBody>
                  <a:tcPr/>
                </a:tc>
                <a:tc>
                  <a:txBody>
                    <a:bodyPr/>
                    <a:lstStyle/>
                    <a:p>
                      <a:r>
                        <a:rPr lang="en-US" sz="1400" dirty="0" err="1" smtClean="0">
                          <a:latin typeface="Cambria" pitchFamily="18" charset="0"/>
                        </a:rPr>
                        <a:t>Bạn</a:t>
                      </a:r>
                      <a:r>
                        <a:rPr lang="en-US" sz="1400" dirty="0" smtClean="0">
                          <a:latin typeface="Cambria" pitchFamily="18" charset="0"/>
                        </a:rPr>
                        <a:t> </a:t>
                      </a:r>
                      <a:r>
                        <a:rPr lang="en-US" sz="1400" dirty="0" err="1" smtClean="0">
                          <a:latin typeface="Cambria" pitchFamily="18" charset="0"/>
                        </a:rPr>
                        <a:t>gái</a:t>
                      </a:r>
                      <a:endParaRPr lang="en-US" sz="1400" dirty="0">
                        <a:latin typeface="Cambria" pitchFamily="18" charset="0"/>
                      </a:endParaRPr>
                    </a:p>
                  </a:txBody>
                  <a:tcPr/>
                </a:tc>
                <a:tc>
                  <a:txBody>
                    <a:bodyPr/>
                    <a:lstStyle/>
                    <a:p>
                      <a:r>
                        <a:rPr lang="en-US" sz="1400" dirty="0" err="1" smtClean="0">
                          <a:latin typeface="Cambria" pitchFamily="18" charset="0"/>
                        </a:rPr>
                        <a:t>Bà</a:t>
                      </a:r>
                      <a:r>
                        <a:rPr lang="en-US" sz="1400" baseline="0" dirty="0" smtClean="0">
                          <a:latin typeface="Cambria" pitchFamily="18" charset="0"/>
                        </a:rPr>
                        <a:t> </a:t>
                      </a:r>
                      <a:r>
                        <a:rPr lang="en-US" sz="1400" baseline="0" dirty="0" err="1" smtClean="0">
                          <a:latin typeface="Cambria" pitchFamily="18" charset="0"/>
                        </a:rPr>
                        <a:t>nội</a:t>
                      </a:r>
                      <a:endParaRPr lang="en-US" sz="1400" dirty="0">
                        <a:latin typeface="Cambria" pitchFamily="18" charset="0"/>
                      </a:endParaRPr>
                    </a:p>
                  </a:txBody>
                  <a:tcPr/>
                </a:tc>
              </a:tr>
              <a:tr h="328729">
                <a:tc>
                  <a:txBody>
                    <a:bodyPr/>
                    <a:lstStyle/>
                    <a:p>
                      <a:r>
                        <a:rPr lang="en-US" sz="1400" dirty="0" err="1" smtClean="0">
                          <a:latin typeface="Cambria" pitchFamily="18" charset="0"/>
                        </a:rPr>
                        <a:t>Khương</a:t>
                      </a:r>
                      <a:endParaRPr lang="en-US" sz="1400" dirty="0">
                        <a:latin typeface="Cambria" pitchFamily="18" charset="0"/>
                      </a:endParaRPr>
                    </a:p>
                  </a:txBody>
                  <a:tcPr/>
                </a:tc>
                <a:tc>
                  <a:txBody>
                    <a:bodyPr/>
                    <a:lstStyle/>
                    <a:p>
                      <a:r>
                        <a:rPr lang="en-US" sz="1400" dirty="0" err="1" smtClean="0">
                          <a:latin typeface="Cambria" pitchFamily="18" charset="0"/>
                        </a:rPr>
                        <a:t>Bàn</a:t>
                      </a:r>
                      <a:r>
                        <a:rPr lang="en-US" sz="1400" baseline="0" dirty="0" smtClean="0">
                          <a:latin typeface="Cambria" pitchFamily="18" charset="0"/>
                        </a:rPr>
                        <a:t> </a:t>
                      </a:r>
                      <a:r>
                        <a:rPr lang="en-US" sz="1400" baseline="0" dirty="0" err="1" smtClean="0">
                          <a:latin typeface="Cambria" pitchFamily="18" charset="0"/>
                        </a:rPr>
                        <a:t>nội</a:t>
                      </a:r>
                      <a:endParaRPr lang="en-US" sz="1400" dirty="0">
                        <a:latin typeface="Cambria" pitchFamily="18" charset="0"/>
                      </a:endParaRPr>
                    </a:p>
                  </a:txBody>
                  <a:tcPr/>
                </a:tc>
                <a:tc>
                  <a:txBody>
                    <a:bodyPr/>
                    <a:lstStyle/>
                    <a:p>
                      <a:r>
                        <a:rPr lang="en-US" sz="1400" dirty="0" err="1" smtClean="0">
                          <a:latin typeface="Cambria" pitchFamily="18" charset="0"/>
                        </a:rPr>
                        <a:t>Mẹ</a:t>
                      </a:r>
                      <a:endParaRPr lang="en-US" sz="1400" dirty="0">
                        <a:latin typeface="Cambria" pitchFamily="18" charset="0"/>
                      </a:endParaRPr>
                    </a:p>
                  </a:txBody>
                  <a:tcPr/>
                </a:tc>
                <a:tc>
                  <a:txBody>
                    <a:bodyPr/>
                    <a:lstStyle/>
                    <a:p>
                      <a:r>
                        <a:rPr lang="en-US" sz="1400" dirty="0" err="1" smtClean="0">
                          <a:latin typeface="Cambria" pitchFamily="18" charset="0"/>
                        </a:rPr>
                        <a:t>Bạn</a:t>
                      </a:r>
                      <a:r>
                        <a:rPr lang="en-US" sz="1400" baseline="0" dirty="0" smtClean="0">
                          <a:latin typeface="Cambria" pitchFamily="18" charset="0"/>
                        </a:rPr>
                        <a:t> </a:t>
                      </a:r>
                      <a:r>
                        <a:rPr lang="en-US" sz="1400" baseline="0" dirty="0" err="1" smtClean="0">
                          <a:latin typeface="Cambria" pitchFamily="18" charset="0"/>
                        </a:rPr>
                        <a:t>gái</a:t>
                      </a:r>
                      <a:endParaRPr lang="en-US" sz="1400" dirty="0">
                        <a:latin typeface="Cambria" pitchFamily="18" charset="0"/>
                      </a:endParaRPr>
                    </a:p>
                  </a:txBody>
                  <a:tcPr/>
                </a:tc>
              </a:tr>
              <a:tr h="328729">
                <a:tc>
                  <a:txBody>
                    <a:bodyPr/>
                    <a:lstStyle/>
                    <a:p>
                      <a:r>
                        <a:rPr lang="en-US" sz="1400" dirty="0" err="1" smtClean="0">
                          <a:latin typeface="Cambria" pitchFamily="18" charset="0"/>
                        </a:rPr>
                        <a:t>Khương</a:t>
                      </a:r>
                      <a:endParaRPr lang="en-US" sz="1400" dirty="0">
                        <a:latin typeface="Cambria" pitchFamily="18" charset="0"/>
                      </a:endParaRPr>
                    </a:p>
                  </a:txBody>
                  <a:tcPr/>
                </a:tc>
                <a:tc>
                  <a:txBody>
                    <a:bodyPr/>
                    <a:lstStyle/>
                    <a:p>
                      <a:r>
                        <a:rPr lang="en-US" sz="1400" dirty="0" err="1" smtClean="0">
                          <a:latin typeface="Cambria" pitchFamily="18" charset="0"/>
                        </a:rPr>
                        <a:t>Mẹ</a:t>
                      </a:r>
                      <a:endParaRPr lang="en-US" sz="1400" dirty="0">
                        <a:latin typeface="Cambria" pitchFamily="18" charset="0"/>
                      </a:endParaRPr>
                    </a:p>
                  </a:txBody>
                  <a:tcPr/>
                </a:tc>
                <a:tc>
                  <a:txBody>
                    <a:bodyPr/>
                    <a:lstStyle/>
                    <a:p>
                      <a:r>
                        <a:rPr lang="en-US" sz="1400" dirty="0" err="1" smtClean="0">
                          <a:latin typeface="Cambria" pitchFamily="18" charset="0"/>
                        </a:rPr>
                        <a:t>Bà</a:t>
                      </a:r>
                      <a:r>
                        <a:rPr lang="en-US" sz="1400" baseline="0" dirty="0" smtClean="0">
                          <a:latin typeface="Cambria" pitchFamily="18" charset="0"/>
                        </a:rPr>
                        <a:t> </a:t>
                      </a:r>
                      <a:r>
                        <a:rPr lang="en-US" sz="1400" baseline="0" dirty="0" err="1" smtClean="0">
                          <a:latin typeface="Cambria" pitchFamily="18" charset="0"/>
                        </a:rPr>
                        <a:t>nội</a:t>
                      </a:r>
                      <a:endParaRPr lang="en-US" sz="1400" dirty="0">
                        <a:latin typeface="Cambria" pitchFamily="18" charset="0"/>
                      </a:endParaRPr>
                    </a:p>
                  </a:txBody>
                  <a:tcPr/>
                </a:tc>
                <a:tc>
                  <a:txBody>
                    <a:bodyPr/>
                    <a:lstStyle/>
                    <a:p>
                      <a:r>
                        <a:rPr lang="en-US" sz="1400" dirty="0" err="1" smtClean="0">
                          <a:latin typeface="Cambria" pitchFamily="18" charset="0"/>
                        </a:rPr>
                        <a:t>Bạn</a:t>
                      </a:r>
                      <a:r>
                        <a:rPr lang="en-US" sz="1400" baseline="0" dirty="0" smtClean="0">
                          <a:latin typeface="Cambria" pitchFamily="18" charset="0"/>
                        </a:rPr>
                        <a:t> </a:t>
                      </a:r>
                      <a:r>
                        <a:rPr lang="en-US" sz="1400" baseline="0" dirty="0" err="1" smtClean="0">
                          <a:latin typeface="Cambria" pitchFamily="18" charset="0"/>
                        </a:rPr>
                        <a:t>gái</a:t>
                      </a:r>
                      <a:endParaRPr lang="en-US" sz="1400" dirty="0">
                        <a:latin typeface="Cambria" pitchFamily="18" charset="0"/>
                      </a:endParaRPr>
                    </a:p>
                  </a:txBody>
                  <a:tcPr/>
                </a:tc>
              </a:tr>
              <a:tr h="328729">
                <a:tc>
                  <a:txBody>
                    <a:bodyPr/>
                    <a:lstStyle/>
                    <a:p>
                      <a:r>
                        <a:rPr lang="en-US" sz="1400" dirty="0" err="1" smtClean="0">
                          <a:latin typeface="Cambria" pitchFamily="18" charset="0"/>
                        </a:rPr>
                        <a:t>Khương</a:t>
                      </a:r>
                      <a:endParaRPr lang="en-US" sz="1400" dirty="0">
                        <a:latin typeface="Cambria" pitchFamily="18" charset="0"/>
                      </a:endParaRPr>
                    </a:p>
                  </a:txBody>
                  <a:tcPr/>
                </a:tc>
                <a:tc>
                  <a:txBody>
                    <a:bodyPr/>
                    <a:lstStyle/>
                    <a:p>
                      <a:r>
                        <a:rPr lang="en-US" sz="1400" dirty="0" err="1" smtClean="0">
                          <a:latin typeface="Cambria" pitchFamily="18" charset="0"/>
                        </a:rPr>
                        <a:t>Bà</a:t>
                      </a:r>
                      <a:r>
                        <a:rPr lang="en-US" sz="1400" baseline="0" dirty="0" smtClean="0">
                          <a:latin typeface="Cambria" pitchFamily="18" charset="0"/>
                        </a:rPr>
                        <a:t> </a:t>
                      </a:r>
                      <a:r>
                        <a:rPr lang="en-US" sz="1400" baseline="0" dirty="0" err="1" smtClean="0">
                          <a:latin typeface="Cambria" pitchFamily="18" charset="0"/>
                        </a:rPr>
                        <a:t>nội</a:t>
                      </a:r>
                      <a:endParaRPr lang="en-US" sz="1400" dirty="0">
                        <a:latin typeface="Cambria" pitchFamily="18" charset="0"/>
                      </a:endParaRPr>
                    </a:p>
                  </a:txBody>
                  <a:tcPr/>
                </a:tc>
                <a:tc>
                  <a:txBody>
                    <a:bodyPr/>
                    <a:lstStyle/>
                    <a:p>
                      <a:r>
                        <a:rPr lang="en-US" sz="1400" dirty="0" err="1" smtClean="0">
                          <a:latin typeface="Cambria" pitchFamily="18" charset="0"/>
                        </a:rPr>
                        <a:t>Bạn</a:t>
                      </a:r>
                      <a:r>
                        <a:rPr lang="en-US" sz="1400" dirty="0" smtClean="0">
                          <a:latin typeface="Cambria" pitchFamily="18" charset="0"/>
                        </a:rPr>
                        <a:t> </a:t>
                      </a:r>
                      <a:r>
                        <a:rPr lang="en-US" sz="1400" dirty="0" err="1" smtClean="0">
                          <a:latin typeface="Cambria" pitchFamily="18" charset="0"/>
                        </a:rPr>
                        <a:t>gái</a:t>
                      </a:r>
                      <a:endParaRPr lang="en-US" sz="1400" dirty="0">
                        <a:latin typeface="Cambria" pitchFamily="18" charset="0"/>
                      </a:endParaRPr>
                    </a:p>
                  </a:txBody>
                  <a:tcPr/>
                </a:tc>
                <a:tc>
                  <a:txBody>
                    <a:bodyPr/>
                    <a:lstStyle/>
                    <a:p>
                      <a:r>
                        <a:rPr lang="en-US" sz="1400" dirty="0" err="1" smtClean="0">
                          <a:latin typeface="Cambria" pitchFamily="18" charset="0"/>
                        </a:rPr>
                        <a:t>Mẹ</a:t>
                      </a:r>
                      <a:endParaRPr lang="en-US" sz="1400" dirty="0">
                        <a:latin typeface="Cambria" pitchFamily="18" charset="0"/>
                      </a:endParaRPr>
                    </a:p>
                  </a:txBody>
                  <a:tcPr/>
                </a:tc>
              </a:tr>
              <a:tr h="328729">
                <a:tc>
                  <a:txBody>
                    <a:bodyPr/>
                    <a:lstStyle/>
                    <a:p>
                      <a:r>
                        <a:rPr lang="en-US" sz="1400" dirty="0" err="1" smtClean="0">
                          <a:latin typeface="Cambria" pitchFamily="18" charset="0"/>
                        </a:rPr>
                        <a:t>Khương</a:t>
                      </a:r>
                      <a:endParaRPr lang="en-US" sz="1400" dirty="0">
                        <a:latin typeface="Cambria" pitchFamily="18" charset="0"/>
                      </a:endParaRPr>
                    </a:p>
                  </a:txBody>
                  <a:tcPr/>
                </a:tc>
                <a:tc>
                  <a:txBody>
                    <a:bodyPr/>
                    <a:lstStyle/>
                    <a:p>
                      <a:r>
                        <a:rPr lang="en-US" sz="1400" dirty="0" err="1" smtClean="0">
                          <a:latin typeface="Cambria" pitchFamily="18" charset="0"/>
                        </a:rPr>
                        <a:t>Bạn</a:t>
                      </a:r>
                      <a:r>
                        <a:rPr lang="en-US" sz="1400" dirty="0" smtClean="0">
                          <a:latin typeface="Cambria" pitchFamily="18" charset="0"/>
                        </a:rPr>
                        <a:t> </a:t>
                      </a:r>
                      <a:r>
                        <a:rPr lang="en-US" sz="1400" smtClean="0">
                          <a:latin typeface="Cambria" pitchFamily="18" charset="0"/>
                        </a:rPr>
                        <a:t>gái</a:t>
                      </a:r>
                      <a:endParaRPr lang="en-US" sz="1400" dirty="0">
                        <a:latin typeface="Cambria" pitchFamily="18" charset="0"/>
                      </a:endParaRPr>
                    </a:p>
                  </a:txBody>
                  <a:tcPr/>
                </a:tc>
                <a:tc>
                  <a:txBody>
                    <a:bodyPr/>
                    <a:lstStyle/>
                    <a:p>
                      <a:r>
                        <a:rPr lang="en-US" sz="1400" dirty="0" err="1" smtClean="0">
                          <a:latin typeface="Cambria" pitchFamily="18" charset="0"/>
                        </a:rPr>
                        <a:t>Bà</a:t>
                      </a:r>
                      <a:r>
                        <a:rPr lang="en-US" sz="1400" baseline="0" dirty="0" smtClean="0">
                          <a:latin typeface="Cambria" pitchFamily="18" charset="0"/>
                        </a:rPr>
                        <a:t> </a:t>
                      </a:r>
                      <a:r>
                        <a:rPr lang="en-US" sz="1400" baseline="0" dirty="0" err="1" smtClean="0">
                          <a:latin typeface="Cambria" pitchFamily="18" charset="0"/>
                        </a:rPr>
                        <a:t>nội</a:t>
                      </a:r>
                      <a:endParaRPr lang="en-US" sz="1400" dirty="0">
                        <a:latin typeface="Cambria" pitchFamily="18" charset="0"/>
                      </a:endParaRPr>
                    </a:p>
                  </a:txBody>
                  <a:tcPr/>
                </a:tc>
                <a:tc>
                  <a:txBody>
                    <a:bodyPr/>
                    <a:lstStyle/>
                    <a:p>
                      <a:r>
                        <a:rPr lang="en-US" sz="1400" dirty="0" err="1" smtClean="0">
                          <a:latin typeface="Cambria" pitchFamily="18" charset="0"/>
                        </a:rPr>
                        <a:t>Mẹ</a:t>
                      </a:r>
                      <a:endParaRPr lang="en-US" sz="1400" dirty="0">
                        <a:latin typeface="Cambria" pitchFamily="18" charset="0"/>
                      </a:endParaRPr>
                    </a:p>
                  </a:txBody>
                  <a:tcPr/>
                </a:tc>
              </a:tr>
            </a:tbl>
          </a:graphicData>
        </a:graphic>
      </p:graphicFrame>
      <p:pic>
        <p:nvPicPr>
          <p:cNvPr id="15" name="Picture 2" descr="C:\Users\ngoan\Desktop\image\ngo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275"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ngoan\Desktop\image\Office-Client-Female-Ligh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005"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ers\ngoan\Desktop\image\Religions-Muslim-Female-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4853"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92652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09728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2836436" y="1402268"/>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prstClr val="black"/>
                </a:solidFill>
              </a:rPr>
              <a:t>Initialize State</a:t>
            </a:r>
            <a:endParaRPr lang="en-US" sz="2800" dirty="0">
              <a:solidFill>
                <a:prstClr val="black"/>
              </a:solidFill>
            </a:endParaRPr>
          </a:p>
        </p:txBody>
      </p:sp>
    </p:spTree>
    <p:extLst>
      <p:ext uri="{BB962C8B-B14F-4D97-AF65-F5344CB8AC3E}">
        <p14:creationId xmlns:p14="http://schemas.microsoft.com/office/powerpoint/2010/main" val="468260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prstClr val="black"/>
                </a:solidFill>
              </a:rPr>
              <a:t>Initialize State</a:t>
            </a:r>
            <a:endParaRPr lang="en-US" sz="2400" dirty="0">
              <a:solidFill>
                <a:prstClr val="black"/>
              </a:solidFill>
            </a:endParaRPr>
          </a:p>
        </p:txBody>
      </p:sp>
    </p:spTree>
    <p:extLst>
      <p:ext uri="{BB962C8B-B14F-4D97-AF65-F5344CB8AC3E}">
        <p14:creationId xmlns:p14="http://schemas.microsoft.com/office/powerpoint/2010/main" val="139119817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09786" y="4927033"/>
            <a:ext cx="644728" cy="400110"/>
          </a:xfrm>
          <a:prstGeom prst="rect">
            <a:avLst/>
          </a:prstGeom>
          <a:noFill/>
        </p:spPr>
        <p:txBody>
          <a:bodyPr wrap="none" rtlCol="0">
            <a:spAutoFit/>
          </a:bodyPr>
          <a:lstStyle/>
          <a:p>
            <a:r>
              <a:rPr lang="en-US" sz="2000" b="1" dirty="0" smtClean="0">
                <a:solidFill>
                  <a:srgbClr val="FF0000"/>
                </a:solidFill>
              </a:rPr>
              <a:t>8:00</a:t>
            </a:r>
            <a:endParaRPr lang="en-US" sz="2000" b="1" dirty="0">
              <a:solidFill>
                <a:srgbClr val="FF0000"/>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4" name="Rectangle 53"/>
          <p:cNvSpPr/>
          <p:nvPr/>
        </p:nvSpPr>
        <p:spPr>
          <a:xfrm>
            <a:off x="3187994" y="2228298"/>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prstClr val="black"/>
                </a:solidFill>
              </a:rPr>
              <a:t>Initialize State</a:t>
            </a:r>
            <a:endParaRPr lang="en-US" sz="2400" dirty="0">
              <a:solidFill>
                <a:prstClr val="black"/>
              </a:solidFill>
            </a:endParaRPr>
          </a:p>
        </p:txBody>
      </p:sp>
    </p:spTree>
    <p:extLst>
      <p:ext uri="{BB962C8B-B14F-4D97-AF65-F5344CB8AC3E}">
        <p14:creationId xmlns:p14="http://schemas.microsoft.com/office/powerpoint/2010/main" val="6571146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(1)</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prstClr val="black"/>
                </a:solidFill>
              </a:rPr>
              <a:t>Initialize State</a:t>
            </a:r>
            <a:endParaRPr lang="en-US" sz="2400" dirty="0">
              <a:solidFill>
                <a:prstClr val="black"/>
              </a:solidFill>
            </a:endParaRPr>
          </a:p>
        </p:txBody>
      </p:sp>
    </p:spTree>
    <p:extLst>
      <p:ext uri="{BB962C8B-B14F-4D97-AF65-F5344CB8AC3E}">
        <p14:creationId xmlns:p14="http://schemas.microsoft.com/office/powerpoint/2010/main" val="60593046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prstClr val="black"/>
                </a:solidFill>
              </a:rPr>
              <a:t>Running State</a:t>
            </a:r>
            <a:endParaRPr lang="en-US" sz="2400" dirty="0">
              <a:solidFill>
                <a:prstClr val="black"/>
              </a:solidFill>
            </a:endParaRPr>
          </a:p>
        </p:txBody>
      </p:sp>
    </p:spTree>
    <p:extLst>
      <p:ext uri="{BB962C8B-B14F-4D97-AF65-F5344CB8AC3E}">
        <p14:creationId xmlns:p14="http://schemas.microsoft.com/office/powerpoint/2010/main" val="50593840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Tree>
    <p:extLst>
      <p:ext uri="{BB962C8B-B14F-4D97-AF65-F5344CB8AC3E}">
        <p14:creationId xmlns:p14="http://schemas.microsoft.com/office/powerpoint/2010/main" val="141908159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4" name="TextBox 53"/>
          <p:cNvSpPr txBox="1"/>
          <p:nvPr/>
        </p:nvSpPr>
        <p:spPr>
          <a:xfrm>
            <a:off x="2896130" y="5973658"/>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5508995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4" name="TextBox 53"/>
          <p:cNvSpPr txBox="1"/>
          <p:nvPr/>
        </p:nvSpPr>
        <p:spPr>
          <a:xfrm>
            <a:off x="2896130" y="5973658"/>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116670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repeatCount="0" fill="hold" grpId="0" nodeType="withEffect">
                                  <p:stCondLst>
                                    <p:cond delay="0"/>
                                  </p:stCondLst>
                                  <p:childTnLst>
                                    <p:animEffect transition="out" filter="blinds(horizontal)">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33 -0.03819 L -0.04045 -0.09004 " pathEditMode="relative" ptsTypes="AA">
                                      <p:cBhvr>
                                        <p:cTn id="9"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4"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7084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052 -0.0088 L -0.02952 -0.08357 " pathEditMode="relative" ptsTypes="AA">
                                      <p:cBhvr>
                                        <p:cTn id="9"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995655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15</a:t>
            </a:fld>
            <a:endParaRPr lang="en"/>
          </a:p>
        </p:txBody>
      </p:sp>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lang="en-US" dirty="0" smtClean="0"/>
              <a:t>Best Result</a:t>
            </a:r>
            <a:endParaRPr dirty="0"/>
          </a:p>
        </p:txBody>
      </p:sp>
      <p:pic>
        <p:nvPicPr>
          <p:cNvPr id="10"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1478" y="2343623"/>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0" idx="1"/>
          </p:cNvCxnSpPr>
          <p:nvPr/>
        </p:nvCxnSpPr>
        <p:spPr>
          <a:xfrm>
            <a:off x="1631326" y="2878547"/>
            <a:ext cx="2194297" cy="0"/>
          </a:xfrm>
          <a:prstGeom prst="straightConnector1">
            <a:avLst/>
          </a:prstGeom>
          <a:ln w="76200">
            <a:tailEnd type="triangle" w="med" len="med"/>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4360547" y="3413471"/>
            <a:ext cx="0" cy="1189157"/>
          </a:xfrm>
          <a:prstGeom prst="straightConnector1">
            <a:avLst/>
          </a:prstGeom>
          <a:ln w="76200">
            <a:tailEnd type="triangle"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4895471" y="5137552"/>
            <a:ext cx="2098708"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11"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623" y="234362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ngoan\Desktop\image\Office-Client-Female-Light-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623" y="4602628"/>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ngoan\Desktop\image\Religions-Muslim-Female-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4179" y="4602628"/>
            <a:ext cx="1069848" cy="10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57142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78762953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(2,3)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60037783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(2,3)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Tree>
    <p:extLst>
      <p:ext uri="{BB962C8B-B14F-4D97-AF65-F5344CB8AC3E}">
        <p14:creationId xmlns:p14="http://schemas.microsoft.com/office/powerpoint/2010/main" val="167201520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2</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Tree>
    <p:extLst>
      <p:ext uri="{BB962C8B-B14F-4D97-AF65-F5344CB8AC3E}">
        <p14:creationId xmlns:p14="http://schemas.microsoft.com/office/powerpoint/2010/main" val="173601263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27,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Tree>
    <p:extLst>
      <p:ext uri="{BB962C8B-B14F-4D97-AF65-F5344CB8AC3E}">
        <p14:creationId xmlns:p14="http://schemas.microsoft.com/office/powerpoint/2010/main" val="145149468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Tree>
    <p:extLst>
      <p:ext uri="{BB962C8B-B14F-4D97-AF65-F5344CB8AC3E}">
        <p14:creationId xmlns:p14="http://schemas.microsoft.com/office/powerpoint/2010/main" val="200449175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rgbClr val="70AD47">
                    <a:lumMod val="75000"/>
                  </a:srgbClr>
                </a:solidFill>
              </a:rPr>
              <a:t>8:20</a:t>
            </a:r>
            <a:endParaRPr lang="en-US" sz="2000" b="1" dirty="0">
              <a:solidFill>
                <a:srgbClr val="70AD47">
                  <a:lumMod val="75000"/>
                </a:srgbClr>
              </a:solidFill>
            </a:endParaRP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smtClean="0">
                <a:solidFill>
                  <a:srgbClr val="70AD47">
                    <a:lumMod val="75000"/>
                  </a:srgbClr>
                </a:solidFill>
              </a:rPr>
              <a:t>8:25</a:t>
            </a:r>
            <a:endParaRPr lang="en-US" sz="2000" b="1" dirty="0">
              <a:solidFill>
                <a:srgbClr val="70AD47">
                  <a:lumMod val="75000"/>
                </a:srgbClr>
              </a:solidFill>
            </a:endParaRPr>
          </a:p>
        </p:txBody>
      </p:sp>
    </p:spTree>
    <p:extLst>
      <p:ext uri="{BB962C8B-B14F-4D97-AF65-F5344CB8AC3E}">
        <p14:creationId xmlns:p14="http://schemas.microsoft.com/office/powerpoint/2010/main" val="191687176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rgbClr val="70AD47">
                    <a:lumMod val="75000"/>
                  </a:srgbClr>
                </a:solidFill>
              </a:rPr>
              <a:t>8:20</a:t>
            </a:r>
            <a:endParaRPr lang="en-US" sz="2000" b="1" dirty="0">
              <a:solidFill>
                <a:srgbClr val="70AD47">
                  <a:lumMod val="75000"/>
                </a:srgbClr>
              </a:solidFill>
            </a:endParaRP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smtClean="0">
                <a:solidFill>
                  <a:srgbClr val="70AD47">
                    <a:lumMod val="75000"/>
                  </a:srgbClr>
                </a:solidFill>
              </a:rPr>
              <a:t>8:25</a:t>
            </a:r>
            <a:endParaRPr lang="en-US" sz="2000" b="1" dirty="0">
              <a:solidFill>
                <a:srgbClr val="70AD47">
                  <a:lumMod val="75000"/>
                </a:srgbClr>
              </a:solidFill>
            </a:endParaRPr>
          </a:p>
        </p:txBody>
      </p:sp>
    </p:spTree>
    <p:extLst>
      <p:ext uri="{BB962C8B-B14F-4D97-AF65-F5344CB8AC3E}">
        <p14:creationId xmlns:p14="http://schemas.microsoft.com/office/powerpoint/2010/main" val="31401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379 0.00348 L 0.09358 -0.05486 " pathEditMode="relative" ptsTypes="AA">
                                      <p:cBhvr>
                                        <p:cTn id="9"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644728" cy="400110"/>
          </a:xfrm>
          <a:prstGeom prst="rect">
            <a:avLst/>
          </a:prstGeom>
          <a:noFill/>
        </p:spPr>
        <p:txBody>
          <a:bodyPr wrap="none" rtlCol="0">
            <a:spAutoFit/>
          </a:bodyPr>
          <a:lstStyle/>
          <a:p>
            <a:r>
              <a:rPr lang="en-US" sz="2000" b="1" dirty="0" smtClean="0">
                <a:solidFill>
                  <a:srgbClr val="70AD47">
                    <a:lumMod val="75000"/>
                  </a:srgbClr>
                </a:solidFill>
              </a:rPr>
              <a:t>8:25</a:t>
            </a:r>
            <a:endParaRPr lang="en-US" sz="2000" b="1" dirty="0">
              <a:solidFill>
                <a:srgbClr val="70AD47">
                  <a:lumMod val="75000"/>
                </a:srgbClr>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rgbClr val="70AD47">
                    <a:lumMod val="75000"/>
                  </a:srgbClr>
                </a:solidFill>
              </a:rPr>
              <a:t>8:20</a:t>
            </a:r>
            <a:endParaRPr lang="en-US" sz="2000" b="1" dirty="0">
              <a:solidFill>
                <a:srgbClr val="70AD47">
                  <a:lumMod val="75000"/>
                </a:srgbClr>
              </a:solidFill>
            </a:endParaRPr>
          </a:p>
        </p:txBody>
      </p:sp>
    </p:spTree>
    <p:extLst>
      <p:ext uri="{BB962C8B-B14F-4D97-AF65-F5344CB8AC3E}">
        <p14:creationId xmlns:p14="http://schemas.microsoft.com/office/powerpoint/2010/main" val="127997755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Tree>
    <p:extLst>
      <p:ext uri="{BB962C8B-B14F-4D97-AF65-F5344CB8AC3E}">
        <p14:creationId xmlns:p14="http://schemas.microsoft.com/office/powerpoint/2010/main" val="1239024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p>
        </p:txBody>
      </p:sp>
      <p:sp>
        <p:nvSpPr>
          <p:cNvPr id="4" name="Slide Number Placeholder 3"/>
          <p:cNvSpPr>
            <a:spLocks noGrp="1"/>
          </p:cNvSpPr>
          <p:nvPr>
            <p:ph type="sldNum" idx="12"/>
          </p:nvPr>
        </p:nvSpPr>
        <p:spPr/>
        <p:txBody>
          <a:bodyPr/>
          <a:lstStyle/>
          <a:p>
            <a:fld id="{00000000-1234-1234-1234-123412341234}" type="slidenum">
              <a:rPr lang="en" smtClean="0"/>
              <a:pPr/>
              <a:t>16</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038002"/>
            <a:chOff x="6520756" y="2169995"/>
            <a:chExt cx="1808322" cy="1038002"/>
          </a:xfrm>
        </p:grpSpPr>
        <p:sp>
          <p:nvSpPr>
            <p:cNvPr id="6"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endCxn id="6" idx="1"/>
          </p:cNvCxnSpPr>
          <p:nvPr/>
        </p:nvCxnSpPr>
        <p:spPr>
          <a:xfrm flipV="1">
            <a:off x="2920621" y="2860624"/>
            <a:ext cx="3203821" cy="4830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326001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3</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Tree>
    <p:extLst>
      <p:ext uri="{BB962C8B-B14F-4D97-AF65-F5344CB8AC3E}">
        <p14:creationId xmlns:p14="http://schemas.microsoft.com/office/powerpoint/2010/main" val="13525829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Tree>
    <p:extLst>
      <p:ext uri="{BB962C8B-B14F-4D97-AF65-F5344CB8AC3E}">
        <p14:creationId xmlns:p14="http://schemas.microsoft.com/office/powerpoint/2010/main" val="124848234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4</a:t>
            </a:r>
          </a:p>
        </p:txBody>
      </p:sp>
      <p:sp>
        <p:nvSpPr>
          <p:cNvPr id="60" name="TextBox 59"/>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18</a:t>
            </a:r>
          </a:p>
        </p:txBody>
      </p:sp>
    </p:spTree>
    <p:extLst>
      <p:ext uri="{BB962C8B-B14F-4D97-AF65-F5344CB8AC3E}">
        <p14:creationId xmlns:p14="http://schemas.microsoft.com/office/powerpoint/2010/main" val="18007438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4" name="TextBox 63"/>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18</a:t>
            </a:r>
          </a:p>
        </p:txBody>
      </p:sp>
    </p:spTree>
    <p:extLst>
      <p:ext uri="{BB962C8B-B14F-4D97-AF65-F5344CB8AC3E}">
        <p14:creationId xmlns:p14="http://schemas.microsoft.com/office/powerpoint/2010/main" val="70573007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2" name="TextBox 61"/>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18</a:t>
            </a:r>
          </a:p>
        </p:txBody>
      </p:sp>
    </p:spTree>
    <p:extLst>
      <p:ext uri="{BB962C8B-B14F-4D97-AF65-F5344CB8AC3E}">
        <p14:creationId xmlns:p14="http://schemas.microsoft.com/office/powerpoint/2010/main" val="65313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59 -0.01644 L -0.01684 -0.15255 " pathEditMode="relative" ptsTypes="AA">
                                      <p:cBhvr>
                                        <p:cTn id="9"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1"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2" name="TextBox 61"/>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18</a:t>
            </a:r>
          </a:p>
        </p:txBody>
      </p:sp>
    </p:spTree>
    <p:extLst>
      <p:ext uri="{BB962C8B-B14F-4D97-AF65-F5344CB8AC3E}">
        <p14:creationId xmlns:p14="http://schemas.microsoft.com/office/powerpoint/2010/main" val="149679064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8:40</a:t>
            </a:r>
            <a:endParaRPr lang="en-US" sz="2000" b="1" dirty="0">
              <a:solidFill>
                <a:prstClr val="black"/>
              </a:solidFill>
            </a:endParaRPr>
          </a:p>
        </p:txBody>
      </p:sp>
    </p:spTree>
    <p:extLst>
      <p:ext uri="{BB962C8B-B14F-4D97-AF65-F5344CB8AC3E}">
        <p14:creationId xmlns:p14="http://schemas.microsoft.com/office/powerpoint/2010/main" val="93691275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8:40</a:t>
            </a:r>
            <a:endParaRPr lang="en-US" sz="2000" b="1" dirty="0">
              <a:solidFill>
                <a:prstClr val="black"/>
              </a:solidFill>
            </a:endParaRPr>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55</a:t>
            </a:r>
            <a:r>
              <a:rPr lang="en-US" sz="2000" b="1" dirty="0" smtClean="0">
                <a:solidFill>
                  <a:prstClr val="black"/>
                </a:solidFill>
              </a:rPr>
              <a:t>, 18</a:t>
            </a:r>
          </a:p>
        </p:txBody>
      </p:sp>
    </p:spTree>
    <p:extLst>
      <p:ext uri="{BB962C8B-B14F-4D97-AF65-F5344CB8AC3E}">
        <p14:creationId xmlns:p14="http://schemas.microsoft.com/office/powerpoint/2010/main" val="13424894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8:40</a:t>
            </a:r>
            <a:endParaRPr lang="en-US" sz="2000" b="1" dirty="0">
              <a:solidFill>
                <a:prstClr val="black"/>
              </a:solidFill>
            </a:endParaRPr>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55</a:t>
            </a:r>
            <a:r>
              <a:rPr lang="en-US" sz="2000" b="1" dirty="0" smtClean="0">
                <a:solidFill>
                  <a:prstClr val="black"/>
                </a:solidFill>
              </a:rPr>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8:25</a:t>
            </a:r>
            <a:endParaRPr lang="en-US" sz="2000" b="1" dirty="0">
              <a:solidFill>
                <a:srgbClr val="FF0000"/>
              </a:solidFill>
            </a:endParaRP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Tree>
    <p:extLst>
      <p:ext uri="{BB962C8B-B14F-4D97-AF65-F5344CB8AC3E}">
        <p14:creationId xmlns:p14="http://schemas.microsoft.com/office/powerpoint/2010/main" val="175692354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8:40</a:t>
            </a:r>
            <a:endParaRPr lang="en-US" sz="2000" b="1" dirty="0">
              <a:solidFill>
                <a:prstClr val="black"/>
              </a:solidFill>
            </a:endParaRPr>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55</a:t>
            </a:r>
            <a:r>
              <a:rPr lang="en-US" sz="2000" b="1" dirty="0" smtClean="0">
                <a:solidFill>
                  <a:prstClr val="black"/>
                </a:solidFill>
              </a:rPr>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8:25</a:t>
            </a:r>
            <a:endParaRPr lang="en-US" sz="2000" b="1" dirty="0">
              <a:solidFill>
                <a:srgbClr val="FF0000"/>
              </a:solidFill>
            </a:endParaRP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Tree>
    <p:extLst>
      <p:ext uri="{BB962C8B-B14F-4D97-AF65-F5344CB8AC3E}">
        <p14:creationId xmlns:p14="http://schemas.microsoft.com/office/powerpoint/2010/main" val="71379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066 -0.01759 L -0.0177 -0.15949 " pathEditMode="relative" ptsTypes="AA">
                                      <p:cBhvr>
                                        <p:cTn id="9"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038002"/>
            <a:chOff x="6520756" y="2169995"/>
            <a:chExt cx="1808322" cy="1038002"/>
          </a:xfrm>
        </p:grpSpPr>
        <p:sp>
          <p:nvSpPr>
            <p:cNvPr id="6"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a:solidFill>
                    <a:srgbClr val="FF0000"/>
                  </a:solidFill>
                  <a:latin typeface="Cambria" pitchFamily="18" charset="0"/>
                  <a:cs typeface="Arial"/>
                  <a:sym typeface="Arial"/>
                  <a:rtl val="0"/>
                </a:rPr>
                <a:t>Distance</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2292824" y="2860624"/>
            <a:ext cx="3831618" cy="3261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873457" y="3029802"/>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26590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8:30</a:t>
            </a:r>
            <a:endParaRPr lang="en-US" sz="2000" b="1" dirty="0">
              <a:solidFill>
                <a:prstClr val="black"/>
              </a:solidFill>
            </a:endParaRPr>
          </a:p>
        </p:txBody>
      </p:sp>
    </p:spTree>
    <p:extLst>
      <p:ext uri="{BB962C8B-B14F-4D97-AF65-F5344CB8AC3E}">
        <p14:creationId xmlns:p14="http://schemas.microsoft.com/office/powerpoint/2010/main" val="83378556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Demo bus four points optimize</a:t>
            </a:r>
            <a:endParaRPr lang="en-US" dirty="0">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171</a:t>
            </a:fld>
            <a:endParaRPr lang="en">
              <a:solidFill>
                <a:srgbClr val="000000"/>
              </a:solidFill>
            </a:endParaRPr>
          </a:p>
        </p:txBody>
      </p:sp>
      <p:sp>
        <p:nvSpPr>
          <p:cNvPr id="5" name="Rectangle 4"/>
          <p:cNvSpPr/>
          <p:nvPr/>
        </p:nvSpPr>
        <p:spPr>
          <a:xfrm>
            <a:off x="457200" y="2527462"/>
            <a:ext cx="8503920" cy="1969770"/>
          </a:xfrm>
          <a:prstGeom prst="rect">
            <a:avLst/>
          </a:prstGeom>
        </p:spPr>
        <p:txBody>
          <a:bodyPr wrap="square">
            <a:spAutoFit/>
          </a:bodyPr>
          <a:lstStyle/>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Start location:</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Bến</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xe</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quận</a:t>
            </a:r>
            <a:r>
              <a:rPr lang="en-US" sz="2800" dirty="0">
                <a:solidFill>
                  <a:srgbClr val="000000"/>
                </a:solidFill>
                <a:latin typeface="Cambria"/>
                <a:ea typeface="Cambria"/>
                <a:cs typeface="Cambria"/>
                <a:sym typeface="Cambria"/>
              </a:rPr>
              <a:t> 8</a:t>
            </a:r>
            <a:endParaRPr lang="en-US" sz="2800" dirty="0">
              <a:solidFill>
                <a:srgbClr val="C00000"/>
              </a:solidFill>
              <a:latin typeface="Cambria"/>
              <a:ea typeface="Cambria"/>
              <a:cs typeface="Cambria"/>
              <a:sym typeface="Cambria"/>
            </a:endParaRPr>
          </a:p>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First middle location: </a:t>
            </a:r>
            <a:r>
              <a:rPr lang="en-US" sz="2800" dirty="0">
                <a:solidFill>
                  <a:srgbClr val="000000"/>
                </a:solidFill>
                <a:latin typeface="Cambria"/>
                <a:ea typeface="Cambria"/>
                <a:cs typeface="Cambria"/>
                <a:sym typeface="Cambria"/>
              </a:rPr>
              <a:t>280 </a:t>
            </a:r>
            <a:r>
              <a:rPr lang="en-US" sz="2800" dirty="0" err="1">
                <a:solidFill>
                  <a:srgbClr val="000000"/>
                </a:solidFill>
                <a:latin typeface="Cambria"/>
                <a:ea typeface="Cambria"/>
                <a:cs typeface="Cambria"/>
                <a:sym typeface="Cambria"/>
              </a:rPr>
              <a:t>Nguyễn</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Đình</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Chiểu</a:t>
            </a:r>
            <a:endParaRPr lang="en-US" sz="2800" dirty="0">
              <a:solidFill>
                <a:srgbClr val="000000"/>
              </a:solidFill>
              <a:latin typeface="Cambria"/>
              <a:ea typeface="Cambria"/>
              <a:cs typeface="Cambria"/>
              <a:sym typeface="Cambria"/>
            </a:endParaRPr>
          </a:p>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Second middle location: </a:t>
            </a:r>
            <a:r>
              <a:rPr lang="en-US" sz="2800" dirty="0" err="1">
                <a:solidFill>
                  <a:srgbClr val="000000"/>
                </a:solidFill>
                <a:latin typeface="Cambria"/>
                <a:ea typeface="Cambria"/>
                <a:cs typeface="Cambria"/>
                <a:sym typeface="Cambria"/>
              </a:rPr>
              <a:t>VinCom</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Lê</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Thánh</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Tôn</a:t>
            </a:r>
            <a:r>
              <a:rPr lang="en-US" sz="2800" dirty="0">
                <a:solidFill>
                  <a:srgbClr val="C00000"/>
                </a:solidFill>
                <a:latin typeface="Cambria"/>
                <a:ea typeface="Cambria"/>
                <a:cs typeface="Cambria"/>
                <a:sym typeface="Cambria"/>
              </a:rPr>
              <a:t> </a:t>
            </a:r>
          </a:p>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End location: </a:t>
            </a:r>
            <a:r>
              <a:rPr lang="en-US" sz="2800" dirty="0" err="1">
                <a:solidFill>
                  <a:srgbClr val="000000"/>
                </a:solidFill>
                <a:latin typeface="Cambria"/>
                <a:ea typeface="Cambria"/>
                <a:cs typeface="Cambria"/>
                <a:sym typeface="Cambria"/>
              </a:rPr>
              <a:t>Công</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Viên</a:t>
            </a:r>
            <a:r>
              <a:rPr lang="en-US" sz="2800" dirty="0">
                <a:solidFill>
                  <a:srgbClr val="000000"/>
                </a:solidFill>
                <a:latin typeface="Cambria"/>
                <a:ea typeface="Cambria"/>
                <a:cs typeface="Cambria"/>
                <a:sym typeface="Cambria"/>
              </a:rPr>
              <a:t> Tao </a:t>
            </a:r>
            <a:r>
              <a:rPr lang="en-US" sz="2800" dirty="0" err="1">
                <a:solidFill>
                  <a:srgbClr val="000000"/>
                </a:solidFill>
                <a:latin typeface="Cambria"/>
                <a:ea typeface="Cambria"/>
                <a:cs typeface="Cambria"/>
                <a:sym typeface="Cambria"/>
              </a:rPr>
              <a:t>Đàn</a:t>
            </a:r>
            <a:r>
              <a:rPr lang="en-US" sz="2800" dirty="0">
                <a:solidFill>
                  <a:srgbClr val="000000"/>
                </a:solidFill>
                <a:latin typeface="Cambria"/>
                <a:ea typeface="Cambria"/>
                <a:cs typeface="Cambria"/>
                <a:sym typeface="Cambria"/>
              </a:rPr>
              <a:t> </a:t>
            </a:r>
            <a:endParaRPr lang="en-US" sz="2800" dirty="0">
              <a:solidFill>
                <a:srgbClr val="C00000"/>
              </a:solidFill>
              <a:latin typeface="Cambria"/>
              <a:ea typeface="Cambria"/>
              <a:cs typeface="Cambria"/>
              <a:sym typeface="Cambria"/>
            </a:endParaRPr>
          </a:p>
        </p:txBody>
      </p:sp>
    </p:spTree>
    <p:extLst>
      <p:ext uri="{BB962C8B-B14F-4D97-AF65-F5344CB8AC3E}">
        <p14:creationId xmlns:p14="http://schemas.microsoft.com/office/powerpoint/2010/main" val="41955994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172</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Tree>
    <p:extLst>
      <p:ext uri="{BB962C8B-B14F-4D97-AF65-F5344CB8AC3E}">
        <p14:creationId xmlns:p14="http://schemas.microsoft.com/office/powerpoint/2010/main" val="1153384496"/>
      </p:ext>
    </p:extLst>
  </p:cSld>
  <p:clrMapOvr>
    <a:masterClrMapping/>
  </p:clrMapOvr>
  <p:transition spd="slow">
    <p:cut/>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173</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07618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174</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Tree>
    <p:extLst>
      <p:ext uri="{BB962C8B-B14F-4D97-AF65-F5344CB8AC3E}">
        <p14:creationId xmlns:p14="http://schemas.microsoft.com/office/powerpoint/2010/main" val="53442507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175</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t>Speech To Text</a:t>
            </a:r>
            <a:endParaRPr lang="en-US" sz="2000" b="1" dirty="0"/>
          </a:p>
        </p:txBody>
      </p:sp>
    </p:spTree>
    <p:extLst>
      <p:ext uri="{BB962C8B-B14F-4D97-AF65-F5344CB8AC3E}">
        <p14:creationId xmlns:p14="http://schemas.microsoft.com/office/powerpoint/2010/main" val="164839680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176</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455359"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dirty="0" smtClean="0">
                <a:solidFill>
                  <a:schemeClr val="tx1"/>
                </a:solidFill>
              </a:rPr>
              <a:t>1. Đường đi từ nhà tới trường</a:t>
            </a:r>
          </a:p>
          <a:p>
            <a:endParaRPr lang="vi-VN" sz="2000" b="1" dirty="0" smtClean="0">
              <a:solidFill>
                <a:schemeClr val="tx1"/>
              </a:solidFill>
            </a:endParaRPr>
          </a:p>
          <a:p>
            <a:r>
              <a:rPr lang="vi-VN" sz="2000" b="1" dirty="0" smtClean="0">
                <a:solidFill>
                  <a:schemeClr val="tx1"/>
                </a:solidFill>
              </a:rPr>
              <a:t>2. Đường đi từ nhà tới nơi học thêm</a:t>
            </a: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t>Speech To Text</a:t>
            </a:r>
            <a:endParaRPr lang="en-US" sz="2000" b="1" dirty="0"/>
          </a:p>
        </p:txBody>
      </p:sp>
    </p:spTree>
    <p:extLst>
      <p:ext uri="{BB962C8B-B14F-4D97-AF65-F5344CB8AC3E}">
        <p14:creationId xmlns:p14="http://schemas.microsoft.com/office/powerpoint/2010/main" val="6815012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4" y="5607102"/>
            <a:ext cx="715897" cy="371667"/>
          </a:xfrm>
          <a:prstGeom prst="rect">
            <a:avLst/>
          </a:prstGeom>
        </p:spPr>
        <p:txBody>
          <a:bodyPr lIns="68569" tIns="68569" rIns="68569" bIns="68569" anchor="ctr" anchorCtr="0">
            <a:noAutofit/>
          </a:bodyPr>
          <a:lstStyle/>
          <a:p>
            <a:fld id="{00000000-1234-1234-1234-123412341234}" type="slidenum">
              <a:rPr lang="en"/>
              <a:pPr/>
              <a:t>177</a:t>
            </a:fld>
            <a:endParaRPr lang="en" dirty="0"/>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Tree>
    <p:extLst>
      <p:ext uri="{BB962C8B-B14F-4D97-AF65-F5344CB8AC3E}">
        <p14:creationId xmlns:p14="http://schemas.microsoft.com/office/powerpoint/2010/main" val="1502147446"/>
      </p:ext>
    </p:extLst>
  </p:cSld>
  <p:clrMapOvr>
    <a:masterClrMapping/>
  </p:clrMapOvr>
  <p:transition spd="slow">
    <p:cut/>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2403396" y="2665071"/>
            <a:ext cx="4337212" cy="1527862"/>
          </a:xfrm>
          <a:prstGeom prst="rect">
            <a:avLst/>
          </a:prstGeom>
          <a:noFill/>
          <a:ln>
            <a:noFill/>
          </a:ln>
        </p:spPr>
        <p:txBody>
          <a:bodyPr lIns="51427" tIns="51427" rIns="51427" bIns="51427" anchor="ctr" anchorCtr="0">
            <a:noAutofit/>
          </a:bodyPr>
          <a:lstStyle/>
          <a:p>
            <a:pPr algn="ctr"/>
            <a:r>
              <a:rPr lang="en" sz="2700" b="1">
                <a:solidFill>
                  <a:srgbClr val="FFFFFF"/>
                </a:solidFill>
              </a:rPr>
              <a:t>THANKS FOR LISTENING</a:t>
            </a:r>
          </a:p>
          <a:p>
            <a:pPr algn="ctr"/>
            <a:endParaRPr sz="2700" b="1">
              <a:solidFill>
                <a:srgbClr val="FFFFFF"/>
              </a:solidFill>
            </a:endParaRPr>
          </a:p>
          <a:p>
            <a:pPr algn="ctr"/>
            <a:r>
              <a:rPr lang="en" sz="5400" b="1">
                <a:solidFill>
                  <a:srgbClr val="FFFFFF"/>
                </a:solidFill>
              </a:rPr>
              <a:t>Q/A</a:t>
            </a:r>
          </a:p>
        </p:txBody>
      </p:sp>
      <p:sp>
        <p:nvSpPr>
          <p:cNvPr id="2120" name="Shape 2120"/>
          <p:cNvSpPr txBox="1">
            <a:spLocks noGrp="1"/>
          </p:cNvSpPr>
          <p:nvPr>
            <p:ph type="sldNum" idx="12"/>
          </p:nvPr>
        </p:nvSpPr>
        <p:spPr>
          <a:xfrm>
            <a:off x="6813446" y="5062577"/>
            <a:ext cx="947231" cy="376931"/>
          </a:xfrm>
          <a:prstGeom prst="rect">
            <a:avLst/>
          </a:prstGeom>
        </p:spPr>
        <p:txBody>
          <a:bodyPr lIns="51427" tIns="51427" rIns="51427" bIns="51427" anchor="ctr" anchorCtr="0">
            <a:noAutofit/>
          </a:bodyPr>
          <a:lstStyle/>
          <a:p>
            <a:fld id="{00000000-1234-1234-1234-123412341234}" type="slidenum">
              <a:rPr lang="en">
                <a:solidFill>
                  <a:srgbClr val="000000"/>
                </a:solidFill>
              </a:rPr>
              <a:pPr/>
              <a:t>178</a:t>
            </a:fld>
            <a:endParaRPr lang="en">
              <a:solidFill>
                <a:srgbClr val="000000"/>
              </a:solidFill>
            </a:endParaRPr>
          </a:p>
        </p:txBody>
      </p:sp>
    </p:spTree>
    <p:extLst>
      <p:ext uri="{BB962C8B-B14F-4D97-AF65-F5344CB8AC3E}">
        <p14:creationId xmlns:p14="http://schemas.microsoft.com/office/powerpoint/2010/main" val="1098966710"/>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272006"/>
            <a:chOff x="6520756" y="2169995"/>
            <a:chExt cx="1808322" cy="1272006"/>
          </a:xfrm>
        </p:grpSpPr>
        <p:sp>
          <p:nvSpPr>
            <p:cNvPr id="6" name="Shape 689"/>
            <p:cNvSpPr/>
            <p:nvPr/>
          </p:nvSpPr>
          <p:spPr>
            <a:xfrm>
              <a:off x="6520756" y="2653846"/>
              <a:ext cx="1808322" cy="788155"/>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schemeClr val="tx1"/>
                  </a:solidFill>
                  <a:latin typeface="Cambria" pitchFamily="18" charset="0"/>
                  <a:cs typeface="Arial"/>
                  <a:sym typeface="Arial"/>
                  <a:rtl val="0"/>
                </a:rPr>
                <a:t>Distance</a:t>
              </a:r>
            </a:p>
            <a:p>
              <a:pPr defTabSz="685800"/>
              <a:r>
                <a:rPr lang="en-US" sz="1500" kern="0" dirty="0" smtClean="0">
                  <a:solidFill>
                    <a:srgbClr val="FF0000"/>
                  </a:solidFill>
                  <a:latin typeface="Cambria" pitchFamily="18" charset="0"/>
                  <a:cs typeface="Arial"/>
                  <a:sym typeface="Arial"/>
                  <a:rtl val="0"/>
                </a:rPr>
                <a:t>Duration</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2292823" y="2977626"/>
            <a:ext cx="3831619" cy="3940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873456" y="3214755"/>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406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19</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272006"/>
            <a:chOff x="6520756" y="2169995"/>
            <a:chExt cx="1808322" cy="1272006"/>
          </a:xfrm>
        </p:grpSpPr>
        <p:sp>
          <p:nvSpPr>
            <p:cNvPr id="6" name="Shape 689"/>
            <p:cNvSpPr/>
            <p:nvPr/>
          </p:nvSpPr>
          <p:spPr>
            <a:xfrm>
              <a:off x="6520756" y="2653846"/>
              <a:ext cx="1808322" cy="788155"/>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schemeClr val="tx1"/>
                  </a:solidFill>
                  <a:latin typeface="Cambria" pitchFamily="18" charset="0"/>
                  <a:cs typeface="Arial"/>
                  <a:sym typeface="Arial"/>
                  <a:rtl val="0"/>
                </a:rPr>
                <a:t>Distance</a:t>
              </a:r>
            </a:p>
            <a:p>
              <a:pPr defTabSz="685800"/>
              <a:r>
                <a:rPr lang="en-US" sz="1500" kern="0" dirty="0" smtClean="0">
                  <a:solidFill>
                    <a:schemeClr val="tx1"/>
                  </a:solidFill>
                  <a:latin typeface="Cambria" pitchFamily="18" charset="0"/>
                  <a:cs typeface="Arial"/>
                  <a:sym typeface="Arial"/>
                  <a:rtl val="0"/>
                </a:rPr>
                <a:t>Duration</a:t>
              </a:r>
            </a:p>
            <a:p>
              <a:pPr defTabSz="685800"/>
              <a:r>
                <a:rPr lang="en-US" sz="1500" kern="0" dirty="0" smtClean="0">
                  <a:solidFill>
                    <a:srgbClr val="FF0000"/>
                  </a:solidFill>
                  <a:latin typeface="Cambria" pitchFamily="18" charset="0"/>
                  <a:cs typeface="Arial"/>
                  <a:sym typeface="Arial"/>
                  <a:rtl val="0"/>
                </a:rPr>
                <a:t>Instructions</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2538487" y="2977626"/>
            <a:ext cx="3585955" cy="939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119120" y="3760675"/>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821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pPr/>
              <a:t>2</a:t>
            </a:fld>
            <a:endParaRPr lang="en"/>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latin typeface="Cambria" pitchFamily="18" charset="0"/>
                    <a:cs typeface="Times New Roman" pitchFamily="18" charset="0"/>
                  </a:rPr>
                  <a:t>Khương</a:t>
                </a:r>
                <a:endParaRPr lang="en-US" sz="2000" b="1" dirty="0">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pic>
        <p:nvPicPr>
          <p:cNvPr id="1026" name="Picture 2" descr="C:\Users\ngoan\Desktop\image\compa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175" y="209048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998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20</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476016"/>
            <a:chOff x="6520756" y="2169995"/>
            <a:chExt cx="1808322" cy="1476016"/>
          </a:xfrm>
        </p:grpSpPr>
        <p:sp>
          <p:nvSpPr>
            <p:cNvPr id="6" name="Shape 689"/>
            <p:cNvSpPr/>
            <p:nvPr/>
          </p:nvSpPr>
          <p:spPr>
            <a:xfrm>
              <a:off x="6520756" y="2653846"/>
              <a:ext cx="1808322" cy="992165"/>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schemeClr val="tx1"/>
                  </a:solidFill>
                  <a:latin typeface="Cambria" pitchFamily="18" charset="0"/>
                  <a:cs typeface="Arial"/>
                  <a:sym typeface="Arial"/>
                  <a:rtl val="0"/>
                </a:rPr>
                <a:t>Distance</a:t>
              </a:r>
            </a:p>
            <a:p>
              <a:pPr defTabSz="685800"/>
              <a:r>
                <a:rPr lang="en-US" sz="1500" kern="0" dirty="0" smtClean="0">
                  <a:solidFill>
                    <a:schemeClr val="tx1"/>
                  </a:solidFill>
                  <a:latin typeface="Cambria" pitchFamily="18" charset="0"/>
                  <a:cs typeface="Arial"/>
                  <a:sym typeface="Arial"/>
                  <a:rtl val="0"/>
                </a:rPr>
                <a:t>Duration</a:t>
              </a:r>
            </a:p>
            <a:p>
              <a:pPr defTabSz="685800"/>
              <a:r>
                <a:rPr lang="en-US" sz="1500" kern="0" dirty="0" smtClean="0">
                  <a:solidFill>
                    <a:schemeClr val="tx1"/>
                  </a:solidFill>
                  <a:latin typeface="Cambria" pitchFamily="18" charset="0"/>
                  <a:cs typeface="Arial"/>
                  <a:sym typeface="Arial"/>
                  <a:rtl val="0"/>
                </a:rPr>
                <a:t>Instructions</a:t>
              </a:r>
            </a:p>
            <a:p>
              <a:pPr defTabSz="685800"/>
              <a:r>
                <a:rPr lang="en-US" sz="1500" kern="0" dirty="0" smtClean="0">
                  <a:solidFill>
                    <a:srgbClr val="FF0000"/>
                  </a:solidFill>
                  <a:latin typeface="Cambria" pitchFamily="18" charset="0"/>
                  <a:cs typeface="Arial"/>
                  <a:sym typeface="Arial"/>
                  <a:rtl val="0"/>
                </a:rPr>
                <a:t>Maneuver</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1924327" y="3079631"/>
            <a:ext cx="4200115" cy="15749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504960" y="4497667"/>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126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21</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776267"/>
            <a:chOff x="6520756" y="2169995"/>
            <a:chExt cx="1808322" cy="1776267"/>
          </a:xfrm>
        </p:grpSpPr>
        <p:sp>
          <p:nvSpPr>
            <p:cNvPr id="6" name="Shape 689"/>
            <p:cNvSpPr/>
            <p:nvPr/>
          </p:nvSpPr>
          <p:spPr>
            <a:xfrm>
              <a:off x="6520756" y="2653846"/>
              <a:ext cx="1808322" cy="1292416"/>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schemeClr val="tx1"/>
                  </a:solidFill>
                  <a:latin typeface="Cambria" pitchFamily="18" charset="0"/>
                  <a:cs typeface="Arial"/>
                  <a:sym typeface="Arial"/>
                  <a:rtl val="0"/>
                </a:rPr>
                <a:t>Distance</a:t>
              </a:r>
            </a:p>
            <a:p>
              <a:pPr defTabSz="685800"/>
              <a:r>
                <a:rPr lang="en-US" sz="1500" kern="0" dirty="0" smtClean="0">
                  <a:solidFill>
                    <a:schemeClr val="tx1"/>
                  </a:solidFill>
                  <a:latin typeface="Cambria" pitchFamily="18" charset="0"/>
                  <a:cs typeface="Arial"/>
                  <a:sym typeface="Arial"/>
                  <a:rtl val="0"/>
                </a:rPr>
                <a:t>Duration</a:t>
              </a:r>
            </a:p>
            <a:p>
              <a:pPr defTabSz="685800"/>
              <a:r>
                <a:rPr lang="en-US" sz="1500" kern="0" dirty="0" smtClean="0">
                  <a:solidFill>
                    <a:schemeClr val="tx1"/>
                  </a:solidFill>
                  <a:latin typeface="Cambria" pitchFamily="18" charset="0"/>
                  <a:cs typeface="Arial"/>
                  <a:sym typeface="Arial"/>
                  <a:rtl val="0"/>
                </a:rPr>
                <a:t>Instructions</a:t>
              </a:r>
            </a:p>
            <a:p>
              <a:pPr defTabSz="685800"/>
              <a:r>
                <a:rPr lang="en-US" sz="1500" kern="0" dirty="0" smtClean="0">
                  <a:solidFill>
                    <a:schemeClr val="tx1"/>
                  </a:solidFill>
                  <a:latin typeface="Cambria" pitchFamily="18" charset="0"/>
                  <a:cs typeface="Arial"/>
                  <a:sym typeface="Arial"/>
                  <a:rtl val="0"/>
                </a:rPr>
                <a:t>Maneuver</a:t>
              </a:r>
            </a:p>
            <a:p>
              <a:pPr defTabSz="685800"/>
              <a:r>
                <a:rPr lang="en-US" sz="1500" kern="0" dirty="0" smtClean="0">
                  <a:solidFill>
                    <a:srgbClr val="FF0000"/>
                  </a:solidFill>
                  <a:latin typeface="Cambria" pitchFamily="18" charset="0"/>
                  <a:cs typeface="Arial"/>
                  <a:sym typeface="Arial"/>
                  <a:rtl val="0"/>
                </a:rPr>
                <a:t>Polyline</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1828791" y="3229756"/>
            <a:ext cx="4295651" cy="16568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409424" y="4729683"/>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33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22</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038002"/>
            <a:chOff x="6520756" y="2169995"/>
            <a:chExt cx="1808322" cy="1038002"/>
          </a:xfrm>
        </p:grpSpPr>
        <p:sp>
          <p:nvSpPr>
            <p:cNvPr id="7"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endCxn id="7" idx="1"/>
          </p:cNvCxnSpPr>
          <p:nvPr/>
        </p:nvCxnSpPr>
        <p:spPr>
          <a:xfrm flipV="1">
            <a:off x="2920621" y="2860624"/>
            <a:ext cx="3203821" cy="4830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98123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23</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038002"/>
            <a:chOff x="6520756" y="2169995"/>
            <a:chExt cx="1808322" cy="1038002"/>
          </a:xfrm>
        </p:grpSpPr>
        <p:sp>
          <p:nvSpPr>
            <p:cNvPr id="7"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srgbClr val="FF0000"/>
                  </a:solidFill>
                  <a:latin typeface="Cambria" pitchFamily="18" charset="0"/>
                  <a:cs typeface="Arial"/>
                  <a:sym typeface="Arial"/>
                  <a:rtl val="0"/>
                </a:rPr>
                <a:t>Distance</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920621" y="2860624"/>
            <a:ext cx="3203821" cy="8659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501254" y="3569623"/>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466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038002"/>
            <a:chOff x="6520756" y="2169995"/>
            <a:chExt cx="1808322" cy="1038002"/>
          </a:xfrm>
        </p:grpSpPr>
        <p:sp>
          <p:nvSpPr>
            <p:cNvPr id="7"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schemeClr val="tx1"/>
                  </a:solidFill>
                  <a:latin typeface="Cambria" pitchFamily="18" charset="0"/>
                  <a:cs typeface="Arial"/>
                  <a:sym typeface="Arial"/>
                  <a:rtl val="0"/>
                </a:rPr>
                <a:t>Distance</a:t>
              </a:r>
            </a:p>
            <a:p>
              <a:pPr defTabSz="685800"/>
              <a:r>
                <a:rPr lang="en" sz="1500" kern="0" dirty="0" smtClean="0">
                  <a:solidFill>
                    <a:srgbClr val="FF0000"/>
                  </a:solidFill>
                  <a:latin typeface="Cambria" pitchFamily="18" charset="0"/>
                  <a:cs typeface="Arial"/>
                  <a:sym typeface="Arial"/>
                  <a:rtl val="0"/>
                </a:rPr>
                <a:t>Duration</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920621" y="2860624"/>
            <a:ext cx="3203821" cy="11116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501254" y="3815287"/>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327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25</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316732"/>
            <a:chOff x="6520756" y="2169995"/>
            <a:chExt cx="1808322" cy="1316732"/>
          </a:xfrm>
        </p:grpSpPr>
        <p:sp>
          <p:nvSpPr>
            <p:cNvPr id="7" name="Shape 689"/>
            <p:cNvSpPr/>
            <p:nvPr/>
          </p:nvSpPr>
          <p:spPr>
            <a:xfrm>
              <a:off x="6520756" y="2653846"/>
              <a:ext cx="1808322" cy="832881"/>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schemeClr val="tx1"/>
                  </a:solidFill>
                  <a:latin typeface="Cambria" pitchFamily="18" charset="0"/>
                  <a:cs typeface="Arial"/>
                  <a:sym typeface="Arial"/>
                  <a:rtl val="0"/>
                </a:rPr>
                <a:t>Distance</a:t>
              </a:r>
            </a:p>
            <a:p>
              <a:pPr defTabSz="685800"/>
              <a:r>
                <a:rPr lang="en" sz="1500" kern="0" dirty="0" smtClean="0">
                  <a:solidFill>
                    <a:schemeClr val="tx1"/>
                  </a:solidFill>
                  <a:latin typeface="Cambria" pitchFamily="18" charset="0"/>
                  <a:cs typeface="Arial"/>
                  <a:sym typeface="Arial"/>
                  <a:rtl val="0"/>
                </a:rPr>
                <a:t>Duration</a:t>
              </a:r>
            </a:p>
            <a:p>
              <a:pPr defTabSz="685800"/>
              <a:r>
                <a:rPr lang="en" sz="1500" kern="0" dirty="0" smtClean="0">
                  <a:solidFill>
                    <a:srgbClr val="FF0000"/>
                  </a:solidFill>
                  <a:latin typeface="Cambria" pitchFamily="18" charset="0"/>
                  <a:cs typeface="Arial"/>
                  <a:sym typeface="Arial"/>
                  <a:rtl val="0"/>
                </a:rPr>
                <a:t>StartAddress</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879677" y="2999989"/>
            <a:ext cx="3244765" cy="1832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460310" y="4675111"/>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321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26</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557903"/>
            <a:chOff x="6520756" y="2169995"/>
            <a:chExt cx="1808322" cy="1557903"/>
          </a:xfrm>
        </p:grpSpPr>
        <p:sp>
          <p:nvSpPr>
            <p:cNvPr id="7" name="Shape 689"/>
            <p:cNvSpPr/>
            <p:nvPr/>
          </p:nvSpPr>
          <p:spPr>
            <a:xfrm>
              <a:off x="6520756" y="2653846"/>
              <a:ext cx="1808322" cy="10740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schemeClr val="tx1"/>
                  </a:solidFill>
                  <a:latin typeface="Cambria" pitchFamily="18" charset="0"/>
                  <a:cs typeface="Arial"/>
                  <a:sym typeface="Arial"/>
                  <a:rtl val="0"/>
                </a:rPr>
                <a:t>Distance</a:t>
              </a:r>
            </a:p>
            <a:p>
              <a:pPr defTabSz="685800"/>
              <a:r>
                <a:rPr lang="en" sz="1500" kern="0" dirty="0" smtClean="0">
                  <a:solidFill>
                    <a:schemeClr val="tx1"/>
                  </a:solidFill>
                  <a:latin typeface="Cambria" pitchFamily="18" charset="0"/>
                  <a:cs typeface="Arial"/>
                  <a:sym typeface="Arial"/>
                  <a:rtl val="0"/>
                </a:rPr>
                <a:t>Duration</a:t>
              </a:r>
            </a:p>
            <a:p>
              <a:pPr defTabSz="685800"/>
              <a:r>
                <a:rPr lang="en" sz="1500" kern="0" dirty="0" smtClean="0">
                  <a:solidFill>
                    <a:schemeClr val="tx1"/>
                  </a:solidFill>
                  <a:latin typeface="Cambria" pitchFamily="18" charset="0"/>
                  <a:cs typeface="Arial"/>
                  <a:sym typeface="Arial"/>
                  <a:rtl val="0"/>
                </a:rPr>
                <a:t>StartAddress</a:t>
              </a:r>
            </a:p>
            <a:p>
              <a:pPr defTabSz="685800"/>
              <a:r>
                <a:rPr lang="en" sz="1500" kern="0" dirty="0" smtClean="0">
                  <a:solidFill>
                    <a:srgbClr val="FF0000"/>
                  </a:solidFill>
                  <a:latin typeface="Cambria" pitchFamily="18" charset="0"/>
                  <a:cs typeface="Arial"/>
                  <a:sym typeface="Arial"/>
                  <a:rtl val="0"/>
                </a:rPr>
                <a:t>EndAddress</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756845" y="3120574"/>
            <a:ext cx="3367597" cy="11382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337478" y="4101895"/>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3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27</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776267"/>
            <a:chOff x="6520756" y="2169995"/>
            <a:chExt cx="1808322" cy="1776267"/>
          </a:xfrm>
        </p:grpSpPr>
        <p:sp>
          <p:nvSpPr>
            <p:cNvPr id="7" name="Shape 689"/>
            <p:cNvSpPr/>
            <p:nvPr/>
          </p:nvSpPr>
          <p:spPr>
            <a:xfrm>
              <a:off x="6520756" y="2653846"/>
              <a:ext cx="1808322" cy="1292416"/>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schemeClr val="tx1"/>
                  </a:solidFill>
                  <a:latin typeface="Cambria" pitchFamily="18" charset="0"/>
                  <a:cs typeface="Arial"/>
                  <a:sym typeface="Arial"/>
                  <a:rtl val="0"/>
                </a:rPr>
                <a:t>Distance</a:t>
              </a:r>
            </a:p>
            <a:p>
              <a:pPr defTabSz="685800"/>
              <a:r>
                <a:rPr lang="en" sz="1500" kern="0" dirty="0" smtClean="0">
                  <a:solidFill>
                    <a:schemeClr val="tx1"/>
                  </a:solidFill>
                  <a:latin typeface="Cambria" pitchFamily="18" charset="0"/>
                  <a:cs typeface="Arial"/>
                  <a:sym typeface="Arial"/>
                  <a:rtl val="0"/>
                </a:rPr>
                <a:t>Duration</a:t>
              </a:r>
            </a:p>
            <a:p>
              <a:pPr defTabSz="685800"/>
              <a:r>
                <a:rPr lang="en" sz="1500" kern="0" dirty="0" smtClean="0">
                  <a:solidFill>
                    <a:schemeClr val="tx1"/>
                  </a:solidFill>
                  <a:latin typeface="Cambria" pitchFamily="18" charset="0"/>
                  <a:cs typeface="Arial"/>
                  <a:sym typeface="Arial"/>
                  <a:rtl val="0"/>
                </a:rPr>
                <a:t>StartAddress</a:t>
              </a:r>
            </a:p>
            <a:p>
              <a:pPr defTabSz="685800"/>
              <a:r>
                <a:rPr lang="en" sz="1500" kern="0" dirty="0" smtClean="0">
                  <a:solidFill>
                    <a:schemeClr val="tx1"/>
                  </a:solidFill>
                  <a:latin typeface="Cambria" pitchFamily="18" charset="0"/>
                  <a:cs typeface="Arial"/>
                  <a:sym typeface="Arial"/>
                  <a:rtl val="0"/>
                </a:rPr>
                <a:t>EndAddress</a:t>
              </a:r>
            </a:p>
            <a:p>
              <a:pPr defTabSz="685800"/>
              <a:r>
                <a:rPr lang="en" sz="1500" kern="0" dirty="0" smtClean="0">
                  <a:solidFill>
                    <a:srgbClr val="FF0000"/>
                  </a:solidFill>
                  <a:latin typeface="Cambria" pitchFamily="18" charset="0"/>
                  <a:cs typeface="Arial"/>
                  <a:sym typeface="Arial"/>
                  <a:rtl val="0"/>
                </a:rPr>
                <a:t>OverviewPolyline</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661310" y="3229756"/>
            <a:ext cx="3463132" cy="29226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091822" y="5971671"/>
            <a:ext cx="1569488" cy="36146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163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28</a:t>
            </a:fld>
            <a:endParaRPr lang="en"/>
          </a:p>
        </p:txBody>
      </p:sp>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lang="en-US" dirty="0" smtClean="0"/>
              <a:t>Class Diagram</a:t>
            </a:r>
            <a:endParaRPr dirty="0"/>
          </a:p>
        </p:txBody>
      </p:sp>
      <p:grpSp>
        <p:nvGrpSpPr>
          <p:cNvPr id="29" name="Group 28"/>
          <p:cNvGrpSpPr/>
          <p:nvPr/>
        </p:nvGrpSpPr>
        <p:grpSpPr>
          <a:xfrm>
            <a:off x="1293135" y="2894808"/>
            <a:ext cx="6554333" cy="1945544"/>
            <a:chOff x="1293135" y="2241679"/>
            <a:chExt cx="6554333" cy="1945544"/>
          </a:xfrm>
        </p:grpSpPr>
        <p:grpSp>
          <p:nvGrpSpPr>
            <p:cNvPr id="28" name="Group 27"/>
            <p:cNvGrpSpPr/>
            <p:nvPr/>
          </p:nvGrpSpPr>
          <p:grpSpPr>
            <a:xfrm>
              <a:off x="3101457" y="2241679"/>
              <a:ext cx="2937690" cy="411203"/>
              <a:chOff x="3101457" y="2241679"/>
              <a:chExt cx="2937690" cy="411203"/>
            </a:xfrm>
          </p:grpSpPr>
          <p:cxnSp>
            <p:nvCxnSpPr>
              <p:cNvPr id="21" name="Straight Connector 20"/>
              <p:cNvCxnSpPr>
                <a:stCxn id="26" idx="3"/>
                <a:endCxn id="18" idx="1"/>
              </p:cNvCxnSpPr>
              <p:nvPr/>
            </p:nvCxnSpPr>
            <p:spPr>
              <a:xfrm>
                <a:off x="3101457" y="2652882"/>
                <a:ext cx="2937690" cy="0"/>
              </a:xfrm>
              <a:prstGeom prst="line">
                <a:avLst/>
              </a:prstGeom>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3211708" y="2241679"/>
                <a:ext cx="389066" cy="338554"/>
              </a:xfrm>
              <a:prstGeom prst="rect">
                <a:avLst/>
              </a:prstGeom>
              <a:noFill/>
            </p:spPr>
            <p:txBody>
              <a:bodyPr wrap="none" rtlCol="0">
                <a:spAutoFit/>
              </a:bodyPr>
              <a:lstStyle/>
              <a:p>
                <a:r>
                  <a:rPr lang="en-US" sz="1600" dirty="0" smtClean="0">
                    <a:latin typeface="Cambria" pitchFamily="18" charset="0"/>
                  </a:rPr>
                  <a:t>1</a:t>
                </a:r>
                <a:endParaRPr lang="en-US" sz="1600" dirty="0">
                  <a:latin typeface="Cambria" pitchFamily="18" charset="0"/>
                </a:endParaRPr>
              </a:p>
            </p:txBody>
          </p:sp>
          <mc:AlternateContent xmlns:mc="http://schemas.openxmlformats.org/markup-compatibility/2006" xmlns:a14="http://schemas.microsoft.com/office/drawing/2010/main">
            <mc:Choice Requires="a14">
              <p:sp>
                <p:nvSpPr>
                  <p:cNvPr id="16" name="TextBox 15"/>
                  <p:cNvSpPr txBox="1"/>
                  <p:nvPr/>
                </p:nvSpPr>
                <p:spPr>
                  <a:xfrm>
                    <a:off x="5687515" y="2310162"/>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687515" y="2310162"/>
                    <a:ext cx="248465" cy="276999"/>
                  </a:xfrm>
                  <a:prstGeom prst="rect">
                    <a:avLst/>
                  </a:prstGeom>
                  <a:blipFill rotWithShape="1">
                    <a:blip r:embed="rId2"/>
                    <a:stretch>
                      <a:fillRect l="-14634" r="-9756"/>
                    </a:stretch>
                  </a:blipFill>
                </p:spPr>
                <p:txBody>
                  <a:bodyPr/>
                  <a:lstStyle/>
                  <a:p>
                    <a:r>
                      <a:rPr lang="en-US">
                        <a:noFill/>
                      </a:rPr>
                      <a:t> </a:t>
                    </a:r>
                  </a:p>
                </p:txBody>
              </p:sp>
            </mc:Fallback>
          </mc:AlternateContent>
        </p:grpSp>
        <p:grpSp>
          <p:nvGrpSpPr>
            <p:cNvPr id="15" name="Group 14"/>
            <p:cNvGrpSpPr/>
            <p:nvPr/>
          </p:nvGrpSpPr>
          <p:grpSpPr>
            <a:xfrm>
              <a:off x="6039146" y="2410956"/>
              <a:ext cx="1808322" cy="1776267"/>
              <a:chOff x="6520756" y="2169995"/>
              <a:chExt cx="1808322" cy="1776267"/>
            </a:xfrm>
          </p:grpSpPr>
          <p:sp>
            <p:nvSpPr>
              <p:cNvPr id="17" name="Shape 689"/>
              <p:cNvSpPr/>
              <p:nvPr/>
            </p:nvSpPr>
            <p:spPr>
              <a:xfrm>
                <a:off x="6520756" y="2653846"/>
                <a:ext cx="1808322" cy="1292416"/>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schemeClr val="tx1"/>
                    </a:solidFill>
                    <a:latin typeface="Cambria" pitchFamily="18" charset="0"/>
                    <a:cs typeface="Arial"/>
                    <a:sym typeface="Arial"/>
                    <a:rtl val="0"/>
                  </a:rPr>
                  <a:t>Distance</a:t>
                </a:r>
              </a:p>
              <a:p>
                <a:pPr defTabSz="685800"/>
                <a:r>
                  <a:rPr lang="en-US" sz="1500" kern="0" dirty="0" smtClean="0">
                    <a:solidFill>
                      <a:schemeClr val="tx1"/>
                    </a:solidFill>
                    <a:latin typeface="Cambria" pitchFamily="18" charset="0"/>
                    <a:cs typeface="Arial"/>
                    <a:sym typeface="Arial"/>
                    <a:rtl val="0"/>
                  </a:rPr>
                  <a:t>Duration</a:t>
                </a:r>
              </a:p>
              <a:p>
                <a:pPr defTabSz="685800"/>
                <a:r>
                  <a:rPr lang="en-US" sz="1500" kern="0" dirty="0" smtClean="0">
                    <a:solidFill>
                      <a:schemeClr val="tx1"/>
                    </a:solidFill>
                    <a:latin typeface="Cambria" pitchFamily="18" charset="0"/>
                    <a:cs typeface="Arial"/>
                    <a:sym typeface="Arial"/>
                    <a:rtl val="0"/>
                  </a:rPr>
                  <a:t>Instructions</a:t>
                </a:r>
              </a:p>
              <a:p>
                <a:pPr defTabSz="685800"/>
                <a:r>
                  <a:rPr lang="en-US" sz="1500" kern="0" dirty="0" smtClean="0">
                    <a:solidFill>
                      <a:schemeClr val="tx1"/>
                    </a:solidFill>
                    <a:latin typeface="Cambria" pitchFamily="18" charset="0"/>
                    <a:cs typeface="Arial"/>
                    <a:sym typeface="Arial"/>
                    <a:rtl val="0"/>
                  </a:rPr>
                  <a:t>Maneuver</a:t>
                </a:r>
              </a:p>
              <a:p>
                <a:pPr defTabSz="685800"/>
                <a:r>
                  <a:rPr lang="en-US" sz="1500" kern="0" dirty="0" smtClean="0">
                    <a:solidFill>
                      <a:schemeClr val="tx1"/>
                    </a:solidFill>
                    <a:latin typeface="Cambria" pitchFamily="18" charset="0"/>
                    <a:cs typeface="Arial"/>
                    <a:sym typeface="Arial"/>
                    <a:rtl val="0"/>
                  </a:rPr>
                  <a:t>Polyline</a:t>
                </a:r>
                <a:endParaRPr lang="en" sz="1500" kern="0" dirty="0">
                  <a:solidFill>
                    <a:schemeClr val="tx1"/>
                  </a:solidFill>
                  <a:latin typeface="Cambria" pitchFamily="18" charset="0"/>
                  <a:cs typeface="Arial"/>
                  <a:sym typeface="Arial"/>
                  <a:rtl val="0"/>
                </a:endParaRPr>
              </a:p>
            </p:txBody>
          </p:sp>
          <p:sp>
            <p:nvSpPr>
              <p:cNvPr id="1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grpSp>
          <p:nvGrpSpPr>
            <p:cNvPr id="24" name="Group 23"/>
            <p:cNvGrpSpPr/>
            <p:nvPr/>
          </p:nvGrpSpPr>
          <p:grpSpPr>
            <a:xfrm>
              <a:off x="1293135" y="2410956"/>
              <a:ext cx="1808322" cy="1776267"/>
              <a:chOff x="6520756" y="2169995"/>
              <a:chExt cx="1808322" cy="1776267"/>
            </a:xfrm>
          </p:grpSpPr>
          <p:sp>
            <p:nvSpPr>
              <p:cNvPr id="25" name="Shape 689"/>
              <p:cNvSpPr/>
              <p:nvPr/>
            </p:nvSpPr>
            <p:spPr>
              <a:xfrm>
                <a:off x="6520756" y="2653846"/>
                <a:ext cx="1808322" cy="1292416"/>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schemeClr val="tx1"/>
                    </a:solidFill>
                    <a:latin typeface="Cambria" pitchFamily="18" charset="0"/>
                    <a:cs typeface="Arial"/>
                    <a:sym typeface="Arial"/>
                    <a:rtl val="0"/>
                  </a:rPr>
                  <a:t>Distance</a:t>
                </a:r>
              </a:p>
              <a:p>
                <a:pPr defTabSz="685800"/>
                <a:r>
                  <a:rPr lang="en" sz="1500" kern="0" dirty="0" smtClean="0">
                    <a:solidFill>
                      <a:schemeClr val="tx1"/>
                    </a:solidFill>
                    <a:latin typeface="Cambria" pitchFamily="18" charset="0"/>
                    <a:cs typeface="Arial"/>
                    <a:sym typeface="Arial"/>
                    <a:rtl val="0"/>
                  </a:rPr>
                  <a:t>Duration</a:t>
                </a:r>
              </a:p>
              <a:p>
                <a:pPr defTabSz="685800"/>
                <a:r>
                  <a:rPr lang="en" sz="1500" kern="0" dirty="0" smtClean="0">
                    <a:solidFill>
                      <a:schemeClr val="tx1"/>
                    </a:solidFill>
                    <a:latin typeface="Cambria" pitchFamily="18" charset="0"/>
                    <a:cs typeface="Arial"/>
                    <a:sym typeface="Arial"/>
                    <a:rtl val="0"/>
                  </a:rPr>
                  <a:t>StartAddress</a:t>
                </a:r>
              </a:p>
              <a:p>
                <a:pPr defTabSz="685800"/>
                <a:r>
                  <a:rPr lang="en" sz="1500" kern="0" dirty="0" smtClean="0">
                    <a:solidFill>
                      <a:schemeClr val="tx1"/>
                    </a:solidFill>
                    <a:latin typeface="Cambria" pitchFamily="18" charset="0"/>
                    <a:cs typeface="Arial"/>
                    <a:sym typeface="Arial"/>
                    <a:rtl val="0"/>
                  </a:rPr>
                  <a:t>EndAddress</a:t>
                </a:r>
              </a:p>
              <a:p>
                <a:pPr defTabSz="685800"/>
                <a:r>
                  <a:rPr lang="en" sz="1500" kern="0" dirty="0" smtClean="0">
                    <a:solidFill>
                      <a:schemeClr val="tx1"/>
                    </a:solidFill>
                    <a:latin typeface="Cambria" pitchFamily="18" charset="0"/>
                    <a:cs typeface="Arial"/>
                    <a:sym typeface="Arial"/>
                    <a:rtl val="0"/>
                  </a:rPr>
                  <a:t>OverviewPolyline</a:t>
                </a:r>
                <a:endParaRPr lang="en" sz="1500" kern="0" dirty="0">
                  <a:solidFill>
                    <a:schemeClr val="tx1"/>
                  </a:solidFill>
                  <a:latin typeface="Cambria" pitchFamily="18" charset="0"/>
                  <a:cs typeface="Arial"/>
                  <a:sym typeface="Arial"/>
                  <a:rtl val="0"/>
                </a:endParaRPr>
              </a:p>
            </p:txBody>
          </p:sp>
          <p:sp>
            <p:nvSpPr>
              <p:cNvPr id="26"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grpSp>
    </p:spTree>
    <p:extLst>
      <p:ext uri="{BB962C8B-B14F-4D97-AF65-F5344CB8AC3E}">
        <p14:creationId xmlns:p14="http://schemas.microsoft.com/office/powerpoint/2010/main" val="693044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Demo four points optimize</a:t>
            </a:r>
            <a:endParaRPr lang="en-US" dirty="0">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29</a:t>
            </a:fld>
            <a:endParaRPr lang="en"/>
          </a:p>
        </p:txBody>
      </p:sp>
      <p:sp>
        <p:nvSpPr>
          <p:cNvPr id="5" name="Rectangle 4"/>
          <p:cNvSpPr/>
          <p:nvPr/>
        </p:nvSpPr>
        <p:spPr>
          <a:xfrm>
            <a:off x="457200" y="2527462"/>
            <a:ext cx="7083188" cy="1538883"/>
          </a:xfrm>
          <a:prstGeom prst="rect">
            <a:avLst/>
          </a:prstGeom>
        </p:spPr>
        <p:txBody>
          <a:bodyPr wrap="square">
            <a:spAutoFit/>
          </a:bodyPr>
          <a:lstStyle/>
          <a:p>
            <a:pPr marL="514350" lvl="1" indent="-171450">
              <a:spcBef>
                <a:spcPts val="375"/>
              </a:spcBef>
              <a:defRPr sz="2600">
                <a:solidFill>
                  <a:srgbClr val="C00000"/>
                </a:solidFill>
                <a:latin typeface="Cambria"/>
                <a:ea typeface="Cambria"/>
                <a:cs typeface="Cambria"/>
                <a:sym typeface="Cambria"/>
              </a:defRPr>
            </a:pPr>
            <a:r>
              <a:rPr lang="en-US" sz="2100" dirty="0"/>
              <a:t>Start location:</a:t>
            </a:r>
            <a:r>
              <a:rPr lang="en-US" sz="2100" dirty="0">
                <a:solidFill>
                  <a:srgbClr val="000000"/>
                </a:solidFill>
              </a:rPr>
              <a:t> </a:t>
            </a:r>
            <a:r>
              <a:rPr lang="en-US" sz="2100" dirty="0" err="1">
                <a:solidFill>
                  <a:srgbClr val="000000"/>
                </a:solidFill>
              </a:rPr>
              <a:t>Công</a:t>
            </a:r>
            <a:r>
              <a:rPr lang="en-US" sz="2100" dirty="0">
                <a:solidFill>
                  <a:srgbClr val="000000"/>
                </a:solidFill>
              </a:rPr>
              <a:t> </a:t>
            </a:r>
            <a:r>
              <a:rPr lang="en-US" sz="2100" dirty="0" err="1">
                <a:solidFill>
                  <a:srgbClr val="000000"/>
                </a:solidFill>
              </a:rPr>
              <a:t>Viên</a:t>
            </a:r>
            <a:r>
              <a:rPr lang="en-US" sz="2100" dirty="0">
                <a:solidFill>
                  <a:srgbClr val="000000"/>
                </a:solidFill>
              </a:rPr>
              <a:t> Tao </a:t>
            </a:r>
            <a:r>
              <a:rPr lang="en-US" sz="2100" dirty="0" err="1">
                <a:solidFill>
                  <a:srgbClr val="000000"/>
                </a:solidFill>
              </a:rPr>
              <a:t>Đàn</a:t>
            </a:r>
            <a:r>
              <a:rPr lang="en-US" sz="2100" dirty="0">
                <a:solidFill>
                  <a:srgbClr val="000000"/>
                </a:solidFill>
              </a:rPr>
              <a:t> </a:t>
            </a:r>
          </a:p>
          <a:p>
            <a:pPr marL="514350" lvl="1" indent="-171450">
              <a:spcBef>
                <a:spcPts val="375"/>
              </a:spcBef>
              <a:defRPr sz="2600">
                <a:solidFill>
                  <a:srgbClr val="C00000"/>
                </a:solidFill>
                <a:latin typeface="Cambria"/>
                <a:ea typeface="Cambria"/>
                <a:cs typeface="Cambria"/>
                <a:sym typeface="Cambria"/>
              </a:defRPr>
            </a:pPr>
            <a:r>
              <a:rPr lang="en-US" sz="2100" dirty="0" smtClean="0"/>
              <a:t>First </a:t>
            </a:r>
            <a:r>
              <a:rPr lang="en-US" sz="2100" dirty="0"/>
              <a:t>middle location: </a:t>
            </a:r>
            <a:r>
              <a:rPr lang="en-US" sz="2100" dirty="0">
                <a:solidFill>
                  <a:srgbClr val="000000"/>
                </a:solidFill>
              </a:rPr>
              <a:t>280 </a:t>
            </a:r>
            <a:r>
              <a:rPr lang="en-US" sz="2100" dirty="0" err="1">
                <a:solidFill>
                  <a:srgbClr val="000000"/>
                </a:solidFill>
              </a:rPr>
              <a:t>Nguyễn</a:t>
            </a:r>
            <a:r>
              <a:rPr lang="en-US" sz="2100" dirty="0">
                <a:solidFill>
                  <a:srgbClr val="000000"/>
                </a:solidFill>
              </a:rPr>
              <a:t> </a:t>
            </a:r>
            <a:r>
              <a:rPr lang="en-US" sz="2100" dirty="0" err="1">
                <a:solidFill>
                  <a:srgbClr val="000000"/>
                </a:solidFill>
              </a:rPr>
              <a:t>Đình</a:t>
            </a:r>
            <a:r>
              <a:rPr lang="en-US" sz="2100" dirty="0">
                <a:solidFill>
                  <a:srgbClr val="000000"/>
                </a:solidFill>
              </a:rPr>
              <a:t> </a:t>
            </a:r>
            <a:r>
              <a:rPr lang="en-US" sz="2100" dirty="0" err="1">
                <a:solidFill>
                  <a:srgbClr val="000000"/>
                </a:solidFill>
              </a:rPr>
              <a:t>Chiểu</a:t>
            </a:r>
            <a:endParaRPr lang="en-US" sz="2100" dirty="0">
              <a:solidFill>
                <a:srgbClr val="000000"/>
              </a:solidFill>
            </a:endParaRPr>
          </a:p>
          <a:p>
            <a:pPr marL="514350" lvl="1" indent="-171450">
              <a:spcBef>
                <a:spcPts val="375"/>
              </a:spcBef>
              <a:defRPr sz="2600">
                <a:solidFill>
                  <a:srgbClr val="C00000"/>
                </a:solidFill>
                <a:latin typeface="Cambria"/>
                <a:ea typeface="Cambria"/>
                <a:cs typeface="Cambria"/>
                <a:sym typeface="Cambria"/>
              </a:defRPr>
            </a:pPr>
            <a:r>
              <a:rPr lang="en-US" sz="2100" dirty="0"/>
              <a:t>Second middle location: </a:t>
            </a:r>
            <a:r>
              <a:rPr lang="en-US" sz="2100" dirty="0" err="1">
                <a:solidFill>
                  <a:srgbClr val="000000"/>
                </a:solidFill>
              </a:rPr>
              <a:t>VinCom</a:t>
            </a:r>
            <a:r>
              <a:rPr lang="en-US" sz="2100" dirty="0">
                <a:solidFill>
                  <a:srgbClr val="000000"/>
                </a:solidFill>
              </a:rPr>
              <a:t> </a:t>
            </a:r>
            <a:r>
              <a:rPr lang="en-US" sz="2100" dirty="0" err="1">
                <a:solidFill>
                  <a:srgbClr val="000000"/>
                </a:solidFill>
              </a:rPr>
              <a:t>Lê</a:t>
            </a:r>
            <a:r>
              <a:rPr lang="en-US" sz="2100" dirty="0">
                <a:solidFill>
                  <a:srgbClr val="000000"/>
                </a:solidFill>
              </a:rPr>
              <a:t> </a:t>
            </a:r>
            <a:r>
              <a:rPr lang="en-US" sz="2100" dirty="0" err="1">
                <a:solidFill>
                  <a:srgbClr val="000000"/>
                </a:solidFill>
              </a:rPr>
              <a:t>Thánh</a:t>
            </a:r>
            <a:r>
              <a:rPr lang="en-US" sz="2100" dirty="0">
                <a:solidFill>
                  <a:srgbClr val="000000"/>
                </a:solidFill>
              </a:rPr>
              <a:t> </a:t>
            </a:r>
            <a:r>
              <a:rPr lang="en-US" sz="2100" dirty="0" err="1">
                <a:solidFill>
                  <a:srgbClr val="000000"/>
                </a:solidFill>
              </a:rPr>
              <a:t>Tôn</a:t>
            </a:r>
            <a:r>
              <a:rPr lang="en-US" sz="2100" dirty="0"/>
              <a:t> </a:t>
            </a:r>
          </a:p>
          <a:p>
            <a:pPr marL="514350" lvl="1" indent="-171450">
              <a:spcBef>
                <a:spcPts val="375"/>
              </a:spcBef>
              <a:defRPr sz="2600">
                <a:solidFill>
                  <a:srgbClr val="C00000"/>
                </a:solidFill>
                <a:latin typeface="Cambria"/>
                <a:ea typeface="Cambria"/>
                <a:cs typeface="Cambria"/>
                <a:sym typeface="Cambria"/>
              </a:defRPr>
            </a:pPr>
            <a:r>
              <a:rPr lang="en-US" sz="2100" dirty="0"/>
              <a:t>End location</a:t>
            </a:r>
            <a:r>
              <a:rPr lang="en-US" sz="2100" dirty="0" smtClean="0"/>
              <a:t>: </a:t>
            </a:r>
            <a:r>
              <a:rPr lang="en-US" sz="2100" dirty="0" err="1">
                <a:solidFill>
                  <a:srgbClr val="000000"/>
                </a:solidFill>
                <a:latin typeface="Cambria"/>
                <a:ea typeface="Cambria"/>
                <a:cs typeface="Cambria"/>
              </a:rPr>
              <a:t>Bến</a:t>
            </a:r>
            <a:r>
              <a:rPr lang="en-US" sz="2100" dirty="0">
                <a:solidFill>
                  <a:srgbClr val="000000"/>
                </a:solidFill>
                <a:latin typeface="Cambria"/>
                <a:ea typeface="Cambria"/>
                <a:cs typeface="Cambria"/>
              </a:rPr>
              <a:t> </a:t>
            </a:r>
            <a:r>
              <a:rPr lang="en-US" sz="2100" dirty="0" err="1">
                <a:solidFill>
                  <a:srgbClr val="000000"/>
                </a:solidFill>
                <a:latin typeface="Cambria"/>
                <a:ea typeface="Cambria"/>
                <a:cs typeface="Cambria"/>
              </a:rPr>
              <a:t>xe</a:t>
            </a:r>
            <a:r>
              <a:rPr lang="en-US" sz="2100" dirty="0">
                <a:solidFill>
                  <a:srgbClr val="000000"/>
                </a:solidFill>
                <a:latin typeface="Cambria"/>
                <a:ea typeface="Cambria"/>
                <a:cs typeface="Cambria"/>
              </a:rPr>
              <a:t> </a:t>
            </a:r>
            <a:r>
              <a:rPr lang="en-US" sz="2100" dirty="0" err="1">
                <a:solidFill>
                  <a:srgbClr val="000000"/>
                </a:solidFill>
                <a:latin typeface="Cambria"/>
                <a:ea typeface="Cambria"/>
                <a:cs typeface="Cambria"/>
              </a:rPr>
              <a:t>quận</a:t>
            </a:r>
            <a:r>
              <a:rPr lang="en-US" sz="2100" dirty="0">
                <a:solidFill>
                  <a:srgbClr val="000000"/>
                </a:solidFill>
                <a:latin typeface="Cambria"/>
                <a:ea typeface="Cambria"/>
                <a:cs typeface="Cambria"/>
              </a:rPr>
              <a:t> 8</a:t>
            </a:r>
          </a:p>
        </p:txBody>
      </p:sp>
    </p:spTree>
    <p:extLst>
      <p:ext uri="{BB962C8B-B14F-4D97-AF65-F5344CB8AC3E}">
        <p14:creationId xmlns:p14="http://schemas.microsoft.com/office/powerpoint/2010/main" val="45290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pPr/>
              <a:t>3</a:t>
            </a:fld>
            <a:endParaRPr lang="en"/>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latin typeface="Cambria" pitchFamily="18" charset="0"/>
                    <a:cs typeface="Times New Roman" pitchFamily="18" charset="0"/>
                  </a:rPr>
                  <a:t>Khương</a:t>
                </a:r>
                <a:endParaRPr lang="en-US" sz="2000" b="1" dirty="0">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2702122" y="5933619"/>
            <a:ext cx="1187858" cy="400110"/>
          </a:xfrm>
          <a:prstGeom prst="rect">
            <a:avLst/>
          </a:prstGeom>
          <a:noFill/>
        </p:spPr>
        <p:txBody>
          <a:bodyPr wrap="square" rtlCol="0">
            <a:spAutoFit/>
          </a:bodyPr>
          <a:lstStyle/>
          <a:p>
            <a:r>
              <a:rPr lang="vi-VN" sz="2000" b="1" dirty="0" smtClean="0">
                <a:latin typeface="Cambria" pitchFamily="18" charset="0"/>
                <a:cs typeface="Times New Roman" pitchFamily="18" charset="0"/>
              </a:rPr>
              <a:t>Bạn gái</a:t>
            </a:r>
            <a:endParaRPr lang="en-US" sz="2000" b="1" dirty="0">
              <a:latin typeface="Cambria" pitchFamily="18" charset="0"/>
              <a:cs typeface="Times New Roman" pitchFamily="18" charset="0"/>
            </a:endParaRPr>
          </a:p>
        </p:txBody>
      </p:sp>
      <p:sp>
        <p:nvSpPr>
          <p:cNvPr id="12" name="TextBox 11"/>
          <p:cNvSpPr txBox="1"/>
          <p:nvPr/>
        </p:nvSpPr>
        <p:spPr>
          <a:xfrm>
            <a:off x="2397322" y="6333729"/>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a:t>
            </a:r>
            <a:r>
              <a:rPr lang="en-US" dirty="0" smtClean="0">
                <a:solidFill>
                  <a:srgbClr val="FF0000"/>
                </a:solidFill>
                <a:latin typeface="Cambria" pitchFamily="18" charset="0"/>
              </a:rPr>
              <a:t>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780" y="462325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0694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000" dirty="0" smtClean="0">
                <a:solidFill>
                  <a:schemeClr val="bg1"/>
                </a:solidFill>
                <a:latin typeface="Cambria" pitchFamily="18" charset="0"/>
              </a:rPr>
              <a:t>Scenario</a:t>
            </a:r>
            <a:endParaRPr lang="en-US" sz="6000" dirty="0">
              <a:solidFill>
                <a:schemeClr val="bg1"/>
              </a:solidFill>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30</a:t>
            </a:fld>
            <a:endParaRPr lang="en">
              <a:solidFill>
                <a:prstClr val="black">
                  <a:tint val="75000"/>
                </a:prstClr>
              </a:solidFill>
            </a:endParaRPr>
          </a:p>
        </p:txBody>
      </p:sp>
      <p:sp>
        <p:nvSpPr>
          <p:cNvPr id="5" name="Rectangle 4"/>
          <p:cNvSpPr/>
          <p:nvPr/>
        </p:nvSpPr>
        <p:spPr>
          <a:xfrm>
            <a:off x="457200" y="2527462"/>
            <a:ext cx="8229600" cy="954107"/>
          </a:xfrm>
          <a:prstGeom prst="rect">
            <a:avLst/>
          </a:prstGeom>
        </p:spPr>
        <p:txBody>
          <a:bodyPr wrap="square">
            <a:spAutoFit/>
          </a:bodyPr>
          <a:lstStyle/>
          <a:p>
            <a:pPr defTabSz="457200"/>
            <a:r>
              <a:rPr lang="en-US" sz="2800" dirty="0">
                <a:solidFill>
                  <a:prstClr val="black"/>
                </a:solidFill>
              </a:rPr>
              <a:t>After search motor route by Wi-Fi at home. Mr. </a:t>
            </a:r>
            <a:r>
              <a:rPr lang="en-US" sz="2800" dirty="0" err="1">
                <a:solidFill>
                  <a:prstClr val="black"/>
                </a:solidFill>
              </a:rPr>
              <a:t>Khuong</a:t>
            </a:r>
            <a:r>
              <a:rPr lang="en-US" sz="2800" dirty="0">
                <a:solidFill>
                  <a:prstClr val="black"/>
                </a:solidFill>
              </a:rPr>
              <a:t> start his trip.</a:t>
            </a:r>
          </a:p>
        </p:txBody>
      </p:sp>
    </p:spTree>
    <p:extLst>
      <p:ext uri="{BB962C8B-B14F-4D97-AF65-F5344CB8AC3E}">
        <p14:creationId xmlns:p14="http://schemas.microsoft.com/office/powerpoint/2010/main" val="1646507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000" dirty="0" smtClean="0">
                <a:solidFill>
                  <a:schemeClr val="bg1"/>
                </a:solidFill>
                <a:latin typeface="Cambria" pitchFamily="18" charset="0"/>
              </a:rPr>
              <a:t>Problem</a:t>
            </a:r>
            <a:endParaRPr lang="en-US" sz="6000" dirty="0">
              <a:solidFill>
                <a:schemeClr val="bg1"/>
              </a:solidFill>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31</a:t>
            </a:fld>
            <a:endParaRPr lang="en">
              <a:solidFill>
                <a:prstClr val="black">
                  <a:tint val="75000"/>
                </a:prstClr>
              </a:solidFill>
            </a:endParaRPr>
          </a:p>
        </p:txBody>
      </p:sp>
      <p:sp>
        <p:nvSpPr>
          <p:cNvPr id="5" name="Rectangle 4"/>
          <p:cNvSpPr/>
          <p:nvPr/>
        </p:nvSpPr>
        <p:spPr>
          <a:xfrm>
            <a:off x="457200" y="1877023"/>
            <a:ext cx="8229600" cy="1569660"/>
          </a:xfrm>
          <a:prstGeom prst="rect">
            <a:avLst/>
          </a:prstGeom>
        </p:spPr>
        <p:txBody>
          <a:bodyPr wrap="square">
            <a:spAutoFit/>
          </a:bodyPr>
          <a:lstStyle/>
          <a:p>
            <a:pPr defTabSz="457200"/>
            <a:r>
              <a:rPr lang="en-US" sz="2400" dirty="0">
                <a:solidFill>
                  <a:prstClr val="black"/>
                </a:solidFill>
              </a:rPr>
              <a:t>Mr. </a:t>
            </a:r>
            <a:r>
              <a:rPr lang="en-US" sz="2400" dirty="0" err="1">
                <a:solidFill>
                  <a:prstClr val="black"/>
                </a:solidFill>
              </a:rPr>
              <a:t>Khuong</a:t>
            </a:r>
            <a:r>
              <a:rPr lang="en-US" sz="2400" dirty="0">
                <a:solidFill>
                  <a:prstClr val="black"/>
                </a:solidFill>
              </a:rPr>
              <a:t> doesn’t know what he should do, when he is driving.</a:t>
            </a:r>
            <a:br>
              <a:rPr lang="en-US" sz="2400" dirty="0">
                <a:solidFill>
                  <a:prstClr val="black"/>
                </a:solidFill>
              </a:rPr>
            </a:br>
            <a:r>
              <a:rPr lang="en-US" sz="2400" dirty="0">
                <a:solidFill>
                  <a:prstClr val="black"/>
                </a:solidFill>
              </a:rPr>
              <a:t>Mr. </a:t>
            </a:r>
            <a:r>
              <a:rPr lang="en-US" sz="2400" dirty="0" err="1">
                <a:solidFill>
                  <a:prstClr val="black"/>
                </a:solidFill>
              </a:rPr>
              <a:t>Khuong</a:t>
            </a:r>
            <a:r>
              <a:rPr lang="en-US" sz="2400" dirty="0">
                <a:solidFill>
                  <a:prstClr val="black"/>
                </a:solidFill>
              </a:rPr>
              <a:t> doesn’t know where he should turn, when he meets corner.</a:t>
            </a:r>
          </a:p>
          <a:p>
            <a:pPr defTabSz="457200"/>
            <a:r>
              <a:rPr lang="en-US" sz="2400" dirty="0">
                <a:solidFill>
                  <a:prstClr val="black"/>
                </a:solidFill>
              </a:rPr>
              <a:t>And he doesn’t has 3G to view map.</a:t>
            </a:r>
          </a:p>
        </p:txBody>
      </p:sp>
      <p:pic>
        <p:nvPicPr>
          <p:cNvPr id="6" name="Picture 2" descr="http://i20.servimg.com/u/f20/13/50/70/90/lacduo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339" y="3410465"/>
            <a:ext cx="2810828" cy="28442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tatic.panoramio.com/photos/large/5574162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9773" y="3446683"/>
            <a:ext cx="3744097" cy="2808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880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000" dirty="0" smtClean="0">
                <a:solidFill>
                  <a:schemeClr val="bg1"/>
                </a:solidFill>
                <a:latin typeface="Cambria" pitchFamily="18" charset="0"/>
              </a:rPr>
              <a:t>Solution</a:t>
            </a:r>
            <a:endParaRPr lang="en-US" sz="6000" dirty="0">
              <a:solidFill>
                <a:schemeClr val="bg1"/>
              </a:solidFill>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32</a:t>
            </a:fld>
            <a:endParaRPr lang="en">
              <a:solidFill>
                <a:prstClr val="black">
                  <a:tint val="75000"/>
                </a:prstClr>
              </a:solidFill>
            </a:endParaRPr>
          </a:p>
        </p:txBody>
      </p:sp>
      <p:sp>
        <p:nvSpPr>
          <p:cNvPr id="5" name="Rectangle 4"/>
          <p:cNvSpPr/>
          <p:nvPr/>
        </p:nvSpPr>
        <p:spPr>
          <a:xfrm>
            <a:off x="457200" y="1877023"/>
            <a:ext cx="8229600" cy="1384995"/>
          </a:xfrm>
          <a:prstGeom prst="rect">
            <a:avLst/>
          </a:prstGeom>
        </p:spPr>
        <p:txBody>
          <a:bodyPr wrap="square">
            <a:spAutoFit/>
          </a:bodyPr>
          <a:lstStyle/>
          <a:p>
            <a:pPr defTabSz="457200"/>
            <a:r>
              <a:rPr lang="en-US" sz="2800" dirty="0">
                <a:solidFill>
                  <a:prstClr val="black"/>
                </a:solidFill>
              </a:rPr>
              <a:t>Provide application has:</a:t>
            </a:r>
          </a:p>
          <a:p>
            <a:pPr defTabSz="457200"/>
            <a:r>
              <a:rPr lang="en-US" sz="2800" dirty="0">
                <a:solidFill>
                  <a:prstClr val="black"/>
                </a:solidFill>
              </a:rPr>
              <a:t>- Offline map, don’t need 3G to view map.</a:t>
            </a:r>
          </a:p>
          <a:p>
            <a:pPr defTabSz="457200"/>
            <a:r>
              <a:rPr lang="en-US" sz="2800" dirty="0">
                <a:solidFill>
                  <a:prstClr val="black"/>
                </a:solidFill>
              </a:rPr>
              <a:t>- Auto detect and notify at each motorbike turn.</a:t>
            </a:r>
          </a:p>
        </p:txBody>
      </p:sp>
    </p:spTree>
    <p:extLst>
      <p:ext uri="{BB962C8B-B14F-4D97-AF65-F5344CB8AC3E}">
        <p14:creationId xmlns:p14="http://schemas.microsoft.com/office/powerpoint/2010/main" val="494073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TextBox 3"/>
          <p:cNvSpPr txBox="1"/>
          <p:nvPr/>
        </p:nvSpPr>
        <p:spPr>
          <a:xfrm>
            <a:off x="1327265" y="2204387"/>
            <a:ext cx="6802631" cy="923330"/>
          </a:xfrm>
          <a:prstGeom prst="rect">
            <a:avLst/>
          </a:prstGeom>
          <a:noFill/>
        </p:spPr>
        <p:txBody>
          <a:bodyPr wrap="none" rtlCol="0">
            <a:spAutoFit/>
          </a:bodyPr>
          <a:lstStyle/>
          <a:p>
            <a:pPr algn="ctr" defTabSz="457200"/>
            <a:r>
              <a:rPr lang="vi-VN" sz="5400" dirty="0" smtClean="0">
                <a:solidFill>
                  <a:prstClr val="white"/>
                </a:solidFill>
              </a:rPr>
              <a:t>Notify Turn Algorithm</a:t>
            </a:r>
            <a:endParaRPr lang="en-US" sz="5400" dirty="0">
              <a:solidFill>
                <a:prstClr val="white"/>
              </a:solidFill>
            </a:endParaRPr>
          </a:p>
        </p:txBody>
      </p:sp>
    </p:spTree>
    <p:extLst>
      <p:ext uri="{BB962C8B-B14F-4D97-AF65-F5344CB8AC3E}">
        <p14:creationId xmlns:p14="http://schemas.microsoft.com/office/powerpoint/2010/main" val="1547537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TextBox 3"/>
          <p:cNvSpPr txBox="1"/>
          <p:nvPr/>
        </p:nvSpPr>
        <p:spPr>
          <a:xfrm>
            <a:off x="1403497" y="2204387"/>
            <a:ext cx="6650154" cy="1754326"/>
          </a:xfrm>
          <a:prstGeom prst="rect">
            <a:avLst/>
          </a:prstGeom>
          <a:noFill/>
        </p:spPr>
        <p:txBody>
          <a:bodyPr wrap="none" rtlCol="0">
            <a:spAutoFit/>
          </a:bodyPr>
          <a:lstStyle/>
          <a:p>
            <a:pPr algn="ctr" defTabSz="457200"/>
            <a:r>
              <a:rPr lang="en-US" sz="5400" dirty="0" smtClean="0">
                <a:solidFill>
                  <a:prstClr val="white"/>
                </a:solidFill>
              </a:rPr>
              <a:t>Distance from point to </a:t>
            </a:r>
          </a:p>
          <a:p>
            <a:pPr algn="ctr" defTabSz="457200"/>
            <a:r>
              <a:rPr lang="en-US" sz="5400" dirty="0" smtClean="0">
                <a:solidFill>
                  <a:prstClr val="white"/>
                </a:solidFill>
              </a:rPr>
              <a:t>segment algorithm</a:t>
            </a:r>
            <a:endParaRPr lang="en-US" sz="5400" dirty="0">
              <a:solidFill>
                <a:prstClr val="white"/>
              </a:solidFill>
            </a:endParaRPr>
          </a:p>
        </p:txBody>
      </p:sp>
    </p:spTree>
    <p:extLst>
      <p:ext uri="{BB962C8B-B14F-4D97-AF65-F5344CB8AC3E}">
        <p14:creationId xmlns:p14="http://schemas.microsoft.com/office/powerpoint/2010/main" val="1989295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14" name="TextBox 13"/>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sp>
        <p:nvSpPr>
          <p:cNvPr id="18" name="Oval 17"/>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9" name="Oval 18"/>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26794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14" name="TextBox 13"/>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sp>
        <p:nvSpPr>
          <p:cNvPr id="18" name="Oval 17"/>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9" name="Oval 18"/>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7" name="TextBox 6"/>
          <p:cNvSpPr txBox="1"/>
          <p:nvPr/>
        </p:nvSpPr>
        <p:spPr>
          <a:xfrm>
            <a:off x="3836927" y="1743075"/>
            <a:ext cx="308098" cy="369332"/>
          </a:xfrm>
          <a:prstGeom prst="rect">
            <a:avLst/>
          </a:prstGeom>
          <a:noFill/>
        </p:spPr>
        <p:txBody>
          <a:bodyPr wrap="none" rtlCol="0">
            <a:spAutoFit/>
          </a:bodyPr>
          <a:lstStyle/>
          <a:p>
            <a:pPr defTabSz="457200"/>
            <a:r>
              <a:rPr lang="en-US" dirty="0">
                <a:solidFill>
                  <a:prstClr val="black"/>
                </a:solidFill>
              </a:rPr>
              <a:t>C</a:t>
            </a:r>
          </a:p>
        </p:txBody>
      </p:sp>
      <p:sp>
        <p:nvSpPr>
          <p:cNvPr id="8" name="Oval 7"/>
          <p:cNvSpPr/>
          <p:nvPr/>
        </p:nvSpPr>
        <p:spPr>
          <a:xfrm>
            <a:off x="3719489" y="1927741"/>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448812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16" name="TextBox 15"/>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sp>
        <p:nvSpPr>
          <p:cNvPr id="18" name="TextBox 17"/>
          <p:cNvSpPr txBox="1"/>
          <p:nvPr/>
        </p:nvSpPr>
        <p:spPr>
          <a:xfrm>
            <a:off x="3836927" y="1743075"/>
            <a:ext cx="308098" cy="369332"/>
          </a:xfrm>
          <a:prstGeom prst="rect">
            <a:avLst/>
          </a:prstGeom>
          <a:noFill/>
        </p:spPr>
        <p:txBody>
          <a:bodyPr wrap="none" rtlCol="0">
            <a:spAutoFit/>
          </a:bodyPr>
          <a:lstStyle/>
          <a:p>
            <a:pPr defTabSz="457200"/>
            <a:r>
              <a:rPr lang="en-US" dirty="0">
                <a:solidFill>
                  <a:prstClr val="black"/>
                </a:solidFill>
              </a:rPr>
              <a:t>C</a:t>
            </a:r>
          </a:p>
        </p:txBody>
      </p:sp>
      <p:sp>
        <p:nvSpPr>
          <p:cNvPr id="20" name="Oval 19"/>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1" name="Oval 20"/>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2" name="Oval 21"/>
          <p:cNvSpPr/>
          <p:nvPr/>
        </p:nvSpPr>
        <p:spPr>
          <a:xfrm>
            <a:off x="3719489" y="1927741"/>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23" name="Straight Connector 22"/>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632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7877" y="2939535"/>
            <a:ext cx="190500" cy="190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5" name="Straight Connector 4"/>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7" name="TextBox 6"/>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cxnSp>
        <p:nvCxnSpPr>
          <p:cNvPr id="8" name="Straight Connector 7"/>
          <p:cNvCxnSpPr/>
          <p:nvPr/>
        </p:nvCxnSpPr>
        <p:spPr>
          <a:xfrm>
            <a:off x="3816694" y="2038350"/>
            <a:ext cx="0" cy="10858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36927" y="1743075"/>
            <a:ext cx="308098" cy="369332"/>
          </a:xfrm>
          <a:prstGeom prst="rect">
            <a:avLst/>
          </a:prstGeom>
          <a:noFill/>
        </p:spPr>
        <p:txBody>
          <a:bodyPr wrap="none" rtlCol="0">
            <a:spAutoFit/>
          </a:bodyPr>
          <a:lstStyle/>
          <a:p>
            <a:pPr defTabSz="457200"/>
            <a:r>
              <a:rPr lang="en-US" dirty="0">
                <a:solidFill>
                  <a:prstClr val="black"/>
                </a:solidFill>
              </a:rPr>
              <a:t>C</a:t>
            </a:r>
          </a:p>
        </p:txBody>
      </p:sp>
      <p:sp>
        <p:nvSpPr>
          <p:cNvPr id="10" name="TextBox 9"/>
          <p:cNvSpPr txBox="1"/>
          <p:nvPr/>
        </p:nvSpPr>
        <p:spPr>
          <a:xfrm>
            <a:off x="3572111" y="2396999"/>
            <a:ext cx="264816" cy="276999"/>
          </a:xfrm>
          <a:prstGeom prst="rect">
            <a:avLst/>
          </a:prstGeom>
          <a:noFill/>
        </p:spPr>
        <p:txBody>
          <a:bodyPr wrap="none" rtlCol="0">
            <a:spAutoFit/>
          </a:bodyPr>
          <a:lstStyle/>
          <a:p>
            <a:pPr defTabSz="457200"/>
            <a:r>
              <a:rPr lang="en-US" sz="1200" dirty="0">
                <a:solidFill>
                  <a:prstClr val="black"/>
                </a:solidFill>
              </a:rPr>
              <a:t>d</a:t>
            </a:r>
          </a:p>
        </p:txBody>
      </p:sp>
      <p:sp>
        <p:nvSpPr>
          <p:cNvPr id="11" name="Oval 10"/>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2" name="Oval 11"/>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3" name="Oval 12"/>
          <p:cNvSpPr/>
          <p:nvPr/>
        </p:nvSpPr>
        <p:spPr>
          <a:xfrm>
            <a:off x="3719489" y="1927741"/>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14" name="Straight Connector 13"/>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5545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30633" y="3805020"/>
            <a:ext cx="308098" cy="369332"/>
          </a:xfrm>
          <a:prstGeom prst="rect">
            <a:avLst/>
          </a:prstGeom>
          <a:noFill/>
        </p:spPr>
        <p:txBody>
          <a:bodyPr wrap="none" rtlCol="0">
            <a:spAutoFit/>
          </a:bodyPr>
          <a:lstStyle/>
          <a:p>
            <a:pPr defTabSz="457200"/>
            <a:r>
              <a:rPr lang="en-US" dirty="0">
                <a:solidFill>
                  <a:prstClr val="black"/>
                </a:solidFill>
              </a:rPr>
              <a:t>C</a:t>
            </a:r>
          </a:p>
        </p:txBody>
      </p:sp>
      <p:sp>
        <p:nvSpPr>
          <p:cNvPr id="26" name="Oval 25"/>
          <p:cNvSpPr/>
          <p:nvPr/>
        </p:nvSpPr>
        <p:spPr>
          <a:xfrm>
            <a:off x="6113195" y="3989686"/>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27" name="Straight Connector 26"/>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29" name="TextBox 28"/>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sp>
        <p:nvSpPr>
          <p:cNvPr id="31" name="Oval 30"/>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32" name="Oval 31"/>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55505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pPr/>
              <a:t>4</a:t>
            </a:fld>
            <a:endParaRPr lang="en"/>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latin typeface="Cambria" pitchFamily="18" charset="0"/>
                    <a:cs typeface="Times New Roman" pitchFamily="18" charset="0"/>
                  </a:rPr>
                  <a:t>Khương</a:t>
                </a:r>
                <a:endParaRPr lang="en-US" sz="2000" b="1" dirty="0">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2710734" y="5900290"/>
            <a:ext cx="1161160" cy="400110"/>
          </a:xfrm>
          <a:prstGeom prst="rect">
            <a:avLst/>
          </a:prstGeom>
          <a:noFill/>
        </p:spPr>
        <p:txBody>
          <a:bodyPr wrap="square" rtlCol="0">
            <a:spAutoFit/>
          </a:bodyPr>
          <a:lstStyle/>
          <a:p>
            <a:r>
              <a:rPr lang="vi-VN" sz="2000" b="1" dirty="0" smtClean="0">
                <a:latin typeface="Cambria" pitchFamily="18" charset="0"/>
                <a:cs typeface="Times New Roman" pitchFamily="18" charset="0"/>
              </a:rPr>
              <a:t>Bạn gái</a:t>
            </a:r>
            <a:endParaRPr lang="en-US" sz="2000" b="1" dirty="0">
              <a:latin typeface="Cambria" pitchFamily="18" charset="0"/>
              <a:cs typeface="Times New Roman" pitchFamily="18" charset="0"/>
            </a:endParaRPr>
          </a:p>
        </p:txBody>
      </p:sp>
      <p:sp>
        <p:nvSpPr>
          <p:cNvPr id="12" name="TextBox 11"/>
          <p:cNvSpPr txBox="1"/>
          <p:nvPr/>
        </p:nvSpPr>
        <p:spPr>
          <a:xfrm>
            <a:off x="2408256" y="6300400"/>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a:t>
            </a:r>
            <a:r>
              <a:rPr lang="en-US" dirty="0" smtClean="0">
                <a:solidFill>
                  <a:srgbClr val="FF0000"/>
                </a:solidFill>
                <a:latin typeface="Cambria" pitchFamily="18" charset="0"/>
              </a:rPr>
              <a:t>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0734" y="465851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191282" y="3436794"/>
            <a:ext cx="1191402" cy="400110"/>
          </a:xfrm>
          <a:prstGeom prst="rect">
            <a:avLst/>
          </a:prstGeom>
          <a:noFill/>
        </p:spPr>
        <p:txBody>
          <a:bodyPr wrap="square" rtlCol="0">
            <a:spAutoFit/>
          </a:bodyPr>
          <a:lstStyle/>
          <a:p>
            <a:r>
              <a:rPr lang="en-US" sz="2000" b="1" dirty="0" err="1" smtClean="0">
                <a:latin typeface="Cambria" pitchFamily="18" charset="0"/>
                <a:cs typeface="Times New Roman" pitchFamily="18" charset="0"/>
              </a:rPr>
              <a:t>Bà</a:t>
            </a:r>
            <a:r>
              <a:rPr lang="en-US" sz="2000" b="1" dirty="0" smtClean="0">
                <a:latin typeface="Cambria" pitchFamily="18" charset="0"/>
                <a:cs typeface="Times New Roman" pitchFamily="18" charset="0"/>
              </a:rPr>
              <a:t> </a:t>
            </a:r>
            <a:r>
              <a:rPr lang="en-US" sz="2000" b="1" dirty="0" err="1" smtClean="0">
                <a:latin typeface="Cambria" pitchFamily="18" charset="0"/>
                <a:cs typeface="Times New Roman" pitchFamily="18" charset="0"/>
              </a:rPr>
              <a:t>Nội</a:t>
            </a:r>
            <a:endParaRPr lang="en-US" sz="2000" b="1" dirty="0">
              <a:latin typeface="Cambria" pitchFamily="18" charset="0"/>
              <a:cs typeface="Times New Roman" pitchFamily="18" charset="0"/>
            </a:endParaRPr>
          </a:p>
        </p:txBody>
      </p:sp>
      <p:sp>
        <p:nvSpPr>
          <p:cNvPr id="22" name="TextBox 21"/>
          <p:cNvSpPr txBox="1"/>
          <p:nvPr/>
        </p:nvSpPr>
        <p:spPr>
          <a:xfrm>
            <a:off x="3466562" y="3998530"/>
            <a:ext cx="2640842" cy="369332"/>
          </a:xfrm>
          <a:prstGeom prst="rect">
            <a:avLst/>
          </a:prstGeom>
          <a:noFill/>
        </p:spPr>
        <p:txBody>
          <a:bodyPr wrap="square" rtlCol="0">
            <a:spAutoFit/>
          </a:bodyPr>
          <a:lstStyle/>
          <a:p>
            <a:r>
              <a:rPr lang="en-US" dirty="0" err="1">
                <a:solidFill>
                  <a:srgbClr val="FF0000"/>
                </a:solidFill>
                <a:latin typeface="Cambria" pitchFamily="18" charset="0"/>
              </a:rPr>
              <a:t>VinCom</a:t>
            </a:r>
            <a:r>
              <a:rPr lang="en-US" dirty="0">
                <a:solidFill>
                  <a:srgbClr val="FF0000"/>
                </a:solidFill>
                <a:latin typeface="Cambria" pitchFamily="18" charset="0"/>
              </a:rPr>
              <a:t> </a:t>
            </a:r>
            <a:r>
              <a:rPr lang="en-US" dirty="0" err="1">
                <a:solidFill>
                  <a:srgbClr val="FF0000"/>
                </a:solidFill>
                <a:latin typeface="Cambria" pitchFamily="18" charset="0"/>
              </a:rPr>
              <a:t>Lê</a:t>
            </a:r>
            <a:r>
              <a:rPr lang="en-US" dirty="0">
                <a:solidFill>
                  <a:srgbClr val="FF0000"/>
                </a:solidFill>
                <a:latin typeface="Cambria" pitchFamily="18" charset="0"/>
              </a:rPr>
              <a:t> </a:t>
            </a:r>
            <a:r>
              <a:rPr lang="en-US" dirty="0" err="1">
                <a:solidFill>
                  <a:srgbClr val="FF0000"/>
                </a:solidFill>
                <a:latin typeface="Cambria" pitchFamily="18" charset="0"/>
              </a:rPr>
              <a:t>Thánh</a:t>
            </a:r>
            <a:r>
              <a:rPr lang="en-US" dirty="0">
                <a:solidFill>
                  <a:srgbClr val="FF0000"/>
                </a:solidFill>
                <a:latin typeface="Cambria" pitchFamily="18" charset="0"/>
              </a:rPr>
              <a:t> </a:t>
            </a:r>
            <a:r>
              <a:rPr lang="en-US" dirty="0" err="1">
                <a:solidFill>
                  <a:srgbClr val="FF0000"/>
                </a:solidFill>
                <a:latin typeface="Cambria" pitchFamily="18" charset="0"/>
              </a:rPr>
              <a:t>Tôn</a:t>
            </a:r>
            <a:endParaRPr lang="en-US"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50" y="2216417"/>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132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7" name="TextBox 6"/>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cxnSp>
        <p:nvCxnSpPr>
          <p:cNvPr id="13" name="Straight Connector 12"/>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6230633" y="3805020"/>
            <a:ext cx="308098" cy="369332"/>
          </a:xfrm>
          <a:prstGeom prst="rect">
            <a:avLst/>
          </a:prstGeom>
          <a:noFill/>
        </p:spPr>
        <p:txBody>
          <a:bodyPr wrap="none" rtlCol="0">
            <a:spAutoFit/>
          </a:bodyPr>
          <a:lstStyle/>
          <a:p>
            <a:pPr defTabSz="457200"/>
            <a:r>
              <a:rPr lang="en-US" dirty="0">
                <a:solidFill>
                  <a:prstClr val="black"/>
                </a:solidFill>
              </a:rPr>
              <a:t>C</a:t>
            </a:r>
          </a:p>
        </p:txBody>
      </p:sp>
      <p:sp>
        <p:nvSpPr>
          <p:cNvPr id="16" name="Oval 15"/>
          <p:cNvSpPr/>
          <p:nvPr/>
        </p:nvSpPr>
        <p:spPr>
          <a:xfrm>
            <a:off x="6113195" y="3989686"/>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7" name="Oval 16"/>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8" name="Oval 17"/>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19" name="Straight Connector 18"/>
          <p:cNvCxnSpPr>
            <a:stCxn id="16" idx="2"/>
            <a:endCxn id="17" idx="5"/>
          </p:cNvCxnSpPr>
          <p:nvPr/>
        </p:nvCxnSpPr>
        <p:spPr>
          <a:xfrm flipH="1" flipV="1">
            <a:off x="2237823" y="3208782"/>
            <a:ext cx="3875372" cy="8735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229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6" name="TextBox 5"/>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cxnSp>
        <p:nvCxnSpPr>
          <p:cNvPr id="7" name="Straight Connector 6"/>
          <p:cNvCxnSpPr/>
          <p:nvPr/>
        </p:nvCxnSpPr>
        <p:spPr>
          <a:xfrm flipH="1" flipV="1">
            <a:off x="5819775" y="3143249"/>
            <a:ext cx="404951" cy="9962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230633" y="3805020"/>
            <a:ext cx="308098" cy="369332"/>
          </a:xfrm>
          <a:prstGeom prst="rect">
            <a:avLst/>
          </a:prstGeom>
          <a:noFill/>
        </p:spPr>
        <p:txBody>
          <a:bodyPr wrap="none" rtlCol="0">
            <a:spAutoFit/>
          </a:bodyPr>
          <a:lstStyle/>
          <a:p>
            <a:pPr defTabSz="457200"/>
            <a:r>
              <a:rPr lang="en-US" dirty="0">
                <a:solidFill>
                  <a:prstClr val="black"/>
                </a:solidFill>
              </a:rPr>
              <a:t>C</a:t>
            </a:r>
          </a:p>
        </p:txBody>
      </p:sp>
      <p:sp>
        <p:nvSpPr>
          <p:cNvPr id="11" name="Oval 10"/>
          <p:cNvSpPr/>
          <p:nvPr/>
        </p:nvSpPr>
        <p:spPr>
          <a:xfrm>
            <a:off x="6113195" y="3989686"/>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2" name="Oval 11"/>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3" name="Oval 12"/>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14" name="Straight Connector 13"/>
          <p:cNvCxnSpPr>
            <a:stCxn id="11" idx="2"/>
            <a:endCxn id="12" idx="5"/>
          </p:cNvCxnSpPr>
          <p:nvPr/>
        </p:nvCxnSpPr>
        <p:spPr>
          <a:xfrm flipH="1" flipV="1">
            <a:off x="2237823" y="3208782"/>
            <a:ext cx="3875372" cy="8735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9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17" name="TextBox 16"/>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cxnSp>
        <p:nvCxnSpPr>
          <p:cNvPr id="18" name="Straight Connector 17"/>
          <p:cNvCxnSpPr/>
          <p:nvPr/>
        </p:nvCxnSpPr>
        <p:spPr>
          <a:xfrm flipH="1" flipV="1">
            <a:off x="5819775" y="3143249"/>
            <a:ext cx="404951" cy="9962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230633" y="3805020"/>
            <a:ext cx="308098" cy="369332"/>
          </a:xfrm>
          <a:prstGeom prst="rect">
            <a:avLst/>
          </a:prstGeom>
          <a:noFill/>
        </p:spPr>
        <p:txBody>
          <a:bodyPr wrap="none" rtlCol="0">
            <a:spAutoFit/>
          </a:bodyPr>
          <a:lstStyle/>
          <a:p>
            <a:pPr defTabSz="457200"/>
            <a:r>
              <a:rPr lang="en-US" dirty="0">
                <a:solidFill>
                  <a:prstClr val="black"/>
                </a:solidFill>
              </a:rPr>
              <a:t>C</a:t>
            </a:r>
          </a:p>
        </p:txBody>
      </p:sp>
      <p:sp>
        <p:nvSpPr>
          <p:cNvPr id="22" name="Oval 21"/>
          <p:cNvSpPr/>
          <p:nvPr/>
        </p:nvSpPr>
        <p:spPr>
          <a:xfrm>
            <a:off x="6113195" y="3989686"/>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3" name="Oval 22"/>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4" name="Oval 23"/>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6" name="TextBox 25"/>
          <p:cNvSpPr txBox="1"/>
          <p:nvPr/>
        </p:nvSpPr>
        <p:spPr>
          <a:xfrm>
            <a:off x="6113195" y="3435350"/>
            <a:ext cx="30649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Tree>
    <p:extLst>
      <p:ext uri="{BB962C8B-B14F-4D97-AF65-F5344CB8AC3E}">
        <p14:creationId xmlns:p14="http://schemas.microsoft.com/office/powerpoint/2010/main" val="820000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TextBox 3"/>
          <p:cNvSpPr txBox="1"/>
          <p:nvPr/>
        </p:nvSpPr>
        <p:spPr>
          <a:xfrm>
            <a:off x="1327265" y="2204387"/>
            <a:ext cx="6802631" cy="923330"/>
          </a:xfrm>
          <a:prstGeom prst="rect">
            <a:avLst/>
          </a:prstGeom>
          <a:noFill/>
        </p:spPr>
        <p:txBody>
          <a:bodyPr wrap="none" rtlCol="0">
            <a:spAutoFit/>
          </a:bodyPr>
          <a:lstStyle/>
          <a:p>
            <a:pPr algn="ctr" defTabSz="457200"/>
            <a:r>
              <a:rPr lang="vi-VN" sz="5400" dirty="0" smtClean="0">
                <a:solidFill>
                  <a:prstClr val="white"/>
                </a:solidFill>
              </a:rPr>
              <a:t>Notify Turn Algorithm</a:t>
            </a:r>
            <a:endParaRPr lang="en-US" sz="5400" dirty="0">
              <a:solidFill>
                <a:prstClr val="white"/>
              </a:solidFill>
            </a:endParaRPr>
          </a:p>
        </p:txBody>
      </p:sp>
    </p:spTree>
    <p:extLst>
      <p:ext uri="{BB962C8B-B14F-4D97-AF65-F5344CB8AC3E}">
        <p14:creationId xmlns:p14="http://schemas.microsoft.com/office/powerpoint/2010/main" val="286358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 name="TextBox 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6" name="TextBox 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cxnSp>
        <p:nvCxnSpPr>
          <p:cNvPr id="9" name="Straight Connector 8"/>
          <p:cNvCxnSpPr>
            <a:stCxn id="4" idx="2"/>
            <a:endCxn id="5" idx="0"/>
          </p:cNvCxnSpPr>
          <p:nvPr/>
        </p:nvCxnSpPr>
        <p:spPr>
          <a:xfrm>
            <a:off x="2273905" y="2866041"/>
            <a:ext cx="1196638"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a:endCxn id="6" idx="2"/>
          </p:cNvCxnSpPr>
          <p:nvPr/>
        </p:nvCxnSpPr>
        <p:spPr>
          <a:xfrm flipV="1">
            <a:off x="3470543" y="2866041"/>
            <a:ext cx="1040821"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0" name="TextBox 1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cxnSp>
        <p:nvCxnSpPr>
          <p:cNvPr id="21" name="Straight Connector 20"/>
          <p:cNvCxnSpPr>
            <a:endCxn id="22"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5" name="TextBox 2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318296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 name="TextBox 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6" name="TextBox 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cxnSp>
        <p:nvCxnSpPr>
          <p:cNvPr id="9" name="Straight Connector 8"/>
          <p:cNvCxnSpPr>
            <a:stCxn id="4" idx="2"/>
            <a:endCxn id="5" idx="0"/>
          </p:cNvCxnSpPr>
          <p:nvPr/>
        </p:nvCxnSpPr>
        <p:spPr>
          <a:xfrm>
            <a:off x="2273905" y="2866041"/>
            <a:ext cx="1196638"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a:endCxn id="6" idx="2"/>
          </p:cNvCxnSpPr>
          <p:nvPr/>
        </p:nvCxnSpPr>
        <p:spPr>
          <a:xfrm flipV="1">
            <a:off x="3470543" y="2866041"/>
            <a:ext cx="1040821"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0" name="TextBox 1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cxnSp>
        <p:nvCxnSpPr>
          <p:cNvPr id="21" name="Straight Connector 20"/>
          <p:cNvCxnSpPr>
            <a:endCxn id="22"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5" name="TextBox 2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8" name="Oval 17"/>
          <p:cNvSpPr/>
          <p:nvPr/>
        </p:nvSpPr>
        <p:spPr>
          <a:xfrm>
            <a:off x="2469745" y="277954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287048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 name="TextBox 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6" name="TextBox 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cxnSp>
        <p:nvCxnSpPr>
          <p:cNvPr id="9" name="Straight Connector 8"/>
          <p:cNvCxnSpPr>
            <a:stCxn id="4" idx="2"/>
            <a:endCxn id="5" idx="0"/>
          </p:cNvCxnSpPr>
          <p:nvPr/>
        </p:nvCxnSpPr>
        <p:spPr>
          <a:xfrm>
            <a:off x="2273905" y="2866041"/>
            <a:ext cx="1196638"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a:endCxn id="6" idx="2"/>
          </p:cNvCxnSpPr>
          <p:nvPr/>
        </p:nvCxnSpPr>
        <p:spPr>
          <a:xfrm flipV="1">
            <a:off x="3470543" y="2866041"/>
            <a:ext cx="1040821"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0" name="TextBox 1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cxnSp>
        <p:nvCxnSpPr>
          <p:cNvPr id="21" name="Straight Connector 20"/>
          <p:cNvCxnSpPr>
            <a:endCxn id="22"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5" name="TextBox 2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8" name="Oval 17"/>
          <p:cNvSpPr/>
          <p:nvPr/>
        </p:nvSpPr>
        <p:spPr>
          <a:xfrm>
            <a:off x="2469745" y="277954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2" name="Picture 1"/>
          <p:cNvPicPr>
            <a:picLocks noChangeAspect="1"/>
          </p:cNvPicPr>
          <p:nvPr/>
        </p:nvPicPr>
        <p:blipFill>
          <a:blip r:embed="rId3"/>
          <a:stretch>
            <a:fillRect/>
          </a:stretch>
        </p:blipFill>
        <p:spPr>
          <a:xfrm>
            <a:off x="1293170" y="1859969"/>
            <a:ext cx="2460932" cy="2185138"/>
          </a:xfrm>
          <a:prstGeom prst="rect">
            <a:avLst/>
          </a:prstGeom>
          <a:ln>
            <a:solidFill>
              <a:schemeClr val="tx1"/>
            </a:solidFill>
          </a:ln>
        </p:spPr>
      </p:pic>
      <p:sp>
        <p:nvSpPr>
          <p:cNvPr id="12" name="Rectangle 11"/>
          <p:cNvSpPr/>
          <p:nvPr/>
        </p:nvSpPr>
        <p:spPr>
          <a:xfrm rot="2186999">
            <a:off x="2456391" y="2993956"/>
            <a:ext cx="88106" cy="88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8" name="Straight Connector 7"/>
          <p:cNvCxnSpPr/>
          <p:nvPr/>
        </p:nvCxnSpPr>
        <p:spPr>
          <a:xfrm flipH="1">
            <a:off x="2441702" y="2866040"/>
            <a:ext cx="152549" cy="17196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937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7" name="Oval 2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Oval 1"/>
          <p:cNvSpPr/>
          <p:nvPr/>
        </p:nvSpPr>
        <p:spPr>
          <a:xfrm>
            <a:off x="2469745" y="277954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15" name="Straight Connector 14"/>
          <p:cNvCxnSpPr>
            <a:endCxn id="16"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7" name="Straight Connector 16"/>
          <p:cNvCxnSpPr>
            <a:stCxn id="16"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9" name="TextBox 2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1" name="TextBox 3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2" name="TextBox 3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3" name="Oval 3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34" name="Oval 3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5" name="TextBox 3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897143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7" name="Oval 2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Oval 1"/>
          <p:cNvSpPr/>
          <p:nvPr/>
        </p:nvSpPr>
        <p:spPr>
          <a:xfrm>
            <a:off x="2469745" y="277954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15" name="Straight Connector 14"/>
          <p:cNvCxnSpPr>
            <a:endCxn id="16"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7" name="Straight Connector 16"/>
          <p:cNvCxnSpPr>
            <a:stCxn id="16"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9" name="TextBox 2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1" name="TextBox 3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2" name="TextBox 3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3" name="Oval 3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34" name="Oval 3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5" name="TextBox 3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cxnSp>
        <p:nvCxnSpPr>
          <p:cNvPr id="4" name="Straight Connector 3"/>
          <p:cNvCxnSpPr>
            <a:stCxn id="2" idx="5"/>
            <a:endCxn id="26" idx="1"/>
          </p:cNvCxnSpPr>
          <p:nvPr/>
        </p:nvCxnSpPr>
        <p:spPr>
          <a:xfrm>
            <a:off x="2617405" y="2927203"/>
            <a:ext cx="800700" cy="7432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94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7" name="Oval 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9" name="Oval 8"/>
          <p:cNvSpPr/>
          <p:nvPr/>
        </p:nvSpPr>
        <p:spPr>
          <a:xfrm>
            <a:off x="3002094" y="3692160"/>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cxnSp>
        <p:nvCxnSpPr>
          <p:cNvPr id="10" name="Straight Connector 9"/>
          <p:cNvCxnSpPr>
            <a:endCxn id="11"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2" name="Straight Connector 11"/>
          <p:cNvCxnSpPr>
            <a:stCxn id="11"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4" name="TextBox 1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15" name="TextBox 1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16" name="TextBox 1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17" name="TextBox 16"/>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18" name="Oval 1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9" name="TextBox 1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23164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pPr/>
              <a:t>5</a:t>
            </a:fld>
            <a:endParaRPr lang="en"/>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latin typeface="Cambria" pitchFamily="18" charset="0"/>
                    <a:cs typeface="Times New Roman" pitchFamily="18" charset="0"/>
                  </a:rPr>
                  <a:t>Khương</a:t>
                </a:r>
                <a:endParaRPr lang="en-US" sz="2000" b="1" dirty="0">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3001150" y="5725126"/>
            <a:ext cx="1161160" cy="400110"/>
          </a:xfrm>
          <a:prstGeom prst="rect">
            <a:avLst/>
          </a:prstGeom>
          <a:noFill/>
        </p:spPr>
        <p:txBody>
          <a:bodyPr wrap="square" rtlCol="0">
            <a:spAutoFit/>
          </a:bodyPr>
          <a:lstStyle/>
          <a:p>
            <a:r>
              <a:rPr lang="vi-VN" sz="2000" b="1" dirty="0" smtClean="0">
                <a:latin typeface="Cambria" pitchFamily="18" charset="0"/>
                <a:cs typeface="Times New Roman" pitchFamily="18" charset="0"/>
              </a:rPr>
              <a:t>Bạn gái</a:t>
            </a:r>
            <a:endParaRPr lang="en-US" sz="2000" b="1" dirty="0">
              <a:latin typeface="Cambria" pitchFamily="18" charset="0"/>
              <a:cs typeface="Times New Roman" pitchFamily="18" charset="0"/>
            </a:endParaRPr>
          </a:p>
        </p:txBody>
      </p:sp>
      <p:sp>
        <p:nvSpPr>
          <p:cNvPr id="12" name="TextBox 11"/>
          <p:cNvSpPr txBox="1"/>
          <p:nvPr/>
        </p:nvSpPr>
        <p:spPr>
          <a:xfrm>
            <a:off x="2698672" y="6208185"/>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a:t>
            </a:r>
            <a:r>
              <a:rPr lang="en-US" dirty="0" smtClean="0">
                <a:solidFill>
                  <a:srgbClr val="FF0000"/>
                </a:solidFill>
                <a:latin typeface="Cambria" pitchFamily="18" charset="0"/>
              </a:rPr>
              <a:t>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110" y="440135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317483" y="5553138"/>
            <a:ext cx="914400" cy="400110"/>
          </a:xfrm>
          <a:prstGeom prst="rect">
            <a:avLst/>
          </a:prstGeom>
          <a:noFill/>
        </p:spPr>
        <p:txBody>
          <a:bodyPr wrap="square" rtlCol="0">
            <a:spAutoFit/>
          </a:bodyPr>
          <a:lstStyle/>
          <a:p>
            <a:r>
              <a:rPr lang="en-US" sz="2000" b="1" dirty="0" err="1" smtClean="0">
                <a:latin typeface="Cambria" pitchFamily="18" charset="0"/>
                <a:cs typeface="Times New Roman" pitchFamily="18" charset="0"/>
              </a:rPr>
              <a:t>Mẹ</a:t>
            </a:r>
            <a:endParaRPr lang="en-US" sz="2000" b="1" dirty="0">
              <a:latin typeface="Cambria" pitchFamily="18" charset="0"/>
              <a:cs typeface="Times New Roman" pitchFamily="18" charset="0"/>
            </a:endParaRPr>
          </a:p>
        </p:txBody>
      </p:sp>
      <p:sp>
        <p:nvSpPr>
          <p:cNvPr id="16" name="TextBox 15"/>
          <p:cNvSpPr txBox="1"/>
          <p:nvPr/>
        </p:nvSpPr>
        <p:spPr>
          <a:xfrm>
            <a:off x="6323994" y="6126042"/>
            <a:ext cx="2654490" cy="369332"/>
          </a:xfrm>
          <a:prstGeom prst="rect">
            <a:avLst/>
          </a:prstGeom>
          <a:noFill/>
        </p:spPr>
        <p:txBody>
          <a:bodyPr wrap="square" rtlCol="0">
            <a:spAutoFit/>
          </a:bodyPr>
          <a:lstStyle/>
          <a:p>
            <a:r>
              <a:rPr lang="en-US" dirty="0">
                <a:solidFill>
                  <a:srgbClr val="FF0000"/>
                </a:solidFill>
                <a:latin typeface="Cambria" pitchFamily="18" charset="0"/>
              </a:rPr>
              <a:t>280 </a:t>
            </a:r>
            <a:r>
              <a:rPr lang="en-US" dirty="0" err="1">
                <a:solidFill>
                  <a:srgbClr val="FF0000"/>
                </a:solidFill>
                <a:latin typeface="Cambria" pitchFamily="18" charset="0"/>
              </a:rPr>
              <a:t>Nguyễn</a:t>
            </a:r>
            <a:r>
              <a:rPr lang="en-US" dirty="0">
                <a:solidFill>
                  <a:srgbClr val="FF0000"/>
                </a:solidFill>
                <a:latin typeface="Cambria" pitchFamily="18" charset="0"/>
              </a:rPr>
              <a:t> </a:t>
            </a:r>
            <a:r>
              <a:rPr lang="en-US" dirty="0" err="1">
                <a:solidFill>
                  <a:srgbClr val="FF0000"/>
                </a:solidFill>
                <a:latin typeface="Cambria" pitchFamily="18" charset="0"/>
              </a:rPr>
              <a:t>Đình</a:t>
            </a:r>
            <a:r>
              <a:rPr lang="en-US" dirty="0">
                <a:solidFill>
                  <a:srgbClr val="FF0000"/>
                </a:solidFill>
                <a:latin typeface="Cambria" pitchFamily="18" charset="0"/>
              </a:rPr>
              <a:t> </a:t>
            </a:r>
            <a:r>
              <a:rPr lang="en-US" dirty="0" err="1">
                <a:solidFill>
                  <a:srgbClr val="FF0000"/>
                </a:solidFill>
                <a:latin typeface="Cambria" pitchFamily="18" charset="0"/>
              </a:rPr>
              <a:t>Chiểu</a:t>
            </a:r>
            <a:endParaRPr lang="en-US" dirty="0">
              <a:solidFill>
                <a:srgbClr val="FF0000"/>
              </a:solidFill>
              <a:latin typeface="Cambria" pitchFamily="18" charset="0"/>
              <a:cs typeface="Times New Roman" pitchFamily="18" charset="0"/>
            </a:endParaRPr>
          </a:p>
        </p:txBody>
      </p:sp>
      <p:pic>
        <p:nvPicPr>
          <p:cNvPr id="17" name="Picture 2" descr="C:\Users\ngoan\Desktop\image\Office-Client-Female-Light-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595" y="4116266"/>
            <a:ext cx="1161288" cy="11612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931059" y="3228168"/>
            <a:ext cx="1191402" cy="400110"/>
          </a:xfrm>
          <a:prstGeom prst="rect">
            <a:avLst/>
          </a:prstGeom>
          <a:noFill/>
        </p:spPr>
        <p:txBody>
          <a:bodyPr wrap="square" rtlCol="0">
            <a:spAutoFit/>
          </a:bodyPr>
          <a:lstStyle/>
          <a:p>
            <a:r>
              <a:rPr lang="en-US" sz="2000" b="1" dirty="0" err="1" smtClean="0">
                <a:latin typeface="Cambria" pitchFamily="18" charset="0"/>
                <a:cs typeface="Times New Roman" pitchFamily="18" charset="0"/>
              </a:rPr>
              <a:t>Bà</a:t>
            </a:r>
            <a:r>
              <a:rPr lang="en-US" sz="2000" b="1" dirty="0" smtClean="0">
                <a:latin typeface="Cambria" pitchFamily="18" charset="0"/>
                <a:cs typeface="Times New Roman" pitchFamily="18" charset="0"/>
              </a:rPr>
              <a:t> </a:t>
            </a:r>
            <a:r>
              <a:rPr lang="en-US" sz="2000" b="1" dirty="0" err="1" smtClean="0">
                <a:latin typeface="Cambria" pitchFamily="18" charset="0"/>
                <a:cs typeface="Times New Roman" pitchFamily="18" charset="0"/>
              </a:rPr>
              <a:t>Nội</a:t>
            </a:r>
            <a:endParaRPr lang="en-US" sz="2000" b="1" dirty="0">
              <a:latin typeface="Cambria" pitchFamily="18" charset="0"/>
              <a:cs typeface="Times New Roman" pitchFamily="18" charset="0"/>
            </a:endParaRPr>
          </a:p>
        </p:txBody>
      </p:sp>
      <p:sp>
        <p:nvSpPr>
          <p:cNvPr id="22" name="TextBox 21"/>
          <p:cNvSpPr txBox="1"/>
          <p:nvPr/>
        </p:nvSpPr>
        <p:spPr>
          <a:xfrm>
            <a:off x="4067950" y="3766257"/>
            <a:ext cx="2640842" cy="369332"/>
          </a:xfrm>
          <a:prstGeom prst="rect">
            <a:avLst/>
          </a:prstGeom>
          <a:noFill/>
        </p:spPr>
        <p:txBody>
          <a:bodyPr wrap="square" rtlCol="0">
            <a:spAutoFit/>
          </a:bodyPr>
          <a:lstStyle/>
          <a:p>
            <a:r>
              <a:rPr lang="en-US" dirty="0" err="1">
                <a:solidFill>
                  <a:srgbClr val="FF0000"/>
                </a:solidFill>
                <a:latin typeface="Cambria" pitchFamily="18" charset="0"/>
              </a:rPr>
              <a:t>VinCom</a:t>
            </a:r>
            <a:r>
              <a:rPr lang="en-US" dirty="0">
                <a:solidFill>
                  <a:srgbClr val="FF0000"/>
                </a:solidFill>
                <a:latin typeface="Cambria" pitchFamily="18" charset="0"/>
              </a:rPr>
              <a:t> </a:t>
            </a:r>
            <a:r>
              <a:rPr lang="en-US" dirty="0" err="1">
                <a:solidFill>
                  <a:srgbClr val="FF0000"/>
                </a:solidFill>
                <a:latin typeface="Cambria" pitchFamily="18" charset="0"/>
              </a:rPr>
              <a:t>Lê</a:t>
            </a:r>
            <a:r>
              <a:rPr lang="en-US" dirty="0">
                <a:solidFill>
                  <a:srgbClr val="FF0000"/>
                </a:solidFill>
                <a:latin typeface="Cambria" pitchFamily="18" charset="0"/>
              </a:rPr>
              <a:t> </a:t>
            </a:r>
            <a:r>
              <a:rPr lang="en-US" dirty="0" err="1">
                <a:solidFill>
                  <a:srgbClr val="FF0000"/>
                </a:solidFill>
                <a:latin typeface="Cambria" pitchFamily="18" charset="0"/>
              </a:rPr>
              <a:t>Thánh</a:t>
            </a:r>
            <a:r>
              <a:rPr lang="en-US" dirty="0">
                <a:solidFill>
                  <a:srgbClr val="FF0000"/>
                </a:solidFill>
                <a:latin typeface="Cambria" pitchFamily="18" charset="0"/>
              </a:rPr>
              <a:t> </a:t>
            </a:r>
            <a:r>
              <a:rPr lang="en-US" dirty="0" err="1">
                <a:solidFill>
                  <a:srgbClr val="FF0000"/>
                </a:solidFill>
                <a:latin typeface="Cambria" pitchFamily="18" charset="0"/>
              </a:rPr>
              <a:t>Tôn</a:t>
            </a:r>
            <a:endParaRPr lang="en-US"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7727" y="2007791"/>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8" name="Oval 7"/>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0" name="Straight Connector 9"/>
          <p:cNvCxnSpPr>
            <a:endCxn id="11"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2" name="Straight Connector 11"/>
          <p:cNvCxnSpPr>
            <a:stCxn id="11"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4" name="TextBox 1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16" name="TextBox 1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17" name="TextBox 16"/>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18" name="Oval 1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9" name="TextBox 1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5" name="TextBox 1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2" name="Oval 21"/>
          <p:cNvSpPr/>
          <p:nvPr/>
        </p:nvSpPr>
        <p:spPr>
          <a:xfrm>
            <a:off x="3002094" y="3692160"/>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pic>
        <p:nvPicPr>
          <p:cNvPr id="3" name="Picture 2"/>
          <p:cNvPicPr>
            <a:picLocks noChangeAspect="1"/>
          </p:cNvPicPr>
          <p:nvPr/>
        </p:nvPicPr>
        <p:blipFill>
          <a:blip r:embed="rId3"/>
          <a:stretch>
            <a:fillRect/>
          </a:stretch>
        </p:blipFill>
        <p:spPr>
          <a:xfrm>
            <a:off x="1921921" y="2410494"/>
            <a:ext cx="2364509" cy="2051085"/>
          </a:xfrm>
          <a:prstGeom prst="rect">
            <a:avLst/>
          </a:prstGeom>
          <a:ln>
            <a:solidFill>
              <a:schemeClr val="tx1"/>
            </a:solidFill>
          </a:ln>
        </p:spPr>
      </p:pic>
      <p:cxnSp>
        <p:nvCxnSpPr>
          <p:cNvPr id="24" name="Straight Connector 23"/>
          <p:cNvCxnSpPr/>
          <p:nvPr/>
        </p:nvCxnSpPr>
        <p:spPr>
          <a:xfrm flipV="1">
            <a:off x="2963952" y="3121136"/>
            <a:ext cx="238592" cy="3457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rot="2237156">
            <a:off x="3170388" y="3143115"/>
            <a:ext cx="78581" cy="78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72997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0" name="Straight Connector 9"/>
          <p:cNvCxnSpPr>
            <a:endCxn id="11"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2" name="Straight Connector 11"/>
          <p:cNvCxnSpPr>
            <a:stCxn id="11"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4" name="TextBox 1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16" name="TextBox 1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17" name="TextBox 16"/>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18" name="Oval 1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9" name="TextBox 1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5" name="TextBox 1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2" name="Oval 21"/>
          <p:cNvSpPr/>
          <p:nvPr/>
        </p:nvSpPr>
        <p:spPr>
          <a:xfrm>
            <a:off x="3002094" y="3692160"/>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cxnSp>
        <p:nvCxnSpPr>
          <p:cNvPr id="29" name="Straight Connector 28"/>
          <p:cNvCxnSpPr>
            <a:stCxn id="22" idx="6"/>
            <a:endCxn id="15" idx="0"/>
          </p:cNvCxnSpPr>
          <p:nvPr/>
        </p:nvCxnSpPr>
        <p:spPr>
          <a:xfrm flipV="1">
            <a:off x="3175089" y="3745065"/>
            <a:ext cx="295454" cy="335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Tree>
    <p:extLst>
      <p:ext uri="{BB962C8B-B14F-4D97-AF65-F5344CB8AC3E}">
        <p14:creationId xmlns:p14="http://schemas.microsoft.com/office/powerpoint/2010/main" val="55171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3" name="Oval 12"/>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5" name="Oval Callout 14"/>
          <p:cNvSpPr/>
          <p:nvPr/>
        </p:nvSpPr>
        <p:spPr>
          <a:xfrm>
            <a:off x="3153191" y="1409700"/>
            <a:ext cx="1925436" cy="902344"/>
          </a:xfrm>
          <a:prstGeom prst="wedgeEllipseCallout">
            <a:avLst>
              <a:gd name="adj1" fmla="val -30569"/>
              <a:gd name="adj2" fmla="val 19942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prepare to turn left</a:t>
            </a:r>
            <a:endParaRPr lang="en-US" dirty="0">
              <a:solidFill>
                <a:prstClr val="white"/>
              </a:solidFill>
            </a:endParaRPr>
          </a:p>
        </p:txBody>
      </p:sp>
      <p:cxnSp>
        <p:nvCxnSpPr>
          <p:cNvPr id="18" name="Straight Connector 17"/>
          <p:cNvCxnSpPr>
            <a:endCxn id="19"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0" name="Straight Connector 19"/>
          <p:cNvCxnSpPr>
            <a:stCxn id="19"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2" name="TextBox 21"/>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3" name="TextBox 22"/>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4" name="TextBox 23"/>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5" name="TextBox 24"/>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6" name="Oval 25"/>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7" name="TextBox 26"/>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29" name="Oval 28"/>
          <p:cNvSpPr/>
          <p:nvPr/>
        </p:nvSpPr>
        <p:spPr>
          <a:xfrm>
            <a:off x="3002094" y="3692160"/>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Tree>
    <p:extLst>
      <p:ext uri="{BB962C8B-B14F-4D97-AF65-F5344CB8AC3E}">
        <p14:creationId xmlns:p14="http://schemas.microsoft.com/office/powerpoint/2010/main" val="39552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3466536" y="2866041"/>
            <a:ext cx="1041622" cy="879024"/>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7" name="Straight Connector 16"/>
          <p:cNvCxnSpPr/>
          <p:nvPr/>
        </p:nvCxnSpPr>
        <p:spPr>
          <a:xfrm>
            <a:off x="2265891" y="2866046"/>
            <a:ext cx="1204655" cy="87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2" name="Oval 11"/>
          <p:cNvSpPr/>
          <p:nvPr/>
        </p:nvSpPr>
        <p:spPr>
          <a:xfrm>
            <a:off x="3393781" y="3646157"/>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5" name="Oval 14"/>
          <p:cNvSpPr/>
          <p:nvPr/>
        </p:nvSpPr>
        <p:spPr>
          <a:xfrm>
            <a:off x="3502129" y="3535078"/>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19" name="Straight Connector 18"/>
          <p:cNvCxnSpPr>
            <a:endCxn id="20"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1" name="Straight Connector 20"/>
          <p:cNvCxnSpPr>
            <a:stCxn id="20"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3" name="TextBox 22"/>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4" name="TextBox 23"/>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5" name="TextBox 24"/>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6" name="Oval 25"/>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7" name="TextBox 26"/>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489064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3466536" y="2866041"/>
            <a:ext cx="1041622" cy="879024"/>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7"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1" name="Straight Connector 10"/>
          <p:cNvCxnSpPr/>
          <p:nvPr/>
        </p:nvCxnSpPr>
        <p:spPr>
          <a:xfrm>
            <a:off x="2265891" y="2866046"/>
            <a:ext cx="1204655" cy="87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3" name="Oval 12"/>
          <p:cNvSpPr/>
          <p:nvPr/>
        </p:nvSpPr>
        <p:spPr>
          <a:xfrm>
            <a:off x="3393781" y="3646157"/>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6" name="Oval Callout 25"/>
          <p:cNvSpPr/>
          <p:nvPr/>
        </p:nvSpPr>
        <p:spPr>
          <a:xfrm>
            <a:off x="4188936" y="767148"/>
            <a:ext cx="1925436" cy="902344"/>
          </a:xfrm>
          <a:prstGeom prst="wedgeEllipseCallout">
            <a:avLst>
              <a:gd name="adj1" fmla="val -33136"/>
              <a:gd name="adj2" fmla="val 17751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prepare to turn right</a:t>
            </a:r>
            <a:endParaRPr lang="en-US" dirty="0">
              <a:solidFill>
                <a:prstClr val="white"/>
              </a:solidFill>
            </a:endParaRPr>
          </a:p>
        </p:txBody>
      </p:sp>
      <p:sp>
        <p:nvSpPr>
          <p:cNvPr id="15" name="Oval 14"/>
          <p:cNvSpPr/>
          <p:nvPr/>
        </p:nvSpPr>
        <p:spPr>
          <a:xfrm>
            <a:off x="4357315" y="2877712"/>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7" name="Oval 16"/>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1" name="Straight Connector 20"/>
          <p:cNvCxnSpPr>
            <a:stCxn id="17"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4" name="TextBox 23"/>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5" name="TextBox 24"/>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7" name="TextBox 26"/>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8" name="Oval 2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9" name="TextBox 2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293907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55</a:t>
            </a:fld>
            <a:endParaRPr lang="en">
              <a:solidFill>
                <a:srgbClr val="000000"/>
              </a:solidFill>
            </a:endParaRPr>
          </a:p>
        </p:txBody>
      </p:sp>
      <p:sp>
        <p:nvSpPr>
          <p:cNvPr id="2" name="TextBox 1"/>
          <p:cNvSpPr txBox="1"/>
          <p:nvPr/>
        </p:nvSpPr>
        <p:spPr>
          <a:xfrm>
            <a:off x="457200" y="676870"/>
            <a:ext cx="2762295" cy="923330"/>
          </a:xfrm>
          <a:prstGeom prst="rect">
            <a:avLst/>
          </a:prstGeom>
          <a:noFill/>
        </p:spPr>
        <p:txBody>
          <a:bodyPr wrap="none" rtlCol="0">
            <a:spAutoFit/>
          </a:bodyPr>
          <a:lstStyle/>
          <a:p>
            <a:pPr defTabSz="457200"/>
            <a:r>
              <a:rPr lang="vi-VN" sz="5400" dirty="0" smtClean="0">
                <a:solidFill>
                  <a:prstClr val="white"/>
                </a:solidFill>
              </a:rPr>
              <a:t>Problem</a:t>
            </a:r>
            <a:endParaRPr lang="en-US" sz="5400" dirty="0">
              <a:solidFill>
                <a:prstClr val="white"/>
              </a:solidFill>
            </a:endParaRPr>
          </a:p>
        </p:txBody>
      </p:sp>
      <p:sp>
        <p:nvSpPr>
          <p:cNvPr id="5" name="TextBox 4"/>
          <p:cNvSpPr txBox="1"/>
          <p:nvPr/>
        </p:nvSpPr>
        <p:spPr>
          <a:xfrm>
            <a:off x="457200" y="2071302"/>
            <a:ext cx="7772400" cy="1569660"/>
          </a:xfrm>
          <a:prstGeom prst="rect">
            <a:avLst/>
          </a:prstGeom>
          <a:noFill/>
        </p:spPr>
        <p:txBody>
          <a:bodyPr wrap="square" rtlCol="0">
            <a:spAutoFit/>
          </a:bodyPr>
          <a:lstStyle/>
          <a:p>
            <a:pPr defTabSz="457200"/>
            <a:r>
              <a:rPr lang="en-US" sz="2400" dirty="0">
                <a:solidFill>
                  <a:prstClr val="black"/>
                </a:solidFill>
              </a:rPr>
              <a:t>Now, Mr. </a:t>
            </a:r>
            <a:r>
              <a:rPr lang="en-US" sz="2400" dirty="0" err="1" smtClean="0">
                <a:solidFill>
                  <a:prstClr val="black"/>
                </a:solidFill>
              </a:rPr>
              <a:t>Khuong</a:t>
            </a:r>
            <a:r>
              <a:rPr lang="en-US" sz="2400" dirty="0" smtClean="0">
                <a:solidFill>
                  <a:prstClr val="black"/>
                </a:solidFill>
              </a:rPr>
              <a:t> </a:t>
            </a:r>
            <a:r>
              <a:rPr lang="en-US" sz="2400" dirty="0">
                <a:solidFill>
                  <a:prstClr val="black"/>
                </a:solidFill>
              </a:rPr>
              <a:t>has application, which help him to know what he should do.</a:t>
            </a:r>
          </a:p>
          <a:p>
            <a:pPr defTabSz="457200"/>
            <a:r>
              <a:rPr lang="en-US" sz="2400" dirty="0">
                <a:solidFill>
                  <a:prstClr val="black"/>
                </a:solidFill>
              </a:rPr>
              <a:t>But theft is everywhere. And Mr. </a:t>
            </a:r>
            <a:r>
              <a:rPr lang="en-US" sz="2400" dirty="0" err="1" smtClean="0">
                <a:solidFill>
                  <a:prstClr val="black"/>
                </a:solidFill>
              </a:rPr>
              <a:t>Khuong</a:t>
            </a:r>
            <a:r>
              <a:rPr lang="en-US" sz="2400" dirty="0" smtClean="0">
                <a:solidFill>
                  <a:prstClr val="black"/>
                </a:solidFill>
              </a:rPr>
              <a:t>  </a:t>
            </a:r>
            <a:r>
              <a:rPr lang="en-US" sz="2400" dirty="0">
                <a:solidFill>
                  <a:prstClr val="black"/>
                </a:solidFill>
              </a:rPr>
              <a:t>is timid, suspicious, afraid man. He doesn’t want to lost his mobile.</a:t>
            </a:r>
          </a:p>
        </p:txBody>
      </p:sp>
      <p:pic>
        <p:nvPicPr>
          <p:cNvPr id="6" name="Picture 5" descr="http://img.v3.news.zdn.vn/Uploaded/fsmmy/2014_06_03/manh_kho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633" y="4112064"/>
            <a:ext cx="2915534" cy="194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3475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56</a:t>
            </a:fld>
            <a:endParaRPr lang="en">
              <a:solidFill>
                <a:srgbClr val="000000"/>
              </a:solidFill>
            </a:endParaRPr>
          </a:p>
        </p:txBody>
      </p:sp>
      <p:sp>
        <p:nvSpPr>
          <p:cNvPr id="2" name="TextBox 1"/>
          <p:cNvSpPr txBox="1"/>
          <p:nvPr/>
        </p:nvSpPr>
        <p:spPr>
          <a:xfrm>
            <a:off x="457200" y="676870"/>
            <a:ext cx="2685351" cy="923330"/>
          </a:xfrm>
          <a:prstGeom prst="rect">
            <a:avLst/>
          </a:prstGeom>
          <a:noFill/>
        </p:spPr>
        <p:txBody>
          <a:bodyPr wrap="none" rtlCol="0">
            <a:spAutoFit/>
          </a:bodyPr>
          <a:lstStyle/>
          <a:p>
            <a:pPr defTabSz="457200"/>
            <a:r>
              <a:rPr lang="vi-VN" sz="5400" dirty="0" smtClean="0">
                <a:solidFill>
                  <a:prstClr val="white"/>
                </a:solidFill>
              </a:rPr>
              <a:t>Solution</a:t>
            </a:r>
            <a:endParaRPr lang="en-US" sz="5400" dirty="0">
              <a:solidFill>
                <a:prstClr val="white"/>
              </a:solidFill>
            </a:endParaRPr>
          </a:p>
        </p:txBody>
      </p:sp>
      <p:sp>
        <p:nvSpPr>
          <p:cNvPr id="5" name="TextBox 4"/>
          <p:cNvSpPr txBox="1"/>
          <p:nvPr/>
        </p:nvSpPr>
        <p:spPr>
          <a:xfrm>
            <a:off x="457200" y="2071302"/>
            <a:ext cx="7772400" cy="830997"/>
          </a:xfrm>
          <a:prstGeom prst="rect">
            <a:avLst/>
          </a:prstGeom>
          <a:noFill/>
        </p:spPr>
        <p:txBody>
          <a:bodyPr wrap="square" rtlCol="0">
            <a:spAutoFit/>
          </a:bodyPr>
          <a:lstStyle/>
          <a:p>
            <a:pPr defTabSz="457200"/>
            <a:r>
              <a:rPr lang="en-US" sz="2400" dirty="0">
                <a:solidFill>
                  <a:prstClr val="black"/>
                </a:solidFill>
              </a:rPr>
              <a:t>Provide application on smart wear. </a:t>
            </a:r>
          </a:p>
          <a:p>
            <a:pPr defTabSz="457200"/>
            <a:r>
              <a:rPr lang="en-US" sz="2400" dirty="0">
                <a:solidFill>
                  <a:prstClr val="black"/>
                </a:solidFill>
              </a:rPr>
              <a:t>Help user view map and see notification.</a:t>
            </a:r>
          </a:p>
        </p:txBody>
      </p:sp>
    </p:spTree>
    <p:extLst>
      <p:ext uri="{BB962C8B-B14F-4D97-AF65-F5344CB8AC3E}">
        <p14:creationId xmlns:p14="http://schemas.microsoft.com/office/powerpoint/2010/main" val="685407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57</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rPr>
              <a:t>Architecture</a:t>
            </a:r>
            <a:endParaRPr lang="en-US" sz="5400" dirty="0">
              <a:solidFill>
                <a:prstClr val="white"/>
              </a:solidFill>
            </a:endParaRPr>
          </a:p>
        </p:txBody>
      </p:sp>
      <p:pic>
        <p:nvPicPr>
          <p:cNvPr id="6" name="image2.jpg"/>
          <p:cNvPicPr>
            <a:picLocks noChangeAspect="1"/>
          </p:cNvPicPr>
          <p:nvPr/>
        </p:nvPicPr>
        <p:blipFill>
          <a:blip r:embed="rId3">
            <a:extLst/>
          </a:blip>
          <a:stretch>
            <a:fillRect/>
          </a:stretch>
        </p:blipFill>
        <p:spPr>
          <a:xfrm>
            <a:off x="6040942" y="3306318"/>
            <a:ext cx="1326775" cy="1326775"/>
          </a:xfrm>
          <a:prstGeom prst="rect">
            <a:avLst/>
          </a:prstGeom>
          <a:ln w="12700">
            <a:miter lim="400000"/>
          </a:ln>
        </p:spPr>
      </p:pic>
      <p:pic>
        <p:nvPicPr>
          <p:cNvPr id="7" name="Picture 6"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125" y="3120917"/>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H="1">
            <a:off x="3530943" y="3972039"/>
            <a:ext cx="2509999"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00751" y="3590573"/>
            <a:ext cx="542008" cy="369332"/>
          </a:xfrm>
          <a:prstGeom prst="rect">
            <a:avLst/>
          </a:prstGeom>
          <a:noFill/>
        </p:spPr>
        <p:txBody>
          <a:bodyPr wrap="none" rtlCol="0">
            <a:spAutoFit/>
          </a:bodyPr>
          <a:lstStyle/>
          <a:p>
            <a:pPr defTabSz="457200"/>
            <a:r>
              <a:rPr lang="en-US" dirty="0" smtClean="0">
                <a:solidFill>
                  <a:prstClr val="black"/>
                </a:solidFill>
              </a:rPr>
              <a:t>Pair</a:t>
            </a:r>
            <a:endParaRPr lang="en-US" dirty="0">
              <a:solidFill>
                <a:prstClr val="black"/>
              </a:solidFill>
            </a:endParaRPr>
          </a:p>
        </p:txBody>
      </p:sp>
      <p:sp>
        <p:nvSpPr>
          <p:cNvPr id="10" name="TextBox 9"/>
          <p:cNvSpPr txBox="1"/>
          <p:nvPr/>
        </p:nvSpPr>
        <p:spPr>
          <a:xfrm>
            <a:off x="4014122" y="3984008"/>
            <a:ext cx="1115755" cy="369332"/>
          </a:xfrm>
          <a:prstGeom prst="rect">
            <a:avLst/>
          </a:prstGeom>
          <a:noFill/>
        </p:spPr>
        <p:txBody>
          <a:bodyPr wrap="none" rtlCol="0">
            <a:spAutoFit/>
          </a:bodyPr>
          <a:lstStyle/>
          <a:p>
            <a:pPr defTabSz="457200"/>
            <a:r>
              <a:rPr lang="en-US" dirty="0" smtClean="0">
                <a:solidFill>
                  <a:prstClr val="black"/>
                </a:solidFill>
              </a:rPr>
              <a:t>Bluetooth</a:t>
            </a:r>
            <a:endParaRPr lang="en-US" dirty="0">
              <a:solidFill>
                <a:prstClr val="black"/>
              </a:solidFill>
            </a:endParaRPr>
          </a:p>
        </p:txBody>
      </p:sp>
    </p:spTree>
    <p:extLst>
      <p:ext uri="{BB962C8B-B14F-4D97-AF65-F5344CB8AC3E}">
        <p14:creationId xmlns:p14="http://schemas.microsoft.com/office/powerpoint/2010/main" val="10901148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58</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rPr>
              <a:t>Architecture</a:t>
            </a:r>
            <a:endParaRPr lang="en-US" sz="5400" dirty="0">
              <a:solidFill>
                <a:prstClr val="white"/>
              </a:solidFill>
            </a:endParaRPr>
          </a:p>
        </p:txBody>
      </p:sp>
      <p:pic>
        <p:nvPicPr>
          <p:cNvPr id="15" name="image2.jpg"/>
          <p:cNvPicPr>
            <a:picLocks noChangeAspect="1"/>
          </p:cNvPicPr>
          <p:nvPr/>
        </p:nvPicPr>
        <p:blipFill>
          <a:blip r:embed="rId3">
            <a:extLst/>
          </a:blip>
          <a:stretch>
            <a:fillRect/>
          </a:stretch>
        </p:blipFill>
        <p:spPr>
          <a:xfrm>
            <a:off x="6040942" y="3306318"/>
            <a:ext cx="1326775" cy="1326775"/>
          </a:xfrm>
          <a:prstGeom prst="rect">
            <a:avLst/>
          </a:prstGeom>
          <a:ln w="12700">
            <a:miter lim="400000"/>
          </a:ln>
        </p:spPr>
      </p:pic>
      <p:pic>
        <p:nvPicPr>
          <p:cNvPr id="16" name="Picture 15"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125" y="3120917"/>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3530943" y="3972039"/>
            <a:ext cx="2509999"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70228" y="3454513"/>
            <a:ext cx="1307859" cy="369332"/>
          </a:xfrm>
          <a:prstGeom prst="rect">
            <a:avLst/>
          </a:prstGeom>
          <a:noFill/>
        </p:spPr>
        <p:txBody>
          <a:bodyPr wrap="none" rtlCol="0">
            <a:spAutoFit/>
          </a:bodyPr>
          <a:lstStyle/>
          <a:p>
            <a:pPr defTabSz="457200"/>
            <a:r>
              <a:rPr lang="en-US" dirty="0" smtClean="0">
                <a:solidFill>
                  <a:prstClr val="black"/>
                </a:solidFill>
              </a:rPr>
              <a:t>Synchronize</a:t>
            </a:r>
            <a:endParaRPr lang="en-US" dirty="0">
              <a:solidFill>
                <a:prstClr val="black"/>
              </a:solidFill>
            </a:endParaRPr>
          </a:p>
        </p:txBody>
      </p:sp>
    </p:spTree>
    <p:extLst>
      <p:ext uri="{BB962C8B-B14F-4D97-AF65-F5344CB8AC3E}">
        <p14:creationId xmlns:p14="http://schemas.microsoft.com/office/powerpoint/2010/main" val="69897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59</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rPr>
              <a:t>Architecture</a:t>
            </a:r>
            <a:endParaRPr lang="en-US" sz="5400" dirty="0">
              <a:solidFill>
                <a:prstClr val="white"/>
              </a:solidFill>
            </a:endParaRPr>
          </a:p>
        </p:txBody>
      </p:sp>
      <p:pic>
        <p:nvPicPr>
          <p:cNvPr id="8" name="image2.jpg"/>
          <p:cNvPicPr>
            <a:picLocks noChangeAspect="1"/>
          </p:cNvPicPr>
          <p:nvPr/>
        </p:nvPicPr>
        <p:blipFill>
          <a:blip r:embed="rId3">
            <a:extLst/>
          </a:blip>
          <a:stretch>
            <a:fillRect/>
          </a:stretch>
        </p:blipFill>
        <p:spPr>
          <a:xfrm>
            <a:off x="6040942" y="3306318"/>
            <a:ext cx="1326775" cy="1326775"/>
          </a:xfrm>
          <a:prstGeom prst="rect">
            <a:avLst/>
          </a:prstGeom>
          <a:ln w="12700">
            <a:miter lim="400000"/>
          </a:ln>
        </p:spPr>
      </p:pic>
      <p:pic>
        <p:nvPicPr>
          <p:cNvPr id="9" name="Picture 8"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125" y="3120917"/>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a:off x="3530943" y="3972039"/>
            <a:ext cx="2509999"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70228" y="3454513"/>
            <a:ext cx="1372171" cy="369332"/>
          </a:xfrm>
          <a:prstGeom prst="rect">
            <a:avLst/>
          </a:prstGeom>
          <a:noFill/>
        </p:spPr>
        <p:txBody>
          <a:bodyPr wrap="none" rtlCol="0">
            <a:spAutoFit/>
          </a:bodyPr>
          <a:lstStyle/>
          <a:p>
            <a:pPr defTabSz="457200"/>
            <a:r>
              <a:rPr lang="en-US" dirty="0" smtClean="0">
                <a:solidFill>
                  <a:prstClr val="black"/>
                </a:solidFill>
              </a:rPr>
              <a:t>Message API</a:t>
            </a:r>
            <a:endParaRPr lang="en-US" dirty="0">
              <a:solidFill>
                <a:prstClr val="black"/>
              </a:solidFill>
            </a:endParaRPr>
          </a:p>
        </p:txBody>
      </p:sp>
    </p:spTree>
    <p:extLst>
      <p:ext uri="{BB962C8B-B14F-4D97-AF65-F5344CB8AC3E}">
        <p14:creationId xmlns:p14="http://schemas.microsoft.com/office/powerpoint/2010/main" val="39795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lang="en-US" dirty="0"/>
              <a:t>Scenario</a:t>
            </a:r>
            <a:endParaRPr dirty="0"/>
          </a:p>
        </p:txBody>
      </p:sp>
      <p:pic>
        <p:nvPicPr>
          <p:cNvPr id="10"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20284" y="300428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ngoan\Desktop\image\bw-anonymous-per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5418" y="300428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ngoan\Desktop\image\bw-anonymous-per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4429" y="5263288"/>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ngoan\Desktop\image\bw-anonymous-per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2985" y="5263288"/>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0" idx="1"/>
            <a:endCxn id="2050" idx="1"/>
          </p:cNvCxnSpPr>
          <p:nvPr/>
        </p:nvCxnSpPr>
        <p:spPr>
          <a:xfrm>
            <a:off x="1290132" y="3539207"/>
            <a:ext cx="2185286" cy="0"/>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a:stCxn id="2050" idx="2"/>
            <a:endCxn id="11" idx="0"/>
          </p:cNvCxnSpPr>
          <p:nvPr/>
        </p:nvCxnSpPr>
        <p:spPr>
          <a:xfrm>
            <a:off x="4010342" y="4074131"/>
            <a:ext cx="9011" cy="1189157"/>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11" idx="3"/>
            <a:endCxn id="12" idx="1"/>
          </p:cNvCxnSpPr>
          <p:nvPr/>
        </p:nvCxnSpPr>
        <p:spPr>
          <a:xfrm>
            <a:off x="4554277" y="5798212"/>
            <a:ext cx="20987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Oval 22"/>
          <p:cNvSpPr/>
          <p:nvPr/>
        </p:nvSpPr>
        <p:spPr>
          <a:xfrm>
            <a:off x="6072485" y="2747681"/>
            <a:ext cx="2230848" cy="1677785"/>
          </a:xfrm>
          <a:prstGeom prst="ellipse">
            <a:avLst/>
          </a:prstGeom>
          <a:solidFill>
            <a:schemeClr val="accent1"/>
          </a:solidFill>
          <a:effectLst>
            <a:outerShdw blurRad="63500" sx="102000" sy="102000" algn="ctr" rotWithShape="0">
              <a:prstClr val="black">
                <a:alpha val="40000"/>
              </a:prstClr>
            </a:outerShdw>
            <a:reflection endPos="0" dist="50800" dir="5400000" sy="-100000" algn="bl" rotWithShape="0"/>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mbria" pitchFamily="18" charset="0"/>
              </a:rPr>
              <a:t>Best Order ?</a:t>
            </a:r>
            <a:endParaRPr lang="en-US" sz="2000" dirty="0">
              <a:latin typeface="Cambria" pitchFamily="18" charset="0"/>
            </a:endParaRPr>
          </a:p>
        </p:txBody>
      </p:sp>
      <p:pic>
        <p:nvPicPr>
          <p:cNvPr id="15" name="Picture 2" descr="C:\Users\ngoan\Desktop\image\ngo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2131" y="1634210"/>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ngoan\Desktop\image\Office-Client-Female-Ligh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5431" y="1625428"/>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ngoan\Desktop\image\Religions-Muslim-Female-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5266" y="1625428"/>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64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60</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rPr>
              <a:t>Architecture</a:t>
            </a:r>
            <a:endParaRPr lang="en-US" sz="5400" dirty="0">
              <a:solidFill>
                <a:prstClr val="white"/>
              </a:solidFill>
            </a:endParaRPr>
          </a:p>
        </p:txBody>
      </p:sp>
      <p:pic>
        <p:nvPicPr>
          <p:cNvPr id="17" name="image2.jpg"/>
          <p:cNvPicPr>
            <a:picLocks noChangeAspect="1"/>
          </p:cNvPicPr>
          <p:nvPr/>
        </p:nvPicPr>
        <p:blipFill>
          <a:blip r:embed="rId3">
            <a:extLst/>
          </a:blip>
          <a:stretch>
            <a:fillRect/>
          </a:stretch>
        </p:blipFill>
        <p:spPr>
          <a:xfrm>
            <a:off x="6040942" y="3306318"/>
            <a:ext cx="1326775" cy="1326775"/>
          </a:xfrm>
          <a:prstGeom prst="rect">
            <a:avLst/>
          </a:prstGeom>
          <a:ln w="12700">
            <a:miter lim="400000"/>
          </a:ln>
        </p:spPr>
      </p:pic>
      <p:pic>
        <p:nvPicPr>
          <p:cNvPr id="18" name="Picture 17"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125" y="3120917"/>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a:off x="3530943" y="3972039"/>
            <a:ext cx="2509999"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94525" y="3095597"/>
            <a:ext cx="982833" cy="369332"/>
          </a:xfrm>
          <a:prstGeom prst="rect">
            <a:avLst/>
          </a:prstGeom>
          <a:noFill/>
        </p:spPr>
        <p:txBody>
          <a:bodyPr wrap="none" rtlCol="0">
            <a:spAutoFit/>
          </a:bodyPr>
          <a:lstStyle/>
          <a:p>
            <a:pPr defTabSz="457200"/>
            <a:r>
              <a:rPr lang="en-US" dirty="0" smtClean="0">
                <a:solidFill>
                  <a:prstClr val="black"/>
                </a:solidFill>
              </a:rPr>
              <a:t>Data API</a:t>
            </a:r>
            <a:endParaRPr lang="en-US" dirty="0">
              <a:solidFill>
                <a:prstClr val="black"/>
              </a:solidFill>
            </a:endParaRPr>
          </a:p>
        </p:txBody>
      </p:sp>
      <p:sp>
        <p:nvSpPr>
          <p:cNvPr id="21" name="TextBox 20"/>
          <p:cNvSpPr txBox="1"/>
          <p:nvPr/>
        </p:nvSpPr>
        <p:spPr>
          <a:xfrm>
            <a:off x="4170228" y="3454513"/>
            <a:ext cx="1372171" cy="369332"/>
          </a:xfrm>
          <a:prstGeom prst="rect">
            <a:avLst/>
          </a:prstGeom>
          <a:noFill/>
        </p:spPr>
        <p:txBody>
          <a:bodyPr wrap="none" rtlCol="0">
            <a:spAutoFit/>
          </a:bodyPr>
          <a:lstStyle/>
          <a:p>
            <a:pPr defTabSz="457200"/>
            <a:r>
              <a:rPr lang="en-US" dirty="0" smtClean="0">
                <a:solidFill>
                  <a:prstClr val="black"/>
                </a:solidFill>
              </a:rPr>
              <a:t>Message API</a:t>
            </a:r>
            <a:endParaRPr lang="en-US" dirty="0">
              <a:solidFill>
                <a:prstClr val="black"/>
              </a:solidFill>
            </a:endParaRPr>
          </a:p>
        </p:txBody>
      </p:sp>
    </p:spTree>
    <p:extLst>
      <p:ext uri="{BB962C8B-B14F-4D97-AF65-F5344CB8AC3E}">
        <p14:creationId xmlns:p14="http://schemas.microsoft.com/office/powerpoint/2010/main" val="1343459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61</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rPr>
              <a:t>Architecture</a:t>
            </a:r>
            <a:endParaRPr lang="en-US" sz="5400" dirty="0">
              <a:solidFill>
                <a:prstClr val="white"/>
              </a:solidFill>
            </a:endParaRPr>
          </a:p>
        </p:txBody>
      </p:sp>
      <p:pic>
        <p:nvPicPr>
          <p:cNvPr id="9" name="image2.jpg"/>
          <p:cNvPicPr>
            <a:picLocks noChangeAspect="1"/>
          </p:cNvPicPr>
          <p:nvPr/>
        </p:nvPicPr>
        <p:blipFill>
          <a:blip r:embed="rId3">
            <a:extLst/>
          </a:blip>
          <a:stretch>
            <a:fillRect/>
          </a:stretch>
        </p:blipFill>
        <p:spPr>
          <a:xfrm>
            <a:off x="6040942" y="3306318"/>
            <a:ext cx="1326775" cy="1326775"/>
          </a:xfrm>
          <a:prstGeom prst="rect">
            <a:avLst/>
          </a:prstGeom>
          <a:ln w="12700">
            <a:miter lim="400000"/>
          </a:ln>
        </p:spPr>
      </p:pic>
      <p:pic>
        <p:nvPicPr>
          <p:cNvPr id="10" name="Picture 9"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125" y="3120917"/>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H="1">
            <a:off x="3530943" y="3972039"/>
            <a:ext cx="2509999"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94525" y="3095597"/>
            <a:ext cx="982833" cy="369332"/>
          </a:xfrm>
          <a:prstGeom prst="rect">
            <a:avLst/>
          </a:prstGeom>
          <a:noFill/>
        </p:spPr>
        <p:txBody>
          <a:bodyPr wrap="none" rtlCol="0">
            <a:spAutoFit/>
          </a:bodyPr>
          <a:lstStyle/>
          <a:p>
            <a:pPr defTabSz="457200"/>
            <a:r>
              <a:rPr lang="en-US" dirty="0" smtClean="0">
                <a:solidFill>
                  <a:prstClr val="black"/>
                </a:solidFill>
              </a:rPr>
              <a:t>Data API</a:t>
            </a:r>
            <a:endParaRPr lang="en-US" dirty="0">
              <a:solidFill>
                <a:prstClr val="black"/>
              </a:solidFill>
            </a:endParaRPr>
          </a:p>
        </p:txBody>
      </p:sp>
      <p:sp>
        <p:nvSpPr>
          <p:cNvPr id="13" name="TextBox 12"/>
          <p:cNvSpPr txBox="1"/>
          <p:nvPr/>
        </p:nvSpPr>
        <p:spPr>
          <a:xfrm>
            <a:off x="4170228" y="3454513"/>
            <a:ext cx="1372171" cy="369332"/>
          </a:xfrm>
          <a:prstGeom prst="rect">
            <a:avLst/>
          </a:prstGeom>
          <a:noFill/>
        </p:spPr>
        <p:txBody>
          <a:bodyPr wrap="none" rtlCol="0">
            <a:spAutoFit/>
          </a:bodyPr>
          <a:lstStyle/>
          <a:p>
            <a:pPr defTabSz="457200"/>
            <a:r>
              <a:rPr lang="en-US" dirty="0" smtClean="0">
                <a:solidFill>
                  <a:prstClr val="black"/>
                </a:solidFill>
              </a:rPr>
              <a:t>Message API</a:t>
            </a:r>
            <a:endParaRPr lang="en-US" dirty="0">
              <a:solidFill>
                <a:prstClr val="black"/>
              </a:solidFill>
            </a:endParaRPr>
          </a:p>
        </p:txBody>
      </p:sp>
      <p:sp>
        <p:nvSpPr>
          <p:cNvPr id="14" name="TextBox 13"/>
          <p:cNvSpPr txBox="1"/>
          <p:nvPr/>
        </p:nvSpPr>
        <p:spPr>
          <a:xfrm>
            <a:off x="4234411" y="4040929"/>
            <a:ext cx="1103059" cy="369332"/>
          </a:xfrm>
          <a:prstGeom prst="rect">
            <a:avLst/>
          </a:prstGeom>
          <a:noFill/>
        </p:spPr>
        <p:txBody>
          <a:bodyPr wrap="none" rtlCol="0">
            <a:spAutoFit/>
          </a:bodyPr>
          <a:lstStyle/>
          <a:p>
            <a:pPr defTabSz="457200"/>
            <a:r>
              <a:rPr lang="en-US" dirty="0" smtClean="0">
                <a:solidFill>
                  <a:prstClr val="black"/>
                </a:solidFill>
              </a:rPr>
              <a:t>Data Map</a:t>
            </a:r>
            <a:endParaRPr lang="en-US" dirty="0">
              <a:solidFill>
                <a:prstClr val="black"/>
              </a:solidFill>
            </a:endParaRPr>
          </a:p>
        </p:txBody>
      </p:sp>
    </p:spTree>
    <p:extLst>
      <p:ext uri="{BB962C8B-B14F-4D97-AF65-F5344CB8AC3E}">
        <p14:creationId xmlns:p14="http://schemas.microsoft.com/office/powerpoint/2010/main" val="1080841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62</a:t>
            </a:fld>
            <a:endParaRPr lang="en">
              <a:solidFill>
                <a:srgbClr val="000000"/>
              </a:solidFill>
            </a:endParaRPr>
          </a:p>
        </p:txBody>
      </p:sp>
      <p:sp>
        <p:nvSpPr>
          <p:cNvPr id="2" name="TextBox 1"/>
          <p:cNvSpPr txBox="1"/>
          <p:nvPr/>
        </p:nvSpPr>
        <p:spPr>
          <a:xfrm>
            <a:off x="457200" y="676870"/>
            <a:ext cx="2262158" cy="923330"/>
          </a:xfrm>
          <a:prstGeom prst="rect">
            <a:avLst/>
          </a:prstGeom>
          <a:noFill/>
        </p:spPr>
        <p:txBody>
          <a:bodyPr wrap="none" rtlCol="0">
            <a:spAutoFit/>
          </a:bodyPr>
          <a:lstStyle/>
          <a:p>
            <a:pPr defTabSz="457200"/>
            <a:r>
              <a:rPr lang="vi-VN" sz="5400" dirty="0" smtClean="0">
                <a:solidFill>
                  <a:prstClr val="white"/>
                </a:solidFill>
              </a:rPr>
              <a:t>DEMO</a:t>
            </a:r>
            <a:endParaRPr lang="en-US" sz="5400" dirty="0">
              <a:solidFill>
                <a:prstClr val="white"/>
              </a:solidFill>
            </a:endParaRPr>
          </a:p>
        </p:txBody>
      </p:sp>
      <p:sp>
        <p:nvSpPr>
          <p:cNvPr id="15" name="Content Placeholder 2"/>
          <p:cNvSpPr txBox="1">
            <a:spLocks/>
          </p:cNvSpPr>
          <p:nvPr/>
        </p:nvSpPr>
        <p:spPr>
          <a:xfrm>
            <a:off x="628650" y="1825625"/>
            <a:ext cx="7886700" cy="4351338"/>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dirty="0" smtClean="0">
                <a:solidFill>
                  <a:prstClr val="black"/>
                </a:solidFill>
              </a:rPr>
              <a:t>Navigate each turn on motorbike</a:t>
            </a:r>
          </a:p>
          <a:p>
            <a:pPr marL="514350" indent="-514350">
              <a:buFont typeface="Arial" panose="020B0604020202020204" pitchFamily="34" charset="0"/>
              <a:buAutoNum type="arabicPeriod"/>
            </a:pPr>
            <a:r>
              <a:rPr lang="en-US" dirty="0" smtClean="0">
                <a:solidFill>
                  <a:prstClr val="black"/>
                </a:solidFill>
              </a:rPr>
              <a:t>Notify to user</a:t>
            </a:r>
          </a:p>
          <a:p>
            <a:pPr marL="514350" indent="-514350">
              <a:buFont typeface="Arial" panose="020B0604020202020204" pitchFamily="34" charset="0"/>
              <a:buAutoNum type="arabicPeriod"/>
            </a:pPr>
            <a:r>
              <a:rPr lang="en-US" dirty="0" smtClean="0">
                <a:solidFill>
                  <a:prstClr val="black"/>
                </a:solidFill>
              </a:rPr>
              <a:t>Notify to wear</a:t>
            </a:r>
            <a:endParaRPr lang="en-US" dirty="0">
              <a:solidFill>
                <a:prstClr val="black"/>
              </a:solidFill>
            </a:endParaRPr>
          </a:p>
        </p:txBody>
      </p:sp>
    </p:spTree>
    <p:extLst>
      <p:ext uri="{BB962C8B-B14F-4D97-AF65-F5344CB8AC3E}">
        <p14:creationId xmlns:p14="http://schemas.microsoft.com/office/powerpoint/2010/main" val="301295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Problem</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63</a:t>
            </a:fld>
            <a:endParaRPr lang="en">
              <a:solidFill>
                <a:prstClr val="black">
                  <a:tint val="75000"/>
                </a:prstClr>
              </a:solidFill>
            </a:endParaRPr>
          </a:p>
        </p:txBody>
      </p:sp>
      <p:sp>
        <p:nvSpPr>
          <p:cNvPr id="9" name="Content Placeholder 2"/>
          <p:cNvSpPr txBox="1">
            <a:spLocks/>
          </p:cNvSpPr>
          <p:nvPr/>
        </p:nvSpPr>
        <p:spPr>
          <a:xfrm>
            <a:off x="628650" y="1825625"/>
            <a:ext cx="7886700" cy="4351338"/>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US" smtClean="0">
                <a:solidFill>
                  <a:prstClr val="black"/>
                </a:solidFill>
              </a:rPr>
              <a:t>Smart wear is too small to view detail information</a:t>
            </a:r>
          </a:p>
          <a:p>
            <a:r>
              <a:rPr lang="en-US" smtClean="0">
                <a:solidFill>
                  <a:prstClr val="black"/>
                </a:solidFill>
              </a:rPr>
              <a:t>Not everyone has smart wear.</a:t>
            </a:r>
          </a:p>
          <a:p>
            <a:r>
              <a:rPr lang="en-US" smtClean="0">
                <a:solidFill>
                  <a:prstClr val="black"/>
                </a:solidFill>
              </a:rPr>
              <a:t>Price of android wear is not cheap.</a:t>
            </a:r>
            <a:endParaRPr lang="en-US" dirty="0">
              <a:solidFill>
                <a:prstClr val="black"/>
              </a:solidFill>
            </a:endParaRPr>
          </a:p>
        </p:txBody>
      </p:sp>
      <p:pic>
        <p:nvPicPr>
          <p:cNvPr id="11" name="Picture 10" descr="https://encrypted-tbn3.gstatic.com/images?q=tbn:ANd9GcQW0Mb9NxFOFJ3Pgf9abKAnH-e5B3Gm937ObRS4VKqxXk3dvC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623" y="3967162"/>
            <a:ext cx="2076450"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70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Solution</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64</a:t>
            </a:fld>
            <a:endParaRPr lang="en">
              <a:solidFill>
                <a:prstClr val="black">
                  <a:tint val="75000"/>
                </a:prstClr>
              </a:solidFill>
            </a:endParaRPr>
          </a:p>
        </p:txBody>
      </p:sp>
      <p:sp>
        <p:nvSpPr>
          <p:cNvPr id="7" name="Content Placeholder 2"/>
          <p:cNvSpPr txBox="1">
            <a:spLocks/>
          </p:cNvSpPr>
          <p:nvPr/>
        </p:nvSpPr>
        <p:spPr>
          <a:xfrm>
            <a:off x="628650" y="1825625"/>
            <a:ext cx="7886700" cy="4351338"/>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US" smtClean="0">
                <a:solidFill>
                  <a:prstClr val="black"/>
                </a:solidFill>
              </a:rPr>
              <a:t>Provide notify by sound function. </a:t>
            </a:r>
            <a:endParaRPr lang="en-US" dirty="0">
              <a:solidFill>
                <a:prstClr val="black"/>
              </a:solidFill>
            </a:endParaRPr>
          </a:p>
        </p:txBody>
      </p:sp>
      <p:pic>
        <p:nvPicPr>
          <p:cNvPr id="8" name="Picture 7" descr="http://ipadhelp.com/wp-content/uploads/2014/03/soun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462" y="3078313"/>
            <a:ext cx="3818495" cy="286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4103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65</a:t>
            </a:fld>
            <a:endParaRPr lang="en">
              <a:solidFill>
                <a:prstClr val="black">
                  <a:tint val="75000"/>
                </a:prstClr>
              </a:solidFill>
            </a:endParaRPr>
          </a:p>
        </p:txBody>
      </p:sp>
      <p:sp>
        <p:nvSpPr>
          <p:cNvPr id="9" name="Rectangle 8"/>
          <p:cNvSpPr/>
          <p:nvPr/>
        </p:nvSpPr>
        <p:spPr>
          <a:xfrm>
            <a:off x="387178"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List notify string</a:t>
            </a:r>
            <a:endParaRPr lang="en-US" dirty="0">
              <a:solidFill>
                <a:prstClr val="black"/>
              </a:solidFill>
            </a:endParaRPr>
          </a:p>
        </p:txBody>
      </p:sp>
    </p:spTree>
    <p:extLst>
      <p:ext uri="{BB962C8B-B14F-4D97-AF65-F5344CB8AC3E}">
        <p14:creationId xmlns:p14="http://schemas.microsoft.com/office/powerpoint/2010/main" val="20580668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66</a:t>
            </a:fld>
            <a:endParaRPr lang="en">
              <a:solidFill>
                <a:prstClr val="black">
                  <a:tint val="75000"/>
                </a:prstClr>
              </a:solidFill>
            </a:endParaRPr>
          </a:p>
        </p:txBody>
      </p:sp>
      <p:sp>
        <p:nvSpPr>
          <p:cNvPr id="7" name="Rectangle 6"/>
          <p:cNvSpPr/>
          <p:nvPr/>
        </p:nvSpPr>
        <p:spPr>
          <a:xfrm>
            <a:off x="3027405"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Select Download button</a:t>
            </a:r>
            <a:endParaRPr lang="en-US" dirty="0">
              <a:solidFill>
                <a:prstClr val="black"/>
              </a:solidFill>
            </a:endParaRPr>
          </a:p>
        </p:txBody>
      </p:sp>
      <p:sp>
        <p:nvSpPr>
          <p:cNvPr id="8" name="Rectangle 7"/>
          <p:cNvSpPr/>
          <p:nvPr/>
        </p:nvSpPr>
        <p:spPr>
          <a:xfrm>
            <a:off x="387178"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List notify string</a:t>
            </a:r>
            <a:endParaRPr lang="en-US" dirty="0">
              <a:solidFill>
                <a:prstClr val="black"/>
              </a:solidFill>
            </a:endParaRPr>
          </a:p>
        </p:txBody>
      </p:sp>
      <p:cxnSp>
        <p:nvCxnSpPr>
          <p:cNvPr id="10" name="Straight Arrow Connector 9"/>
          <p:cNvCxnSpPr/>
          <p:nvPr/>
        </p:nvCxnSpPr>
        <p:spPr>
          <a:xfrm>
            <a:off x="2042984" y="2866767"/>
            <a:ext cx="9844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494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67</a:t>
            </a:fld>
            <a:endParaRPr lang="en">
              <a:solidFill>
                <a:prstClr val="black">
                  <a:tint val="75000"/>
                </a:prstClr>
              </a:solidFill>
            </a:endParaRPr>
          </a:p>
        </p:txBody>
      </p:sp>
      <p:sp>
        <p:nvSpPr>
          <p:cNvPr id="9" name="Rectangle 8"/>
          <p:cNvSpPr/>
          <p:nvPr/>
        </p:nvSpPr>
        <p:spPr>
          <a:xfrm>
            <a:off x="3027405"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Select Download button</a:t>
            </a:r>
            <a:endParaRPr lang="en-US" dirty="0">
              <a:solidFill>
                <a:prstClr val="black"/>
              </a:solidFill>
            </a:endParaRPr>
          </a:p>
        </p:txBody>
      </p:sp>
      <p:sp>
        <p:nvSpPr>
          <p:cNvPr id="11" name="Rectangle 10"/>
          <p:cNvSpPr/>
          <p:nvPr/>
        </p:nvSpPr>
        <p:spPr>
          <a:xfrm>
            <a:off x="387178"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List notify string</a:t>
            </a:r>
            <a:endParaRPr lang="en-US" dirty="0">
              <a:solidFill>
                <a:prstClr val="black"/>
              </a:solidFill>
            </a:endParaRPr>
          </a:p>
        </p:txBody>
      </p:sp>
      <p:cxnSp>
        <p:nvCxnSpPr>
          <p:cNvPr id="12" name="Straight Arrow Connector 11"/>
          <p:cNvCxnSpPr>
            <a:stCxn id="14" idx="3"/>
          </p:cNvCxnSpPr>
          <p:nvPr/>
        </p:nvCxnSpPr>
        <p:spPr>
          <a:xfrm>
            <a:off x="2042984" y="2866767"/>
            <a:ext cx="9844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7632"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FPT Service</a:t>
            </a:r>
            <a:endParaRPr lang="en-US" dirty="0">
              <a:solidFill>
                <a:prstClr val="black"/>
              </a:solidFill>
            </a:endParaRPr>
          </a:p>
        </p:txBody>
      </p:sp>
      <p:cxnSp>
        <p:nvCxnSpPr>
          <p:cNvPr id="14" name="Straight Arrow Connector 13"/>
          <p:cNvCxnSpPr/>
          <p:nvPr/>
        </p:nvCxnSpPr>
        <p:spPr>
          <a:xfrm>
            <a:off x="4683211" y="2858529"/>
            <a:ext cx="9844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1017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68</a:t>
            </a:fld>
            <a:endParaRPr lang="en">
              <a:solidFill>
                <a:prstClr val="black">
                  <a:tint val="75000"/>
                </a:prstClr>
              </a:solidFill>
            </a:endParaRPr>
          </a:p>
        </p:txBody>
      </p:sp>
      <p:sp>
        <p:nvSpPr>
          <p:cNvPr id="10" name="Rectangle 9"/>
          <p:cNvSpPr/>
          <p:nvPr/>
        </p:nvSpPr>
        <p:spPr>
          <a:xfrm>
            <a:off x="3027405"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Select Download button</a:t>
            </a:r>
            <a:endParaRPr lang="en-US" dirty="0">
              <a:solidFill>
                <a:prstClr val="black"/>
              </a:solidFill>
            </a:endParaRPr>
          </a:p>
        </p:txBody>
      </p:sp>
      <p:sp>
        <p:nvSpPr>
          <p:cNvPr id="15" name="Rectangle 14"/>
          <p:cNvSpPr/>
          <p:nvPr/>
        </p:nvSpPr>
        <p:spPr>
          <a:xfrm>
            <a:off x="387178"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List notify string</a:t>
            </a:r>
            <a:endParaRPr lang="en-US" dirty="0">
              <a:solidFill>
                <a:prstClr val="black"/>
              </a:solidFill>
            </a:endParaRPr>
          </a:p>
        </p:txBody>
      </p:sp>
      <p:cxnSp>
        <p:nvCxnSpPr>
          <p:cNvPr id="16" name="Straight Arrow Connector 15"/>
          <p:cNvCxnSpPr>
            <a:stCxn id="18" idx="3"/>
          </p:cNvCxnSpPr>
          <p:nvPr/>
        </p:nvCxnSpPr>
        <p:spPr>
          <a:xfrm>
            <a:off x="2042984" y="2866767"/>
            <a:ext cx="9844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667632"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FPT Service</a:t>
            </a:r>
            <a:endParaRPr lang="en-US" dirty="0">
              <a:solidFill>
                <a:prstClr val="black"/>
              </a:solidFill>
            </a:endParaRPr>
          </a:p>
        </p:txBody>
      </p:sp>
      <p:sp>
        <p:nvSpPr>
          <p:cNvPr id="18" name="Rectangle 17"/>
          <p:cNvSpPr/>
          <p:nvPr/>
        </p:nvSpPr>
        <p:spPr>
          <a:xfrm>
            <a:off x="5667632" y="4378409"/>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Return sound file to mobile</a:t>
            </a:r>
            <a:endParaRPr lang="en-US" dirty="0">
              <a:solidFill>
                <a:prstClr val="black"/>
              </a:solidFill>
            </a:endParaRPr>
          </a:p>
        </p:txBody>
      </p:sp>
      <p:cxnSp>
        <p:nvCxnSpPr>
          <p:cNvPr id="19" name="Straight Arrow Connector 18"/>
          <p:cNvCxnSpPr/>
          <p:nvPr/>
        </p:nvCxnSpPr>
        <p:spPr>
          <a:xfrm>
            <a:off x="4683211" y="2858529"/>
            <a:ext cx="9844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495535" y="3694670"/>
            <a:ext cx="0" cy="6837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8644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69</a:t>
            </a:fld>
            <a:endParaRPr lang="en">
              <a:solidFill>
                <a:prstClr val="black">
                  <a:tint val="75000"/>
                </a:prstClr>
              </a:solidFill>
            </a:endParaRPr>
          </a:p>
        </p:txBody>
      </p:sp>
      <p:sp>
        <p:nvSpPr>
          <p:cNvPr id="12" name="Rectangle 11"/>
          <p:cNvSpPr/>
          <p:nvPr/>
        </p:nvSpPr>
        <p:spPr>
          <a:xfrm>
            <a:off x="3027405"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Select Download button</a:t>
            </a:r>
            <a:endParaRPr lang="en-US" dirty="0">
              <a:solidFill>
                <a:prstClr val="black"/>
              </a:solidFill>
            </a:endParaRPr>
          </a:p>
        </p:txBody>
      </p:sp>
      <p:sp>
        <p:nvSpPr>
          <p:cNvPr id="13" name="Rectangle 12"/>
          <p:cNvSpPr/>
          <p:nvPr/>
        </p:nvSpPr>
        <p:spPr>
          <a:xfrm>
            <a:off x="387178"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List notify string</a:t>
            </a:r>
            <a:endParaRPr lang="en-US" dirty="0">
              <a:solidFill>
                <a:prstClr val="black"/>
              </a:solidFill>
            </a:endParaRPr>
          </a:p>
        </p:txBody>
      </p:sp>
      <p:cxnSp>
        <p:nvCxnSpPr>
          <p:cNvPr id="14" name="Straight Arrow Connector 13"/>
          <p:cNvCxnSpPr>
            <a:stCxn id="22" idx="3"/>
          </p:cNvCxnSpPr>
          <p:nvPr/>
        </p:nvCxnSpPr>
        <p:spPr>
          <a:xfrm>
            <a:off x="2042984" y="2866767"/>
            <a:ext cx="9844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667632" y="2038864"/>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FPT Service</a:t>
            </a:r>
            <a:endParaRPr lang="en-US" dirty="0">
              <a:solidFill>
                <a:prstClr val="black"/>
              </a:solidFill>
            </a:endParaRPr>
          </a:p>
        </p:txBody>
      </p:sp>
      <p:sp>
        <p:nvSpPr>
          <p:cNvPr id="22" name="Rectangle 21"/>
          <p:cNvSpPr/>
          <p:nvPr/>
        </p:nvSpPr>
        <p:spPr>
          <a:xfrm>
            <a:off x="5667632" y="4378409"/>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Return sound file to mobile</a:t>
            </a:r>
            <a:endParaRPr lang="en-US" dirty="0">
              <a:solidFill>
                <a:prstClr val="black"/>
              </a:solidFill>
            </a:endParaRPr>
          </a:p>
        </p:txBody>
      </p:sp>
      <p:sp>
        <p:nvSpPr>
          <p:cNvPr id="23" name="Rectangle 22"/>
          <p:cNvSpPr/>
          <p:nvPr/>
        </p:nvSpPr>
        <p:spPr>
          <a:xfrm>
            <a:off x="3027405" y="4378409"/>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black"/>
                </a:solidFill>
              </a:rPr>
              <a:t>Save to storage</a:t>
            </a:r>
            <a:endParaRPr lang="en-US" dirty="0">
              <a:solidFill>
                <a:prstClr val="black"/>
              </a:solidFill>
            </a:endParaRPr>
          </a:p>
        </p:txBody>
      </p:sp>
      <p:cxnSp>
        <p:nvCxnSpPr>
          <p:cNvPr id="24" name="Straight Arrow Connector 23"/>
          <p:cNvCxnSpPr/>
          <p:nvPr/>
        </p:nvCxnSpPr>
        <p:spPr>
          <a:xfrm>
            <a:off x="4683211" y="2858529"/>
            <a:ext cx="9844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5" idx="2"/>
          </p:cNvCxnSpPr>
          <p:nvPr/>
        </p:nvCxnSpPr>
        <p:spPr>
          <a:xfrm>
            <a:off x="6495535" y="3694670"/>
            <a:ext cx="0" cy="6837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683211" y="5206312"/>
            <a:ext cx="9844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808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pic>
        <p:nvPicPr>
          <p:cNvPr id="1028" name="Picture 4" descr="C:\Users\ngoan\Desktop\image\2459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61" y="3218312"/>
            <a:ext cx="18288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1027" idx="3"/>
            <a:endCxn id="1028" idx="1"/>
          </p:cNvCxnSpPr>
          <p:nvPr/>
        </p:nvCxnSpPr>
        <p:spPr>
          <a:xfrm>
            <a:off x="3282292" y="4132712"/>
            <a:ext cx="2694669" cy="0"/>
          </a:xfrm>
          <a:prstGeom prst="straightConnector1">
            <a:avLst/>
          </a:prstGeom>
          <a:ln w="101600">
            <a:tailEnd type="triangle"/>
          </a:ln>
        </p:spPr>
        <p:style>
          <a:lnRef idx="3">
            <a:schemeClr val="dk1"/>
          </a:lnRef>
          <a:fillRef idx="0">
            <a:schemeClr val="dk1"/>
          </a:fillRef>
          <a:effectRef idx="2">
            <a:schemeClr val="dk1"/>
          </a:effectRef>
          <a:fontRef idx="minor">
            <a:schemeClr val="tx1"/>
          </a:fontRef>
        </p:style>
      </p:cxnSp>
      <p:grpSp>
        <p:nvGrpSpPr>
          <p:cNvPr id="8" name="Group 7"/>
          <p:cNvGrpSpPr/>
          <p:nvPr/>
        </p:nvGrpSpPr>
        <p:grpSpPr>
          <a:xfrm>
            <a:off x="843892" y="3218312"/>
            <a:ext cx="2438400" cy="2425459"/>
            <a:chOff x="843892" y="3218312"/>
            <a:chExt cx="2438400" cy="2425459"/>
          </a:xfrm>
        </p:grpSpPr>
        <p:pic>
          <p:nvPicPr>
            <p:cNvPr id="1027" name="Picture 3" descr="C:\Users\ngoan\Desktop\image\google_map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892" y="3218312"/>
              <a:ext cx="2438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55206" y="5274439"/>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grpSp>
    </p:spTree>
    <p:extLst>
      <p:ext uri="{BB962C8B-B14F-4D97-AF65-F5344CB8AC3E}">
        <p14:creationId xmlns:p14="http://schemas.microsoft.com/office/powerpoint/2010/main" val="20876202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DEMO</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70</a:t>
            </a:fld>
            <a:endParaRPr lang="en">
              <a:solidFill>
                <a:prstClr val="black">
                  <a:tint val="75000"/>
                </a:prstClr>
              </a:solidFill>
            </a:endParaRPr>
          </a:p>
        </p:txBody>
      </p:sp>
      <p:sp>
        <p:nvSpPr>
          <p:cNvPr id="15" name="Content Placeholder 2"/>
          <p:cNvSpPr txBox="1">
            <a:spLocks/>
          </p:cNvSpPr>
          <p:nvPr/>
        </p:nvSpPr>
        <p:spPr>
          <a:xfrm>
            <a:off x="628650" y="1825625"/>
            <a:ext cx="7886700" cy="4351338"/>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dirty="0" smtClean="0">
                <a:solidFill>
                  <a:prstClr val="black"/>
                </a:solidFill>
              </a:rPr>
              <a:t>Download audio files to mobile device</a:t>
            </a:r>
          </a:p>
          <a:p>
            <a:pPr marL="514350" indent="-514350">
              <a:buFont typeface="Arial" panose="020B0604020202020204" pitchFamily="34" charset="0"/>
              <a:buAutoNum type="arabicPeriod"/>
            </a:pPr>
            <a:r>
              <a:rPr lang="en-US" dirty="0" smtClean="0">
                <a:solidFill>
                  <a:prstClr val="black"/>
                </a:solidFill>
              </a:rPr>
              <a:t>Start tracking and notify</a:t>
            </a:r>
          </a:p>
          <a:p>
            <a:pPr marL="514350" indent="-514350">
              <a:buFont typeface="Arial" panose="020B0604020202020204" pitchFamily="34" charset="0"/>
              <a:buAutoNum type="arabicPeriod"/>
            </a:pPr>
            <a:r>
              <a:rPr lang="en-US" dirty="0" smtClean="0">
                <a:solidFill>
                  <a:prstClr val="black"/>
                </a:solidFill>
              </a:rPr>
              <a:t>At each turn will have sound notify</a:t>
            </a:r>
            <a:endParaRPr lang="en-US" dirty="0">
              <a:solidFill>
                <a:prstClr val="black"/>
              </a:solidFill>
            </a:endParaRPr>
          </a:p>
        </p:txBody>
      </p:sp>
    </p:spTree>
    <p:extLst>
      <p:ext uri="{BB962C8B-B14F-4D97-AF65-F5344CB8AC3E}">
        <p14:creationId xmlns:p14="http://schemas.microsoft.com/office/powerpoint/2010/main" val="15360116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solidFill>
                  <a:schemeClr val="bg1"/>
                </a:solidFill>
                <a:latin typeface="Cambria"/>
                <a:ea typeface="Cambria"/>
                <a:cs typeface="Cambria"/>
                <a:sym typeface="Cambria"/>
              </a:rPr>
              <a:t>Scenario</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71</a:t>
            </a:fld>
            <a:endParaRPr lang="en">
              <a:solidFill>
                <a:prstClr val="black">
                  <a:tint val="75000"/>
                </a:prstClr>
              </a:solidFill>
            </a:endParaRPr>
          </a:p>
        </p:txBody>
      </p:sp>
      <p:sp>
        <p:nvSpPr>
          <p:cNvPr id="23" name="TextBox 22"/>
          <p:cNvSpPr txBox="1"/>
          <p:nvPr/>
        </p:nvSpPr>
        <p:spPr>
          <a:xfrm>
            <a:off x="457200" y="1740802"/>
            <a:ext cx="7980947" cy="830997"/>
          </a:xfrm>
          <a:prstGeom prst="rect">
            <a:avLst/>
          </a:prstGeom>
          <a:noFill/>
        </p:spPr>
        <p:txBody>
          <a:bodyPr wrap="square" rtlCol="0">
            <a:spAutoFit/>
          </a:bodyPr>
          <a:lstStyle/>
          <a:p>
            <a:pPr defTabSz="457200"/>
            <a:r>
              <a:rPr lang="en-US" sz="2400" dirty="0" smtClean="0">
                <a:solidFill>
                  <a:prstClr val="black"/>
                </a:solidFill>
              </a:rPr>
              <a:t>Nickname of  Mr. </a:t>
            </a:r>
            <a:r>
              <a:rPr lang="en-US" sz="2400" dirty="0" err="1" smtClean="0">
                <a:solidFill>
                  <a:prstClr val="black"/>
                </a:solidFill>
              </a:rPr>
              <a:t>Khuong</a:t>
            </a:r>
            <a:r>
              <a:rPr lang="en-US" sz="2400" dirty="0" smtClean="0">
                <a:solidFill>
                  <a:prstClr val="black"/>
                </a:solidFill>
              </a:rPr>
              <a:t> is “</a:t>
            </a:r>
            <a:r>
              <a:rPr lang="en-US" sz="2400" dirty="0" err="1" smtClean="0">
                <a:solidFill>
                  <a:prstClr val="black"/>
                </a:solidFill>
              </a:rPr>
              <a:t>Khuong</a:t>
            </a:r>
            <a:r>
              <a:rPr lang="en-US" sz="2400" dirty="0" smtClean="0">
                <a:solidFill>
                  <a:prstClr val="black"/>
                </a:solidFill>
              </a:rPr>
              <a:t> </a:t>
            </a:r>
            <a:r>
              <a:rPr lang="en-US" sz="2400" dirty="0" err="1" smtClean="0">
                <a:solidFill>
                  <a:prstClr val="black"/>
                </a:solidFill>
              </a:rPr>
              <a:t>không</a:t>
            </a:r>
            <a:r>
              <a:rPr lang="en-US" sz="2400" dirty="0" smtClean="0">
                <a:solidFill>
                  <a:prstClr val="black"/>
                </a:solidFill>
              </a:rPr>
              <a:t> </a:t>
            </a:r>
            <a:r>
              <a:rPr lang="en-US" sz="2400" dirty="0" err="1" smtClean="0">
                <a:solidFill>
                  <a:prstClr val="black"/>
                </a:solidFill>
              </a:rPr>
              <a:t>sợ</a:t>
            </a:r>
            <a:r>
              <a:rPr lang="en-US" sz="2400" dirty="0" smtClean="0">
                <a:solidFill>
                  <a:prstClr val="black"/>
                </a:solidFill>
              </a:rPr>
              <a:t> </a:t>
            </a:r>
            <a:r>
              <a:rPr lang="en-US" sz="2400" dirty="0" err="1" smtClean="0">
                <a:solidFill>
                  <a:prstClr val="black"/>
                </a:solidFill>
              </a:rPr>
              <a:t>chết</a:t>
            </a:r>
            <a:r>
              <a:rPr lang="en-US" sz="2400" dirty="0" smtClean="0">
                <a:solidFill>
                  <a:prstClr val="black"/>
                </a:solidFill>
              </a:rPr>
              <a:t>”.</a:t>
            </a:r>
          </a:p>
          <a:p>
            <a:pPr defTabSz="457200"/>
            <a:r>
              <a:rPr lang="en-US" sz="2400" dirty="0" smtClean="0">
                <a:solidFill>
                  <a:prstClr val="black"/>
                </a:solidFill>
              </a:rPr>
              <a:t>Mr. </a:t>
            </a:r>
            <a:r>
              <a:rPr lang="en-US" sz="2400" dirty="0" err="1" smtClean="0">
                <a:solidFill>
                  <a:prstClr val="black"/>
                </a:solidFill>
              </a:rPr>
              <a:t>Khuong</a:t>
            </a:r>
            <a:r>
              <a:rPr lang="en-US" sz="2400" dirty="0" smtClean="0">
                <a:solidFill>
                  <a:prstClr val="black"/>
                </a:solidFill>
              </a:rPr>
              <a:t> always drives with high speed.</a:t>
            </a:r>
          </a:p>
        </p:txBody>
      </p:sp>
      <p:pic>
        <p:nvPicPr>
          <p:cNvPr id="10" name="Picture 9"/>
          <p:cNvPicPr>
            <a:picLocks noChangeAspect="1"/>
          </p:cNvPicPr>
          <p:nvPr/>
        </p:nvPicPr>
        <p:blipFill>
          <a:blip r:embed="rId3"/>
          <a:stretch>
            <a:fillRect/>
          </a:stretch>
        </p:blipFill>
        <p:spPr>
          <a:xfrm>
            <a:off x="1228734" y="2656704"/>
            <a:ext cx="5045905" cy="3951613"/>
          </a:xfrm>
          <a:prstGeom prst="rect">
            <a:avLst/>
          </a:prstGeom>
        </p:spPr>
      </p:pic>
      <p:cxnSp>
        <p:nvCxnSpPr>
          <p:cNvPr id="11" name="Straight Connector 10"/>
          <p:cNvCxnSpPr/>
          <p:nvPr/>
        </p:nvCxnSpPr>
        <p:spPr>
          <a:xfrm flipV="1">
            <a:off x="2397211" y="4880919"/>
            <a:ext cx="1618735" cy="17273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70454" y="2656704"/>
            <a:ext cx="2545492" cy="22242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015946" y="3584078"/>
            <a:ext cx="1359243" cy="12968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656702" y="6091262"/>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972946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solidFill>
                  <a:schemeClr val="bg1"/>
                </a:solidFill>
                <a:latin typeface="Cambria"/>
                <a:ea typeface="Cambria"/>
                <a:cs typeface="Cambria"/>
                <a:sym typeface="Cambria"/>
              </a:rPr>
              <a:t>Scenario</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72</a:t>
            </a:fld>
            <a:endParaRPr lang="en">
              <a:solidFill>
                <a:prstClr val="black">
                  <a:tint val="75000"/>
                </a:prstClr>
              </a:solidFill>
            </a:endParaRPr>
          </a:p>
        </p:txBody>
      </p:sp>
      <p:sp>
        <p:nvSpPr>
          <p:cNvPr id="24" name="TextBox 23"/>
          <p:cNvSpPr txBox="1"/>
          <p:nvPr/>
        </p:nvSpPr>
        <p:spPr>
          <a:xfrm>
            <a:off x="898358" y="1692035"/>
            <a:ext cx="7347284" cy="830997"/>
          </a:xfrm>
          <a:prstGeom prst="rect">
            <a:avLst/>
          </a:prstGeom>
          <a:noFill/>
        </p:spPr>
        <p:txBody>
          <a:bodyPr wrap="square" rtlCol="0">
            <a:spAutoFit/>
          </a:bodyPr>
          <a:lstStyle/>
          <a:p>
            <a:pPr defTabSz="457200"/>
            <a:r>
              <a:rPr lang="en-US" sz="2400" dirty="0" smtClean="0">
                <a:solidFill>
                  <a:prstClr val="black"/>
                </a:solidFill>
              </a:rPr>
              <a:t>Nickname of  Mr. </a:t>
            </a:r>
            <a:r>
              <a:rPr lang="en-US" sz="2400" dirty="0" err="1" smtClean="0">
                <a:solidFill>
                  <a:prstClr val="black"/>
                </a:solidFill>
              </a:rPr>
              <a:t>Khuong</a:t>
            </a:r>
            <a:r>
              <a:rPr lang="en-US" sz="2400" dirty="0" smtClean="0">
                <a:solidFill>
                  <a:prstClr val="black"/>
                </a:solidFill>
              </a:rPr>
              <a:t> is “</a:t>
            </a:r>
            <a:r>
              <a:rPr lang="en-US" sz="2400" dirty="0" err="1" smtClean="0">
                <a:solidFill>
                  <a:prstClr val="black"/>
                </a:solidFill>
              </a:rPr>
              <a:t>Khuong</a:t>
            </a:r>
            <a:r>
              <a:rPr lang="en-US" sz="2400" dirty="0" smtClean="0">
                <a:solidFill>
                  <a:prstClr val="black"/>
                </a:solidFill>
              </a:rPr>
              <a:t> </a:t>
            </a:r>
            <a:r>
              <a:rPr lang="en-US" sz="2400" dirty="0" err="1" smtClean="0">
                <a:solidFill>
                  <a:prstClr val="black"/>
                </a:solidFill>
              </a:rPr>
              <a:t>không</a:t>
            </a:r>
            <a:r>
              <a:rPr lang="en-US" sz="2400" dirty="0" smtClean="0">
                <a:solidFill>
                  <a:prstClr val="black"/>
                </a:solidFill>
              </a:rPr>
              <a:t> </a:t>
            </a:r>
            <a:r>
              <a:rPr lang="en-US" sz="2400" dirty="0" err="1" smtClean="0">
                <a:solidFill>
                  <a:prstClr val="black"/>
                </a:solidFill>
              </a:rPr>
              <a:t>sợ</a:t>
            </a:r>
            <a:r>
              <a:rPr lang="en-US" sz="2400" dirty="0" smtClean="0">
                <a:solidFill>
                  <a:prstClr val="black"/>
                </a:solidFill>
              </a:rPr>
              <a:t> </a:t>
            </a:r>
            <a:r>
              <a:rPr lang="en-US" sz="2400" dirty="0" err="1" smtClean="0">
                <a:solidFill>
                  <a:prstClr val="black"/>
                </a:solidFill>
              </a:rPr>
              <a:t>chết</a:t>
            </a:r>
            <a:r>
              <a:rPr lang="en-US" sz="2400" dirty="0" smtClean="0">
                <a:solidFill>
                  <a:prstClr val="black"/>
                </a:solidFill>
              </a:rPr>
              <a:t>”.</a:t>
            </a:r>
          </a:p>
          <a:p>
            <a:pPr defTabSz="457200"/>
            <a:r>
              <a:rPr lang="en-US" sz="2400" dirty="0" smtClean="0">
                <a:solidFill>
                  <a:prstClr val="black"/>
                </a:solidFill>
              </a:rPr>
              <a:t>Mr. </a:t>
            </a:r>
            <a:r>
              <a:rPr lang="en-US" sz="2400" dirty="0" err="1" smtClean="0">
                <a:solidFill>
                  <a:prstClr val="black"/>
                </a:solidFill>
              </a:rPr>
              <a:t>Khuong</a:t>
            </a:r>
            <a:r>
              <a:rPr lang="en-US" sz="2400" dirty="0" smtClean="0">
                <a:solidFill>
                  <a:prstClr val="black"/>
                </a:solidFill>
              </a:rPr>
              <a:t> always drives with high speed.</a:t>
            </a:r>
          </a:p>
        </p:txBody>
      </p:sp>
      <p:pic>
        <p:nvPicPr>
          <p:cNvPr id="10" name="Picture 9"/>
          <p:cNvPicPr>
            <a:picLocks noChangeAspect="1"/>
          </p:cNvPicPr>
          <p:nvPr/>
        </p:nvPicPr>
        <p:blipFill>
          <a:blip r:embed="rId3"/>
          <a:stretch>
            <a:fillRect/>
          </a:stretch>
        </p:blipFill>
        <p:spPr>
          <a:xfrm>
            <a:off x="1228734" y="2656704"/>
            <a:ext cx="5045905" cy="3951613"/>
          </a:xfrm>
          <a:prstGeom prst="rect">
            <a:avLst/>
          </a:prstGeom>
        </p:spPr>
      </p:pic>
      <p:cxnSp>
        <p:nvCxnSpPr>
          <p:cNvPr id="11" name="Straight Connector 10"/>
          <p:cNvCxnSpPr/>
          <p:nvPr/>
        </p:nvCxnSpPr>
        <p:spPr>
          <a:xfrm flipV="1">
            <a:off x="2397211" y="4880919"/>
            <a:ext cx="1618735" cy="17273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70454" y="2656704"/>
            <a:ext cx="2545492" cy="22242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015946" y="3584078"/>
            <a:ext cx="1359243" cy="12968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813470" y="494208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0867967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8734" y="2656704"/>
            <a:ext cx="5045905" cy="3951613"/>
          </a:xfrm>
          <a:prstGeom prst="rect">
            <a:avLst/>
          </a:prstGeom>
        </p:spPr>
      </p:pic>
      <p:cxnSp>
        <p:nvCxnSpPr>
          <p:cNvPr id="7" name="Straight Connector 6"/>
          <p:cNvCxnSpPr/>
          <p:nvPr/>
        </p:nvCxnSpPr>
        <p:spPr>
          <a:xfrm flipV="1">
            <a:off x="2397211" y="4880919"/>
            <a:ext cx="1618735" cy="17273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70454" y="2656704"/>
            <a:ext cx="2545492" cy="22242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015946" y="3584078"/>
            <a:ext cx="1359243" cy="12968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813470" y="494208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0" name="Oval Callout 9"/>
          <p:cNvSpPr/>
          <p:nvPr/>
        </p:nvSpPr>
        <p:spPr>
          <a:xfrm>
            <a:off x="1228734" y="4181338"/>
            <a:ext cx="1925436" cy="902344"/>
          </a:xfrm>
          <a:prstGeom prst="wedgeEllipseCallout">
            <a:avLst>
              <a:gd name="adj1" fmla="val 87516"/>
              <a:gd name="adj2" fmla="val 2551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prepare to turn left</a:t>
            </a:r>
            <a:endParaRPr lang="en-US" dirty="0">
              <a:solidFill>
                <a:prstClr val="white"/>
              </a:solidFill>
            </a:endParaRPr>
          </a:p>
        </p:txBody>
      </p:sp>
      <p:sp>
        <p:nvSpPr>
          <p:cNvPr id="13" name="TextBox 12"/>
          <p:cNvSpPr txBox="1"/>
          <p:nvPr/>
        </p:nvSpPr>
        <p:spPr>
          <a:xfrm>
            <a:off x="1474609" y="1118016"/>
            <a:ext cx="4923977" cy="461665"/>
          </a:xfrm>
          <a:prstGeom prst="rect">
            <a:avLst/>
          </a:prstGeom>
          <a:noFill/>
        </p:spPr>
        <p:txBody>
          <a:bodyPr wrap="none" rtlCol="0">
            <a:spAutoFit/>
          </a:bodyPr>
          <a:lstStyle/>
          <a:p>
            <a:pPr defTabSz="457200"/>
            <a:r>
              <a:rPr lang="en-US" sz="2400" dirty="0" smtClean="0">
                <a:solidFill>
                  <a:prstClr val="black"/>
                </a:solidFill>
              </a:rPr>
              <a:t>He </a:t>
            </a:r>
            <a:r>
              <a:rPr lang="en-US" sz="2400" dirty="0">
                <a:solidFill>
                  <a:prstClr val="black"/>
                </a:solidFill>
              </a:rPr>
              <a:t>is notified when he near next turn</a:t>
            </a:r>
            <a:r>
              <a:rPr lang="en-US" sz="2400" dirty="0" smtClean="0">
                <a:solidFill>
                  <a:prstClr val="black"/>
                </a:solidFill>
              </a:rPr>
              <a:t>.</a:t>
            </a:r>
            <a:endParaRPr lang="en-US" sz="2400" dirty="0">
              <a:solidFill>
                <a:prstClr val="black"/>
              </a:solidFill>
            </a:endParaRPr>
          </a:p>
        </p:txBody>
      </p:sp>
    </p:spTree>
    <p:extLst>
      <p:ext uri="{BB962C8B-B14F-4D97-AF65-F5344CB8AC3E}">
        <p14:creationId xmlns:p14="http://schemas.microsoft.com/office/powerpoint/2010/main" val="221399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8734" y="2656704"/>
            <a:ext cx="5045905" cy="3951613"/>
          </a:xfrm>
          <a:prstGeom prst="rect">
            <a:avLst/>
          </a:prstGeom>
        </p:spPr>
      </p:pic>
      <p:sp>
        <p:nvSpPr>
          <p:cNvPr id="5" name="TextBox 4"/>
          <p:cNvSpPr txBox="1"/>
          <p:nvPr/>
        </p:nvSpPr>
        <p:spPr>
          <a:xfrm>
            <a:off x="648115" y="1096760"/>
            <a:ext cx="7793095" cy="954107"/>
          </a:xfrm>
          <a:prstGeom prst="rect">
            <a:avLst/>
          </a:prstGeom>
          <a:noFill/>
        </p:spPr>
        <p:txBody>
          <a:bodyPr wrap="none" rtlCol="0">
            <a:spAutoFit/>
          </a:bodyPr>
          <a:lstStyle/>
          <a:p>
            <a:pPr defTabSz="457200"/>
            <a:r>
              <a:rPr lang="en-US" sz="2800" dirty="0" smtClean="0">
                <a:solidFill>
                  <a:prstClr val="black"/>
                </a:solidFill>
              </a:rPr>
              <a:t>But he passes it and </a:t>
            </a:r>
            <a:r>
              <a:rPr lang="en-US" sz="2800" dirty="0">
                <a:solidFill>
                  <a:prstClr val="black"/>
                </a:solidFill>
              </a:rPr>
              <a:t>keeps go </a:t>
            </a:r>
            <a:r>
              <a:rPr lang="en-US" sz="2800" dirty="0" smtClean="0">
                <a:solidFill>
                  <a:prstClr val="black"/>
                </a:solidFill>
              </a:rPr>
              <a:t>straight.</a:t>
            </a:r>
          </a:p>
          <a:p>
            <a:pPr defTabSz="457200"/>
            <a:r>
              <a:rPr lang="en-US" sz="2800" dirty="0" smtClean="0">
                <a:solidFill>
                  <a:prstClr val="black"/>
                </a:solidFill>
              </a:rPr>
              <a:t>He </a:t>
            </a:r>
            <a:r>
              <a:rPr lang="en-US" sz="2800" dirty="0">
                <a:solidFill>
                  <a:prstClr val="black"/>
                </a:solidFill>
              </a:rPr>
              <a:t>doesn't know that he has </a:t>
            </a:r>
            <a:r>
              <a:rPr lang="en-US" sz="2800" dirty="0" smtClean="0">
                <a:solidFill>
                  <a:prstClr val="black"/>
                </a:solidFill>
              </a:rPr>
              <a:t>lost then he still drives.</a:t>
            </a:r>
            <a:endParaRPr lang="en-US" sz="2800" dirty="0">
              <a:solidFill>
                <a:prstClr val="black"/>
              </a:solidFill>
            </a:endParaRPr>
          </a:p>
        </p:txBody>
      </p:sp>
      <p:cxnSp>
        <p:nvCxnSpPr>
          <p:cNvPr id="7" name="Straight Connector 6"/>
          <p:cNvCxnSpPr/>
          <p:nvPr/>
        </p:nvCxnSpPr>
        <p:spPr>
          <a:xfrm flipV="1">
            <a:off x="2397211" y="4880919"/>
            <a:ext cx="1618735" cy="17273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70454" y="2656704"/>
            <a:ext cx="2545492" cy="22242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015946" y="3584078"/>
            <a:ext cx="1359243" cy="12968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695567" y="405950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7322191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09192" y="2367331"/>
            <a:ext cx="4476190" cy="3828571"/>
          </a:xfrm>
          <a:prstGeom prst="rect">
            <a:avLst/>
          </a:prstGeom>
        </p:spPr>
      </p:pic>
      <p:cxnSp>
        <p:nvCxnSpPr>
          <p:cNvPr id="6" name="Straight Connector 5"/>
          <p:cNvCxnSpPr/>
          <p:nvPr/>
        </p:nvCxnSpPr>
        <p:spPr>
          <a:xfrm flipV="1">
            <a:off x="2384854" y="5671751"/>
            <a:ext cx="494270" cy="5313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09192" y="5177481"/>
            <a:ext cx="569932" cy="49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670853" y="3589947"/>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2" name="TextBox 11"/>
          <p:cNvSpPr txBox="1"/>
          <p:nvPr/>
        </p:nvSpPr>
        <p:spPr>
          <a:xfrm>
            <a:off x="163015" y="1617945"/>
            <a:ext cx="8980985" cy="523220"/>
          </a:xfrm>
          <a:prstGeom prst="rect">
            <a:avLst/>
          </a:prstGeom>
          <a:noFill/>
        </p:spPr>
        <p:txBody>
          <a:bodyPr wrap="none" rtlCol="0">
            <a:spAutoFit/>
          </a:bodyPr>
          <a:lstStyle/>
          <a:p>
            <a:pPr defTabSz="457200"/>
            <a:r>
              <a:rPr lang="en-US" sz="2800" dirty="0" smtClean="0">
                <a:solidFill>
                  <a:prstClr val="black"/>
                </a:solidFill>
              </a:rPr>
              <a:t>He has far away from right route when he checks map again.</a:t>
            </a:r>
            <a:endParaRPr lang="en-US" sz="2800" dirty="0">
              <a:solidFill>
                <a:prstClr val="black"/>
              </a:solidFill>
            </a:endParaRPr>
          </a:p>
        </p:txBody>
      </p:sp>
      <p:pic>
        <p:nvPicPr>
          <p:cNvPr id="4098" name="Picture 2" descr="https://d304k3mn1nwj0a.cloudfront.net/2s_space_(v2)/surpri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6440" y="2614394"/>
            <a:ext cx="990909" cy="99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7732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Problem</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76</a:t>
            </a:fld>
            <a:endParaRPr lang="en">
              <a:solidFill>
                <a:prstClr val="black">
                  <a:tint val="75000"/>
                </a:prstClr>
              </a:solidFill>
            </a:endParaRPr>
          </a:p>
        </p:txBody>
      </p:sp>
      <p:sp>
        <p:nvSpPr>
          <p:cNvPr id="23" name="TextBox 22"/>
          <p:cNvSpPr txBox="1"/>
          <p:nvPr/>
        </p:nvSpPr>
        <p:spPr>
          <a:xfrm>
            <a:off x="457200" y="2847707"/>
            <a:ext cx="7980947" cy="830997"/>
          </a:xfrm>
          <a:prstGeom prst="rect">
            <a:avLst/>
          </a:prstGeom>
          <a:noFill/>
        </p:spPr>
        <p:txBody>
          <a:bodyPr wrap="square" rtlCol="0">
            <a:spAutoFit/>
          </a:bodyPr>
          <a:lstStyle/>
          <a:p>
            <a:pPr defTabSz="457200"/>
            <a:r>
              <a:rPr lang="en-US" sz="2400" dirty="0">
                <a:solidFill>
                  <a:prstClr val="black"/>
                </a:solidFill>
              </a:rPr>
              <a:t>Don’t has any application that allow users know if they are going to the wrong route.</a:t>
            </a:r>
          </a:p>
        </p:txBody>
      </p:sp>
    </p:spTree>
    <p:extLst>
      <p:ext uri="{BB962C8B-B14F-4D97-AF65-F5344CB8AC3E}">
        <p14:creationId xmlns:p14="http://schemas.microsoft.com/office/powerpoint/2010/main" val="965661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Solution</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77</a:t>
            </a:fld>
            <a:endParaRPr lang="en">
              <a:solidFill>
                <a:prstClr val="black">
                  <a:tint val="75000"/>
                </a:prstClr>
              </a:solidFill>
            </a:endParaRPr>
          </a:p>
        </p:txBody>
      </p:sp>
      <p:sp>
        <p:nvSpPr>
          <p:cNvPr id="7" name="Content Placeholder 2"/>
          <p:cNvSpPr txBox="1">
            <a:spLocks/>
          </p:cNvSpPr>
          <p:nvPr/>
        </p:nvSpPr>
        <p:spPr>
          <a:xfrm>
            <a:off x="628650" y="1825625"/>
            <a:ext cx="7886700" cy="2168859"/>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solidFill>
                  <a:prstClr val="black"/>
                </a:solidFill>
              </a:rPr>
              <a:t>Provide detect wrong route function.</a:t>
            </a:r>
          </a:p>
          <a:p>
            <a:pPr marL="0" indent="0">
              <a:buFont typeface="Arial" panose="020B0604020202020204" pitchFamily="34" charset="0"/>
              <a:buNone/>
            </a:pPr>
            <a:r>
              <a:rPr lang="en-US" smtClean="0">
                <a:solidFill>
                  <a:prstClr val="black"/>
                </a:solidFill>
              </a:rPr>
              <a:t>Help users know if they are going to wrong route.</a:t>
            </a:r>
          </a:p>
          <a:p>
            <a:pPr marL="0" indent="0">
              <a:buFont typeface="Arial" panose="020B0604020202020204" pitchFamily="34" charset="0"/>
              <a:buNone/>
            </a:pPr>
            <a:r>
              <a:rPr lang="en-US" smtClean="0">
                <a:solidFill>
                  <a:prstClr val="black"/>
                </a:solidFill>
              </a:rPr>
              <a:t>User can search again to get right route.</a:t>
            </a:r>
            <a:endParaRPr lang="en-US" dirty="0">
              <a:solidFill>
                <a:prstClr val="black"/>
              </a:solidFill>
            </a:endParaRPr>
          </a:p>
        </p:txBody>
      </p:sp>
    </p:spTree>
    <p:extLst>
      <p:ext uri="{BB962C8B-B14F-4D97-AF65-F5344CB8AC3E}">
        <p14:creationId xmlns:p14="http://schemas.microsoft.com/office/powerpoint/2010/main" val="18000240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p:nvPr>
        </p:nvSpPr>
        <p:spPr>
          <a:xfrm>
            <a:off x="449179" y="2766218"/>
            <a:ext cx="8534400" cy="1325563"/>
          </a:xfrm>
        </p:spPr>
        <p:txBody>
          <a:bodyPr>
            <a:noAutofit/>
          </a:bodyPr>
          <a:lstStyle/>
          <a:p>
            <a:r>
              <a:rPr lang="en-US" sz="5400" dirty="0" smtClean="0">
                <a:solidFill>
                  <a:schemeClr val="bg1"/>
                </a:solidFill>
              </a:rPr>
              <a:t>Detect wrong way algorithm</a:t>
            </a:r>
            <a:endParaRPr lang="en-US" sz="5400" dirty="0">
              <a:solidFill>
                <a:schemeClr val="bg1"/>
              </a:solidFill>
            </a:endParaRPr>
          </a:p>
        </p:txBody>
      </p:sp>
    </p:spTree>
    <p:extLst>
      <p:ext uri="{BB962C8B-B14F-4D97-AF65-F5344CB8AC3E}">
        <p14:creationId xmlns:p14="http://schemas.microsoft.com/office/powerpoint/2010/main" val="1661774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a:endCxn id="25" idx="2"/>
          </p:cNvCxnSpPr>
          <p:nvPr/>
        </p:nvCxnSpPr>
        <p:spPr>
          <a:xfrm>
            <a:off x="4508158" y="2866041"/>
            <a:ext cx="1537936" cy="35646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3" name="Oval 22"/>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4" name="Oval 23"/>
          <p:cNvSpPr/>
          <p:nvPr/>
        </p:nvSpPr>
        <p:spPr>
          <a:xfrm>
            <a:off x="4433393" y="2792057"/>
            <a:ext cx="166093" cy="166093"/>
          </a:xfrm>
          <a:prstGeom prst="ellipse">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5" name="Oval 24"/>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6" name="Straight Connector 25"/>
          <p:cNvCxnSpPr>
            <a:stCxn id="25"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393348" y="287510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0" name="TextBox 29"/>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1" name="TextBox 30"/>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2" name="TextBox 31"/>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3" name="TextBox 32"/>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4" name="Oval 3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5" name="TextBox 3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59381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
        <p:nvSpPr>
          <p:cNvPr id="3" name="TextBox 2"/>
          <p:cNvSpPr txBox="1"/>
          <p:nvPr/>
        </p:nvSpPr>
        <p:spPr>
          <a:xfrm>
            <a:off x="5892593" y="5274439"/>
            <a:ext cx="1997535" cy="369332"/>
          </a:xfrm>
          <a:prstGeom prst="rect">
            <a:avLst/>
          </a:prstGeom>
          <a:noFill/>
        </p:spPr>
        <p:txBody>
          <a:bodyPr wrap="none" rtlCol="0">
            <a:spAutoFit/>
          </a:bodyPr>
          <a:lstStyle/>
          <a:p>
            <a:r>
              <a:rPr lang="en-US" b="1" dirty="0" smtClean="0">
                <a:solidFill>
                  <a:srgbClr val="FF0000"/>
                </a:solidFill>
                <a:latin typeface="Cambria" pitchFamily="18" charset="0"/>
              </a:rPr>
              <a:t>Search &gt; 2 points</a:t>
            </a:r>
            <a:endParaRPr lang="en-US" b="1" dirty="0">
              <a:solidFill>
                <a:srgbClr val="FF0000"/>
              </a:solidFill>
              <a:latin typeface="Cambria" pitchFamily="18" charset="0"/>
            </a:endParaRPr>
          </a:p>
        </p:txBody>
      </p:sp>
      <p:pic>
        <p:nvPicPr>
          <p:cNvPr id="9" name="Picture 4" descr="C:\Users\ngoan\Desktop\image\2459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61" y="3218312"/>
            <a:ext cx="18288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stCxn id="12" idx="3"/>
            <a:endCxn id="9" idx="1"/>
          </p:cNvCxnSpPr>
          <p:nvPr/>
        </p:nvCxnSpPr>
        <p:spPr>
          <a:xfrm>
            <a:off x="3282292" y="4132712"/>
            <a:ext cx="2694669" cy="0"/>
          </a:xfrm>
          <a:prstGeom prst="straightConnector1">
            <a:avLst/>
          </a:prstGeom>
          <a:ln w="101600">
            <a:tailEnd type="triangle"/>
          </a:ln>
        </p:spPr>
        <p:style>
          <a:lnRef idx="3">
            <a:schemeClr val="dk1"/>
          </a:lnRef>
          <a:fillRef idx="0">
            <a:schemeClr val="dk1"/>
          </a:fillRef>
          <a:effectRef idx="2">
            <a:schemeClr val="dk1"/>
          </a:effectRef>
          <a:fontRef idx="minor">
            <a:schemeClr val="tx1"/>
          </a:fontRef>
        </p:style>
      </p:cxnSp>
      <p:grpSp>
        <p:nvGrpSpPr>
          <p:cNvPr id="11" name="Group 10"/>
          <p:cNvGrpSpPr/>
          <p:nvPr/>
        </p:nvGrpSpPr>
        <p:grpSpPr>
          <a:xfrm>
            <a:off x="843892" y="3218312"/>
            <a:ext cx="2438400" cy="2425459"/>
            <a:chOff x="843892" y="3218312"/>
            <a:chExt cx="2438400" cy="2425459"/>
          </a:xfrm>
        </p:grpSpPr>
        <p:pic>
          <p:nvPicPr>
            <p:cNvPr id="12" name="Picture 3" descr="C:\Users\ngoan\Desktop\image\google_map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892" y="3218312"/>
              <a:ext cx="2438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355206" y="5274439"/>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grpSp>
      <p:pic>
        <p:nvPicPr>
          <p:cNvPr id="2050" name="Picture 2" descr="C:\Users\ngoan\Desktop\image\vista_19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2426" y="3675512"/>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5826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822573">
            <a:off x="5467756" y="2996648"/>
            <a:ext cx="95250" cy="95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21" name="Straight Connector 20"/>
          <p:cNvCxnSpPr>
            <a:endCxn id="22" idx="2"/>
          </p:cNvCxnSpPr>
          <p:nvPr/>
        </p:nvCxnSpPr>
        <p:spPr>
          <a:xfrm>
            <a:off x="4508158" y="2866041"/>
            <a:ext cx="1537936" cy="35646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3" name="Straight Connector 2"/>
          <p:cNvCxnSpPr/>
          <p:nvPr/>
        </p:nvCxnSpPr>
        <p:spPr>
          <a:xfrm flipH="1">
            <a:off x="5457825" y="2362533"/>
            <a:ext cx="152400" cy="7007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9" name="TextBox 3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40" name="TextBox 39"/>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41" name="TextBox 40"/>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42" name="Oval 41"/>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43" name="TextBox 42"/>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897065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endCxn id="22" idx="2"/>
          </p:cNvCxnSpPr>
          <p:nvPr/>
        </p:nvCxnSpPr>
        <p:spPr>
          <a:xfrm>
            <a:off x="4508158" y="2866041"/>
            <a:ext cx="1537936" cy="3564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7" name="Oval Callout 36"/>
          <p:cNvSpPr/>
          <p:nvPr/>
        </p:nvSpPr>
        <p:spPr>
          <a:xfrm>
            <a:off x="3810158" y="882679"/>
            <a:ext cx="1925436" cy="902344"/>
          </a:xfrm>
          <a:prstGeom prst="wedgeEllipseCallout">
            <a:avLst>
              <a:gd name="adj1" fmla="val 43541"/>
              <a:gd name="adj2" fmla="val 10151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wrong way</a:t>
            </a:r>
            <a:endParaRPr lang="en-US" dirty="0">
              <a:solidFill>
                <a:prstClr val="white"/>
              </a:solidFill>
            </a:endParaRPr>
          </a:p>
        </p:txBody>
      </p:sp>
      <p:sp>
        <p:nvSpPr>
          <p:cNvPr id="38" name="TextBox 3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9" name="TextBox 3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40" name="TextBox 39"/>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41" name="TextBox 40"/>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42" name="Oval 41"/>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43" name="TextBox 42"/>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8035639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26" name="Straight Connector 25"/>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9" name="Oval 28"/>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30" name="Oval 29"/>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32" name="Straight Connector 31"/>
          <p:cNvCxnSpPr>
            <a:endCxn id="33"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34" name="Straight Connector 33"/>
          <p:cNvCxnSpPr>
            <a:stCxn id="33"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9" name="TextBox 3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40" name="TextBox 39"/>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41" name="TextBox 40"/>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42" name="TextBox 41"/>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43" name="Oval 42"/>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44" name="TextBox 43"/>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5007179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8" name="Straight Connector 7"/>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1" name="Oval 10"/>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2" name="Oval 11"/>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4" name="Straight Connector 13"/>
          <p:cNvCxnSpPr>
            <a:endCxn id="15"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6" name="Straight Connector 15"/>
          <p:cNvCxnSpPr>
            <a:stCxn id="15"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11" idx="7"/>
          </p:cNvCxnSpPr>
          <p:nvPr/>
        </p:nvCxnSpPr>
        <p:spPr>
          <a:xfrm flipH="1">
            <a:off x="3535550" y="2360535"/>
            <a:ext cx="2023037" cy="13099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25167" y="3107431"/>
            <a:ext cx="341760" cy="276999"/>
          </a:xfrm>
          <a:prstGeom prst="rect">
            <a:avLst/>
          </a:prstGeom>
          <a:noFill/>
        </p:spPr>
        <p:txBody>
          <a:bodyPr wrap="none" rtlCol="0">
            <a:spAutoFit/>
          </a:bodyPr>
          <a:lstStyle/>
          <a:p>
            <a:pPr defTabSz="457200"/>
            <a:r>
              <a:rPr lang="en-US" sz="1200" dirty="0" smtClean="0">
                <a:solidFill>
                  <a:prstClr val="black"/>
                </a:solidFill>
              </a:rPr>
              <a:t>45</a:t>
            </a:r>
            <a:endParaRPr lang="en-US" sz="1200" dirty="0">
              <a:solidFill>
                <a:prstClr val="black"/>
              </a:solidFill>
            </a:endParaRPr>
          </a:p>
        </p:txBody>
      </p:sp>
      <p:sp>
        <p:nvSpPr>
          <p:cNvPr id="26" name="TextBox 25"/>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27" name="TextBox 26"/>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8" name="TextBox 27"/>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9" name="TextBox 28"/>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0" name="TextBox 2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1" name="Oval 30"/>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2" name="TextBox 31"/>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7227823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20" name="Straight Connector 19"/>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3" name="Oval 22"/>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4" name="Oval 23"/>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6" name="Straight Connector 25"/>
          <p:cNvCxnSpPr>
            <a:endCxn id="27"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8" name="Straight Connector 27"/>
          <p:cNvCxnSpPr>
            <a:stCxn id="27"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7" idx="3"/>
            <a:endCxn id="23" idx="7"/>
          </p:cNvCxnSpPr>
          <p:nvPr/>
        </p:nvCxnSpPr>
        <p:spPr>
          <a:xfrm flipH="1">
            <a:off x="3535550" y="2360535"/>
            <a:ext cx="2023037" cy="13099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3"/>
            <a:endCxn id="24" idx="7"/>
          </p:cNvCxnSpPr>
          <p:nvPr/>
        </p:nvCxnSpPr>
        <p:spPr>
          <a:xfrm flipH="1">
            <a:off x="4575162" y="2360535"/>
            <a:ext cx="983425" cy="4558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0280" y="2479843"/>
            <a:ext cx="341760" cy="276999"/>
          </a:xfrm>
          <a:prstGeom prst="rect">
            <a:avLst/>
          </a:prstGeom>
          <a:noFill/>
        </p:spPr>
        <p:txBody>
          <a:bodyPr wrap="none" rtlCol="0">
            <a:spAutoFit/>
          </a:bodyPr>
          <a:lstStyle/>
          <a:p>
            <a:pPr defTabSz="457200"/>
            <a:r>
              <a:rPr lang="en-US" sz="1200" dirty="0" smtClean="0">
                <a:solidFill>
                  <a:prstClr val="black"/>
                </a:solidFill>
              </a:rPr>
              <a:t>20</a:t>
            </a:r>
            <a:endParaRPr lang="en-US" sz="1200" dirty="0">
              <a:solidFill>
                <a:prstClr val="black"/>
              </a:solidFill>
            </a:endParaRPr>
          </a:p>
        </p:txBody>
      </p:sp>
      <p:sp>
        <p:nvSpPr>
          <p:cNvPr id="37" name="TextBox 36"/>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8" name="TextBox 37"/>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9" name="TextBox 38"/>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40" name="TextBox 3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41" name="TextBox 40"/>
          <p:cNvSpPr txBox="1"/>
          <p:nvPr/>
        </p:nvSpPr>
        <p:spPr>
          <a:xfrm>
            <a:off x="4225167" y="3107431"/>
            <a:ext cx="341760" cy="276999"/>
          </a:xfrm>
          <a:prstGeom prst="rect">
            <a:avLst/>
          </a:prstGeom>
          <a:noFill/>
        </p:spPr>
        <p:txBody>
          <a:bodyPr wrap="none" rtlCol="0">
            <a:spAutoFit/>
          </a:bodyPr>
          <a:lstStyle/>
          <a:p>
            <a:pPr defTabSz="457200"/>
            <a:r>
              <a:rPr lang="en-US" sz="1200" dirty="0" smtClean="0">
                <a:solidFill>
                  <a:prstClr val="black"/>
                </a:solidFill>
              </a:rPr>
              <a:t>45</a:t>
            </a:r>
            <a:endParaRPr lang="en-US" sz="1200" dirty="0">
              <a:solidFill>
                <a:prstClr val="black"/>
              </a:solidFill>
            </a:endParaRPr>
          </a:p>
        </p:txBody>
      </p:sp>
      <p:sp>
        <p:nvSpPr>
          <p:cNvPr id="42" name="TextBox 41"/>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43" name="Oval 42"/>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44" name="TextBox 43"/>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635213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rot="763971">
            <a:off x="5438227" y="3005935"/>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Oval 3"/>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7" name="Straight Connector 6"/>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0" name="Oval 9"/>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1" name="Oval 10"/>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3" name="Straight Connector 12"/>
          <p:cNvCxnSpPr>
            <a:endCxn id="14"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5" name="Straight Connector 14"/>
          <p:cNvCxnSpPr>
            <a:stCxn id="14"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3"/>
            <a:endCxn id="10" idx="7"/>
          </p:cNvCxnSpPr>
          <p:nvPr/>
        </p:nvCxnSpPr>
        <p:spPr>
          <a:xfrm flipH="1">
            <a:off x="3535550" y="2360535"/>
            <a:ext cx="2023037" cy="13099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3"/>
            <a:endCxn id="11" idx="7"/>
          </p:cNvCxnSpPr>
          <p:nvPr/>
        </p:nvCxnSpPr>
        <p:spPr>
          <a:xfrm flipH="1">
            <a:off x="4575162" y="2360535"/>
            <a:ext cx="983425" cy="4558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29583" y="2360535"/>
            <a:ext cx="167104" cy="7009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6" name="TextBox 25"/>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7" name="TextBox 26"/>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8" name="TextBox 27"/>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9" name="TextBox 28"/>
          <p:cNvSpPr txBox="1"/>
          <p:nvPr/>
        </p:nvSpPr>
        <p:spPr>
          <a:xfrm>
            <a:off x="4640280" y="2479843"/>
            <a:ext cx="341760" cy="276999"/>
          </a:xfrm>
          <a:prstGeom prst="rect">
            <a:avLst/>
          </a:prstGeom>
          <a:noFill/>
        </p:spPr>
        <p:txBody>
          <a:bodyPr wrap="none" rtlCol="0">
            <a:spAutoFit/>
          </a:bodyPr>
          <a:lstStyle/>
          <a:p>
            <a:pPr defTabSz="457200"/>
            <a:r>
              <a:rPr lang="en-US" sz="1200" dirty="0" smtClean="0">
                <a:solidFill>
                  <a:prstClr val="black"/>
                </a:solidFill>
              </a:rPr>
              <a:t>20</a:t>
            </a:r>
            <a:endParaRPr lang="en-US" sz="1200" dirty="0">
              <a:solidFill>
                <a:prstClr val="black"/>
              </a:solidFill>
            </a:endParaRPr>
          </a:p>
        </p:txBody>
      </p:sp>
      <p:sp>
        <p:nvSpPr>
          <p:cNvPr id="30" name="TextBox 29"/>
          <p:cNvSpPr txBox="1"/>
          <p:nvPr/>
        </p:nvSpPr>
        <p:spPr>
          <a:xfrm>
            <a:off x="4225167" y="3107431"/>
            <a:ext cx="341760" cy="276999"/>
          </a:xfrm>
          <a:prstGeom prst="rect">
            <a:avLst/>
          </a:prstGeom>
          <a:noFill/>
        </p:spPr>
        <p:txBody>
          <a:bodyPr wrap="none" rtlCol="0">
            <a:spAutoFit/>
          </a:bodyPr>
          <a:lstStyle/>
          <a:p>
            <a:pPr defTabSz="457200"/>
            <a:r>
              <a:rPr lang="en-US" sz="1200" dirty="0" smtClean="0">
                <a:solidFill>
                  <a:prstClr val="black"/>
                </a:solidFill>
              </a:rPr>
              <a:t>45</a:t>
            </a:r>
            <a:endParaRPr lang="en-US" sz="1200" dirty="0">
              <a:solidFill>
                <a:prstClr val="black"/>
              </a:solidFill>
            </a:endParaRPr>
          </a:p>
        </p:txBody>
      </p:sp>
      <p:sp>
        <p:nvSpPr>
          <p:cNvPr id="31" name="TextBox 30"/>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32" name="TextBox 31"/>
          <p:cNvSpPr txBox="1"/>
          <p:nvPr/>
        </p:nvSpPr>
        <p:spPr>
          <a:xfrm>
            <a:off x="5429583" y="2632211"/>
            <a:ext cx="341760" cy="276999"/>
          </a:xfrm>
          <a:prstGeom prst="rect">
            <a:avLst/>
          </a:prstGeom>
          <a:noFill/>
        </p:spPr>
        <p:txBody>
          <a:bodyPr wrap="none" rtlCol="0">
            <a:spAutoFit/>
          </a:bodyPr>
          <a:lstStyle/>
          <a:p>
            <a:pPr defTabSz="457200"/>
            <a:r>
              <a:rPr lang="en-US" sz="1200" dirty="0" smtClean="0">
                <a:solidFill>
                  <a:prstClr val="black"/>
                </a:solidFill>
              </a:rPr>
              <a:t>15</a:t>
            </a:r>
            <a:endParaRPr lang="en-US" sz="1200" dirty="0">
              <a:solidFill>
                <a:prstClr val="black"/>
              </a:solidFill>
            </a:endParaRPr>
          </a:p>
        </p:txBody>
      </p:sp>
      <p:sp>
        <p:nvSpPr>
          <p:cNvPr id="33" name="Oval 32"/>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4" name="TextBox 33"/>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6887613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rot="1161059">
            <a:off x="6317205" y="2493122"/>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Rectangle 3"/>
          <p:cNvSpPr/>
          <p:nvPr/>
        </p:nvSpPr>
        <p:spPr>
          <a:xfrm rot="763971">
            <a:off x="5438227" y="3005935"/>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5" name="Oval 4"/>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8" name="Straight Connector 7"/>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1" name="Oval 10"/>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2" name="Oval 11"/>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4" name="Straight Connector 13"/>
          <p:cNvCxnSpPr>
            <a:endCxn id="15"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6" name="Straight Connector 15"/>
          <p:cNvCxnSpPr>
            <a:stCxn id="15"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3"/>
            <a:endCxn id="11" idx="7"/>
          </p:cNvCxnSpPr>
          <p:nvPr/>
        </p:nvCxnSpPr>
        <p:spPr>
          <a:xfrm flipH="1">
            <a:off x="3535550" y="2360535"/>
            <a:ext cx="2023037" cy="13099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12" idx="7"/>
          </p:cNvCxnSpPr>
          <p:nvPr/>
        </p:nvCxnSpPr>
        <p:spPr>
          <a:xfrm flipH="1">
            <a:off x="4575162" y="2360535"/>
            <a:ext cx="983425" cy="4558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429583" y="2360535"/>
            <a:ext cx="167104" cy="7009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89575" y="2342235"/>
            <a:ext cx="685028" cy="2414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9" name="TextBox 2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0" name="TextBox 29"/>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1" name="TextBox 30"/>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2" name="TextBox 31"/>
          <p:cNvSpPr txBox="1"/>
          <p:nvPr/>
        </p:nvSpPr>
        <p:spPr>
          <a:xfrm>
            <a:off x="4640280" y="2479843"/>
            <a:ext cx="341760" cy="276999"/>
          </a:xfrm>
          <a:prstGeom prst="rect">
            <a:avLst/>
          </a:prstGeom>
          <a:noFill/>
        </p:spPr>
        <p:txBody>
          <a:bodyPr wrap="none" rtlCol="0">
            <a:spAutoFit/>
          </a:bodyPr>
          <a:lstStyle/>
          <a:p>
            <a:pPr defTabSz="457200"/>
            <a:r>
              <a:rPr lang="en-US" sz="1200" dirty="0" smtClean="0">
                <a:solidFill>
                  <a:prstClr val="black"/>
                </a:solidFill>
              </a:rPr>
              <a:t>20</a:t>
            </a:r>
            <a:endParaRPr lang="en-US" sz="1200" dirty="0">
              <a:solidFill>
                <a:prstClr val="black"/>
              </a:solidFill>
            </a:endParaRPr>
          </a:p>
        </p:txBody>
      </p:sp>
      <p:sp>
        <p:nvSpPr>
          <p:cNvPr id="33" name="TextBox 32"/>
          <p:cNvSpPr txBox="1"/>
          <p:nvPr/>
        </p:nvSpPr>
        <p:spPr>
          <a:xfrm>
            <a:off x="4225167" y="3107431"/>
            <a:ext cx="341760" cy="276999"/>
          </a:xfrm>
          <a:prstGeom prst="rect">
            <a:avLst/>
          </a:prstGeom>
          <a:noFill/>
        </p:spPr>
        <p:txBody>
          <a:bodyPr wrap="none" rtlCol="0">
            <a:spAutoFit/>
          </a:bodyPr>
          <a:lstStyle/>
          <a:p>
            <a:pPr defTabSz="457200"/>
            <a:r>
              <a:rPr lang="en-US" sz="1200" dirty="0" smtClean="0">
                <a:solidFill>
                  <a:prstClr val="black"/>
                </a:solidFill>
              </a:rPr>
              <a:t>45</a:t>
            </a:r>
            <a:endParaRPr lang="en-US" sz="1200" dirty="0">
              <a:solidFill>
                <a:prstClr val="black"/>
              </a:solidFill>
            </a:endParaRPr>
          </a:p>
        </p:txBody>
      </p:sp>
      <p:sp>
        <p:nvSpPr>
          <p:cNvPr id="34" name="TextBox 33"/>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35" name="TextBox 34"/>
          <p:cNvSpPr txBox="1"/>
          <p:nvPr/>
        </p:nvSpPr>
        <p:spPr>
          <a:xfrm>
            <a:off x="5429583" y="2632211"/>
            <a:ext cx="341760" cy="276999"/>
          </a:xfrm>
          <a:prstGeom prst="rect">
            <a:avLst/>
          </a:prstGeom>
          <a:noFill/>
        </p:spPr>
        <p:txBody>
          <a:bodyPr wrap="none" rtlCol="0">
            <a:spAutoFit/>
          </a:bodyPr>
          <a:lstStyle/>
          <a:p>
            <a:pPr defTabSz="457200"/>
            <a:r>
              <a:rPr lang="en-US" sz="1200" dirty="0" smtClean="0">
                <a:solidFill>
                  <a:prstClr val="black"/>
                </a:solidFill>
              </a:rPr>
              <a:t>15</a:t>
            </a:r>
            <a:endParaRPr lang="en-US" sz="1200" dirty="0">
              <a:solidFill>
                <a:prstClr val="black"/>
              </a:solidFill>
            </a:endParaRPr>
          </a:p>
        </p:txBody>
      </p:sp>
      <p:sp>
        <p:nvSpPr>
          <p:cNvPr id="36" name="TextBox 35"/>
          <p:cNvSpPr txBox="1"/>
          <p:nvPr/>
        </p:nvSpPr>
        <p:spPr>
          <a:xfrm>
            <a:off x="5860660" y="2235751"/>
            <a:ext cx="341760" cy="276999"/>
          </a:xfrm>
          <a:prstGeom prst="rect">
            <a:avLst/>
          </a:prstGeom>
          <a:noFill/>
        </p:spPr>
        <p:txBody>
          <a:bodyPr wrap="none" rtlCol="0">
            <a:spAutoFit/>
          </a:bodyPr>
          <a:lstStyle/>
          <a:p>
            <a:pPr defTabSz="457200"/>
            <a:r>
              <a:rPr lang="en-US" sz="1200" dirty="0" smtClean="0">
                <a:solidFill>
                  <a:prstClr val="black"/>
                </a:solidFill>
              </a:rPr>
              <a:t>13</a:t>
            </a:r>
            <a:endParaRPr lang="en-US" sz="1200" dirty="0">
              <a:solidFill>
                <a:prstClr val="black"/>
              </a:solidFill>
            </a:endParaRPr>
          </a:p>
        </p:txBody>
      </p:sp>
      <p:sp>
        <p:nvSpPr>
          <p:cNvPr id="37" name="Oval 36"/>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8" name="TextBox 37"/>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8686517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6207916" y="2065686"/>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37" name="Straight Connector 36"/>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40" name="Oval 39"/>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41" name="Oval 40"/>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42" name="Straight Connector 41"/>
          <p:cNvCxnSpPr>
            <a:endCxn id="43"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44" name="Straight Connector 43"/>
          <p:cNvCxnSpPr>
            <a:stCxn id="43"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1" name="TextBox 5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52" name="TextBox 5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58" name="Oval 5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59" name="TextBox 5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8612145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p:nvPr/>
        </p:nvCxnSpPr>
        <p:spPr>
          <a:xfrm>
            <a:off x="6330274" y="2185246"/>
            <a:ext cx="171825" cy="605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1161059">
            <a:off x="6438291" y="2157389"/>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5" name="Rectangle 34"/>
          <p:cNvSpPr/>
          <p:nvPr/>
        </p:nvSpPr>
        <p:spPr>
          <a:xfrm rot="763971">
            <a:off x="5893089" y="3117429"/>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6" name="Oval 35"/>
          <p:cNvSpPr/>
          <p:nvPr/>
        </p:nvSpPr>
        <p:spPr>
          <a:xfrm>
            <a:off x="6207916" y="2065686"/>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37" name="Straight Connector 36"/>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40" name="Oval 39"/>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41" name="Oval 40"/>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42" name="Straight Connector 41"/>
          <p:cNvCxnSpPr>
            <a:endCxn id="43"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44" name="Straight Connector 43"/>
          <p:cNvCxnSpPr>
            <a:stCxn id="43"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3"/>
            <a:endCxn id="40" idx="7"/>
          </p:cNvCxnSpPr>
          <p:nvPr/>
        </p:nvCxnSpPr>
        <p:spPr>
          <a:xfrm flipH="1">
            <a:off x="3535550" y="2213346"/>
            <a:ext cx="2697701" cy="14571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3"/>
            <a:endCxn id="41" idx="7"/>
          </p:cNvCxnSpPr>
          <p:nvPr/>
        </p:nvCxnSpPr>
        <p:spPr>
          <a:xfrm flipH="1">
            <a:off x="4575162" y="2213346"/>
            <a:ext cx="1658089" cy="6030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2"/>
          </p:cNvCxnSpPr>
          <p:nvPr/>
        </p:nvCxnSpPr>
        <p:spPr>
          <a:xfrm flipH="1">
            <a:off x="2344667" y="2152184"/>
            <a:ext cx="3863249" cy="6694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963276" y="2175218"/>
            <a:ext cx="342356" cy="10195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1" name="TextBox 5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52" name="TextBox 5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58" name="Oval 5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59" name="TextBox 5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2964997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207916" y="2065686"/>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8" name="Straight Connector 7"/>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1" name="Oval 10"/>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2" name="Oval 11"/>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3" name="Straight Connector 12"/>
          <p:cNvCxnSpPr>
            <a:endCxn id="14"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46094" y="3139460"/>
            <a:ext cx="166093" cy="166093"/>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5" name="Straight Connector 14"/>
          <p:cNvCxnSpPr>
            <a:stCxn id="14" idx="7"/>
          </p:cNvCxnSpPr>
          <p:nvPr/>
        </p:nvCxnSpPr>
        <p:spPr>
          <a:xfrm flipV="1">
            <a:off x="6187863" y="1669492"/>
            <a:ext cx="521856" cy="14942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1" name="TextBox 2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2" name="TextBox 2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3" name="Oval 22"/>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4" name="TextBox 23"/>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0091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pic>
        <p:nvPicPr>
          <p:cNvPr id="3074"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887724"/>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7" idx="1"/>
            <a:endCxn id="3074" idx="3"/>
          </p:cNvCxnSpPr>
          <p:nvPr/>
        </p:nvCxnSpPr>
        <p:spPr>
          <a:xfrm flipH="1" flipV="1">
            <a:off x="1712226" y="4573524"/>
            <a:ext cx="2166455" cy="1125566"/>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spTree>
    <p:extLst>
      <p:ext uri="{BB962C8B-B14F-4D97-AF65-F5344CB8AC3E}">
        <p14:creationId xmlns:p14="http://schemas.microsoft.com/office/powerpoint/2010/main" val="2482092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207916" y="2065686"/>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5" name="Straight Connector 4"/>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8" name="Oval 7"/>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9" name="Oval 8"/>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0" name="Straight Connector 9"/>
          <p:cNvCxnSpPr>
            <a:endCxn id="11"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046094" y="3139460"/>
            <a:ext cx="166093" cy="166093"/>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2" name="Straight Connector 11"/>
          <p:cNvCxnSpPr>
            <a:stCxn id="11" idx="7"/>
          </p:cNvCxnSpPr>
          <p:nvPr/>
        </p:nvCxnSpPr>
        <p:spPr>
          <a:xfrm flipV="1">
            <a:off x="6187863" y="1669492"/>
            <a:ext cx="521856" cy="14942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14" name="TextBox 13"/>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15" name="TextBox 14"/>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16" name="Oval 15"/>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7" name="TextBox 16"/>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8" name="Oval Callout 17"/>
          <p:cNvSpPr/>
          <p:nvPr/>
        </p:nvSpPr>
        <p:spPr>
          <a:xfrm>
            <a:off x="3636768" y="995519"/>
            <a:ext cx="1925436" cy="902344"/>
          </a:xfrm>
          <a:prstGeom prst="wedgeEllipseCallout">
            <a:avLst>
              <a:gd name="adj1" fmla="val 81633"/>
              <a:gd name="adj2" fmla="val 7618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right route</a:t>
            </a:r>
            <a:endParaRPr lang="en-US" dirty="0">
              <a:solidFill>
                <a:prstClr val="white"/>
              </a:solidFill>
            </a:endParaRPr>
          </a:p>
        </p:txBody>
      </p:sp>
    </p:spTree>
    <p:extLst>
      <p:ext uri="{BB962C8B-B14F-4D97-AF65-F5344CB8AC3E}">
        <p14:creationId xmlns:p14="http://schemas.microsoft.com/office/powerpoint/2010/main" val="921213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91</a:t>
            </a:fld>
            <a:endParaRPr lang="en">
              <a:solidFill>
                <a:srgbClr val="000000"/>
              </a:solidFill>
            </a:endParaRPr>
          </a:p>
        </p:txBody>
      </p:sp>
      <p:sp>
        <p:nvSpPr>
          <p:cNvPr id="7" name="Shape 139"/>
          <p:cNvSpPr>
            <a:spLocks noGrp="1"/>
          </p:cNvSpPr>
          <p:nvPr>
            <p:ph type="title"/>
          </p:nvPr>
        </p:nvSpPr>
        <p:spPr>
          <a:xfrm>
            <a:off x="143113" y="333620"/>
            <a:ext cx="3310858" cy="844004"/>
          </a:xfrm>
          <a:prstGeom prst="rect">
            <a:avLst/>
          </a:prstGeom>
        </p:spPr>
        <p:txBody>
          <a:bodyPr/>
          <a:lstStyle>
            <a:lvl1pPr>
              <a:defRPr sz="3600">
                <a:latin typeface="Cambria"/>
                <a:ea typeface="Cambria"/>
                <a:cs typeface="Cambria"/>
                <a:sym typeface="Cambria"/>
              </a:defRPr>
            </a:lvl1pPr>
          </a:lstStyle>
          <a:p>
            <a:pPr algn="ctr"/>
            <a:r>
              <a:rPr lang="en-US" sz="5400" dirty="0"/>
              <a:t>Scenario</a:t>
            </a:r>
            <a:endParaRPr sz="5400" dirty="0"/>
          </a:p>
        </p:txBody>
      </p:sp>
      <p:pic>
        <p:nvPicPr>
          <p:cNvPr id="10"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7547"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23" y="3748100"/>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flipH="1">
            <a:off x="2384123" y="3748100"/>
            <a:ext cx="1069848" cy="106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84123" y="3748100"/>
            <a:ext cx="1177943" cy="106984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pic>
        <p:nvPicPr>
          <p:cNvPr id="1026" name="Picture 2" descr="C:\Users\ngoan\Desktop\image\ngo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971"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goan\Desktop\image\Office-Client-Female-Ligh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701"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goan\Desktop\image\Religions-Muslim-Female-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4549"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6817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92</a:t>
            </a:fld>
            <a:endParaRPr lang="en">
              <a:solidFill>
                <a:srgbClr val="000000"/>
              </a:solidFill>
            </a:endParaRPr>
          </a:p>
        </p:txBody>
      </p:sp>
      <p:sp>
        <p:nvSpPr>
          <p:cNvPr id="3" name="TextBox 2"/>
          <p:cNvSpPr txBox="1"/>
          <p:nvPr/>
        </p:nvSpPr>
        <p:spPr>
          <a:xfrm>
            <a:off x="5892593" y="5274439"/>
            <a:ext cx="1997535" cy="369332"/>
          </a:xfrm>
          <a:prstGeom prst="rect">
            <a:avLst/>
          </a:prstGeom>
          <a:noFill/>
        </p:spPr>
        <p:txBody>
          <a:bodyPr wrap="none" rtlCol="0">
            <a:spAutoFit/>
          </a:bodyPr>
          <a:lstStyle/>
          <a:p>
            <a:r>
              <a:rPr lang="en-US" b="1" dirty="0" smtClean="0">
                <a:solidFill>
                  <a:srgbClr val="FF0000"/>
                </a:solidFill>
                <a:latin typeface="Cambria" pitchFamily="18" charset="0"/>
              </a:rPr>
              <a:t>Search &gt; 2 points</a:t>
            </a:r>
            <a:endParaRPr lang="en-US" b="1" dirty="0">
              <a:solidFill>
                <a:srgbClr val="FF0000"/>
              </a:solidFill>
              <a:latin typeface="Cambria" pitchFamily="18" charset="0"/>
            </a:endParaRPr>
          </a:p>
        </p:txBody>
      </p:sp>
      <p:cxnSp>
        <p:nvCxnSpPr>
          <p:cNvPr id="10" name="Straight Arrow Connector 9"/>
          <p:cNvCxnSpPr>
            <a:stCxn id="1027" idx="3"/>
            <a:endCxn id="1026" idx="1"/>
          </p:cNvCxnSpPr>
          <p:nvPr/>
        </p:nvCxnSpPr>
        <p:spPr>
          <a:xfrm>
            <a:off x="2210938" y="2824951"/>
            <a:ext cx="3766022" cy="11809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6419">
            <a:off x="3332779" y="301722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960" y="3091515"/>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5">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smtClean="0">
                  <a:solidFill>
                    <a:srgbClr val="FF0000"/>
                  </a:solidFill>
                  <a:latin typeface="Cambria" pitchFamily="18" charset="0"/>
                </a:rPr>
                <a:t>Bus Map</a:t>
              </a:r>
              <a:endParaRPr lang="en-US" b="1" dirty="0">
                <a:solidFill>
                  <a:srgbClr val="FF0000"/>
                </a:solidFill>
                <a:latin typeface="Cambria" pitchFamily="18" charset="0"/>
              </a:endParaRPr>
            </a:p>
          </p:txBody>
        </p:sp>
      </p:grpSp>
      <p:cxnSp>
        <p:nvCxnSpPr>
          <p:cNvPr id="19" name="Straight Arrow Connector 18"/>
          <p:cNvCxnSpPr>
            <a:stCxn id="14" idx="3"/>
            <a:endCxn id="1026" idx="1"/>
          </p:cNvCxnSpPr>
          <p:nvPr/>
        </p:nvCxnSpPr>
        <p:spPr>
          <a:xfrm flipV="1">
            <a:off x="2210939" y="4005915"/>
            <a:ext cx="3766021"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4"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57058">
            <a:off x="3326833" y="442459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5933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93</a:t>
            </a:fld>
            <a:endParaRPr lang="en">
              <a:solidFill>
                <a:srgbClr val="000000"/>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9"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pic>
        <p:nvPicPr>
          <p:cNvPr id="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196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94</a:t>
            </a:fld>
            <a:endParaRPr lang="en">
              <a:solidFill>
                <a:srgbClr val="000000"/>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6"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cxnSp>
        <p:nvCxnSpPr>
          <p:cNvPr id="13" name="Straight Arrow Connector 12"/>
          <p:cNvCxnSpPr>
            <a:stCxn id="7" idx="0"/>
            <a:endCxn id="17"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pic>
        <p:nvPicPr>
          <p:cNvPr id="1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9472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95</a:t>
            </a:fld>
            <a:endParaRPr lang="en">
              <a:solidFill>
                <a:srgbClr val="000000"/>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8"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cxnSp>
        <p:nvCxnSpPr>
          <p:cNvPr id="13" name="Straight Arrow Connector 12"/>
          <p:cNvCxnSpPr>
            <a:stCxn id="7" idx="0"/>
            <a:endCxn id="1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cxnSp>
        <p:nvCxnSpPr>
          <p:cNvPr id="16" name="Straight Arrow Connector 15"/>
          <p:cNvCxnSpPr>
            <a:stCxn id="7" idx="3"/>
            <a:endCxn id="20" idx="1"/>
          </p:cNvCxnSpPr>
          <p:nvPr/>
        </p:nvCxnSpPr>
        <p:spPr>
          <a:xfrm flipV="1">
            <a:off x="5250281" y="4450507"/>
            <a:ext cx="2064919" cy="124858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662193" y="5059269"/>
            <a:ext cx="2443298"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 optimize</a:t>
            </a:r>
            <a:endParaRPr lang="en-US" sz="2000" b="1" dirty="0">
              <a:solidFill>
                <a:srgbClr val="FF0000"/>
              </a:solidFill>
              <a:latin typeface="Cambria" pitchFamily="18" charset="0"/>
            </a:endParaRPr>
          </a:p>
        </p:txBody>
      </p:sp>
      <p:pic>
        <p:nvPicPr>
          <p:cNvPr id="18"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76470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448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96</a:t>
            </a:fld>
            <a:endParaRPr lang="en">
              <a:solidFill>
                <a:srgbClr val="000000"/>
              </a:solidFill>
            </a:endParaRPr>
          </a:p>
        </p:txBody>
      </p:sp>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lang="en-US" dirty="0"/>
              <a:t>Architecture</a:t>
            </a:r>
            <a:endParaRPr lang="en-US" dirty="0">
              <a:latin typeface="Times New Roman" pitchFamily="18" charset="0"/>
              <a:cs typeface="Times New Roman" pitchFamily="18" charset="0"/>
            </a:endParaRPr>
          </a:p>
        </p:txBody>
      </p:sp>
      <p:pic>
        <p:nvPicPr>
          <p:cNvPr id="3074" name="Picture 2" descr="C:\Users\ngoan\Desktop\bus.png"/>
          <p:cNvPicPr>
            <a:picLocks noChangeAspect="1" noChangeArrowheads="1"/>
          </p:cNvPicPr>
          <p:nvPr/>
        </p:nvPicPr>
        <p:blipFill rotWithShape="1">
          <a:blip r:embed="rId3">
            <a:extLst>
              <a:ext uri="{28A0092B-C50C-407E-A947-70E740481C1C}">
                <a14:useLocalDpi xmlns:a14="http://schemas.microsoft.com/office/drawing/2010/main" val="0"/>
              </a:ext>
            </a:extLst>
          </a:blip>
          <a:srcRect b="40635"/>
          <a:stretch/>
        </p:blipFill>
        <p:spPr bwMode="auto">
          <a:xfrm>
            <a:off x="1800225" y="2611556"/>
            <a:ext cx="5543550" cy="286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0554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34" y="2984759"/>
            <a:ext cx="5772150" cy="1325563"/>
          </a:xfrm>
        </p:spPr>
        <p:txBody>
          <a:bodyPr>
            <a:normAutofit/>
          </a:bodyPr>
          <a:lstStyle/>
          <a:p>
            <a:r>
              <a:rPr lang="en-US" sz="7200" dirty="0" smtClean="0"/>
              <a:t>Building Entity</a:t>
            </a:r>
            <a:endParaRPr lang="en-US" sz="7200" dirty="0"/>
          </a:p>
        </p:txBody>
      </p:sp>
    </p:spTree>
    <p:extLst>
      <p:ext uri="{BB962C8B-B14F-4D97-AF65-F5344CB8AC3E}">
        <p14:creationId xmlns:p14="http://schemas.microsoft.com/office/powerpoint/2010/main" val="997324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2949" y="1256044"/>
            <a:ext cx="8400422" cy="4541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01" y="1446963"/>
            <a:ext cx="7943946" cy="3607358"/>
          </a:xfrm>
          <a:prstGeom prst="rect">
            <a:avLst/>
          </a:prstGeom>
        </p:spPr>
      </p:pic>
      <p:sp>
        <p:nvSpPr>
          <p:cNvPr id="8" name="TextBox 7"/>
          <p:cNvSpPr txBox="1"/>
          <p:nvPr/>
        </p:nvSpPr>
        <p:spPr>
          <a:xfrm>
            <a:off x="130628" y="572756"/>
            <a:ext cx="5114612" cy="584775"/>
          </a:xfrm>
          <a:prstGeom prst="rect">
            <a:avLst/>
          </a:prstGeom>
          <a:noFill/>
        </p:spPr>
        <p:txBody>
          <a:bodyPr wrap="square" rtlCol="0">
            <a:spAutoFit/>
          </a:bodyPr>
          <a:lstStyle/>
          <a:p>
            <a:r>
              <a:rPr lang="en-US" sz="3200" dirty="0" smtClean="0">
                <a:solidFill>
                  <a:srgbClr val="E7E6E6">
                    <a:lumMod val="50000"/>
                  </a:srgbClr>
                </a:solidFill>
              </a:rPr>
              <a:t>BUSES ROUTE INFORMATION</a:t>
            </a:r>
            <a:endParaRPr lang="en-US" sz="3200" dirty="0">
              <a:solidFill>
                <a:srgbClr val="E7E6E6">
                  <a:lumMod val="50000"/>
                </a:srgbClr>
              </a:solidFill>
            </a:endParaRPr>
          </a:p>
        </p:txBody>
      </p:sp>
      <p:sp>
        <p:nvSpPr>
          <p:cNvPr id="9" name="TextBox 8"/>
          <p:cNvSpPr txBox="1"/>
          <p:nvPr/>
        </p:nvSpPr>
        <p:spPr>
          <a:xfrm>
            <a:off x="2303343" y="5245240"/>
            <a:ext cx="4918462" cy="369332"/>
          </a:xfrm>
          <a:prstGeom prst="rect">
            <a:avLst/>
          </a:prstGeom>
          <a:noFill/>
        </p:spPr>
        <p:txBody>
          <a:bodyPr wrap="none" rtlCol="0">
            <a:spAutoFit/>
          </a:bodyPr>
          <a:lstStyle/>
          <a:p>
            <a:r>
              <a:rPr lang="en-US" dirty="0" smtClean="0">
                <a:solidFill>
                  <a:srgbClr val="FFC000"/>
                </a:solidFill>
              </a:rPr>
              <a:t>http://route.buyttphcm.com.vn/routeoftrunk.aspx</a:t>
            </a:r>
            <a:endParaRPr lang="en-US" dirty="0">
              <a:solidFill>
                <a:srgbClr val="FFC000"/>
              </a:solidFill>
            </a:endParaRPr>
          </a:p>
        </p:txBody>
      </p:sp>
    </p:spTree>
    <p:extLst>
      <p:ext uri="{BB962C8B-B14F-4D97-AF65-F5344CB8AC3E}">
        <p14:creationId xmlns:p14="http://schemas.microsoft.com/office/powerpoint/2010/main" val="11652189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136" y="1102408"/>
            <a:ext cx="3231621" cy="4672903"/>
          </a:xfrm>
        </p:spPr>
      </p:pic>
      <p:sp>
        <p:nvSpPr>
          <p:cNvPr id="5" name="Rectangle 4"/>
          <p:cNvSpPr/>
          <p:nvPr/>
        </p:nvSpPr>
        <p:spPr>
          <a:xfrm>
            <a:off x="1059180" y="2004060"/>
            <a:ext cx="4114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0537" y="1173480"/>
            <a:ext cx="1767840" cy="891540"/>
          </a:xfrm>
          <a:prstGeom prst="rect">
            <a:avLst/>
          </a:prstGeom>
        </p:spPr>
      </p:pic>
      <p:cxnSp>
        <p:nvCxnSpPr>
          <p:cNvPr id="9" name="Straight Arrow Connector 8"/>
          <p:cNvCxnSpPr>
            <a:stCxn id="5" idx="3"/>
          </p:cNvCxnSpPr>
          <p:nvPr/>
        </p:nvCxnSpPr>
        <p:spPr>
          <a:xfrm flipV="1">
            <a:off x="1470660" y="1729740"/>
            <a:ext cx="1036320" cy="3962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5434" y="187413"/>
            <a:ext cx="3322320" cy="6121947"/>
          </a:xfrm>
          <a:prstGeom prst="rect">
            <a:avLst/>
          </a:prstGeom>
        </p:spPr>
      </p:pic>
      <p:sp>
        <p:nvSpPr>
          <p:cNvPr id="12" name="Rectangle 11"/>
          <p:cNvSpPr/>
          <p:nvPr/>
        </p:nvSpPr>
        <p:spPr>
          <a:xfrm>
            <a:off x="2192427" y="1040130"/>
            <a:ext cx="1691640" cy="1158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4" name="Straight Arrow Connector 13"/>
          <p:cNvCxnSpPr/>
          <p:nvPr/>
        </p:nvCxnSpPr>
        <p:spPr>
          <a:xfrm>
            <a:off x="3310663" y="1851660"/>
            <a:ext cx="2640557" cy="7848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a:xfrm>
            <a:off x="944881" y="6309360"/>
            <a:ext cx="7490460" cy="338554"/>
          </a:xfrm>
          <a:prstGeom prst="rect">
            <a:avLst/>
          </a:prstGeom>
        </p:spPr>
        <p:txBody>
          <a:bodyPr wrap="square">
            <a:spAutoFit/>
          </a:bodyPr>
          <a:lstStyle/>
          <a:p>
            <a:r>
              <a:rPr lang="en-US" sz="1600" dirty="0" smtClean="0">
                <a:solidFill>
                  <a:prstClr val="black"/>
                </a:solidFill>
                <a:latin typeface="Cambria" panose="02040503050406030204" pitchFamily="18" charset="0"/>
              </a:rPr>
              <a:t>http://mapbus.ebms.vn/ajax.aspx?action=listRouteStations&amp;</a:t>
            </a:r>
            <a:r>
              <a:rPr lang="en-US" sz="1600" dirty="0" smtClean="0">
                <a:solidFill>
                  <a:srgbClr val="FF0000"/>
                </a:solidFill>
                <a:latin typeface="Cambria" panose="02040503050406030204" pitchFamily="18" charset="0"/>
              </a:rPr>
              <a:t>rid=1</a:t>
            </a:r>
            <a:r>
              <a:rPr lang="en-US" sz="1600" dirty="0" smtClean="0">
                <a:solidFill>
                  <a:prstClr val="black"/>
                </a:solidFill>
                <a:latin typeface="Cambria" panose="02040503050406030204" pitchFamily="18" charset="0"/>
              </a:rPr>
              <a:t>&amp;</a:t>
            </a:r>
            <a:r>
              <a:rPr lang="en-US" sz="1600" dirty="0" smtClean="0">
                <a:solidFill>
                  <a:srgbClr val="FF0000"/>
                </a:solidFill>
                <a:latin typeface="Cambria" panose="02040503050406030204" pitchFamily="18" charset="0"/>
              </a:rPr>
              <a:t>isgo=true</a:t>
            </a:r>
            <a:endParaRPr lang="en-US" sz="16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127918469"/>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5931</Words>
  <Application>Microsoft Macintosh PowerPoint</Application>
  <PresentationFormat>On-screen Show (4:3)</PresentationFormat>
  <Paragraphs>2388</Paragraphs>
  <Slides>178</Slides>
  <Notes>121</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178</vt:i4>
      </vt:variant>
    </vt:vector>
  </HeadingPairs>
  <TitlesOfParts>
    <vt:vector size="192" baseType="lpstr">
      <vt:lpstr>Calibri</vt:lpstr>
      <vt:lpstr>Calibri Light</vt:lpstr>
      <vt:lpstr>Cambria</vt:lpstr>
      <vt:lpstr>Cambria Math</vt:lpstr>
      <vt:lpstr>Times New Roman</vt:lpstr>
      <vt:lpstr>Arial</vt:lpstr>
      <vt:lpstr>biz</vt:lpstr>
      <vt:lpstr>Office Theme</vt:lpstr>
      <vt:lpstr>1_Office Theme</vt:lpstr>
      <vt:lpstr>2_Office Theme</vt:lpstr>
      <vt:lpstr>3_Office Theme</vt:lpstr>
      <vt:lpstr>1_biz</vt:lpstr>
      <vt:lpstr>4_Office Theme</vt:lpstr>
      <vt:lpstr>5_Office Theme</vt:lpstr>
      <vt:lpstr>Smart Wear on Your Route</vt:lpstr>
      <vt:lpstr>Scenario</vt:lpstr>
      <vt:lpstr>Scenario</vt:lpstr>
      <vt:lpstr>Scenario</vt:lpstr>
      <vt:lpstr>Scenario</vt:lpstr>
      <vt:lpstr>Scenario</vt:lpstr>
      <vt:lpstr>Problem</vt:lpstr>
      <vt:lpstr>Problem</vt:lpstr>
      <vt:lpstr>Solution</vt:lpstr>
      <vt:lpstr>Solution</vt:lpstr>
      <vt:lpstr>Solution</vt:lpstr>
      <vt:lpstr>Architecture</vt:lpstr>
      <vt:lpstr>Algorithm</vt:lpstr>
      <vt:lpstr>Algorithm</vt:lpstr>
      <vt:lpstr>Best Result</vt:lpstr>
      <vt:lpstr>Step</vt:lpstr>
      <vt:lpstr>Step</vt:lpstr>
      <vt:lpstr>Step</vt:lpstr>
      <vt:lpstr>Step</vt:lpstr>
      <vt:lpstr>Step</vt:lpstr>
      <vt:lpstr>Step</vt:lpstr>
      <vt:lpstr>Leg</vt:lpstr>
      <vt:lpstr>Leg</vt:lpstr>
      <vt:lpstr>Class Diagram</vt:lpstr>
      <vt:lpstr>Leg</vt:lpstr>
      <vt:lpstr>Leg</vt:lpstr>
      <vt:lpstr>Leg</vt:lpstr>
      <vt:lpstr>Class Diagram</vt:lpstr>
      <vt:lpstr>Demo four points optimize</vt:lpstr>
      <vt:lpstr>Scenario</vt:lpstr>
      <vt:lpstr>Problem</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vt:lpstr>
      <vt:lpstr>Solution</vt:lpstr>
      <vt:lpstr>Architecture</vt:lpstr>
      <vt:lpstr>Architecture</vt:lpstr>
      <vt:lpstr>Architecture</vt:lpstr>
      <vt:lpstr>Architecture</vt:lpstr>
      <vt:lpstr>Architecture</vt:lpstr>
      <vt:lpstr>DEMO</vt:lpstr>
      <vt:lpstr>Scenario</vt:lpstr>
      <vt:lpstr>Scenario</vt:lpstr>
      <vt:lpstr>PowerPoint Presentation</vt:lpstr>
      <vt:lpstr>PowerPoint Presentation</vt:lpstr>
      <vt:lpstr>PowerPoint Presentation</vt:lpstr>
      <vt:lpstr>Problem</vt:lpstr>
      <vt:lpstr>Solution</vt:lpstr>
      <vt:lpstr>Detect wrong way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Scenario</vt:lpstr>
      <vt:lpstr>Problem</vt:lpstr>
      <vt:lpstr>Solution</vt:lpstr>
      <vt:lpstr>Solution</vt:lpstr>
      <vt:lpstr>Solution</vt:lpstr>
      <vt:lpstr>Architecture</vt:lpstr>
      <vt:lpstr>Building Entity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Raptor algorithm</vt:lpstr>
      <vt:lpstr>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Raptor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bus four points optimize</vt:lpstr>
      <vt:lpstr>Future plans</vt:lpstr>
      <vt:lpstr>Future plans</vt:lpstr>
      <vt:lpstr>Future plans</vt:lpstr>
      <vt:lpstr>Future plans</vt:lpstr>
      <vt:lpstr>Future plans</vt:lpstr>
      <vt:lpstr>Future plans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27</cp:revision>
  <dcterms:created xsi:type="dcterms:W3CDTF">2015-12-11T01:27:31Z</dcterms:created>
  <dcterms:modified xsi:type="dcterms:W3CDTF">2015-12-11T05:17:10Z</dcterms:modified>
</cp:coreProperties>
</file>