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175"/>
  </p:notesMasterIdLst>
  <p:sldIdLst>
    <p:sldId id="257" r:id="rId2"/>
    <p:sldId id="394" r:id="rId3"/>
    <p:sldId id="395" r:id="rId4"/>
    <p:sldId id="429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30" r:id="rId31"/>
    <p:sldId id="258" r:id="rId32"/>
    <p:sldId id="259" r:id="rId33"/>
    <p:sldId id="260" r:id="rId34"/>
    <p:sldId id="431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432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9" r:id="rId53"/>
    <p:sldId id="280" r:id="rId54"/>
    <p:sldId id="281" r:id="rId55"/>
    <p:sldId id="282" r:id="rId56"/>
    <p:sldId id="433" r:id="rId57"/>
    <p:sldId id="283" r:id="rId58"/>
    <p:sldId id="284" r:id="rId59"/>
    <p:sldId id="285" r:id="rId60"/>
    <p:sldId id="286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297" r:id="rId72"/>
    <p:sldId id="298" r:id="rId73"/>
    <p:sldId id="299" r:id="rId74"/>
    <p:sldId id="301" r:id="rId75"/>
    <p:sldId id="302" r:id="rId76"/>
    <p:sldId id="303" r:id="rId77"/>
    <p:sldId id="304" r:id="rId78"/>
    <p:sldId id="305" r:id="rId79"/>
    <p:sldId id="306" r:id="rId80"/>
    <p:sldId id="307" r:id="rId81"/>
    <p:sldId id="308" r:id="rId82"/>
    <p:sldId id="309" r:id="rId83"/>
    <p:sldId id="310" r:id="rId84"/>
    <p:sldId id="311" r:id="rId85"/>
    <p:sldId id="312" r:id="rId86"/>
    <p:sldId id="313" r:id="rId87"/>
    <p:sldId id="314" r:id="rId88"/>
    <p:sldId id="315" r:id="rId89"/>
    <p:sldId id="434" r:id="rId90"/>
    <p:sldId id="316" r:id="rId91"/>
    <p:sldId id="317" r:id="rId92"/>
    <p:sldId id="421" r:id="rId93"/>
    <p:sldId id="423" r:id="rId94"/>
    <p:sldId id="424" r:id="rId95"/>
    <p:sldId id="425" r:id="rId96"/>
    <p:sldId id="426" r:id="rId97"/>
    <p:sldId id="427" r:id="rId98"/>
    <p:sldId id="318" r:id="rId99"/>
    <p:sldId id="319" r:id="rId100"/>
    <p:sldId id="320" r:id="rId101"/>
    <p:sldId id="322" r:id="rId102"/>
    <p:sldId id="323" r:id="rId103"/>
    <p:sldId id="324" r:id="rId104"/>
    <p:sldId id="325" r:id="rId105"/>
    <p:sldId id="326" r:id="rId106"/>
    <p:sldId id="327" r:id="rId107"/>
    <p:sldId id="328" r:id="rId108"/>
    <p:sldId id="329" r:id="rId109"/>
    <p:sldId id="330" r:id="rId110"/>
    <p:sldId id="331" r:id="rId111"/>
    <p:sldId id="332" r:id="rId112"/>
    <p:sldId id="333" r:id="rId113"/>
    <p:sldId id="334" r:id="rId114"/>
    <p:sldId id="335" r:id="rId115"/>
    <p:sldId id="336" r:id="rId116"/>
    <p:sldId id="337" r:id="rId117"/>
    <p:sldId id="338" r:id="rId118"/>
    <p:sldId id="339" r:id="rId119"/>
    <p:sldId id="340" r:id="rId120"/>
    <p:sldId id="341" r:id="rId121"/>
    <p:sldId id="342" r:id="rId122"/>
    <p:sldId id="343" r:id="rId123"/>
    <p:sldId id="344" r:id="rId124"/>
    <p:sldId id="345" r:id="rId125"/>
    <p:sldId id="346" r:id="rId126"/>
    <p:sldId id="347" r:id="rId127"/>
    <p:sldId id="348" r:id="rId128"/>
    <p:sldId id="349" r:id="rId129"/>
    <p:sldId id="350" r:id="rId130"/>
    <p:sldId id="351" r:id="rId131"/>
    <p:sldId id="352" r:id="rId132"/>
    <p:sldId id="353" r:id="rId133"/>
    <p:sldId id="354" r:id="rId134"/>
    <p:sldId id="355" r:id="rId135"/>
    <p:sldId id="356" r:id="rId136"/>
    <p:sldId id="357" r:id="rId137"/>
    <p:sldId id="358" r:id="rId138"/>
    <p:sldId id="359" r:id="rId139"/>
    <p:sldId id="360" r:id="rId140"/>
    <p:sldId id="361" r:id="rId141"/>
    <p:sldId id="362" r:id="rId142"/>
    <p:sldId id="363" r:id="rId143"/>
    <p:sldId id="364" r:id="rId144"/>
    <p:sldId id="365" r:id="rId145"/>
    <p:sldId id="366" r:id="rId146"/>
    <p:sldId id="367" r:id="rId147"/>
    <p:sldId id="368" r:id="rId148"/>
    <p:sldId id="369" r:id="rId149"/>
    <p:sldId id="370" r:id="rId150"/>
    <p:sldId id="371" r:id="rId151"/>
    <p:sldId id="372" r:id="rId152"/>
    <p:sldId id="373" r:id="rId153"/>
    <p:sldId id="374" r:id="rId154"/>
    <p:sldId id="375" r:id="rId155"/>
    <p:sldId id="376" r:id="rId156"/>
    <p:sldId id="377" r:id="rId157"/>
    <p:sldId id="378" r:id="rId158"/>
    <p:sldId id="379" r:id="rId159"/>
    <p:sldId id="380" r:id="rId160"/>
    <p:sldId id="381" r:id="rId161"/>
    <p:sldId id="382" r:id="rId162"/>
    <p:sldId id="383" r:id="rId163"/>
    <p:sldId id="384" r:id="rId164"/>
    <p:sldId id="385" r:id="rId165"/>
    <p:sldId id="386" r:id="rId166"/>
    <p:sldId id="387" r:id="rId167"/>
    <p:sldId id="388" r:id="rId168"/>
    <p:sldId id="389" r:id="rId169"/>
    <p:sldId id="390" r:id="rId170"/>
    <p:sldId id="391" r:id="rId171"/>
    <p:sldId id="392" r:id="rId172"/>
    <p:sldId id="393" r:id="rId173"/>
    <p:sldId id="428" r:id="rId1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/>
    <p:restoredTop sz="68262"/>
  </p:normalViewPr>
  <p:slideViewPr>
    <p:cSldViewPr snapToGrid="0" snapToObjects="1">
      <p:cViewPr>
        <p:scale>
          <a:sx n="112" d="100"/>
          <a:sy n="112" d="100"/>
        </p:scale>
        <p:origin x="1256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notesMaster" Target="notesMasters/notesMaster1.xml"/><Relationship Id="rId176" Type="http://schemas.openxmlformats.org/officeDocument/2006/relationships/presProps" Target="presProps.xml"/><Relationship Id="rId177" Type="http://schemas.openxmlformats.org/officeDocument/2006/relationships/viewProps" Target="viewProps.xml"/><Relationship Id="rId178" Type="http://schemas.openxmlformats.org/officeDocument/2006/relationships/theme" Target="theme/theme1.xml"/><Relationship Id="rId179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6A1C-43CC-914A-82D3-0417D124C388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7E8C2-2B62-4C43-9F7E-79EFEE2D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12331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sz="1200" dirty="0" smtClean="0">
                <a:latin typeface="Cambria" pitchFamily="18" charset="0"/>
              </a:rPr>
              <a:t>Đồng thời nhiêu hơn 2 điểm.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sz="1200" dirty="0" smtClean="0">
                <a:latin typeface="Cambria" pitchFamily="18" charset="0"/>
              </a:rPr>
              <a:t>Nhiều hơn hai điểm 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0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vi-VN" baseline="0" dirty="0" smtClean="0"/>
              <a:t>tôi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vi-VN" baseline="0" dirty="0" smtClean="0"/>
              <a:t>sử dụng google map api để tìm kiếm đường đi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2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Để tìm được đường đi tối ưu qua 3</a:t>
            </a:r>
            <a:r>
              <a:rPr lang="vi-VN" baseline="0" dirty="0" smtClean="0"/>
              <a:t> điểm. Chúng tôi sẽ giải quyết theo cách sau.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3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9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Giả sử kết quả tốt nhất là Khương sẽ đi qua nhà bạn gái, sau đó qua nhà vợ và cuối cùng là nhà bà nội.</a:t>
            </a:r>
          </a:p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vi-VN" baseline="0" dirty="0" smtClean="0"/>
              <a:t>từng bước.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vi-VN" baseline="0" dirty="0" smtClean="0"/>
              <a:t>class </a:t>
            </a:r>
            <a:r>
              <a:rPr lang="en-US" baseline="0" dirty="0" smtClean="0"/>
              <a:t>leg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8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xây dựng class Step dựa trên kết quả json trả về từ Google API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9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Instruction:</a:t>
            </a:r>
            <a:r>
              <a:rPr lang="vi-VN" baseline="0" dirty="0" smtClean="0"/>
              <a:t> hướng dẫn cách đi của step hiện tại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0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Maneuver: hướng dẫn tổng quát của step hiện tại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Polyline : toạ độ các điểm để vẽ đường đi một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Mở dau.</a:t>
            </a:r>
            <a:r>
              <a:rPr lang="vi-VN" baseline="0" dirty="0" smtClean="0"/>
              <a:t> Toi xin dưa ra mot kich ban nhu sau.</a:t>
            </a:r>
            <a:br>
              <a:rPr lang="vi-VN" baseline="0" dirty="0" smtClean="0"/>
            </a:br>
            <a:r>
              <a:rPr lang="en-US" dirty="0" err="1" smtClean="0"/>
              <a:t>Khuong</a:t>
            </a:r>
            <a:r>
              <a:rPr lang="en-US" dirty="0" smtClean="0"/>
              <a:t> la mot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nhan</a:t>
            </a:r>
            <a:r>
              <a:rPr lang="en-US" dirty="0" smtClean="0"/>
              <a:t> ban </a:t>
            </a:r>
            <a:r>
              <a:rPr lang="en-US" dirty="0" err="1" smtClean="0"/>
              <a:t>ron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Khuong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Khuong</a:t>
            </a:r>
            <a:r>
              <a:rPr lang="en-US" baseline="0" dirty="0" smtClean="0"/>
              <a:t> dang o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9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Tiếp tục chúng tôi xin trình bày cách xây dựng class 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67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31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OverviewPolyline: toạ độ các điểm vẽ nên leg đó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0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65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Lâu rồi anh Khương chưa về nước, nên rất bối zối với giao thông việt nam</a:t>
            </a:r>
            <a:r>
              <a:rPr lang="vi-VN" baseline="0" dirty="0" smtClean="0"/>
              <a:t> và rất cần một phần mềm hướng dẫn để tham gia giao thông.</a:t>
            </a:r>
          </a:p>
          <a:p>
            <a:r>
              <a:rPr lang="vi-VN" dirty="0" smtClean="0"/>
              <a:t>Anh khương điện thoại cũng ko có 3G để coi map liên tục</a:t>
            </a:r>
            <a:r>
              <a:rPr lang="vi-VN" baseline="0" dirty="0" smtClean="0"/>
              <a:t> khi tham gia giao thông.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61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Phát hiện và thông báo cho anh Khương ở mỗi ngả rẽ.</a:t>
            </a:r>
          </a:p>
          <a:p>
            <a:r>
              <a:rPr lang="en-US" dirty="0" smtClean="0"/>
              <a:t>S</a:t>
            </a:r>
            <a:r>
              <a:rPr lang="vi-VN" dirty="0" smtClean="0"/>
              <a:t>ong song đó, chúng tôi cung cấp chức năng map offline mà ko cần mạng 3G.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12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0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Để hỗ trợ thuật toán trên, Trước hết, tôi xin trình bày tìm khoảng cách ...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3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4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có một chuyến đi gồm 4 đoạn từ A -&gt;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Khuong</a:t>
            </a:r>
            <a:r>
              <a:rPr lang="en-US" baseline="0" dirty="0" smtClean="0"/>
              <a:t> </a:t>
            </a:r>
            <a:r>
              <a:rPr lang="vi-VN" baseline="0" dirty="0" smtClean="0"/>
              <a:t>co mot nguoi ban gai đã lâu chưa gặp.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</a:t>
            </a:r>
            <a:r>
              <a:rPr lang="en-US" baseline="0" dirty="0" smtClean="0"/>
              <a:t> </a:t>
            </a:r>
            <a:r>
              <a:rPr lang="vi-VN" baseline="0" dirty="0" smtClean="0"/>
              <a:t>bạn gái </a:t>
            </a:r>
            <a:r>
              <a:rPr lang="en-US" baseline="0" dirty="0" smtClean="0"/>
              <a:t>o ben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8 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8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Khởi đầu,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91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phạm vi cho phép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785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3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gười dùng tiếp tuc di chuyen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256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627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thuật toán nhận diện sai đường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7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261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73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6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Khương cũng cần qua nhà </a:t>
            </a:r>
            <a:r>
              <a:rPr lang="vi-VN" dirty="0" smtClean="0"/>
              <a:t>bà nội </a:t>
            </a:r>
            <a:r>
              <a:rPr lang="vi-VN" dirty="0" smtClean="0"/>
              <a:t>. </a:t>
            </a:r>
            <a:r>
              <a:rPr lang="en-US" dirty="0" err="1" smtClean="0"/>
              <a:t>Đ</a:t>
            </a:r>
            <a:r>
              <a:rPr lang="vi-VN" dirty="0" smtClean="0"/>
              <a:t>ể tặng quà cho</a:t>
            </a:r>
            <a:r>
              <a:rPr lang="vi-VN" baseline="0" dirty="0" smtClean="0"/>
              <a:t> </a:t>
            </a:r>
            <a:r>
              <a:rPr lang="vi-VN" baseline="0" dirty="0" smtClean="0"/>
              <a:t>bà nội. </a:t>
            </a:r>
            <a:r>
              <a:rPr lang="en-US" baseline="0" dirty="0" smtClean="0"/>
              <a:t>B</a:t>
            </a:r>
            <a:r>
              <a:rPr lang="vi-VN" baseline="0" dirty="0" smtClean="0"/>
              <a:t>à nội của khương sống ở ....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42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bus service do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result.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audio. 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treaminze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mobile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text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91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Với kiến trúc ứng udngj nhu tren. </a:t>
            </a:r>
            <a:r>
              <a:rPr lang="en-US" dirty="0" smtClean="0"/>
              <a:t>C</a:t>
            </a:r>
            <a:r>
              <a:rPr lang="vi-VN" dirty="0" smtClean="0"/>
              <a:t>hung toi da thiet ke he thong de co the xu li bai toan tren nhu sau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09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132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011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7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buyt</a:t>
            </a:r>
            <a:r>
              <a:rPr lang="en-US" baseline="0" smtClean="0"/>
              <a:t> 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5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Khuong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can qua </a:t>
            </a:r>
            <a:r>
              <a:rPr lang="en-US" dirty="0" err="1" smtClean="0"/>
              <a:t>nha</a:t>
            </a:r>
            <a:r>
              <a:rPr lang="en-US" dirty="0" smtClean="0"/>
              <a:t> </a:t>
            </a:r>
            <a:r>
              <a:rPr lang="vi-VN" dirty="0" smtClean="0"/>
              <a:t>me</a:t>
            </a:r>
            <a:r>
              <a:rPr lang="en-US" dirty="0" smtClean="0"/>
              <a:t> de ban</a:t>
            </a:r>
            <a:r>
              <a:rPr lang="en-US" baseline="0" dirty="0" smtClean="0"/>
              <a:t> </a:t>
            </a:r>
            <a:r>
              <a:rPr lang="vi-VN" baseline="0" dirty="0" smtClean="0"/>
              <a:t>việc cưới bạn gái làm vợ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Khưong ko bik thứ tự đi thế nào đến từng người sớm nhất. Để gặp mọi người sớm nhất có thể. Khương nhớ mọi người lắm.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Khương thử sử dụng google map. Google map hỗ trọ tìm kiếm đường đi bằng xe máy.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1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Tuy nhiên, lại ko hỗ trợ việc tìm kiếm nhiều hơn hai điểm.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31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dirty="0" smtClean="0"/>
              <a:t>Để giúp Khương, nhóm chúng tôi đã phát triện một ứng dụng tìm kiếm đường đi = xe máy.</a:t>
            </a:r>
            <a:r>
              <a:rPr lang="vi-VN" baseline="0" dirty="0" smtClean="0"/>
              <a:t> </a:t>
            </a:r>
          </a:p>
          <a:p>
            <a:pPr algn="just"/>
            <a:r>
              <a:rPr lang="vi-VN" dirty="0" smtClean="0"/>
              <a:t>Hỗ trợ 2 điểm.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08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48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9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7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1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2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z="731" kern="0" smtClea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731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0692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4.JP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100.png"/><Relationship Id="rId5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90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0.png"/><Relationship Id="rId5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7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1307981" y="2901023"/>
            <a:ext cx="6521570" cy="1236600"/>
          </a:xfrm>
          <a:prstGeom prst="rect">
            <a:avLst/>
          </a:prstGeom>
        </p:spPr>
        <p:txBody>
          <a:bodyPr lIns="51427" tIns="51427" rIns="51427" bIns="51427" anchor="b" anchorCtr="0">
            <a:noAutofit/>
          </a:bodyPr>
          <a:lstStyle/>
          <a:p>
            <a:pPr algn="ctr"/>
            <a:r>
              <a:rPr lang="en-US" sz="3713" dirty="0">
                <a:latin typeface="Cambria" charset="0"/>
                <a:ea typeface="Cambria" charset="0"/>
                <a:cs typeface="Cambria" charset="0"/>
              </a:rPr>
              <a:t>Smart Wear on Your Route</a:t>
            </a:r>
            <a:endParaRPr lang="en" sz="3713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sz="quarter" idx="12"/>
          </p:nvPr>
        </p:nvSpPr>
        <p:spPr>
          <a:xfrm>
            <a:off x="6813446" y="5062577"/>
            <a:ext cx="308643" cy="295143"/>
          </a:xfrm>
          <a:prstGeom prst="rect">
            <a:avLst/>
          </a:prstGeom>
        </p:spPr>
        <p:txBody>
          <a:bodyPr lIns="51427" tIns="51427" rIns="51427" bIns="51427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1</a:t>
            </a:fld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1211123" y="4605433"/>
            <a:ext cx="4176465" cy="1395317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Huỳnh Quang Thảo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SE609</a:t>
            </a: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63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Team Leader</a:t>
            </a:r>
          </a:p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Trần Thanh Ngoan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Nguyễn Trung Nam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Ngô Tiến Đạt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5387588" y="4605433"/>
            <a:ext cx="2495025" cy="1137375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Supervisor:</a:t>
            </a:r>
          </a:p>
          <a:p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Mr. Kiều Trọng Khánh</a:t>
            </a:r>
          </a:p>
        </p:txBody>
      </p:sp>
    </p:spTree>
    <p:extLst>
      <p:ext uri="{BB962C8B-B14F-4D97-AF65-F5344CB8AC3E}">
        <p14:creationId xmlns:p14="http://schemas.microsoft.com/office/powerpoint/2010/main" val="17820443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03" y="1684057"/>
            <a:ext cx="2423716" cy="3504677"/>
          </a:xfrm>
        </p:spPr>
      </p:pic>
      <p:sp>
        <p:nvSpPr>
          <p:cNvPr id="5" name="Rectangle 4"/>
          <p:cNvSpPr/>
          <p:nvPr/>
        </p:nvSpPr>
        <p:spPr>
          <a:xfrm>
            <a:off x="1937385" y="2360295"/>
            <a:ext cx="308610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03" y="1737360"/>
            <a:ext cx="1325880" cy="66865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2245995" y="2154555"/>
            <a:ext cx="777240" cy="29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76" y="997811"/>
            <a:ext cx="2491740" cy="45914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87320" y="1637348"/>
            <a:ext cx="1268730" cy="86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25998" y="2245995"/>
            <a:ext cx="1980418" cy="588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51661" y="5589271"/>
            <a:ext cx="5617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200" dirty="0">
                <a:latin typeface="Cambria" panose="02040503050406030204" pitchFamily="18" charset="0"/>
              </a:rPr>
              <a:t>&amp;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</a:p>
        </p:txBody>
      </p:sp>
    </p:spTree>
    <p:extLst>
      <p:ext uri="{BB962C8B-B14F-4D97-AF65-F5344CB8AC3E}">
        <p14:creationId xmlns:p14="http://schemas.microsoft.com/office/powerpoint/2010/main" val="12096578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45870" y="920116"/>
          <a:ext cx="6417945" cy="443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/>
                <a:gridCol w="3286125"/>
                <a:gridCol w="2634615"/>
              </a:tblGrid>
              <a:tr h="2957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Index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Sample value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Attribute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Route’s 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8999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Stop station’s 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8994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Stop station’s 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106.70589000000001,10.776800000000001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Middle points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Turn</a:t>
                      </a:r>
                      <a:r>
                        <a:rPr lang="en-US" sz="1000" baseline="0" dirty="0" smtClean="0"/>
                        <a:t> (</a:t>
                      </a:r>
                      <a:r>
                        <a:rPr lang="en-US" sz="1000" baseline="0" dirty="0" err="1" smtClean="0"/>
                        <a:t>isgo</a:t>
                      </a:r>
                      <a:r>
                        <a:rPr lang="en-US" sz="1000" baseline="0" dirty="0" smtClean="0"/>
                        <a:t> parameter)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Order</a:t>
                      </a:r>
                      <a:r>
                        <a:rPr lang="en-US" sz="1000" baseline="0" dirty="0" smtClean="0"/>
                        <a:t> in route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Distance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 station’s 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 station’s longitude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 station’s latitude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Bus number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Bus 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</a:t>
                      </a:r>
                      <a:r>
                        <a:rPr lang="en-US" sz="1000" baseline="0" dirty="0" smtClean="0"/>
                        <a:t> station’s address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 station’s code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20215" y="525780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</p:spTree>
    <p:extLst>
      <p:ext uri="{BB962C8B-B14F-4D97-AF65-F5344CB8AC3E}">
        <p14:creationId xmlns:p14="http://schemas.microsoft.com/office/powerpoint/2010/main" val="1124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dirty="0">
                <a:latin typeface="Cambria" panose="02040503050406030204" pitchFamily="18" charset="0"/>
              </a:rPr>
              <a:t>ROUTE</a:t>
            </a:r>
          </a:p>
          <a:p>
            <a:pPr algn="ctr"/>
            <a:r>
              <a:rPr lang="en-US" sz="1500" dirty="0">
                <a:latin typeface="Cambria" panose="02040503050406030204" pitchFamily="18" charset="0"/>
              </a:rPr>
              <a:t>Route: represent the route of bus.</a:t>
            </a:r>
          </a:p>
        </p:txBody>
      </p:sp>
    </p:spTree>
    <p:extLst>
      <p:ext uri="{BB962C8B-B14F-4D97-AF65-F5344CB8AC3E}">
        <p14:creationId xmlns:p14="http://schemas.microsoft.com/office/powerpoint/2010/main" val="4948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55" y="1563053"/>
            <a:ext cx="6435090" cy="37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070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23010" y="918441"/>
          <a:ext cx="4156711" cy="4838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75"/>
                <a:gridCol w="3610436"/>
              </a:tblGrid>
              <a:tr h="289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246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246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246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9154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4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246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True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43990" y="566547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503774" y="943162"/>
          <a:ext cx="1311779" cy="5577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RouteType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918248" y="1325133"/>
            <a:ext cx="2589376" cy="1730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05" y="1876338"/>
            <a:ext cx="1994798" cy="36757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437119" y="2363446"/>
            <a:ext cx="121778" cy="294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79435" y="3055656"/>
            <a:ext cx="179462" cy="294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4301" y="3747867"/>
            <a:ext cx="269192" cy="238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937049" y="4203437"/>
            <a:ext cx="12819" cy="332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65478" y="4945853"/>
            <a:ext cx="12819" cy="332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18248" y="3118761"/>
            <a:ext cx="2461189" cy="629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28" y="916732"/>
            <a:ext cx="5088567" cy="33289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918248" y="1132852"/>
            <a:ext cx="2217634" cy="1852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71951" cy="469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77"/>
                <a:gridCol w="3623674"/>
              </a:tblGrid>
              <a:tr h="2831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849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849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849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849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44955" y="5601831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44840" y="1895563"/>
          <a:ext cx="1311779" cy="8366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RouteType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49040" y="2613412"/>
            <a:ext cx="2544284" cy="2015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57" y="1075363"/>
            <a:ext cx="5088567" cy="33289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399375" y="1318724"/>
            <a:ext cx="1944809" cy="3310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223010" y="918441"/>
          <a:ext cx="4126231" cy="46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52"/>
                <a:gridCol w="3580979"/>
              </a:tblGrid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Lớn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05915" y="561594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63655" y="2619500"/>
          <a:ext cx="1311779" cy="11155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RouteType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503421" y="3587631"/>
            <a:ext cx="1709372" cy="1331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47" y="1361468"/>
            <a:ext cx="5088567" cy="3328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2373596" y="1632782"/>
            <a:ext cx="871672" cy="3140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dirty="0">
                <a:latin typeface="Cambria" panose="02040503050406030204" pitchFamily="18" charset="0"/>
              </a:rPr>
              <a:t>STATION</a:t>
            </a:r>
          </a:p>
          <a:p>
            <a:pPr algn="ctr"/>
            <a:r>
              <a:rPr lang="en-US" sz="1500" dirty="0">
                <a:latin typeface="Cambria" panose="02040503050406030204" pitchFamily="18" charset="0"/>
              </a:rPr>
              <a:t>Station: represent the station of bus</a:t>
            </a:r>
          </a:p>
        </p:txBody>
      </p:sp>
    </p:spTree>
    <p:extLst>
      <p:ext uri="{BB962C8B-B14F-4D97-AF65-F5344CB8AC3E}">
        <p14:creationId xmlns:p14="http://schemas.microsoft.com/office/powerpoint/2010/main" val="7733250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910954"/>
            <a:ext cx="3886200" cy="303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853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23009" y="919000"/>
          <a:ext cx="4246299" cy="471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48"/>
                <a:gridCol w="3688251"/>
              </a:tblGrid>
              <a:tr h="2783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14475" y="560832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894463" y="908524"/>
          <a:ext cx="1311779" cy="5577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825240" y="1331543"/>
            <a:ext cx="2105541" cy="4105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756" y="2510060"/>
            <a:ext cx="2290742" cy="178964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825240" y="3164614"/>
            <a:ext cx="2682383" cy="2272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7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90675" y="560070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896742" y="937235"/>
          <a:ext cx="1311779" cy="8366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Street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347" y="2760429"/>
            <a:ext cx="2290742" cy="178964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113021" y="3446947"/>
            <a:ext cx="1484333" cy="1730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113020" y="1716102"/>
            <a:ext cx="881855" cy="3461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7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43075" y="560832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798322" y="936409"/>
          <a:ext cx="1311779" cy="11699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3332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Street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Latitude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81500" y="2036571"/>
            <a:ext cx="1472370" cy="2310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18" y="2779253"/>
            <a:ext cx="2290742" cy="17896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81500" y="3440218"/>
            <a:ext cx="2132532" cy="906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7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51635" y="563880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657317" y="914934"/>
          <a:ext cx="1311779" cy="13944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Street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Latitude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Longitude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58641" y="2248078"/>
            <a:ext cx="1379861" cy="181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755" y="2953435"/>
            <a:ext cx="2290742" cy="17896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58641" y="3555584"/>
            <a:ext cx="2168210" cy="509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7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36980" y="5598492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708592" y="921343"/>
          <a:ext cx="1311779" cy="16733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Street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Latitude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Longitude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24586" y="2549319"/>
            <a:ext cx="1403647" cy="1217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803" y="3192739"/>
            <a:ext cx="2290742" cy="17896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424585" y="3767094"/>
            <a:ext cx="217276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dirty="0">
                <a:latin typeface="Cambria" panose="02040503050406030204" pitchFamily="18" charset="0"/>
              </a:rPr>
              <a:t>PATHINFO</a:t>
            </a:r>
          </a:p>
          <a:p>
            <a:pPr algn="ctr"/>
            <a:r>
              <a:rPr lang="en-US" sz="1500" dirty="0" err="1">
                <a:latin typeface="Cambria" panose="02040503050406030204" pitchFamily="18" charset="0"/>
              </a:rPr>
              <a:t>PathInfo</a:t>
            </a:r>
            <a:r>
              <a:rPr lang="en-US" sz="1500" dirty="0">
                <a:latin typeface="Cambria" panose="02040503050406030204" pitchFamily="18" charset="0"/>
              </a:rPr>
              <a:t>: represent the path between two stations</a:t>
            </a:r>
          </a:p>
        </p:txBody>
      </p:sp>
    </p:spTree>
    <p:extLst>
      <p:ext uri="{BB962C8B-B14F-4D97-AF65-F5344CB8AC3E}">
        <p14:creationId xmlns:p14="http://schemas.microsoft.com/office/powerpoint/2010/main" val="161240306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248" y="1161588"/>
            <a:ext cx="2491740" cy="45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223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7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835978" y="927752"/>
          <a:ext cx="1356646" cy="50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6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51604" y="1325134"/>
            <a:ext cx="2127903" cy="1904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36980" y="5598492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391" y="2151938"/>
            <a:ext cx="2055424" cy="28350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34428" y="296452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47560" y="439274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1302" y="455831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 flipV="1">
            <a:off x="3751604" y="3114569"/>
            <a:ext cx="3582824" cy="12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42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245871" y="914937"/>
          <a:ext cx="4306760" cy="454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94"/>
                <a:gridCol w="3740766"/>
              </a:tblGrid>
              <a:tr h="2961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Index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Sample value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8999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8994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245923" y="5501355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70" y="2556661"/>
            <a:ext cx="1598056" cy="2944694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30806" y="913866"/>
          <a:ext cx="1356646" cy="7543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6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5366760" y="1558291"/>
            <a:ext cx="813061" cy="612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711654" y="2849490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Diamond 23"/>
          <p:cNvSpPr/>
          <p:nvPr/>
        </p:nvSpPr>
        <p:spPr>
          <a:xfrm>
            <a:off x="6801385" y="3018700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Diamond 24"/>
          <p:cNvSpPr/>
          <p:nvPr/>
        </p:nvSpPr>
        <p:spPr>
          <a:xfrm>
            <a:off x="6891116" y="3291735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Diamond 25"/>
          <p:cNvSpPr/>
          <p:nvPr/>
        </p:nvSpPr>
        <p:spPr>
          <a:xfrm>
            <a:off x="6756519" y="3605793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Diamond 26"/>
          <p:cNvSpPr/>
          <p:nvPr/>
        </p:nvSpPr>
        <p:spPr>
          <a:xfrm>
            <a:off x="6756519" y="4006161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Diamond 27"/>
          <p:cNvSpPr/>
          <p:nvPr/>
        </p:nvSpPr>
        <p:spPr>
          <a:xfrm>
            <a:off x="7051132" y="4163406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iamond 28"/>
          <p:cNvSpPr/>
          <p:nvPr/>
        </p:nvSpPr>
        <p:spPr>
          <a:xfrm>
            <a:off x="7140863" y="4547967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Diamond 29"/>
          <p:cNvSpPr/>
          <p:nvPr/>
        </p:nvSpPr>
        <p:spPr>
          <a:xfrm>
            <a:off x="7095997" y="4894071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5078338" y="2556663"/>
            <a:ext cx="1723046" cy="50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08" y="1051560"/>
            <a:ext cx="3423285" cy="3897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15" y="2601286"/>
            <a:ext cx="3046095" cy="1383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5985" y="2320290"/>
            <a:ext cx="1314450" cy="840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234565" y="4234815"/>
            <a:ext cx="1245870" cy="337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" name="Straight Connector 2"/>
          <p:cNvCxnSpPr/>
          <p:nvPr/>
        </p:nvCxnSpPr>
        <p:spPr>
          <a:xfrm>
            <a:off x="4642504" y="3215890"/>
            <a:ext cx="153824" cy="153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42502" y="3215890"/>
            <a:ext cx="153825" cy="153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68282" y="2690323"/>
            <a:ext cx="974220" cy="602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70193" y="3381838"/>
            <a:ext cx="1072310" cy="1021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199120" y="2096211"/>
          <a:ext cx="1311779" cy="16733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09723" y="2451568"/>
          <a:ext cx="1080509" cy="108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509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43980" y="2251447"/>
          <a:ext cx="1356646" cy="150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6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2590232" y="2995588"/>
            <a:ext cx="1053748" cy="10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37376" y="241937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000625" y="2672348"/>
            <a:ext cx="1211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6906" y="276055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7285" y="24534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start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995949" y="2994700"/>
            <a:ext cx="1211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78001" y="2772097"/>
            <a:ext cx="467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3412" y="2754197"/>
            <a:ext cx="447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70536" y="2823448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05302" y="2499627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00626" y="2823448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754234" y="2782990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2861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4098" name="Picture 2" descr="C:\Users\ngoan\Desktop\motorAtri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43"/>
          <a:stretch/>
        </p:blipFill>
        <p:spPr bwMode="auto">
          <a:xfrm>
            <a:off x="1719618" y="2766089"/>
            <a:ext cx="5486400" cy="28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5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dirty="0">
                <a:latin typeface="Cambria" panose="02040503050406030204" pitchFamily="18" charset="0"/>
              </a:rPr>
              <a:t>TRIP</a:t>
            </a:r>
          </a:p>
          <a:p>
            <a:pPr algn="ctr"/>
            <a:r>
              <a:rPr lang="en-US" sz="1500" dirty="0">
                <a:latin typeface="Cambria" panose="02040503050406030204" pitchFamily="18" charset="0"/>
              </a:rPr>
              <a:t>Trip: represent start time and end time of route.</a:t>
            </a:r>
          </a:p>
        </p:txBody>
      </p:sp>
    </p:spTree>
    <p:extLst>
      <p:ext uri="{BB962C8B-B14F-4D97-AF65-F5344CB8AC3E}">
        <p14:creationId xmlns:p14="http://schemas.microsoft.com/office/powerpoint/2010/main" val="17227039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0971" y="1286818"/>
            <a:ext cx="383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BUSES TRIP INFORMATION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988820"/>
            <a:ext cx="5658381" cy="23374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14450" y="1857375"/>
            <a:ext cx="6400800" cy="311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923977" y="4510653"/>
            <a:ext cx="29021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6457950" y="2514600"/>
            <a:ext cx="457200" cy="257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105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55" y="2651760"/>
            <a:ext cx="5658381" cy="23374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4930" y="2520315"/>
            <a:ext cx="6400800" cy="311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954457" y="5173593"/>
            <a:ext cx="29021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430" y="3177540"/>
            <a:ext cx="457200" cy="257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942977" y="1114871"/>
          <a:ext cx="1080509" cy="11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509"/>
              </a:tblGrid>
              <a:tr h="2788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2095500" y="1817370"/>
            <a:ext cx="1882140" cy="1478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3190" y="1125586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5350557" y="1125586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27" y="1543050"/>
            <a:ext cx="5057775" cy="40633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63190" y="1543050"/>
            <a:ext cx="2177415" cy="40633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 flipH="1">
            <a:off x="3467690" y="1425668"/>
            <a:ext cx="19764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3287" y="1543050"/>
            <a:ext cx="2177415" cy="4063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stCxn id="9" idx="2"/>
          </p:cNvCxnSpPr>
          <p:nvPr/>
        </p:nvCxnSpPr>
        <p:spPr>
          <a:xfrm flipH="1">
            <a:off x="6142047" y="1425668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4311" y="2342881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479825" y="2357853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-1" b="42382"/>
          <a:stretch/>
        </p:blipFill>
        <p:spPr>
          <a:xfrm>
            <a:off x="1333500" y="2760345"/>
            <a:ext cx="5058323" cy="23412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44311" y="2760345"/>
            <a:ext cx="2177415" cy="24479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2748810" y="2642963"/>
            <a:ext cx="19765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14408" y="2760345"/>
            <a:ext cx="2177415" cy="24479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 flipH="1">
            <a:off x="5271315" y="2657935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39125" y="1260476"/>
          <a:ext cx="1311779" cy="5577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409577" y="979634"/>
          <a:ext cx="1080509" cy="11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509"/>
              </a:tblGrid>
              <a:tr h="2788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5" name="Straight Connector 14"/>
          <p:cNvCxnSpPr>
            <a:endCxn id="4" idx="0"/>
          </p:cNvCxnSpPr>
          <p:nvPr/>
        </p:nvCxnSpPr>
        <p:spPr>
          <a:xfrm flipH="1">
            <a:off x="2768575" y="1424672"/>
            <a:ext cx="687230" cy="9182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214407" y="1424671"/>
            <a:ext cx="1076891" cy="933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11" idx="1"/>
          </p:cNvCxnSpPr>
          <p:nvPr/>
        </p:nvCxnSpPr>
        <p:spPr>
          <a:xfrm>
            <a:off x="4490086" y="1537354"/>
            <a:ext cx="1749039" cy="20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20640" y="1297714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includes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15966" y="129771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56795" y="1343881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7380" y="1045576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584747" y="1045576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17" y="1463040"/>
            <a:ext cx="5057775" cy="40633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7380" y="1463040"/>
            <a:ext cx="2177415" cy="40633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2701880" y="1345658"/>
            <a:ext cx="19764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67477" y="1463040"/>
            <a:ext cx="2177415" cy="4063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 flipH="1">
            <a:off x="5376237" y="1345658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553771" y="1463041"/>
          <a:ext cx="1311779" cy="8366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TripNo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760220" y="2148840"/>
            <a:ext cx="4840605" cy="737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97380" y="1045576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14" name="Rectangle 13"/>
          <p:cNvSpPr/>
          <p:nvPr/>
        </p:nvSpPr>
        <p:spPr>
          <a:xfrm>
            <a:off x="4584747" y="1045576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17" y="1463040"/>
            <a:ext cx="5057775" cy="406336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97380" y="1463040"/>
            <a:ext cx="2177415" cy="40633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stCxn id="13" idx="2"/>
          </p:cNvCxnSpPr>
          <p:nvPr/>
        </p:nvCxnSpPr>
        <p:spPr>
          <a:xfrm flipH="1">
            <a:off x="2701880" y="1345658"/>
            <a:ext cx="19764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67477" y="1463040"/>
            <a:ext cx="2177415" cy="4063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 flipH="1">
            <a:off x="5376237" y="1345658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6553771" y="1463040"/>
          <a:ext cx="1311779" cy="11155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TripNo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StartTime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2648980" y="2417445"/>
            <a:ext cx="3963275" cy="46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897380" y="1045576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21" name="Rectangle 20"/>
          <p:cNvSpPr/>
          <p:nvPr/>
        </p:nvSpPr>
        <p:spPr>
          <a:xfrm>
            <a:off x="4584747" y="1045576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17" y="1463040"/>
            <a:ext cx="5057775" cy="406336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897380" y="1463040"/>
            <a:ext cx="2177415" cy="40633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4" name="Straight Connector 23"/>
          <p:cNvCxnSpPr>
            <a:stCxn id="20" idx="2"/>
          </p:cNvCxnSpPr>
          <p:nvPr/>
        </p:nvCxnSpPr>
        <p:spPr>
          <a:xfrm flipH="1">
            <a:off x="2701880" y="1345658"/>
            <a:ext cx="19764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67477" y="1463040"/>
            <a:ext cx="2177415" cy="4063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21" idx="2"/>
          </p:cNvCxnSpPr>
          <p:nvPr/>
        </p:nvCxnSpPr>
        <p:spPr>
          <a:xfrm flipH="1">
            <a:off x="5376237" y="1345658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6553771" y="1463041"/>
          <a:ext cx="1311779" cy="13944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TripNo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StartTime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EndTime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3789045" y="2668905"/>
            <a:ext cx="2817495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10550" y="1416126"/>
          <a:ext cx="1311779" cy="16733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08387" y="1777366"/>
          <a:ext cx="1080509" cy="108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509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55410" y="1571362"/>
          <a:ext cx="1356646" cy="150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6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2588896" y="2321386"/>
            <a:ext cx="1066514" cy="43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54842" y="278809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012055" y="2200012"/>
            <a:ext cx="1211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4106" y="19811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start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012055" y="2548627"/>
            <a:ext cx="1211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4107" y="2326024"/>
            <a:ext cx="467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4999" y="230548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16732" y="2027291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16732" y="2377375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399514" y="3797964"/>
          <a:ext cx="1311779" cy="13944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TripNo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StartTime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EndTime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0" name="Straight Connector 19"/>
          <p:cNvCxnSpPr>
            <a:stCxn id="5" idx="2"/>
            <a:endCxn id="19" idx="0"/>
          </p:cNvCxnSpPr>
          <p:nvPr/>
        </p:nvCxnSpPr>
        <p:spPr>
          <a:xfrm>
            <a:off x="2048641" y="2865406"/>
            <a:ext cx="6762" cy="932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54843" y="3606484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781132" y="2100235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includes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30183" y="3208834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includes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57241" y="207715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69061" y="2120994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030634" y="196222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4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Raptor algorithm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Algorithm for searching shortest route between two point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Preparation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Convert problem from finding shortest route between 2 arbitrary points to shortest route between 2 stations 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 flipH="1">
            <a:off x="6916270" y="5230421"/>
            <a:ext cx="1246094" cy="851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0" name="TextBox 39"/>
          <p:cNvSpPr txBox="1"/>
          <p:nvPr/>
        </p:nvSpPr>
        <p:spPr>
          <a:xfrm rot="19779979">
            <a:off x="7094091" y="539234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r>
              <a:rPr lang="en-US" sz="2000" b="1" dirty="0" smtClean="0"/>
              <a:t>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39" y="2787483"/>
            <a:ext cx="6846971" cy="13255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Raptor algorithm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316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269260" y="1878662"/>
          <a:ext cx="3638248" cy="230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62"/>
                <a:gridCol w="909562"/>
                <a:gridCol w="909562"/>
                <a:gridCol w="909562"/>
              </a:tblGrid>
              <a:tr h="328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Start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1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 2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End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9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445625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32303" y="378450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56578" y="4346799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043557" y="4410679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09546" y="4058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3835" y="3739413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71" y="4454239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1093830"/>
                <a:gridCol w="1267327"/>
                <a:gridCol w="1152727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pPr algn="ctr"/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3017915" y="1398787"/>
            <a:ext cx="301413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Initialize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20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2836436" y="1402268"/>
            <a:ext cx="301413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Initialize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21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4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786" y="492703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8:00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3187994" y="2228298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2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(1)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28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Running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95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</p:spTree>
    <p:extLst>
      <p:ext uri="{BB962C8B-B14F-4D97-AF65-F5344CB8AC3E}">
        <p14:creationId xmlns:p14="http://schemas.microsoft.com/office/powerpoint/2010/main" val="2600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6130" y="597365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6130" y="597365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5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3819 L -0.04045 -0.09004 " pathEditMode="relative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5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88 L -0.02952 -0.08357 " pathEditMode="relative" ptsTypes="AA">
                                      <p:cBhvr>
                                        <p:cTn id="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9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53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959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7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8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7873" y="39090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7873" y="39090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5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79 0.00348 L 0.09358 -0.05486 " pathEditMode="relative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48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8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(4,5)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41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16246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43012" y="438087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18851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43012" y="438087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134613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1644 L -0.01684 -0.15255 " pathEditMode="relative" ptsTypes="AA">
                                      <p:cBhvr>
                                        <p:cTn id="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1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7166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502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</p:spTree>
    <p:extLst>
      <p:ext uri="{BB962C8B-B14F-4D97-AF65-F5344CB8AC3E}">
        <p14:creationId xmlns:p14="http://schemas.microsoft.com/office/powerpoint/2010/main" val="16772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4" y="2860624"/>
            <a:ext cx="3831618" cy="32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7" y="3029802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3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66 -0.01759 L -0.0177 -0.15949 " pathEditMode="relative" ptsTypes="AA">
                                      <p:cBhvr>
                                        <p:cTn id="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24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bus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850392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Start location: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Bến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xe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quận</a:t>
            </a:r>
            <a:r>
              <a:rPr lang="en-US" sz="2800" dirty="0">
                <a:solidFill>
                  <a:srgbClr val="000000"/>
                </a:solidFill>
              </a:rPr>
              <a:t> 8</a:t>
            </a:r>
            <a:endParaRPr lang="en-US" sz="28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First middle location: </a:t>
            </a:r>
            <a:r>
              <a:rPr lang="en-US" sz="2800" dirty="0">
                <a:solidFill>
                  <a:srgbClr val="000000"/>
                </a:solidFill>
              </a:rPr>
              <a:t>280 </a:t>
            </a:r>
            <a:r>
              <a:rPr lang="en-US" sz="2800" dirty="0" err="1">
                <a:solidFill>
                  <a:srgbClr val="000000"/>
                </a:solidFill>
              </a:rPr>
              <a:t>Nguyễn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Đình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Chiểu</a:t>
            </a:r>
            <a:endParaRPr lang="en-US" sz="28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Second middle location: </a:t>
            </a:r>
            <a:r>
              <a:rPr lang="en-US" sz="2800" dirty="0" err="1">
                <a:solidFill>
                  <a:srgbClr val="000000"/>
                </a:solidFill>
              </a:rPr>
              <a:t>VinCom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Lê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Thánh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Tôn</a:t>
            </a:r>
            <a:r>
              <a:rPr lang="en-US" sz="28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End location: </a:t>
            </a:r>
            <a:r>
              <a:rPr lang="en-US" sz="2800" dirty="0" err="1">
                <a:solidFill>
                  <a:srgbClr val="000000"/>
                </a:solidFill>
              </a:rPr>
              <a:t>Công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Viên</a:t>
            </a:r>
            <a:r>
              <a:rPr lang="en-US" sz="2800" dirty="0">
                <a:solidFill>
                  <a:srgbClr val="000000"/>
                </a:solidFill>
              </a:rPr>
              <a:t> Tao </a:t>
            </a:r>
            <a:r>
              <a:rPr lang="en-US" sz="2800" dirty="0" err="1">
                <a:solidFill>
                  <a:srgbClr val="000000"/>
                </a:solidFill>
              </a:rPr>
              <a:t>Đàn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17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3" y="2977626"/>
            <a:ext cx="3831619" cy="39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6" y="321475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538487" y="2977626"/>
            <a:ext cx="3585955" cy="93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6067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9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476016"/>
            <a:chOff x="6520756" y="2169995"/>
            <a:chExt cx="1808322" cy="147601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9921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924327" y="3079631"/>
            <a:ext cx="4200115" cy="157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4960" y="449766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828791" y="3229756"/>
            <a:ext cx="4295651" cy="165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424" y="472968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1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56962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111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81528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79677" y="2999989"/>
            <a:ext cx="3244765" cy="183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310" y="4675111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56845" y="3120574"/>
            <a:ext cx="3367597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7478" y="410189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OverviewPolyline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661310" y="3229756"/>
            <a:ext cx="3463132" cy="2922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22" y="5971671"/>
            <a:ext cx="1569488" cy="3614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grpSp>
        <p:nvGrpSpPr>
          <p:cNvPr id="29" name="Group 28"/>
          <p:cNvGrpSpPr/>
          <p:nvPr/>
        </p:nvGrpSpPr>
        <p:grpSpPr>
          <a:xfrm>
            <a:off x="1293135" y="2894808"/>
            <a:ext cx="6554333" cy="1945544"/>
            <a:chOff x="1293135" y="2241679"/>
            <a:chExt cx="6554333" cy="1945544"/>
          </a:xfrm>
        </p:grpSpPr>
        <p:grpSp>
          <p:nvGrpSpPr>
            <p:cNvPr id="28" name="Group 27"/>
            <p:cNvGrpSpPr/>
            <p:nvPr/>
          </p:nvGrpSpPr>
          <p:grpSpPr>
            <a:xfrm>
              <a:off x="3101457" y="2241679"/>
              <a:ext cx="2937690" cy="411203"/>
              <a:chOff x="3101457" y="2241679"/>
              <a:chExt cx="2937690" cy="411203"/>
            </a:xfrm>
          </p:grpSpPr>
          <p:cxnSp>
            <p:nvCxnSpPr>
              <p:cNvPr id="21" name="Straight Connector 20"/>
              <p:cNvCxnSpPr>
                <a:stCxn id="26" idx="3"/>
                <a:endCxn id="18" idx="1"/>
              </p:cNvCxnSpPr>
              <p:nvPr/>
            </p:nvCxnSpPr>
            <p:spPr>
              <a:xfrm>
                <a:off x="3101457" y="2652882"/>
                <a:ext cx="29376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11708" y="2241679"/>
                <a:ext cx="389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</a:t>
                </a:r>
                <a:endParaRPr lang="en-US" sz="1600" dirty="0">
                  <a:latin typeface="Cambria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6039146" y="2410956"/>
              <a:ext cx="1808322" cy="1776267"/>
              <a:chOff x="6520756" y="2169995"/>
              <a:chExt cx="1808322" cy="1776267"/>
            </a:xfrm>
          </p:grpSpPr>
          <p:sp>
            <p:nvSpPr>
              <p:cNvPr id="17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Instructions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93135" y="2410956"/>
              <a:ext cx="1808322" cy="1776267"/>
              <a:chOff x="6520756" y="2169995"/>
              <a:chExt cx="1808322" cy="1776267"/>
            </a:xfrm>
          </p:grpSpPr>
          <p:sp>
            <p:nvSpPr>
              <p:cNvPr id="25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OverviewPolyline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0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Start location:</a:t>
            </a:r>
            <a:r>
              <a:rPr lang="en-US" sz="2100" dirty="0">
                <a:solidFill>
                  <a:srgbClr val="000000"/>
                </a:solidFill>
              </a:rPr>
              <a:t>  </a:t>
            </a:r>
            <a:r>
              <a:rPr lang="en-US" sz="2100" dirty="0" err="1">
                <a:solidFill>
                  <a:srgbClr val="000000"/>
                </a:solidFill>
              </a:rPr>
              <a:t>Bến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xe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quận</a:t>
            </a:r>
            <a:r>
              <a:rPr lang="en-US" sz="2100" dirty="0">
                <a:solidFill>
                  <a:srgbClr val="000000"/>
                </a:solidFill>
              </a:rPr>
              <a:t> 8</a:t>
            </a:r>
            <a:endParaRPr lang="en-US" sz="21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First middle location: </a:t>
            </a:r>
            <a:r>
              <a:rPr lang="en-US" sz="2100" dirty="0">
                <a:solidFill>
                  <a:srgbClr val="000000"/>
                </a:solidFill>
              </a:rPr>
              <a:t>280 </a:t>
            </a:r>
            <a:r>
              <a:rPr lang="en-US" sz="2100" dirty="0" err="1">
                <a:solidFill>
                  <a:srgbClr val="000000"/>
                </a:solidFill>
              </a:rPr>
              <a:t>Nguyễn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Đình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Chiểu</a:t>
            </a:r>
            <a:endParaRPr lang="en-US" sz="21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Second middle location: </a:t>
            </a:r>
            <a:r>
              <a:rPr lang="en-US" sz="2100" dirty="0" err="1">
                <a:solidFill>
                  <a:srgbClr val="000000"/>
                </a:solidFill>
              </a:rPr>
              <a:t>VinCom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Lê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Thánh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Tôn</a:t>
            </a:r>
            <a:r>
              <a:rPr lang="en-US" sz="21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End location: </a:t>
            </a:r>
            <a:r>
              <a:rPr lang="en-US" sz="2100" dirty="0" err="1">
                <a:solidFill>
                  <a:srgbClr val="000000"/>
                </a:solidFill>
              </a:rPr>
              <a:t>Công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Viên</a:t>
            </a:r>
            <a:r>
              <a:rPr lang="en-US" sz="2100" dirty="0">
                <a:solidFill>
                  <a:srgbClr val="000000"/>
                </a:solidFill>
              </a:rPr>
              <a:t> Tao </a:t>
            </a:r>
            <a:r>
              <a:rPr lang="en-US" sz="2100" dirty="0" err="1">
                <a:solidFill>
                  <a:srgbClr val="000000"/>
                </a:solidFill>
              </a:rPr>
              <a:t>Đàn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18858" y="5842454"/>
            <a:ext cx="118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>
                <a:latin typeface="Cambria" pitchFamily="18" charset="0"/>
                <a:cs typeface="Times New Roman" pitchFamily="18" charset="0"/>
              </a:rPr>
              <a:t>Bạn gái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0600" y="6148472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158" y="46232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30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95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4291" y="1158960"/>
            <a:ext cx="36471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2C2D30"/>
                </a:solidFill>
                <a:latin typeface="Slack-Lato"/>
              </a:rPr>
              <a:t>Scenario 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4192031" y="208056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74590" y="3112486"/>
            <a:ext cx="8569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After search motor route by Wi-Fi at home. Mr. </a:t>
            </a:r>
            <a:r>
              <a:rPr lang="en-US" sz="2400" dirty="0" err="1"/>
              <a:t>Khuong</a:t>
            </a:r>
            <a:r>
              <a:rPr lang="en-US" sz="2400" dirty="0"/>
              <a:t> start his trip.</a:t>
            </a:r>
          </a:p>
        </p:txBody>
      </p:sp>
    </p:spTree>
    <p:extLst>
      <p:ext uri="{BB962C8B-B14F-4D97-AF65-F5344CB8AC3E}">
        <p14:creationId xmlns:p14="http://schemas.microsoft.com/office/powerpoint/2010/main" val="1145341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131410"/>
            <a:ext cx="82295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/>
              <a:t>Problem</a:t>
            </a:r>
            <a:endParaRPr lang="en-US" sz="3600" dirty="0" smtClean="0"/>
          </a:p>
          <a:p>
            <a:r>
              <a:rPr lang="en-US" sz="2400" dirty="0" smtClean="0"/>
              <a:t>Mr</a:t>
            </a:r>
            <a:r>
              <a:rPr lang="en-US" sz="2400" dirty="0"/>
              <a:t>. </a:t>
            </a:r>
            <a:r>
              <a:rPr lang="en-US" sz="2400" dirty="0" err="1"/>
              <a:t>Khuong</a:t>
            </a:r>
            <a:r>
              <a:rPr lang="en-US" sz="2400" dirty="0"/>
              <a:t> doesn’t know what he should do, when he is driving.</a:t>
            </a:r>
            <a:br>
              <a:rPr lang="en-US" sz="2400" dirty="0"/>
            </a:br>
            <a:r>
              <a:rPr lang="en-US" sz="2400" dirty="0"/>
              <a:t>Mr. </a:t>
            </a:r>
            <a:r>
              <a:rPr lang="en-US" sz="2400" dirty="0" err="1"/>
              <a:t>Khuong</a:t>
            </a:r>
            <a:r>
              <a:rPr lang="en-US" sz="2400" dirty="0"/>
              <a:t> doesn’t know where he should turn, when he meets corner.</a:t>
            </a:r>
          </a:p>
          <a:p>
            <a:r>
              <a:rPr lang="en-US" sz="2400" dirty="0"/>
              <a:t>And he doesn’t has 3G to view map.</a:t>
            </a:r>
          </a:p>
        </p:txBody>
      </p:sp>
      <p:pic>
        <p:nvPicPr>
          <p:cNvPr id="1026" name="Picture 2" descr="http://i20.servimg.com/u/f20/13/50/70/90/lacduo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090" y="4247857"/>
            <a:ext cx="2108121" cy="213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panoramio.com/photos/large/557416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83" y="4275020"/>
            <a:ext cx="2808073" cy="21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63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HOW</a:t>
            </a:r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 smtClean="0"/>
              <a:t>application has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Auto </a:t>
            </a:r>
            <a:r>
              <a:rPr lang="en-US" dirty="0"/>
              <a:t>detect and notify at each motorbike turn</a:t>
            </a:r>
            <a:endParaRPr lang="en-US" dirty="0" smtClean="0"/>
          </a:p>
          <a:p>
            <a:r>
              <a:rPr lang="en-US" dirty="0" smtClean="0"/>
              <a:t>- Offline map, don’t need 3G to view map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850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42" y="2707594"/>
            <a:ext cx="8229600" cy="1143000"/>
          </a:xfrm>
        </p:spPr>
        <p:txBody>
          <a:bodyPr/>
          <a:lstStyle/>
          <a:p>
            <a:r>
              <a:rPr lang="vi-VN" dirty="0" smtClean="0">
                <a:solidFill>
                  <a:schemeClr val="tx1"/>
                </a:solidFill>
              </a:rPr>
              <a:t>Notify turn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7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206" y="2425186"/>
            <a:ext cx="859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Distance from point to segment algorithm</a:t>
            </a:r>
          </a:p>
        </p:txBody>
      </p:sp>
    </p:spTree>
    <p:extLst>
      <p:ext uri="{BB962C8B-B14F-4D97-AF65-F5344CB8AC3E}">
        <p14:creationId xmlns:p14="http://schemas.microsoft.com/office/powerpoint/2010/main" val="1426948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70175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4020695" y="2164556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932617" y="2303056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6880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20695" y="2164556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3932617" y="2303056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74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6408" y="3061901"/>
            <a:ext cx="142875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005521" y="2386014"/>
            <a:ext cx="0" cy="814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20695" y="2164556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2083" y="265500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3932617" y="2303056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5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10734" y="5583609"/>
            <a:ext cx="11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Cambria" pitchFamily="18" charset="0"/>
                <a:cs typeface="Times New Roman" pitchFamily="18" charset="0"/>
              </a:rPr>
              <a:t>Bạn gái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3977" y="6122080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34" y="43644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91282" y="3436794"/>
            <a:ext cx="11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Bà</a:t>
            </a:r>
            <a:r>
              <a:rPr lang="en-US" sz="2000" b="1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Nội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8173" y="3974883"/>
            <a:ext cx="26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Tôn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23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0" y="2216417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4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5975" y="37110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5727896" y="3849515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4208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15975" y="37110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5727896" y="3849515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>
            <a:stCxn id="16" idx="2"/>
            <a:endCxn id="17" idx="5"/>
          </p:cNvCxnSpPr>
          <p:nvPr/>
        </p:nvCxnSpPr>
        <p:spPr>
          <a:xfrm flipH="1" flipV="1">
            <a:off x="2821367" y="3263837"/>
            <a:ext cx="2906529" cy="655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67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507833" y="3214688"/>
            <a:ext cx="303713" cy="7471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15975" y="37110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727896" y="3849515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stCxn id="11" idx="2"/>
            <a:endCxn id="12" idx="5"/>
          </p:cNvCxnSpPr>
          <p:nvPr/>
        </p:nvCxnSpPr>
        <p:spPr>
          <a:xfrm flipH="1" flipV="1">
            <a:off x="2821367" y="3263837"/>
            <a:ext cx="2906529" cy="655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0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507833" y="3214688"/>
            <a:ext cx="303713" cy="7471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15975" y="37110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5727896" y="3849515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5727896" y="3433762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18201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42" y="2707594"/>
            <a:ext cx="8229600" cy="1143000"/>
          </a:xfrm>
        </p:spPr>
        <p:txBody>
          <a:bodyPr/>
          <a:lstStyle/>
          <a:p>
            <a:r>
              <a:rPr lang="vi-VN" dirty="0" smtClean="0">
                <a:solidFill>
                  <a:schemeClr val="tx1"/>
                </a:solidFill>
              </a:rPr>
              <a:t>Notify turn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4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879326" y="3029864"/>
            <a:ext cx="90048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779811" y="3029864"/>
            <a:ext cx="78602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40427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879326" y="3029864"/>
            <a:ext cx="90048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779811" y="3029864"/>
            <a:ext cx="78602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8" name="Oval 17"/>
          <p:cNvSpPr/>
          <p:nvPr/>
        </p:nvSpPr>
        <p:spPr>
          <a:xfrm>
            <a:off x="2995310" y="294190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4465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879326" y="3029864"/>
            <a:ext cx="90048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779811" y="3029864"/>
            <a:ext cx="78602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8" name="Oval 17"/>
          <p:cNvSpPr/>
          <p:nvPr/>
        </p:nvSpPr>
        <p:spPr>
          <a:xfrm>
            <a:off x="2995310" y="294190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78" y="2252227"/>
            <a:ext cx="1845699" cy="1638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 rot="2186999">
            <a:off x="2985293" y="3102717"/>
            <a:ext cx="66080" cy="6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4278" y="3006781"/>
            <a:ext cx="114412" cy="1289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08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2995310" y="294190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0010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2995310" y="294190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cxnSp>
        <p:nvCxnSpPr>
          <p:cNvPr id="4" name="Straight Connector 3"/>
          <p:cNvCxnSpPr>
            <a:stCxn id="2" idx="5"/>
            <a:endCxn id="26" idx="1"/>
          </p:cNvCxnSpPr>
          <p:nvPr/>
        </p:nvCxnSpPr>
        <p:spPr>
          <a:xfrm>
            <a:off x="3106054" y="3052652"/>
            <a:ext cx="600525" cy="557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2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10734" y="5583609"/>
            <a:ext cx="11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>
                <a:latin typeface="Cambria" pitchFamily="18" charset="0"/>
                <a:cs typeface="Times New Roman" pitchFamily="18" charset="0"/>
              </a:rPr>
              <a:t>Bạn gái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5778" y="6217682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34" y="43644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749852" y="537110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Mẹ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3994" y="6126042"/>
            <a:ext cx="26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Chiểu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7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408" y="4150726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91282" y="3436794"/>
            <a:ext cx="11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Bà</a:t>
            </a:r>
            <a:r>
              <a:rPr lang="en-US" sz="2000" b="1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Nội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8173" y="3974883"/>
            <a:ext cx="26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Tôn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23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0" y="2216417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4895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42" y="2665122"/>
            <a:ext cx="1773382" cy="15383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/>
          <p:cNvCxnSpPr/>
          <p:nvPr/>
        </p:nvCxnSpPr>
        <p:spPr>
          <a:xfrm flipV="1">
            <a:off x="3365964" y="3198103"/>
            <a:ext cx="178944" cy="2593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237156">
            <a:off x="3520792" y="3214587"/>
            <a:ext cx="58936" cy="58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45936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29" name="Straight Connector 28"/>
          <p:cNvCxnSpPr>
            <a:stCxn id="22" idx="6"/>
            <a:endCxn id="15" idx="0"/>
          </p:cNvCxnSpPr>
          <p:nvPr/>
        </p:nvCxnSpPr>
        <p:spPr>
          <a:xfrm flipV="1">
            <a:off x="3524318" y="3666049"/>
            <a:ext cx="255493" cy="251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448612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Callout 14"/>
          <p:cNvSpPr/>
          <p:nvPr/>
        </p:nvSpPr>
        <p:spPr>
          <a:xfrm>
            <a:off x="3507893" y="1914525"/>
            <a:ext cx="1444077" cy="676758"/>
          </a:xfrm>
          <a:prstGeom prst="wedgeEllipseCallout">
            <a:avLst>
              <a:gd name="adj1" fmla="val -30569"/>
              <a:gd name="adj2" fmla="val 19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 prepare to turn left</a:t>
            </a:r>
          </a:p>
        </p:txBody>
      </p:sp>
      <p:cxnSp>
        <p:nvCxnSpPr>
          <p:cNvPr id="18" name="Straight Connector 17"/>
          <p:cNvCxnSpPr>
            <a:endCxn id="19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>
            <a:stCxn id="19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05904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42420" y="3006786"/>
            <a:ext cx="903491" cy="659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3769598" y="3508560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1" name="Straight Connector 20"/>
          <p:cNvCxnSpPr>
            <a:stCxn id="20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5876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42420" y="3006786"/>
            <a:ext cx="903491" cy="659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Callout 25"/>
          <p:cNvSpPr/>
          <p:nvPr/>
        </p:nvSpPr>
        <p:spPr>
          <a:xfrm>
            <a:off x="4284702" y="1432611"/>
            <a:ext cx="1444077" cy="676758"/>
          </a:xfrm>
          <a:prstGeom prst="wedgeEllipseCallout">
            <a:avLst>
              <a:gd name="adj1" fmla="val -33136"/>
              <a:gd name="adj2" fmla="val 177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 prepare to turn right</a:t>
            </a:r>
          </a:p>
        </p:txBody>
      </p:sp>
      <p:sp>
        <p:nvSpPr>
          <p:cNvPr id="15" name="Oval 14"/>
          <p:cNvSpPr/>
          <p:nvPr/>
        </p:nvSpPr>
        <p:spPr>
          <a:xfrm>
            <a:off x="4410988" y="3015535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3914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DEMO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848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844" y="1141149"/>
            <a:ext cx="2295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4800" dirty="0">
                <a:solidFill>
                  <a:prstClr val="black"/>
                </a:solidFill>
              </a:rPr>
              <a:t>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1" y="2410728"/>
            <a:ext cx="787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2400" dirty="0">
                <a:solidFill>
                  <a:prstClr val="black"/>
                </a:solidFill>
              </a:rPr>
              <a:t>Now, Mr. </a:t>
            </a:r>
            <a:r>
              <a:rPr lang="en-US" sz="2400" dirty="0" err="1">
                <a:solidFill>
                  <a:prstClr val="black"/>
                </a:solidFill>
              </a:rPr>
              <a:t>Khuong</a:t>
            </a:r>
            <a:r>
              <a:rPr lang="en-US" sz="2400" dirty="0">
                <a:solidFill>
                  <a:prstClr val="black"/>
                </a:solidFill>
              </a:rPr>
              <a:t> has application, which help him to know what he should do.</a:t>
            </a:r>
          </a:p>
          <a:p>
            <a:pPr defTabSz="342900"/>
            <a:r>
              <a:rPr lang="en-US" sz="2400" dirty="0">
                <a:solidFill>
                  <a:prstClr val="black"/>
                </a:solidFill>
              </a:rPr>
              <a:t>But theft is everywhere. And Mr. </a:t>
            </a:r>
            <a:r>
              <a:rPr lang="en-US" sz="2400" dirty="0" err="1">
                <a:solidFill>
                  <a:prstClr val="black"/>
                </a:solidFill>
              </a:rPr>
              <a:t>Khuong</a:t>
            </a:r>
            <a:r>
              <a:rPr lang="en-US" sz="2400" dirty="0">
                <a:solidFill>
                  <a:prstClr val="black"/>
                </a:solidFill>
              </a:rPr>
              <a:t>  is timid, suspicious, afraid man. He doesn’t want to lost his mobile.</a:t>
            </a:r>
          </a:p>
        </p:txBody>
      </p:sp>
      <p:pic>
        <p:nvPicPr>
          <p:cNvPr id="1026" name="Picture 2" descr="http://img.v3.news.zdn.vn/Uploaded/fsmmy/2014_06_03/manh_kho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84" y="4212771"/>
            <a:ext cx="2773961" cy="184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949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application on smart wear. </a:t>
            </a:r>
          </a:p>
          <a:p>
            <a:pPr marL="0" indent="0">
              <a:buNone/>
            </a:pPr>
            <a:r>
              <a:rPr lang="en-US" dirty="0" smtClean="0"/>
              <a:t>Help user view map and see notification.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47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68564" y="3550180"/>
            <a:ext cx="4551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Pair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53593" y="3845256"/>
            <a:ext cx="8843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117150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1" y="1634210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1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6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70672" y="3448135"/>
            <a:ext cx="10304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Synchronize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42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70672" y="3448135"/>
            <a:ext cx="10745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Message API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772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63894" y="3178948"/>
            <a:ext cx="782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Data API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0672" y="3448135"/>
            <a:ext cx="10745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Message API</a:t>
            </a:r>
          </a:p>
        </p:txBody>
      </p:sp>
    </p:spTree>
    <p:extLst>
      <p:ext uri="{BB962C8B-B14F-4D97-AF65-F5344CB8AC3E}">
        <p14:creationId xmlns:p14="http://schemas.microsoft.com/office/powerpoint/2010/main" val="1388380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63894" y="3178948"/>
            <a:ext cx="782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Data API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0672" y="3448135"/>
            <a:ext cx="10745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Message API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18809" y="3887947"/>
            <a:ext cx="8719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Data Map</a:t>
            </a:r>
          </a:p>
        </p:txBody>
      </p:sp>
    </p:spTree>
    <p:extLst>
      <p:ext uri="{BB962C8B-B14F-4D97-AF65-F5344CB8AC3E}">
        <p14:creationId xmlns:p14="http://schemas.microsoft.com/office/powerpoint/2010/main" val="2102163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AutoNum type="arabicPeriod"/>
            </a:pPr>
            <a:r>
              <a:rPr lang="en-US" dirty="0" smtClean="0"/>
              <a:t>Navigate each turn on motorbike</a:t>
            </a:r>
          </a:p>
          <a:p>
            <a:pPr marL="385763" indent="-385763">
              <a:buAutoNum type="arabicPeriod"/>
            </a:pPr>
            <a:r>
              <a:rPr lang="en-US" dirty="0" smtClean="0"/>
              <a:t>Notify to user</a:t>
            </a:r>
          </a:p>
          <a:p>
            <a:pPr marL="385763" indent="-385763">
              <a:buAutoNum type="arabicPeriod"/>
            </a:pPr>
            <a:r>
              <a:rPr lang="en-US" dirty="0" smtClean="0"/>
              <a:t>Notify to </a:t>
            </a:r>
            <a:r>
              <a:rPr lang="en-US" dirty="0" smtClean="0"/>
              <a:t>wear</a:t>
            </a:r>
          </a:p>
          <a:p>
            <a:pPr marL="385763" indent="-385763">
              <a:buAutoNum type="arabicPeriod"/>
            </a:pPr>
            <a:r>
              <a:rPr lang="vi-VN" dirty="0" smtClean="0"/>
              <a:t>View result on wear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46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wear is too small to view detail information</a:t>
            </a:r>
          </a:p>
          <a:p>
            <a:r>
              <a:rPr lang="en-US" dirty="0" smtClean="0"/>
              <a:t>Not everyone has smart wear.</a:t>
            </a:r>
          </a:p>
          <a:p>
            <a:r>
              <a:rPr lang="en-US" dirty="0" smtClean="0"/>
              <a:t>Price of android wear is not cheap.</a:t>
            </a:r>
            <a:endParaRPr lang="en-US" dirty="0"/>
          </a:p>
        </p:txBody>
      </p:sp>
      <p:pic>
        <p:nvPicPr>
          <p:cNvPr id="1026" name="Picture 2" descr="https://encrypted-tbn3.gstatic.com/images?q=tbn:ANd9GcQW0Mb9NxFOFJ3Pgf9abKAnH-e5B3Gm937ObRS4VKqxXk3dvC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67" y="3832623"/>
            <a:ext cx="1557338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8158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notify by sound function. </a:t>
            </a:r>
            <a:endParaRPr lang="en-US" dirty="0"/>
          </a:p>
        </p:txBody>
      </p:sp>
      <p:pic>
        <p:nvPicPr>
          <p:cNvPr id="5122" name="Picture 2" descr="http://ipadhelp.com/wp-content/uploads/2014/03/s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098" y="3165986"/>
            <a:ext cx="2863871" cy="21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3952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976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55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Select Download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675239" y="3007325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55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55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Select Download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675239" y="3007325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9372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FPT Service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55409" y="3001147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1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6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55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Select Download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675239" y="3007325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9372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FPT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3724" y="4141057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Return sound file to mobile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55409" y="3001147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6014651" y="3628254"/>
            <a:ext cx="0" cy="512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535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55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Select Download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675239" y="3007325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9372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FPT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3724" y="4141057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Return sound file to mobile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13554" y="4141057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Save to storage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55409" y="3001147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6014651" y="3628254"/>
            <a:ext cx="0" cy="512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2" idx="3"/>
          </p:cNvCxnSpPr>
          <p:nvPr/>
        </p:nvCxnSpPr>
        <p:spPr>
          <a:xfrm flipH="1">
            <a:off x="4655409" y="4761984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01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AutoNum type="arabicPeriod"/>
            </a:pPr>
            <a:r>
              <a:rPr lang="en-US" dirty="0" smtClean="0"/>
              <a:t>Download audio files to mobile device</a:t>
            </a:r>
          </a:p>
          <a:p>
            <a:pPr marL="385763" indent="-385763">
              <a:buAutoNum type="arabicPeriod"/>
            </a:pPr>
            <a:r>
              <a:rPr lang="en-US" dirty="0" smtClean="0"/>
              <a:t>Start tracking and notify</a:t>
            </a:r>
          </a:p>
          <a:p>
            <a:pPr marL="385763" indent="-385763">
              <a:buAutoNum type="arabicPeriod"/>
            </a:pPr>
            <a:r>
              <a:rPr lang="en-US" dirty="0" smtClean="0"/>
              <a:t>At each turn will have sound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988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52" y="2849779"/>
            <a:ext cx="3784429" cy="296371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940910" y="4517939"/>
            <a:ext cx="1214051" cy="12955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5841" y="2849779"/>
            <a:ext cx="1909119" cy="16681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54961" y="3545310"/>
            <a:ext cx="1019432" cy="97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70655" y="54905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558883" y="800281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Scenario	</a:t>
            </a:r>
            <a:endParaRPr lang="en-US" sz="33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0099" y="1794453"/>
            <a:ext cx="6749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Nickname of  Mr. </a:t>
            </a:r>
            <a:r>
              <a:rPr lang="en-US" sz="2400" dirty="0" err="1"/>
              <a:t>Khuong</a:t>
            </a:r>
            <a:r>
              <a:rPr lang="en-US" sz="2400" dirty="0"/>
              <a:t> is “</a:t>
            </a:r>
            <a:r>
              <a:rPr lang="en-US" sz="2400" dirty="0" err="1"/>
              <a:t>Khuong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sợ</a:t>
            </a:r>
            <a:r>
              <a:rPr lang="en-US" sz="2400" dirty="0"/>
              <a:t> </a:t>
            </a:r>
            <a:r>
              <a:rPr lang="en-US" sz="2400" dirty="0" err="1"/>
              <a:t>chết</a:t>
            </a:r>
            <a:r>
              <a:rPr lang="en-US" sz="2400" dirty="0"/>
              <a:t>”.</a:t>
            </a:r>
          </a:p>
          <a:p>
            <a:r>
              <a:rPr lang="en-US" sz="2400" dirty="0"/>
              <a:t>Mr. </a:t>
            </a:r>
            <a:r>
              <a:rPr lang="en-US" sz="2400" dirty="0" err="1"/>
              <a:t>Khuong</a:t>
            </a:r>
            <a:r>
              <a:rPr lang="en-US" sz="2400" dirty="0"/>
              <a:t> always drives with high speed.</a:t>
            </a:r>
          </a:p>
        </p:txBody>
      </p:sp>
    </p:spTree>
    <p:extLst>
      <p:ext uri="{BB962C8B-B14F-4D97-AF65-F5344CB8AC3E}">
        <p14:creationId xmlns:p14="http://schemas.microsoft.com/office/powerpoint/2010/main" val="1478705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52" y="2849779"/>
            <a:ext cx="3784429" cy="296371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940910" y="4517939"/>
            <a:ext cx="1214051" cy="12955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5841" y="2849779"/>
            <a:ext cx="1909119" cy="16681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54961" y="3545310"/>
            <a:ext cx="1019432" cy="97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003104" y="4563815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Callout 9"/>
          <p:cNvSpPr/>
          <p:nvPr/>
        </p:nvSpPr>
        <p:spPr>
          <a:xfrm>
            <a:off x="2064551" y="3993254"/>
            <a:ext cx="1444077" cy="676758"/>
          </a:xfrm>
          <a:prstGeom prst="wedgeEllipseCallout">
            <a:avLst>
              <a:gd name="adj1" fmla="val 87516"/>
              <a:gd name="adj2" fmla="val 25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 prepare to turn left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58883" y="800281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Scenario	</a:t>
            </a:r>
            <a:endParaRPr lang="en-US" sz="3300" dirty="0"/>
          </a:p>
        </p:txBody>
      </p:sp>
      <p:sp>
        <p:nvSpPr>
          <p:cNvPr id="13" name="TextBox 12"/>
          <p:cNvSpPr txBox="1"/>
          <p:nvPr/>
        </p:nvSpPr>
        <p:spPr>
          <a:xfrm>
            <a:off x="2248958" y="1695763"/>
            <a:ext cx="492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 is notified when he near next turn.</a:t>
            </a:r>
          </a:p>
        </p:txBody>
      </p:sp>
    </p:spTree>
    <p:extLst>
      <p:ext uri="{BB962C8B-B14F-4D97-AF65-F5344CB8AC3E}">
        <p14:creationId xmlns:p14="http://schemas.microsoft.com/office/powerpoint/2010/main" val="18056193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883" y="800281"/>
            <a:ext cx="5915025" cy="994172"/>
          </a:xfrm>
        </p:spPr>
        <p:txBody>
          <a:bodyPr/>
          <a:lstStyle/>
          <a:p>
            <a:r>
              <a:rPr lang="en-US" dirty="0" smtClean="0"/>
              <a:t>Scenario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52" y="2849779"/>
            <a:ext cx="3784429" cy="2963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7687" y="1679821"/>
            <a:ext cx="7247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he passes it and keeps go straight.</a:t>
            </a:r>
          </a:p>
          <a:p>
            <a:r>
              <a:rPr lang="en-US" sz="2400" dirty="0"/>
              <a:t>He doesn't know that he has lost then he still drives.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40910" y="4517939"/>
            <a:ext cx="1214051" cy="12955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5841" y="2849779"/>
            <a:ext cx="1909119" cy="16681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54961" y="3545310"/>
            <a:ext cx="1019432" cy="97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64677" y="390187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52663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94" y="2632750"/>
            <a:ext cx="3357143" cy="287142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931640" y="5111064"/>
            <a:ext cx="370703" cy="3985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74894" y="4740361"/>
            <a:ext cx="427449" cy="3707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6141" y="3549712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Scenario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809" y="2071298"/>
            <a:ext cx="7716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 has far away from right route when he checks map again.</a:t>
            </a:r>
          </a:p>
        </p:txBody>
      </p:sp>
      <p:pic>
        <p:nvPicPr>
          <p:cNvPr id="4098" name="Picture 2" descr="https://d304k3mn1nwj0a.cloudfront.net/2s_space_(v2)/surpri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831" y="2818047"/>
            <a:ext cx="743182" cy="74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468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has any application that allow users know if they are going to the wrong route.</a:t>
            </a:r>
          </a:p>
        </p:txBody>
      </p:sp>
    </p:spTree>
    <p:extLst>
      <p:ext uri="{BB962C8B-B14F-4D97-AF65-F5344CB8AC3E}">
        <p14:creationId xmlns:p14="http://schemas.microsoft.com/office/powerpoint/2010/main" val="13018690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detect wrong route function.</a:t>
            </a:r>
          </a:p>
          <a:p>
            <a:pPr marL="0" indent="0">
              <a:buNone/>
            </a:pPr>
            <a:r>
              <a:rPr lang="en-US" dirty="0" smtClean="0"/>
              <a:t>Help users know if they are going to wrong route.</a:t>
            </a:r>
          </a:p>
          <a:p>
            <a:pPr marL="0" indent="0">
              <a:buNone/>
            </a:pPr>
            <a:r>
              <a:rPr lang="en-US" dirty="0" smtClean="0"/>
              <a:t>User can search again to get right route.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798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wrong way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8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endCxn id="25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Oval 24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25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8012" y="301357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4" name="Oval 3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766112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822573">
            <a:off x="5243817" y="3104736"/>
            <a:ext cx="71438" cy="71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236369" y="2629151"/>
            <a:ext cx="114300" cy="525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Callout 36"/>
          <p:cNvSpPr/>
          <p:nvPr/>
        </p:nvSpPr>
        <p:spPr>
          <a:xfrm>
            <a:off x="4000619" y="1519259"/>
            <a:ext cx="1444077" cy="676758"/>
          </a:xfrm>
          <a:prstGeom prst="wedgeEllipseCallout">
            <a:avLst>
              <a:gd name="adj1" fmla="val 43541"/>
              <a:gd name="adj2" fmla="val 10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 wrong way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3" name="TextBox 42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789813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1" name="Oval 20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991047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32" name="Straight Connector 31"/>
          <p:cNvCxnSpPr>
            <a:endCxn id="33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33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43" name="Oval 42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24921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11" idx="7"/>
          </p:cNvCxnSpPr>
          <p:nvPr/>
        </p:nvCxnSpPr>
        <p:spPr>
          <a:xfrm flipH="1">
            <a:off x="3794664" y="2627651"/>
            <a:ext cx="1517278" cy="982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11875" y="3187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1" name="Oval 30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262196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endCxn id="27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8" name="Straight Connector 27"/>
          <p:cNvCxnSpPr>
            <a:stCxn id="27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3" idx="7"/>
          </p:cNvCxnSpPr>
          <p:nvPr/>
        </p:nvCxnSpPr>
        <p:spPr>
          <a:xfrm flipH="1">
            <a:off x="3794664" y="2627651"/>
            <a:ext cx="1517278" cy="982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24" idx="7"/>
          </p:cNvCxnSpPr>
          <p:nvPr/>
        </p:nvCxnSpPr>
        <p:spPr>
          <a:xfrm flipH="1">
            <a:off x="4574373" y="2627651"/>
            <a:ext cx="737569" cy="341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3210" y="271713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11875" y="3187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43" name="Oval 42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527928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rot="763971">
            <a:off x="5221670" y="3111701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Oval 3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3794664" y="2627651"/>
            <a:ext cx="1517278" cy="982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1" idx="7"/>
          </p:cNvCxnSpPr>
          <p:nvPr/>
        </p:nvCxnSpPr>
        <p:spPr>
          <a:xfrm flipH="1">
            <a:off x="4574373" y="2627651"/>
            <a:ext cx="737569" cy="341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215187" y="2627651"/>
            <a:ext cx="125328" cy="525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23210" y="271713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11875" y="3187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5187" y="2831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33" name="Oval 32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4" name="TextBox 33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555745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1161059">
            <a:off x="5880904" y="2727091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 rot="763971">
            <a:off x="5221670" y="3111701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11" idx="7"/>
          </p:cNvCxnSpPr>
          <p:nvPr/>
        </p:nvCxnSpPr>
        <p:spPr>
          <a:xfrm flipH="1">
            <a:off x="3794664" y="2627651"/>
            <a:ext cx="1517278" cy="982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12" idx="7"/>
          </p:cNvCxnSpPr>
          <p:nvPr/>
        </p:nvCxnSpPr>
        <p:spPr>
          <a:xfrm flipH="1">
            <a:off x="4574373" y="2627651"/>
            <a:ext cx="737569" cy="341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215187" y="2627651"/>
            <a:ext cx="125328" cy="525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181" y="2613927"/>
            <a:ext cx="513771" cy="181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3210" y="271713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11875" y="3187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15187" y="2831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38495" y="253406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37" name="Oval 36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750894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5798938" y="2406516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58" name="Oval 5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9" name="TextBox 58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15349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5890707" y="2496186"/>
            <a:ext cx="128869" cy="45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161059">
            <a:off x="5971718" y="2475292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 rot="763971">
            <a:off x="5562817" y="3195322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5798938" y="2406516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40" idx="7"/>
          </p:cNvCxnSpPr>
          <p:nvPr/>
        </p:nvCxnSpPr>
        <p:spPr>
          <a:xfrm flipH="1">
            <a:off x="3794664" y="2517261"/>
            <a:ext cx="2023276" cy="10928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3"/>
            <a:endCxn id="41" idx="7"/>
          </p:cNvCxnSpPr>
          <p:nvPr/>
        </p:nvCxnSpPr>
        <p:spPr>
          <a:xfrm flipH="1">
            <a:off x="4574373" y="2517261"/>
            <a:ext cx="1243567" cy="452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2"/>
          </p:cNvCxnSpPr>
          <p:nvPr/>
        </p:nvCxnSpPr>
        <p:spPr>
          <a:xfrm flipH="1">
            <a:off x="2901501" y="2471388"/>
            <a:ext cx="2897437" cy="502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615457" y="2488665"/>
            <a:ext cx="256767" cy="764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58" name="Oval 5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9" name="TextBox 58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9723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798938" y="2406516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954351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98938" y="2406516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" name="Straight Connector 4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6" name="Oval 15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3870576" y="1603889"/>
            <a:ext cx="1444077" cy="676758"/>
          </a:xfrm>
          <a:prstGeom prst="wedgeEllipseCallout">
            <a:avLst>
              <a:gd name="adj1" fmla="val 81633"/>
              <a:gd name="adj2" fmla="val 76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smtClean="0"/>
              <a:t>Notify </a:t>
            </a:r>
            <a:r>
              <a:rPr lang="vi-VN" sz="1350" dirty="0" smtClean="0"/>
              <a:t>tru route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095395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547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23" y="37481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2384123" y="3748100"/>
            <a:ext cx="1069848" cy="10698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84123" y="3748100"/>
            <a:ext cx="1177943" cy="1069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971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701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49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1027" idx="3"/>
            <a:endCxn id="1026" idx="1"/>
          </p:cNvCxnSpPr>
          <p:nvPr/>
        </p:nvCxnSpPr>
        <p:spPr>
          <a:xfrm>
            <a:off x="2210938" y="2824951"/>
            <a:ext cx="3766022" cy="1180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6419">
            <a:off x="3332779" y="301722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goan\Desktop\image\b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0" y="309151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36671" y="2252387"/>
            <a:ext cx="1415772" cy="3760650"/>
            <a:chOff x="663715" y="2416939"/>
            <a:chExt cx="1415772" cy="3760650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0" r="19030" b="16512"/>
            <a:stretch/>
          </p:blipFill>
          <p:spPr bwMode="auto">
            <a:xfrm>
              <a:off x="805218" y="2416939"/>
              <a:ext cx="1132764" cy="1145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19" y="4525962"/>
              <a:ext cx="1132764" cy="111780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63715" y="367977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8021" y="5808257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Bus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cxnSp>
        <p:nvCxnSpPr>
          <p:cNvPr id="19" name="Straight Arrow Connector 18"/>
          <p:cNvCxnSpPr>
            <a:stCxn id="14" idx="3"/>
            <a:endCxn id="1026" idx="1"/>
          </p:cNvCxnSpPr>
          <p:nvPr/>
        </p:nvCxnSpPr>
        <p:spPr>
          <a:xfrm flipV="1">
            <a:off x="2210939" y="4005915"/>
            <a:ext cx="3766021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C:\Users\ngoan\Desktop\image\vista_1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7058">
            <a:off x="3326833" y="44245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9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16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3" name="Straight Arrow Connector 12"/>
          <p:cNvCxnSpPr>
            <a:stCxn id="7" idx="0"/>
            <a:endCxn id="17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6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9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18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3" name="Straight Arrow Connector 12"/>
          <p:cNvCxnSpPr>
            <a:stCxn id="7" idx="0"/>
            <a:endCxn id="1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6" name="Straight Arrow Connector 15"/>
          <p:cNvCxnSpPr>
            <a:stCxn id="7" idx="3"/>
            <a:endCxn id="20" idx="1"/>
          </p:cNvCxnSpPr>
          <p:nvPr/>
        </p:nvCxnSpPr>
        <p:spPr>
          <a:xfrm flipV="1">
            <a:off x="5250281" y="4450507"/>
            <a:ext cx="2064919" cy="124858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8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6470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97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35"/>
          <a:stretch/>
        </p:blipFill>
        <p:spPr bwMode="auto">
          <a:xfrm>
            <a:off x="1800225" y="2611556"/>
            <a:ext cx="5543550" cy="286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625" y="3095821"/>
            <a:ext cx="4329113" cy="994172"/>
          </a:xfrm>
        </p:spPr>
        <p:txBody>
          <a:bodyPr>
            <a:normAutofit/>
          </a:bodyPr>
          <a:lstStyle/>
          <a:p>
            <a:r>
              <a:rPr lang="en-US" sz="5400" dirty="0"/>
              <a:t>Building Entity</a:t>
            </a:r>
          </a:p>
        </p:txBody>
      </p:sp>
    </p:spTree>
    <p:extLst>
      <p:ext uri="{BB962C8B-B14F-4D97-AF65-F5344CB8AC3E}">
        <p14:creationId xmlns:p14="http://schemas.microsoft.com/office/powerpoint/2010/main" val="4819477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02712" y="1799284"/>
            <a:ext cx="6300317" cy="3406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51" y="1942472"/>
            <a:ext cx="5957960" cy="27055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0971" y="1286818"/>
            <a:ext cx="383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BUSES ROUTE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0507" y="4791180"/>
            <a:ext cx="3739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4"/>
                </a:solidFill>
              </a:rPr>
              <a:t>http://route.buyttphcm.com.vn/routeoftrunk.aspx</a:t>
            </a:r>
          </a:p>
        </p:txBody>
      </p:sp>
    </p:spTree>
    <p:extLst>
      <p:ext uri="{BB962C8B-B14F-4D97-AF65-F5344CB8AC3E}">
        <p14:creationId xmlns:p14="http://schemas.microsoft.com/office/powerpoint/2010/main" val="19344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4281</Words>
  <Application>Microsoft Macintosh PowerPoint</Application>
  <PresentationFormat>On-screen Show (4:3)</PresentationFormat>
  <Paragraphs>2179</Paragraphs>
  <Slides>173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173</vt:i4>
      </vt:variant>
    </vt:vector>
  </HeadingPairs>
  <TitlesOfParts>
    <vt:vector size="181" baseType="lpstr">
      <vt:lpstr>Calibri</vt:lpstr>
      <vt:lpstr>Calibri Light</vt:lpstr>
      <vt:lpstr>Cambria</vt:lpstr>
      <vt:lpstr>Cambria Math</vt:lpstr>
      <vt:lpstr>Slack-Lato</vt:lpstr>
      <vt:lpstr>Times New Roman</vt:lpstr>
      <vt:lpstr>Arial</vt:lpstr>
      <vt:lpstr>Office Theme</vt:lpstr>
      <vt:lpstr>Smart Wear on Your Route</vt:lpstr>
      <vt:lpstr>Scenario</vt:lpstr>
      <vt:lpstr>Scenario</vt:lpstr>
      <vt:lpstr>Scenario</vt:lpstr>
      <vt:lpstr>Scenario</vt:lpstr>
      <vt:lpstr>Scenario</vt:lpstr>
      <vt:lpstr>Problem</vt:lpstr>
      <vt:lpstr>Problem</vt:lpstr>
      <vt:lpstr>Solution</vt:lpstr>
      <vt:lpstr>Solution</vt:lpstr>
      <vt:lpstr>Solution</vt:lpstr>
      <vt:lpstr>Architecture</vt:lpstr>
      <vt:lpstr>Algorithm</vt:lpstr>
      <vt:lpstr>Algorithm</vt:lpstr>
      <vt:lpstr>Best Result</vt:lpstr>
      <vt:lpstr>Step</vt:lpstr>
      <vt:lpstr>Step</vt:lpstr>
      <vt:lpstr>Step</vt:lpstr>
      <vt:lpstr>Step</vt:lpstr>
      <vt:lpstr>Step</vt:lpstr>
      <vt:lpstr>Step</vt:lpstr>
      <vt:lpstr>Leg</vt:lpstr>
      <vt:lpstr>Leg</vt:lpstr>
      <vt:lpstr>Class Diagram</vt:lpstr>
      <vt:lpstr>Leg</vt:lpstr>
      <vt:lpstr>Leg</vt:lpstr>
      <vt:lpstr>Leg</vt:lpstr>
      <vt:lpstr>Class Diagram</vt:lpstr>
      <vt:lpstr>Demo four points optimize</vt:lpstr>
      <vt:lpstr>PowerPoint Presentation</vt:lpstr>
      <vt:lpstr>PowerPoint Presentation</vt:lpstr>
      <vt:lpstr>Problem</vt:lpstr>
      <vt:lpstr>Solution</vt:lpstr>
      <vt:lpstr>Notify turn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Notify turn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</vt:lpstr>
      <vt:lpstr>PowerPoint Presentation</vt:lpstr>
      <vt:lpstr>Solution</vt:lpstr>
      <vt:lpstr>architecture</vt:lpstr>
      <vt:lpstr>architecture</vt:lpstr>
      <vt:lpstr>architecture</vt:lpstr>
      <vt:lpstr>architecture</vt:lpstr>
      <vt:lpstr>architecture</vt:lpstr>
      <vt:lpstr>DEMO</vt:lpstr>
      <vt:lpstr>Problem</vt:lpstr>
      <vt:lpstr>Solution</vt:lpstr>
      <vt:lpstr>architecture</vt:lpstr>
      <vt:lpstr>architecture</vt:lpstr>
      <vt:lpstr>architecture</vt:lpstr>
      <vt:lpstr>architecture</vt:lpstr>
      <vt:lpstr>architecture</vt:lpstr>
      <vt:lpstr>DEMO</vt:lpstr>
      <vt:lpstr>PowerPoint Presentation</vt:lpstr>
      <vt:lpstr>PowerPoint Presentation</vt:lpstr>
      <vt:lpstr>Scenario </vt:lpstr>
      <vt:lpstr>Scenario </vt:lpstr>
      <vt:lpstr>Problem</vt:lpstr>
      <vt:lpstr>Solution</vt:lpstr>
      <vt:lpstr>Detect wrong way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Scenario</vt:lpstr>
      <vt:lpstr>Problem</vt:lpstr>
      <vt:lpstr>Solution</vt:lpstr>
      <vt:lpstr>Solution</vt:lpstr>
      <vt:lpstr>Solution</vt:lpstr>
      <vt:lpstr>Architecture</vt:lpstr>
      <vt:lpstr>Building Entity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Raptor algorithm</vt:lpstr>
      <vt:lpstr>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Raptor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bus four points optimize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Huynh Quang Thao</cp:lastModifiedBy>
  <cp:revision>19</cp:revision>
  <dcterms:created xsi:type="dcterms:W3CDTF">2015-12-11T01:27:31Z</dcterms:created>
  <dcterms:modified xsi:type="dcterms:W3CDTF">2015-12-11T03:39:07Z</dcterms:modified>
</cp:coreProperties>
</file>