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61" r:id="rId3"/>
    <p:sldId id="262" r:id="rId4"/>
    <p:sldId id="263" r:id="rId5"/>
    <p:sldId id="314" r:id="rId6"/>
    <p:sldId id="264" r:id="rId7"/>
    <p:sldId id="265" r:id="rId8"/>
    <p:sldId id="266" r:id="rId9"/>
    <p:sldId id="267" r:id="rId10"/>
    <p:sldId id="308" r:id="rId11"/>
    <p:sldId id="298" r:id="rId12"/>
    <p:sldId id="310" r:id="rId13"/>
    <p:sldId id="311" r:id="rId14"/>
    <p:sldId id="312" r:id="rId15"/>
    <p:sldId id="313" r:id="rId16"/>
    <p:sldId id="306" r:id="rId17"/>
    <p:sldId id="307" r:id="rId18"/>
    <p:sldId id="294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95"/>
    <p:restoredTop sz="79077" autoAdjust="0"/>
  </p:normalViewPr>
  <p:slideViewPr>
    <p:cSldViewPr>
      <p:cViewPr varScale="1">
        <p:scale>
          <a:sx n="87" d="100"/>
          <a:sy n="87" d="100"/>
        </p:scale>
        <p:origin x="76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41853-563E-45B0-A893-A3AB7B8768EA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84F17-3F14-4980-9E56-5377ACEE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6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…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mượn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bus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89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A2AE4-416D-7145-9797-0F3F20DC2A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54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84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Google</a:t>
            </a:r>
            <a:r>
              <a:rPr lang="en-US" baseline="0" dirty="0" smtClean="0"/>
              <a:t> Direction API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waypoints.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optmize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optimize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dirty="0" smtClean="0"/>
              <a:t> Google</a:t>
            </a:r>
            <a:r>
              <a:rPr lang="en-US" baseline="0" dirty="0" smtClean="0"/>
              <a:t> Direction API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. Do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Goolge</a:t>
            </a:r>
            <a:r>
              <a:rPr lang="en-US" baseline="0" dirty="0" smtClean="0"/>
              <a:t> Direction API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hơp</a:t>
            </a:r>
            <a:r>
              <a:rPr lang="en-US" baseline="0" dirty="0" smtClean="0"/>
              <a:t> 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51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35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mẹ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01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gái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72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API,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list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61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endParaRPr lang="en-US" dirty="0" smtClean="0"/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44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Google API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class step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Leg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79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Chúng tôi xây dựng class Ste</a:t>
            </a:r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0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9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Instruction:</a:t>
            </a:r>
            <a:r>
              <a:rPr lang="vi-VN" baseline="0" dirty="0" smtClean="0"/>
              <a:t> hướng dẫn cách đi của step hiện tại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70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Maneuver: hướng dẫn tổng quát của step hiện tại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520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Polyline : toạ độ các điểm để vẽ đường đi một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01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Tiếp tục chúng tôi xin trình bày cách xây dựng class 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671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31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OverviewPolyline: toạ độ các điểm vẽ nên leg đó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02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demo 4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demo)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65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Khương thử sử dụng google map.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vi-VN" dirty="0" smtClean="0"/>
              <a:t>Google map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vi-VN" dirty="0" smtClean="0"/>
              <a:t> hỗ</a:t>
            </a:r>
            <a:r>
              <a:rPr lang="en-US" dirty="0" smtClean="0"/>
              <a:t> </a:t>
            </a:r>
            <a:r>
              <a:rPr lang="en-US" baseline="0" dirty="0" err="1" smtClean="0"/>
              <a:t>trợ</a:t>
            </a:r>
            <a:r>
              <a:rPr lang="vi-VN" dirty="0" smtClean="0"/>
              <a:t> tìm kiếm đường đi bằng xe máy</a:t>
            </a:r>
            <a:r>
              <a:rPr lang="en-US" dirty="0" smtClean="0"/>
              <a:t> qua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điểm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1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31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Với</a:t>
            </a:r>
            <a:r>
              <a:rPr lang="en-US" baseline="0" dirty="0" smtClean="0"/>
              <a:t> problem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vi-VN" dirty="0" smtClean="0"/>
              <a:t>, nhóm chúng tôi đã phát tri</a:t>
            </a:r>
            <a:r>
              <a:rPr lang="en-US" dirty="0" err="1" smtClean="0"/>
              <a:t>ển</a:t>
            </a:r>
            <a:r>
              <a:rPr lang="vi-VN" dirty="0" smtClean="0"/>
              <a:t> một ứng dụng tìm kiếm đường đi = xe máy.</a:t>
            </a:r>
            <a:r>
              <a:rPr lang="vi-VN" baseline="0" dirty="0" smtClean="0"/>
              <a:t> </a:t>
            </a:r>
          </a:p>
          <a:p>
            <a:pPr algn="just"/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h</a:t>
            </a:r>
            <a:r>
              <a:rPr lang="vi-VN" dirty="0" smtClean="0"/>
              <a:t>ỗ trợ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vi-VN" dirty="0" smtClean="0"/>
              <a:t> 2 điểm.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06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vi-VN" sz="1200" dirty="0" smtClean="0">
                <a:latin typeface="Cambria" pitchFamily="18" charset="0"/>
              </a:rPr>
              <a:t>nhiêu hơn 2 điểm.</a:t>
            </a:r>
            <a:r>
              <a:rPr lang="en-US" sz="1200" dirty="0" smtClean="0">
                <a:latin typeface="Cambria" pitchFamily="18" charset="0"/>
              </a:rPr>
              <a:t> </a:t>
            </a:r>
            <a:r>
              <a:rPr lang="en-US" sz="1200" dirty="0" err="1" smtClean="0">
                <a:latin typeface="Cambria" pitchFamily="18" charset="0"/>
              </a:rPr>
              <a:t>Cụ</a:t>
            </a:r>
            <a:r>
              <a:rPr lang="en-US" sz="1200" dirty="0" smtClean="0">
                <a:latin typeface="Cambria" pitchFamily="18" charset="0"/>
              </a:rPr>
              <a:t> </a:t>
            </a:r>
            <a:r>
              <a:rPr lang="en-US" sz="1200" dirty="0" err="1" smtClean="0">
                <a:latin typeface="Cambria" pitchFamily="18" charset="0"/>
              </a:rPr>
              <a:t>thể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là</a:t>
            </a:r>
            <a:r>
              <a:rPr lang="en-US" sz="1200" baseline="0" dirty="0" smtClean="0">
                <a:latin typeface="Cambria" pitchFamily="18" charset="0"/>
              </a:rPr>
              <a:t> (</a:t>
            </a:r>
            <a:r>
              <a:rPr lang="en-US" sz="1200" baseline="0" dirty="0" err="1" smtClean="0">
                <a:latin typeface="Cambria" pitchFamily="18" charset="0"/>
              </a:rPr>
              <a:t>từ</a:t>
            </a:r>
            <a:r>
              <a:rPr lang="en-US" sz="1200" baseline="0" dirty="0" smtClean="0">
                <a:latin typeface="Cambria" pitchFamily="18" charset="0"/>
              </a:rPr>
              <a:t> 2 – 4 </a:t>
            </a:r>
            <a:r>
              <a:rPr lang="en-US" sz="1200" baseline="0" dirty="0" err="1" smtClean="0">
                <a:latin typeface="Cambria" pitchFamily="18" charset="0"/>
              </a:rPr>
              <a:t>điểm</a:t>
            </a:r>
            <a:r>
              <a:rPr lang="en-US" sz="1200" baseline="0" dirty="0" smtClean="0">
                <a:latin typeface="Cambria" pitchFamily="18" charset="0"/>
              </a:rPr>
              <a:t>). </a:t>
            </a:r>
            <a:r>
              <a:rPr lang="en-US" sz="1200" baseline="0" dirty="0" err="1" smtClean="0">
                <a:latin typeface="Cambria" pitchFamily="18" charset="0"/>
              </a:rPr>
              <a:t>Và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có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thêm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chức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năng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có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tối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ưu</a:t>
            </a:r>
            <a:r>
              <a:rPr lang="en-US" sz="1200" baseline="0" dirty="0" smtClean="0">
                <a:latin typeface="Cambria" pitchFamily="18" charset="0"/>
              </a:rPr>
              <a:t> hay </a:t>
            </a:r>
            <a:r>
              <a:rPr lang="en-US" sz="1200" baseline="0" dirty="0" err="1" smtClean="0">
                <a:latin typeface="Cambria" pitchFamily="18" charset="0"/>
              </a:rPr>
              <a:t>không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có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tối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ưu</a:t>
            </a:r>
            <a:r>
              <a:rPr lang="en-US" sz="1200" baseline="0" dirty="0" smtClean="0">
                <a:latin typeface="Cambria" pitchFamily="18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baseline="0" dirty="0" err="1" smtClean="0">
                <a:latin typeface="Cambria" pitchFamily="18" charset="0"/>
              </a:rPr>
              <a:t>Tiếp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theo</a:t>
            </a:r>
            <a:r>
              <a:rPr lang="en-US" sz="1200" baseline="0" dirty="0" smtClean="0">
                <a:latin typeface="Cambria" pitchFamily="18" charset="0"/>
              </a:rPr>
              <a:t>, </a:t>
            </a:r>
            <a:r>
              <a:rPr lang="en-US" sz="1200" baseline="0" dirty="0" err="1" smtClean="0">
                <a:latin typeface="Cambria" pitchFamily="18" charset="0"/>
              </a:rPr>
              <a:t>tôi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xin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mô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tả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kiến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trúc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tổng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quát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và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cách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thức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hệ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thống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xử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lý</a:t>
            </a:r>
            <a:r>
              <a:rPr lang="en-US" sz="1200" baseline="0" dirty="0" smtClean="0">
                <a:latin typeface="Cambria" pitchFamily="18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0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vi-VN" baseline="0" dirty="0" smtClean="0"/>
              <a:t>tôi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vi-VN" baseline="0" dirty="0" smtClean="0"/>
              <a:t>sử dụng google map api để tìm kiếm đường đi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Google API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2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3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73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51427" tIns="25706" rIns="51427" bIns="25706" anchor="ctr" anchorCtr="0">
            <a:noAutofit/>
          </a:bodyPr>
          <a:lstStyle/>
          <a:p>
            <a:endParaRPr sz="788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3" y="6333138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10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5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2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0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8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5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1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9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25872-6C5F-45CC-821F-20335217E62B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8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pic>
        <p:nvPicPr>
          <p:cNvPr id="1026" name="Picture 2" descr="C:\Users\ngoan\Desktop\image\compan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175" y="21336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ngoan\Desktop\image\24598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4384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79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081" y="2234267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Search Motorbike Four Points Optimize</a:t>
            </a:r>
            <a:endParaRPr lang="en-US" sz="66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30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goan\Desktop\image\zK11Va5r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8332" b="14167"/>
          <a:stretch/>
        </p:blipFill>
        <p:spPr bwMode="auto">
          <a:xfrm>
            <a:off x="3711837" y="441960"/>
            <a:ext cx="1630680" cy="141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936376" y="2667000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53200" y="265982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06387" y="3413760"/>
            <a:ext cx="82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Start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341376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" pitchFamily="18" charset="0"/>
              </a:rPr>
              <a:t>E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nd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2501153" y="2942215"/>
            <a:ext cx="4052047" cy="7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8640" y="487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/>
                <a:latin typeface="Cambria" pitchFamily="18" charset="0"/>
              </a:rPr>
              <a:t>https:</a:t>
            </a:r>
            <a:r>
              <a:rPr lang="en-US" dirty="0">
                <a:latin typeface="Cambria" pitchFamily="18" charset="0"/>
              </a:rPr>
              <a:t>//maps.googleapis.com/maps/api/directions/json?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origin</a:t>
            </a:r>
            <a:r>
              <a:rPr lang="en-US" dirty="0">
                <a:latin typeface="Cambria" pitchFamily="18" charset="0"/>
              </a:rPr>
              <a:t>=Toronto&amp;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destination</a:t>
            </a:r>
            <a:r>
              <a:rPr lang="en-US" dirty="0">
                <a:latin typeface="Cambria" pitchFamily="18" charset="0"/>
              </a:rPr>
              <a:t>=Montreal&amp;key=</a:t>
            </a:r>
            <a:r>
              <a:rPr lang="en-US" b="1" i="1" dirty="0">
                <a:latin typeface="Cambria" pitchFamily="18" charset="0"/>
              </a:rPr>
              <a:t>YOUR_API_KEY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95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74868" y="3530733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567107" y="3530732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74720" y="2099519"/>
            <a:ext cx="2362200" cy="3427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35331" y="255492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35331" y="415512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ngoan\Desktop\image\zK11Va5r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8332" b="14167"/>
          <a:stretch/>
        </p:blipFill>
        <p:spPr bwMode="auto">
          <a:xfrm>
            <a:off x="3802379" y="152400"/>
            <a:ext cx="1630680" cy="141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44879" y="4105794"/>
            <a:ext cx="82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Start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68496" y="4095509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" pitchFamily="18" charset="0"/>
              </a:rPr>
              <a:t>E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nd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84320" y="3119702"/>
            <a:ext cx="134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Middle 1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3349" y="4730644"/>
            <a:ext cx="134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Middle 2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9" name="Straight Arrow Connector 18"/>
          <p:cNvCxnSpPr>
            <a:stCxn id="2" idx="6"/>
            <a:endCxn id="4" idx="1"/>
          </p:cNvCxnSpPr>
          <p:nvPr/>
        </p:nvCxnSpPr>
        <p:spPr>
          <a:xfrm>
            <a:off x="1639645" y="3813122"/>
            <a:ext cx="18350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3" idx="2"/>
          </p:cNvCxnSpPr>
          <p:nvPr/>
        </p:nvCxnSpPr>
        <p:spPr>
          <a:xfrm flipV="1">
            <a:off x="5836920" y="3813121"/>
            <a:ext cx="173018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2419" y="580013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/>
                <a:latin typeface="Cambria" pitchFamily="18" charset="0"/>
              </a:rPr>
              <a:t>https:</a:t>
            </a:r>
            <a:r>
              <a:rPr lang="en-US" dirty="0">
                <a:latin typeface="Cambria" pitchFamily="18" charset="0"/>
              </a:rPr>
              <a:t>//maps.googleapis.com/maps/api/directions/json?origin=Adelaide,SA&amp;destination=Adelaide,SA&amp;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waypoints</a:t>
            </a:r>
            <a:r>
              <a:rPr lang="en-US" dirty="0">
                <a:latin typeface="Cambria" pitchFamily="18" charset="0"/>
              </a:rPr>
              <a:t>=</a:t>
            </a:r>
            <a:r>
              <a:rPr lang="en-US" b="1" dirty="0">
                <a:solidFill>
                  <a:srgbClr val="FF0000"/>
                </a:solidFill>
                <a:latin typeface="Cambria" pitchFamily="18" charset="0"/>
              </a:rPr>
              <a:t>optimize:true</a:t>
            </a:r>
            <a:r>
              <a:rPr lang="en-US" dirty="0">
                <a:latin typeface="Cambria" pitchFamily="18" charset="0"/>
              </a:rPr>
              <a:t>|Barossa+Valley,SA|Clare,SA|Connawarra,SA|McLaren+Vale,SA&amp;key=</a:t>
            </a:r>
            <a:r>
              <a:rPr lang="en-US" b="1" i="1" dirty="0">
                <a:latin typeface="Cambria" pitchFamily="18" charset="0"/>
              </a:rPr>
              <a:t>YOUR_API_KEY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93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800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444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838200"/>
            <a:ext cx="21336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1240099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3379795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2" idx="1"/>
            <a:endCxn id="4" idx="1"/>
          </p:cNvCxnSpPr>
          <p:nvPr/>
        </p:nvCxnSpPr>
        <p:spPr>
          <a:xfrm>
            <a:off x="1374648" y="2857500"/>
            <a:ext cx="1825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3" idx="1"/>
          </p:cNvCxnSpPr>
          <p:nvPr/>
        </p:nvCxnSpPr>
        <p:spPr>
          <a:xfrm>
            <a:off x="5334000" y="2857500"/>
            <a:ext cx="2028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Shape 81"/>
          <p:cNvSpPr/>
          <p:nvPr/>
        </p:nvSpPr>
        <p:spPr>
          <a:xfrm>
            <a:off x="413004" y="171300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 smtClean="0"/>
              <a:t>1</a:t>
            </a:r>
            <a:endParaRPr lang="en" sz="225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54864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/>
                <a:latin typeface="Cambria" pitchFamily="18" charset="0"/>
              </a:rPr>
              <a:t>https:</a:t>
            </a:r>
            <a:r>
              <a:rPr lang="en-US" dirty="0">
                <a:latin typeface="Cambria" pitchFamily="18" charset="0"/>
              </a:rPr>
              <a:t>//</a:t>
            </a:r>
            <a:r>
              <a:rPr lang="en-US" dirty="0" smtClean="0">
                <a:latin typeface="Cambria" pitchFamily="18" charset="0"/>
              </a:rPr>
              <a:t>maps.googleapis.com/maps/</a:t>
            </a:r>
            <a:r>
              <a:rPr lang="en-US" dirty="0" err="1" smtClean="0">
                <a:latin typeface="Cambria" pitchFamily="18" charset="0"/>
              </a:rPr>
              <a:t>api</a:t>
            </a:r>
            <a:r>
              <a:rPr lang="en-US" dirty="0" smtClean="0">
                <a:latin typeface="Cambria" pitchFamily="18" charset="0"/>
              </a:rPr>
              <a:t>/directions/</a:t>
            </a:r>
            <a:r>
              <a:rPr lang="en-US" dirty="0" err="1" smtClean="0">
                <a:latin typeface="Cambria" pitchFamily="18" charset="0"/>
              </a:rPr>
              <a:t>json?origin</a:t>
            </a:r>
            <a:r>
              <a:rPr lang="en-US" dirty="0" smtClean="0">
                <a:latin typeface="Cambria" pitchFamily="18" charset="0"/>
              </a:rPr>
              <a:t>=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Công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Viên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Tao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Đàn</a:t>
            </a:r>
            <a:endParaRPr lang="en-US" dirty="0" smtClean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&amp;destination=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8</a:t>
            </a:r>
            <a:r>
              <a:rPr lang="en-US" dirty="0" smtClean="0">
                <a:latin typeface="Cambria" pitchFamily="18" charset="0"/>
              </a:rPr>
              <a:t>&amp;waypoints=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optimize:true</a:t>
            </a:r>
            <a:r>
              <a:rPr lang="en-US" dirty="0" smtClean="0"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Tôn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280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Nguyễn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Đình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Chiểu</a:t>
            </a:r>
            <a:r>
              <a:rPr lang="en-US" dirty="0" err="1" smtClean="0">
                <a:latin typeface="Cambria" pitchFamily="18" charset="0"/>
              </a:rPr>
              <a:t>&amp;key</a:t>
            </a:r>
            <a:r>
              <a:rPr lang="en-US" dirty="0" smtClean="0">
                <a:latin typeface="Cambria" pitchFamily="18" charset="0"/>
              </a:rPr>
              <a:t>=</a:t>
            </a:r>
            <a:r>
              <a:rPr lang="en-US" b="1" i="1" dirty="0" smtClean="0">
                <a:latin typeface="Cambria" pitchFamily="18" charset="0"/>
              </a:rPr>
              <a:t>YOUR_API_KEY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2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800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838200"/>
            <a:ext cx="21336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3379795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2" idx="1"/>
            <a:endCxn id="4" idx="1"/>
          </p:cNvCxnSpPr>
          <p:nvPr/>
        </p:nvCxnSpPr>
        <p:spPr>
          <a:xfrm>
            <a:off x="1374648" y="2857500"/>
            <a:ext cx="1825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13" idx="1"/>
          </p:cNvCxnSpPr>
          <p:nvPr/>
        </p:nvCxnSpPr>
        <p:spPr>
          <a:xfrm>
            <a:off x="5334000" y="2857500"/>
            <a:ext cx="20132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12527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81"/>
          <p:cNvSpPr/>
          <p:nvPr/>
        </p:nvSpPr>
        <p:spPr>
          <a:xfrm>
            <a:off x="413004" y="171300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/>
              <a:t>2</a:t>
            </a:r>
            <a:endParaRPr lang="en" sz="225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3004" y="54864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/>
                <a:latin typeface="Cambria" pitchFamily="18" charset="0"/>
              </a:rPr>
              <a:t>https:</a:t>
            </a:r>
            <a:r>
              <a:rPr lang="en-US" dirty="0">
                <a:latin typeface="Cambria" pitchFamily="18" charset="0"/>
              </a:rPr>
              <a:t>//</a:t>
            </a:r>
            <a:r>
              <a:rPr lang="en-US" dirty="0" smtClean="0">
                <a:latin typeface="Cambria" pitchFamily="18" charset="0"/>
              </a:rPr>
              <a:t>maps.googleapis.com/maps/</a:t>
            </a:r>
            <a:r>
              <a:rPr lang="en-US" dirty="0" err="1" smtClean="0">
                <a:latin typeface="Cambria" pitchFamily="18" charset="0"/>
              </a:rPr>
              <a:t>api</a:t>
            </a:r>
            <a:r>
              <a:rPr lang="en-US" dirty="0" smtClean="0">
                <a:latin typeface="Cambria" pitchFamily="18" charset="0"/>
              </a:rPr>
              <a:t>/directions/</a:t>
            </a:r>
            <a:r>
              <a:rPr lang="en-US" dirty="0" err="1" smtClean="0">
                <a:latin typeface="Cambria" pitchFamily="18" charset="0"/>
              </a:rPr>
              <a:t>json?origin</a:t>
            </a:r>
            <a:r>
              <a:rPr lang="en-US" dirty="0" smtClean="0">
                <a:latin typeface="Cambria" pitchFamily="18" charset="0"/>
              </a:rPr>
              <a:t>=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Công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Viên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Tao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Đàn</a:t>
            </a:r>
            <a:endParaRPr lang="en-US" dirty="0" smtClean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&amp;destination=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280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Nguyễn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Đình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Chiểu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&amp;waypoints=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optimize:true</a:t>
            </a:r>
            <a:r>
              <a:rPr lang="en-US" dirty="0" smtClean="0"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Tôn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8 </a:t>
            </a:r>
            <a:r>
              <a:rPr lang="en-US" dirty="0" smtClean="0">
                <a:latin typeface="Cambria" pitchFamily="18" charset="0"/>
              </a:rPr>
              <a:t>&amp;key=</a:t>
            </a:r>
            <a:r>
              <a:rPr lang="en-US" b="1" i="1" dirty="0" smtClean="0">
                <a:latin typeface="Cambria" pitchFamily="18" charset="0"/>
              </a:rPr>
              <a:t>YOUR_API_KEY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13" name="Picture 2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204" y="2276856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633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800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838200"/>
            <a:ext cx="21336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1"/>
            <a:endCxn id="4" idx="1"/>
          </p:cNvCxnSpPr>
          <p:nvPr/>
        </p:nvCxnSpPr>
        <p:spPr>
          <a:xfrm>
            <a:off x="1374648" y="2857500"/>
            <a:ext cx="1825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14" idx="1"/>
          </p:cNvCxnSpPr>
          <p:nvPr/>
        </p:nvCxnSpPr>
        <p:spPr>
          <a:xfrm>
            <a:off x="5334000" y="2857500"/>
            <a:ext cx="2028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12527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3392424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hape 81"/>
          <p:cNvSpPr/>
          <p:nvPr/>
        </p:nvSpPr>
        <p:spPr>
          <a:xfrm>
            <a:off x="413004" y="171300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/>
              <a:t>3</a:t>
            </a:r>
            <a:endParaRPr lang="en" sz="225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54864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/>
                <a:latin typeface="Cambria" pitchFamily="18" charset="0"/>
              </a:rPr>
              <a:t>https:</a:t>
            </a:r>
            <a:r>
              <a:rPr lang="en-US" dirty="0">
                <a:latin typeface="Cambria" pitchFamily="18" charset="0"/>
              </a:rPr>
              <a:t>//</a:t>
            </a:r>
            <a:r>
              <a:rPr lang="en-US" dirty="0" smtClean="0">
                <a:latin typeface="Cambria" pitchFamily="18" charset="0"/>
              </a:rPr>
              <a:t>maps.googleapis.com/maps/</a:t>
            </a:r>
            <a:r>
              <a:rPr lang="en-US" dirty="0" err="1" smtClean="0">
                <a:latin typeface="Cambria" pitchFamily="18" charset="0"/>
              </a:rPr>
              <a:t>api</a:t>
            </a:r>
            <a:r>
              <a:rPr lang="en-US" dirty="0" smtClean="0">
                <a:latin typeface="Cambria" pitchFamily="18" charset="0"/>
              </a:rPr>
              <a:t>/directions/</a:t>
            </a:r>
            <a:r>
              <a:rPr lang="en-US" dirty="0" err="1" smtClean="0">
                <a:latin typeface="Cambria" pitchFamily="18" charset="0"/>
              </a:rPr>
              <a:t>json?origin</a:t>
            </a:r>
            <a:r>
              <a:rPr lang="en-US" dirty="0" smtClean="0">
                <a:latin typeface="Cambria" pitchFamily="18" charset="0"/>
              </a:rPr>
              <a:t>=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Công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Viên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Tao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Đàn</a:t>
            </a:r>
            <a:endParaRPr lang="en-US" dirty="0" smtClean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&amp;destination=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Tôn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&amp;waypoints=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optimize:true</a:t>
            </a:r>
            <a:r>
              <a:rPr lang="en-US" dirty="0" smtClean="0"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280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Nguyễn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Đình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Chiểu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8 </a:t>
            </a:r>
            <a:r>
              <a:rPr lang="en-US" dirty="0" smtClean="0">
                <a:latin typeface="Cambria" pitchFamily="18" charset="0"/>
              </a:rPr>
              <a:t>&amp;key=</a:t>
            </a:r>
            <a:r>
              <a:rPr lang="en-US" b="1" i="1" dirty="0" smtClean="0">
                <a:latin typeface="Cambria" pitchFamily="18" charset="0"/>
              </a:rPr>
              <a:t>YOUR_API_KEY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14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444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913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230880" y="2324100"/>
            <a:ext cx="2209800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3 Results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30880" y="3886200"/>
            <a:ext cx="22098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Sort results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8" name="Straight Arrow Connector 17"/>
          <p:cNvCxnSpPr>
            <a:stCxn id="2050" idx="2"/>
            <a:endCxn id="15" idx="0"/>
          </p:cNvCxnSpPr>
          <p:nvPr/>
        </p:nvCxnSpPr>
        <p:spPr>
          <a:xfrm>
            <a:off x="4335780" y="1618250"/>
            <a:ext cx="0" cy="705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2"/>
            <a:endCxn id="16" idx="0"/>
          </p:cNvCxnSpPr>
          <p:nvPr/>
        </p:nvCxnSpPr>
        <p:spPr>
          <a:xfrm>
            <a:off x="4335780" y="3162300"/>
            <a:ext cx="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49" name="Group 2048"/>
          <p:cNvGrpSpPr/>
          <p:nvPr/>
        </p:nvGrpSpPr>
        <p:grpSpPr>
          <a:xfrm>
            <a:off x="3307080" y="123158"/>
            <a:ext cx="2057400" cy="1495092"/>
            <a:chOff x="5867400" y="594360"/>
            <a:chExt cx="2057400" cy="1495092"/>
          </a:xfrm>
        </p:grpSpPr>
        <p:pic>
          <p:nvPicPr>
            <p:cNvPr id="2050" name="Picture 2" descr="C:\Users\ngoan\Desktop\image\dT8jMeKT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594360"/>
              <a:ext cx="2057400" cy="1495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8" name="TextBox 2047"/>
            <p:cNvSpPr txBox="1"/>
            <p:nvPr/>
          </p:nvSpPr>
          <p:spPr>
            <a:xfrm>
              <a:off x="6230693" y="1093256"/>
              <a:ext cx="14573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ambria" pitchFamily="18" charset="0"/>
                </a:rPr>
                <a:t>Google API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3230880" y="5715000"/>
            <a:ext cx="22098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Display on Mobile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2061" name="Straight Arrow Connector 2060"/>
          <p:cNvCxnSpPr>
            <a:stCxn id="16" idx="2"/>
            <a:endCxn id="39" idx="0"/>
          </p:cNvCxnSpPr>
          <p:nvPr/>
        </p:nvCxnSpPr>
        <p:spPr>
          <a:xfrm>
            <a:off x="4335780" y="4800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5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" y="1524000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</p:cNvCxnSpPr>
          <p:nvPr/>
        </p:nvCxnSpPr>
        <p:spPr>
          <a:xfrm>
            <a:off x="1755648" y="2058924"/>
            <a:ext cx="2194297" cy="0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484869" y="2593848"/>
            <a:ext cx="0" cy="1189157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19793" y="4317929"/>
            <a:ext cx="209870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945" y="1524000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945" y="3783005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501" y="3783005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7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57200"/>
            <a:ext cx="6705600" cy="594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57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85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Best Order ?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31" y="1634210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31" y="162542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66" y="162542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6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292824" y="2860624"/>
            <a:ext cx="3831618" cy="326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3457" y="3029802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292823" y="2977626"/>
            <a:ext cx="3831619" cy="394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3456" y="321475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538487" y="2977626"/>
            <a:ext cx="3585955" cy="939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19120" y="376067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476016"/>
            <a:chOff x="6520756" y="2169995"/>
            <a:chExt cx="1808322" cy="147601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99216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1924327" y="3079631"/>
            <a:ext cx="4200115" cy="1574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4960" y="4497667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2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776267"/>
            <a:chOff x="6520756" y="2169995"/>
            <a:chExt cx="1808322" cy="1776267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1828791" y="3229756"/>
            <a:ext cx="4295651" cy="1656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9424" y="4729683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4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920621" y="2860624"/>
            <a:ext cx="3203821" cy="865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1254" y="3569623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1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920621" y="2860624"/>
            <a:ext cx="3203821" cy="1111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1254" y="3815287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316732"/>
            <a:chOff x="6520756" y="2169995"/>
            <a:chExt cx="1808322" cy="131673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83288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879677" y="2999989"/>
            <a:ext cx="3244765" cy="1832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60310" y="4675111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3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557903"/>
            <a:chOff x="6520756" y="2169995"/>
            <a:chExt cx="1808322" cy="1557903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0740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756845" y="3120574"/>
            <a:ext cx="3367597" cy="1138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37478" y="410189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pic>
        <p:nvPicPr>
          <p:cNvPr id="1028" name="Picture 4" descr="C:\Users\ngoan\Desktop\image\24598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27" idx="3"/>
            <a:endCxn id="1028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027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986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776267"/>
            <a:chOff x="6520756" y="2169995"/>
            <a:chExt cx="1808322" cy="1776267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OverviewPolyline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661310" y="3229756"/>
            <a:ext cx="3463132" cy="2922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91822" y="5971671"/>
            <a:ext cx="1569488" cy="3614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0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31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Class Diagram</a:t>
            </a:r>
            <a:endParaRPr dirty="0"/>
          </a:p>
        </p:txBody>
      </p:sp>
      <p:grpSp>
        <p:nvGrpSpPr>
          <p:cNvPr id="29" name="Group 28"/>
          <p:cNvGrpSpPr/>
          <p:nvPr/>
        </p:nvGrpSpPr>
        <p:grpSpPr>
          <a:xfrm>
            <a:off x="1293135" y="2894808"/>
            <a:ext cx="6554333" cy="1945544"/>
            <a:chOff x="1293135" y="2241679"/>
            <a:chExt cx="6554333" cy="1945544"/>
          </a:xfrm>
        </p:grpSpPr>
        <p:grpSp>
          <p:nvGrpSpPr>
            <p:cNvPr id="28" name="Group 27"/>
            <p:cNvGrpSpPr/>
            <p:nvPr/>
          </p:nvGrpSpPr>
          <p:grpSpPr>
            <a:xfrm>
              <a:off x="3101457" y="2241679"/>
              <a:ext cx="2937690" cy="411203"/>
              <a:chOff x="3101457" y="2241679"/>
              <a:chExt cx="2937690" cy="411203"/>
            </a:xfrm>
          </p:grpSpPr>
          <p:cxnSp>
            <p:nvCxnSpPr>
              <p:cNvPr id="21" name="Straight Connector 20"/>
              <p:cNvCxnSpPr>
                <a:stCxn id="26" idx="3"/>
                <a:endCxn id="18" idx="1"/>
              </p:cNvCxnSpPr>
              <p:nvPr/>
            </p:nvCxnSpPr>
            <p:spPr>
              <a:xfrm>
                <a:off x="3101457" y="2652882"/>
                <a:ext cx="293769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211708" y="2241679"/>
                <a:ext cx="3890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" pitchFamily="18" charset="0"/>
                  </a:rPr>
                  <a:t>1</a:t>
                </a:r>
                <a:endParaRPr lang="en-US" sz="1600" dirty="0">
                  <a:latin typeface="Cambria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687515" y="2310162"/>
                    <a:ext cx="2484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7515" y="2310162"/>
                    <a:ext cx="248465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14634" r="-97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6039146" y="2410956"/>
              <a:ext cx="1808322" cy="1776267"/>
              <a:chOff x="6520756" y="2169995"/>
              <a:chExt cx="1808322" cy="1776267"/>
            </a:xfrm>
          </p:grpSpPr>
          <p:sp>
            <p:nvSpPr>
              <p:cNvPr id="17" name="Shape 689"/>
              <p:cNvSpPr/>
              <p:nvPr/>
            </p:nvSpPr>
            <p:spPr>
              <a:xfrm>
                <a:off x="6520756" y="2653846"/>
                <a:ext cx="1808322" cy="12924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Distance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Duration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Instructions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Maneuver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Polyline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8" name="Shape 690"/>
              <p:cNvSpPr/>
              <p:nvPr/>
            </p:nvSpPr>
            <p:spPr>
              <a:xfrm>
                <a:off x="6520756" y="2169995"/>
                <a:ext cx="1808322" cy="4838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Step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293135" y="2410956"/>
              <a:ext cx="1808322" cy="1776267"/>
              <a:chOff x="6520756" y="2169995"/>
              <a:chExt cx="1808322" cy="1776267"/>
            </a:xfrm>
          </p:grpSpPr>
          <p:sp>
            <p:nvSpPr>
              <p:cNvPr id="25" name="Shape 689"/>
              <p:cNvSpPr/>
              <p:nvPr/>
            </p:nvSpPr>
            <p:spPr>
              <a:xfrm>
                <a:off x="6520756" y="2653846"/>
                <a:ext cx="1808322" cy="12924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Distance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Duration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StartAddress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EndAddress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OverviewPolyline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6" name="Shape 690"/>
              <p:cNvSpPr/>
              <p:nvPr/>
            </p:nvSpPr>
            <p:spPr>
              <a:xfrm>
                <a:off x="6520756" y="2169995"/>
                <a:ext cx="1808322" cy="4838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Leg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84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Demo four points optimize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32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2527462"/>
            <a:ext cx="708318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Start location: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Công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Viên</a:t>
            </a:r>
            <a:r>
              <a:rPr lang="en-US" sz="2100" dirty="0">
                <a:solidFill>
                  <a:srgbClr val="000000"/>
                </a:solidFill>
              </a:rPr>
              <a:t> Tao </a:t>
            </a:r>
            <a:r>
              <a:rPr lang="en-US" sz="2100" dirty="0" err="1">
                <a:solidFill>
                  <a:srgbClr val="000000"/>
                </a:solidFill>
              </a:rPr>
              <a:t>Đàn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 smtClean="0"/>
              <a:t>First </a:t>
            </a:r>
            <a:r>
              <a:rPr lang="en-US" sz="2100" dirty="0"/>
              <a:t>middle location: </a:t>
            </a:r>
            <a:r>
              <a:rPr lang="en-US" sz="2100" dirty="0">
                <a:solidFill>
                  <a:srgbClr val="000000"/>
                </a:solidFill>
              </a:rPr>
              <a:t>280 </a:t>
            </a:r>
            <a:r>
              <a:rPr lang="en-US" sz="2100" dirty="0" err="1">
                <a:solidFill>
                  <a:srgbClr val="000000"/>
                </a:solidFill>
              </a:rPr>
              <a:t>Nguyễn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Đình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Chiểu</a:t>
            </a:r>
            <a:endParaRPr lang="en-US" sz="2100" dirty="0">
              <a:solidFill>
                <a:srgbClr val="000000"/>
              </a:solidFill>
            </a:endParaRP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Second middle location: </a:t>
            </a:r>
            <a:r>
              <a:rPr lang="en-US" sz="2100" dirty="0" err="1">
                <a:solidFill>
                  <a:srgbClr val="000000"/>
                </a:solidFill>
              </a:rPr>
              <a:t>VinCom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Lê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Thánh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Tôn</a:t>
            </a:r>
            <a:r>
              <a:rPr lang="en-US" sz="2100" dirty="0"/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End location</a:t>
            </a:r>
            <a:r>
              <a:rPr lang="en-US" sz="2100" dirty="0" smtClean="0"/>
              <a:t>: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Bến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xe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quận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277113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5892593" y="5274439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Search &gt; 2 points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4" descr="C:\Users\ngoan\Desktop\image\24598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12" idx="3"/>
            <a:endCxn id="9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2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pic>
        <p:nvPicPr>
          <p:cNvPr id="2050" name="Picture 2" descr="C:\Users\ngoan\Desktop\image\vista_19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26" y="367551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58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ambria" pitchFamily="18" charset="0"/>
              </a:rPr>
              <a:t>Out Come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747" y="3466888"/>
            <a:ext cx="1306902" cy="13069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62294" y="4589124"/>
            <a:ext cx="1504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Street</a:t>
            </a:r>
            <a:r>
              <a:rPr lang="en-US" dirty="0" smtClean="0"/>
              <a:t> Router</a:t>
            </a:r>
            <a:endParaRPr lang="en-US" dirty="0"/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851" y="1642667"/>
            <a:ext cx="1135039" cy="113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ngoan\Desktop\image\bu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42" y="1642667"/>
            <a:ext cx="1135039" cy="113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82207" y="2777706"/>
            <a:ext cx="1312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Search bus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97069" y="2760270"/>
            <a:ext cx="1590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Search motor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4504" y="6406995"/>
            <a:ext cx="182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Notify by sound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95" y="5313385"/>
            <a:ext cx="1093610" cy="10936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59" y="1847819"/>
            <a:ext cx="1066401" cy="10664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59" y="3707389"/>
            <a:ext cx="1066401" cy="106640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47665" y="2895459"/>
            <a:ext cx="189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Detect right way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247665" y="4737954"/>
            <a:ext cx="2063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Detect wrong way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07" y="3581865"/>
            <a:ext cx="1156089" cy="115608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27495" y="4737954"/>
            <a:ext cx="1390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Map offline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87" y="5313385"/>
            <a:ext cx="1093610" cy="10936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770877" y="6406995"/>
            <a:ext cx="2261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Support smart wear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911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62" y="209655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879262" y="2782359"/>
            <a:ext cx="1999419" cy="2916731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2593" y="3265390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bu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01" y="4998042"/>
            <a:ext cx="1135039" cy="113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0566" y="6133081"/>
            <a:ext cx="1312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Search bus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55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1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5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7" idx="3"/>
            <a:endCxn id="15" idx="1"/>
          </p:cNvCxnSpPr>
          <p:nvPr/>
        </p:nvCxnSpPr>
        <p:spPr>
          <a:xfrm flipV="1">
            <a:off x="5250281" y="4573524"/>
            <a:ext cx="2064919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2193" y="5059269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 optimize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05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ngoan\Desktop\motorAtritur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43"/>
          <a:stretch/>
        </p:blipFill>
        <p:spPr bwMode="auto">
          <a:xfrm>
            <a:off x="685800" y="1905000"/>
            <a:ext cx="7467600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9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996</Words>
  <Application>Microsoft Macintosh PowerPoint</Application>
  <PresentationFormat>On-screen Show (4:3)</PresentationFormat>
  <Paragraphs>210</Paragraphs>
  <Slides>32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Cambria</vt:lpstr>
      <vt:lpstr>Cambria Math</vt:lpstr>
      <vt:lpstr>Times New Roman</vt:lpstr>
      <vt:lpstr>Arial</vt:lpstr>
      <vt:lpstr>Office Theme</vt:lpstr>
      <vt:lpstr>Scenario</vt:lpstr>
      <vt:lpstr>Scenario</vt:lpstr>
      <vt:lpstr>Problem</vt:lpstr>
      <vt:lpstr>Problem</vt:lpstr>
      <vt:lpstr>Out Come</vt:lpstr>
      <vt:lpstr>Solution</vt:lpstr>
      <vt:lpstr>Solution</vt:lpstr>
      <vt:lpstr>Solution</vt:lpstr>
      <vt:lpstr>Architecture</vt:lpstr>
      <vt:lpstr>Search Motorbike Four Points Optimize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</vt:lpstr>
      <vt:lpstr>Step</vt:lpstr>
      <vt:lpstr>Step</vt:lpstr>
      <vt:lpstr>Step</vt:lpstr>
      <vt:lpstr>Step</vt:lpstr>
      <vt:lpstr>Step</vt:lpstr>
      <vt:lpstr>Leg</vt:lpstr>
      <vt:lpstr>Leg</vt:lpstr>
      <vt:lpstr>Class Diagram</vt:lpstr>
      <vt:lpstr>Leg</vt:lpstr>
      <vt:lpstr>Leg</vt:lpstr>
      <vt:lpstr>Leg</vt:lpstr>
      <vt:lpstr>Class Diagram</vt:lpstr>
      <vt:lpstr>Demo four points optimize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</dc:title>
  <dc:creator>ngoan</dc:creator>
  <cp:lastModifiedBy>Huynh Quang Thao</cp:lastModifiedBy>
  <cp:revision>27</cp:revision>
  <dcterms:created xsi:type="dcterms:W3CDTF">2015-12-11T19:06:51Z</dcterms:created>
  <dcterms:modified xsi:type="dcterms:W3CDTF">2015-12-13T08:53:28Z</dcterms:modified>
</cp:coreProperties>
</file>