
<file path=[Content_Types].xml><?xml version="1.0" encoding="utf-8"?>
<Types xmlns="http://schemas.openxmlformats.org/package/2006/content-types">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30"/>
  </p:notesMasterIdLst>
  <p:handoutMasterIdLst>
    <p:handoutMasterId r:id="rId31"/>
  </p:handoutMasterIdLst>
  <p:sldIdLst>
    <p:sldId id="327" r:id="rId2"/>
    <p:sldId id="371" r:id="rId3"/>
    <p:sldId id="274" r:id="rId4"/>
    <p:sldId id="337" r:id="rId5"/>
    <p:sldId id="338" r:id="rId6"/>
    <p:sldId id="339" r:id="rId7"/>
    <p:sldId id="272" r:id="rId8"/>
    <p:sldId id="385" r:id="rId9"/>
    <p:sldId id="387" r:id="rId10"/>
    <p:sldId id="368" r:id="rId11"/>
    <p:sldId id="305" r:id="rId12"/>
    <p:sldId id="341" r:id="rId13"/>
    <p:sldId id="324" r:id="rId14"/>
    <p:sldId id="384" r:id="rId15"/>
    <p:sldId id="382" r:id="rId16"/>
    <p:sldId id="311" r:id="rId17"/>
    <p:sldId id="288" r:id="rId18"/>
    <p:sldId id="289" r:id="rId19"/>
    <p:sldId id="290" r:id="rId20"/>
    <p:sldId id="326" r:id="rId21"/>
    <p:sldId id="292" r:id="rId22"/>
    <p:sldId id="293" r:id="rId23"/>
    <p:sldId id="279" r:id="rId24"/>
    <p:sldId id="278" r:id="rId25"/>
    <p:sldId id="373" r:id="rId26"/>
    <p:sldId id="374" r:id="rId27"/>
    <p:sldId id="273" r:id="rId28"/>
    <p:sldId id="271" r:id="rId29"/>
  </p:sldIdLst>
  <p:sldSz cx="9906000" cy="6858000" type="A4"/>
  <p:notesSz cx="7099300" cy="10234613"/>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Title Slide" id="{3B87605F-6347-4350-B173-1EE1CBAA3787}">
          <p14:sldIdLst>
            <p14:sldId id="327"/>
            <p14:sldId id="371"/>
          </p14:sldIdLst>
        </p14:section>
        <p14:section name="Table of Contents" id="{0B1E2898-31BC-42F3-A5A5-141726087CC7}">
          <p14:sldIdLst>
            <p14:sldId id="274"/>
            <p14:sldId id="337"/>
            <p14:sldId id="338"/>
            <p14:sldId id="339"/>
          </p14:sldIdLst>
        </p14:section>
        <p14:section name="Section Header" id="{E9B22BFF-877C-4AA1-9323-19B679BF99B1}">
          <p14:sldIdLst>
            <p14:sldId id="272"/>
            <p14:sldId id="385"/>
            <p14:sldId id="387"/>
            <p14:sldId id="368"/>
            <p14:sldId id="305"/>
            <p14:sldId id="341"/>
            <p14:sldId id="324"/>
            <p14:sldId id="384"/>
            <p14:sldId id="382"/>
            <p14:sldId id="311"/>
            <p14:sldId id="288"/>
            <p14:sldId id="289"/>
            <p14:sldId id="290"/>
            <p14:sldId id="326"/>
            <p14:sldId id="292"/>
            <p14:sldId id="293"/>
            <p14:sldId id="279"/>
            <p14:sldId id="278"/>
            <p14:sldId id="373"/>
            <p14:sldId id="374"/>
            <p14:sldId id="273"/>
          </p14:sldIdLst>
        </p14:section>
        <p14:section name="Title Only" id="{18FAE958-DF6E-4AAC-835E-E68BDECA82A9}">
          <p14:sldIdLst/>
        </p14:section>
        <p14:section name="Corporate Mark" id="{B7ECF4ED-0F2E-E942-A7E3-5D160AAA01F1}">
          <p14:sldIdLst>
            <p14:sldId id="271"/>
          </p14:sldIdLst>
        </p14:section>
      </p14:sectionLst>
    </p:ext>
    <p:ext uri="{EFAFB233-063F-42B5-8137-9DF3F51BA10A}">
      <p15:sldGuideLst xmlns:p15="http://schemas.microsoft.com/office/powerpoint/2012/main" xmlns="">
        <p15:guide id="1" orient="horz" pos="143">
          <p15:clr>
            <a:srgbClr val="A4A3A4"/>
          </p15:clr>
        </p15:guide>
        <p15:guide id="2" orient="horz" pos="3830">
          <p15:clr>
            <a:srgbClr val="A4A3A4"/>
          </p15:clr>
        </p15:guide>
        <p15:guide id="3" pos="3159">
          <p15:clr>
            <a:srgbClr val="A4A3A4"/>
          </p15:clr>
        </p15:guide>
        <p15:guide id="4" pos="122">
          <p15:clr>
            <a:srgbClr val="A4A3A4"/>
          </p15:clr>
        </p15:guide>
        <p15:guide id="5" pos="6118">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31722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23" autoAdjust="0"/>
    <p:restoredTop sz="96194" autoAdjust="0"/>
  </p:normalViewPr>
  <p:slideViewPr>
    <p:cSldViewPr snapToGrid="0" snapToObjects="1">
      <p:cViewPr varScale="1">
        <p:scale>
          <a:sx n="90" d="100"/>
          <a:sy n="90" d="100"/>
        </p:scale>
        <p:origin x="-108" y="-306"/>
      </p:cViewPr>
      <p:guideLst>
        <p:guide orient="horz" pos="143"/>
        <p:guide orient="horz" pos="3830"/>
        <p:guide pos="3159"/>
        <p:guide pos="122"/>
        <p:guide pos="611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62"/>
    </p:cViewPr>
  </p:sorterViewPr>
  <p:notesViewPr>
    <p:cSldViewPr snapToGrid="0" snapToObjects="1">
      <p:cViewPr varScale="1">
        <p:scale>
          <a:sx n="88" d="100"/>
          <a:sy n="88" d="100"/>
        </p:scale>
        <p:origin x="-3744" y="-108"/>
      </p:cViewPr>
      <p:guideLst>
        <p:guide orient="horz" pos="3223"/>
        <p:guide pos="2236"/>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3076364" cy="511731"/>
          </a:xfrm>
          <a:prstGeom prst="rect">
            <a:avLst/>
          </a:prstGeom>
        </p:spPr>
        <p:txBody>
          <a:bodyPr vert="horz" lIns="95456" tIns="47728" rIns="95456" bIns="47728" rtlCol="0"/>
          <a:lstStyle>
            <a:lvl1pPr algn="l">
              <a:defRPr sz="13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4021294" y="2"/>
            <a:ext cx="3076364" cy="511731"/>
          </a:xfrm>
          <a:prstGeom prst="rect">
            <a:avLst/>
          </a:prstGeom>
        </p:spPr>
        <p:txBody>
          <a:bodyPr vert="horz" lIns="95456" tIns="47728" rIns="95456" bIns="47728" rtlCol="0"/>
          <a:lstStyle>
            <a:lvl1pPr algn="r">
              <a:defRPr sz="1300"/>
            </a:lvl1pPr>
          </a:lstStyle>
          <a:p>
            <a:fld id="{D829EBEE-5DBD-45D0-BA62-80122688BEB8}" type="datetimeFigureOut">
              <a:rPr kumimoji="1" lang="ja-JP" altLang="en-US" smtClean="0">
                <a:ea typeface="メイリオ" panose="020B0604030504040204" pitchFamily="50" charset="-128"/>
              </a:rPr>
              <a:pPr/>
              <a:t>2018/9/7</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721107"/>
            <a:ext cx="3076364" cy="511731"/>
          </a:xfrm>
          <a:prstGeom prst="rect">
            <a:avLst/>
          </a:prstGeom>
        </p:spPr>
        <p:txBody>
          <a:bodyPr vert="horz" lIns="95456" tIns="47728" rIns="95456" bIns="47728" rtlCol="0" anchor="b"/>
          <a:lstStyle>
            <a:lvl1pPr algn="l">
              <a:defRPr sz="13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4021294" y="9721107"/>
            <a:ext cx="3076364" cy="511731"/>
          </a:xfrm>
          <a:prstGeom prst="rect">
            <a:avLst/>
          </a:prstGeom>
        </p:spPr>
        <p:txBody>
          <a:bodyPr vert="horz" lIns="95456" tIns="47728" rIns="95456" bIns="47728" rtlCol="0" anchor="b"/>
          <a:lstStyle>
            <a:lvl1pPr algn="r">
              <a:defRPr sz="1300"/>
            </a:lvl1pPr>
          </a:lstStyle>
          <a:p>
            <a:fld id="{6322DB22-2E22-491B-AA6C-F689DB200DBB}" type="slidenum">
              <a:rPr kumimoji="1" lang="ja-JP" altLang="en-US" smtClean="0">
                <a:ea typeface="メイリオ" panose="020B0604030504040204" pitchFamily="50" charset="-128"/>
              </a:rPr>
              <a:pPr/>
              <a:t>&lt;#&gt;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xmlns=""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4021294" y="1"/>
            <a:ext cx="3076364" cy="296556"/>
          </a:xfrm>
          <a:prstGeom prst="rect">
            <a:avLst/>
          </a:prstGeom>
        </p:spPr>
        <p:txBody>
          <a:bodyPr vert="horz" lIns="95456" tIns="47728" rIns="95456" bIns="47728" rtlCol="0"/>
          <a:lstStyle>
            <a:lvl1pPr algn="r">
              <a:defRPr sz="1100">
                <a:ea typeface="メイリオ" panose="020B0604030504040204" pitchFamily="50" charset="-128"/>
              </a:defRPr>
            </a:lvl1pPr>
          </a:lstStyle>
          <a:p>
            <a:fld id="{4B26993D-C081-44EB-B0F5-A9F467792B62}" type="datetimeFigureOut">
              <a:rPr lang="ja-JP" altLang="en-US" smtClean="0"/>
              <a:pPr/>
              <a:t>2018/9/7</a:t>
            </a:fld>
            <a:endParaRPr lang="ja-JP" altLang="en-US" dirty="0"/>
          </a:p>
        </p:txBody>
      </p:sp>
      <p:sp>
        <p:nvSpPr>
          <p:cNvPr id="7" name="スライド番号プレースホルダー 6"/>
          <p:cNvSpPr>
            <a:spLocks noGrp="1"/>
          </p:cNvSpPr>
          <p:nvPr>
            <p:ph type="sldNum" sz="quarter" idx="5"/>
          </p:nvPr>
        </p:nvSpPr>
        <p:spPr>
          <a:xfrm>
            <a:off x="4021294" y="9938893"/>
            <a:ext cx="3076364" cy="296556"/>
          </a:xfrm>
          <a:prstGeom prst="rect">
            <a:avLst/>
          </a:prstGeom>
        </p:spPr>
        <p:txBody>
          <a:bodyPr vert="horz" lIns="95456" tIns="47728" rIns="95456" bIns="47728" rtlCol="0" anchor="b"/>
          <a:lstStyle>
            <a:lvl1pPr algn="r">
              <a:defRPr sz="1100">
                <a:ea typeface="メイリオ" panose="020B0604030504040204" pitchFamily="50" charset="-128"/>
              </a:defRPr>
            </a:lvl1pPr>
          </a:lstStyle>
          <a:p>
            <a:fld id="{CFBBA293-708C-4261-9FD1-AE04041D5F79}" type="slidenum">
              <a:rPr lang="ja-JP" altLang="en-US" smtClean="0"/>
              <a:pPr/>
              <a:t>&lt;#&gt;</a:t>
            </a:fld>
            <a:endParaRPr lang="ja-JP" altLang="en-US" dirty="0"/>
          </a:p>
        </p:txBody>
      </p:sp>
      <p:sp>
        <p:nvSpPr>
          <p:cNvPr id="8" name="スライド イメージ プレースホルダー 7"/>
          <p:cNvSpPr>
            <a:spLocks noGrp="1" noRot="1" noChangeAspect="1"/>
          </p:cNvSpPr>
          <p:nvPr>
            <p:ph type="sldImg" idx="2"/>
          </p:nvPr>
        </p:nvSpPr>
        <p:spPr>
          <a:xfrm>
            <a:off x="781050" y="444500"/>
            <a:ext cx="5537200" cy="3835400"/>
          </a:xfrm>
          <a:prstGeom prst="rect">
            <a:avLst/>
          </a:prstGeom>
          <a:noFill/>
          <a:ln w="12700">
            <a:solidFill>
              <a:prstClr val="black"/>
            </a:solidFill>
          </a:ln>
        </p:spPr>
        <p:txBody>
          <a:bodyPr vert="horz" lIns="94641" tIns="47321" rIns="94641" bIns="47321" rtlCol="0" anchor="ctr"/>
          <a:lstStyle/>
          <a:p>
            <a:endParaRPr lang="ja-JP" altLang="en-US"/>
          </a:p>
        </p:txBody>
      </p:sp>
      <p:sp>
        <p:nvSpPr>
          <p:cNvPr id="9" name="ノート プレースホルダー 8"/>
          <p:cNvSpPr>
            <a:spLocks noGrp="1"/>
          </p:cNvSpPr>
          <p:nvPr>
            <p:ph type="body" sz="quarter" idx="3"/>
          </p:nvPr>
        </p:nvSpPr>
        <p:spPr>
          <a:xfrm>
            <a:off x="95531" y="4448338"/>
            <a:ext cx="6908239" cy="5375074"/>
          </a:xfrm>
          <a:prstGeom prst="rect">
            <a:avLst/>
          </a:prstGeom>
        </p:spPr>
        <p:txBody>
          <a:bodyPr vert="horz" lIns="0" tIns="47321" rIns="0" bIns="47321" rtlCol="0"/>
          <a:lstStyle/>
          <a:p>
            <a:pPr lvl="0"/>
            <a:r>
              <a:rPr kumimoji="1" lang="ja-JP" altLang="en-US" dirty="0"/>
              <a:t>マスター テキストの書式設定</a:t>
            </a:r>
          </a:p>
        </p:txBody>
      </p:sp>
    </p:spTree>
    <p:extLst>
      <p:ext uri="{BB962C8B-B14F-4D97-AF65-F5344CB8AC3E}">
        <p14:creationId xmlns:p14="http://schemas.microsoft.com/office/powerpoint/2010/main" xmlns=""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図 1" descr="bg-01.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906000" cy="6858000"/>
          </a:xfrm>
          <a:prstGeom prst="rect">
            <a:avLst/>
          </a:prstGeom>
        </p:spPr>
      </p:pic>
      <p:sp>
        <p:nvSpPr>
          <p:cNvPr id="4" name="タイトル"/>
          <p:cNvSpPr>
            <a:spLocks noGrp="1"/>
          </p:cNvSpPr>
          <p:nvPr>
            <p:ph type="title" hasCustomPrompt="1"/>
          </p:nvPr>
        </p:nvSpPr>
        <p:spPr bwMode="gray">
          <a:xfrm>
            <a:off x="194472" y="1822606"/>
            <a:ext cx="9516000" cy="528794"/>
          </a:xfrm>
        </p:spPr>
        <p:txBody>
          <a:bodyPr anchor="b" anchorCtr="0">
            <a:spAutoFit/>
          </a:bodyPr>
          <a:lstStyle>
            <a:lvl1pPr>
              <a:defRPr sz="3200">
                <a:solidFill>
                  <a:srgbClr val="000000"/>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194336" y="838530"/>
            <a:ext cx="6903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94473" y="2696906"/>
            <a:ext cx="7098788" cy="400110"/>
          </a:xfrm>
        </p:spPr>
        <p:txBody>
          <a:bodyPr wrap="square">
            <a:spAutoFit/>
          </a:bodyPr>
          <a:lstStyle>
            <a:lvl1pPr marL="0" indent="0">
              <a:buNone/>
              <a:defRPr sz="2000" baseline="0">
                <a:solidFill>
                  <a:schemeClr val="tx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xmlns="" val="298871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2" name="図 1" descr="bg-0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906000" cy="6858000"/>
          </a:xfrm>
          <a:prstGeom prst="rect">
            <a:avLst/>
          </a:prstGeom>
        </p:spPr>
      </p:pic>
      <p:sp>
        <p:nvSpPr>
          <p:cNvPr id="4" name="タイトル"/>
          <p:cNvSpPr>
            <a:spLocks noGrp="1"/>
          </p:cNvSpPr>
          <p:nvPr>
            <p:ph type="title" hasCustomPrompt="1"/>
          </p:nvPr>
        </p:nvSpPr>
        <p:spPr bwMode="gray">
          <a:xfrm>
            <a:off x="194472" y="1990092"/>
            <a:ext cx="9516000" cy="528794"/>
          </a:xfrm>
        </p:spPr>
        <p:txBody>
          <a:bodyPr anchor="b" anchorCtr="0">
            <a:spAutoFit/>
          </a:bodyPr>
          <a:lstStyle>
            <a:lvl1pPr>
              <a:defRPr sz="3200">
                <a:solidFill>
                  <a:srgbClr val="000000"/>
                </a:solidFill>
                <a:effectLst/>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94336" y="3898716"/>
            <a:ext cx="7098788" cy="1238801"/>
          </a:xfrm>
        </p:spPr>
        <p:txBody>
          <a:bodyPr wrap="square">
            <a:spAutoFit/>
          </a:bodyPr>
          <a:lstStyle>
            <a:lvl1pPr marL="0" indent="0">
              <a:buFontTx/>
              <a:buNone/>
              <a:defRPr sz="2000" baseline="0">
                <a:solidFill>
                  <a:schemeClr val="tx1"/>
                </a:solidFill>
              </a:defRPr>
            </a:lvl1pPr>
            <a:lvl2pPr marL="72000" indent="0">
              <a:buNone/>
              <a:defRPr>
                <a:solidFill>
                  <a:srgbClr val="000000"/>
                </a:solidFill>
              </a:defRPr>
            </a:lvl2pPr>
            <a:lvl3pPr marL="222962" indent="0">
              <a:buNone/>
              <a:defRPr>
                <a:solidFill>
                  <a:srgbClr val="000000"/>
                </a:solidFill>
              </a:defRPr>
            </a:lvl3pPr>
            <a:lvl4pPr marL="327787" indent="0">
              <a:buNone/>
              <a:defRPr>
                <a:solidFill>
                  <a:srgbClr val="000000"/>
                </a:solidFill>
              </a:defRPr>
            </a:lvl4pPr>
            <a:lvl5pPr marL="311400" indent="0">
              <a:buNone/>
              <a:defRPr>
                <a:solidFill>
                  <a:schemeClr val="bg1"/>
                </a:solidFill>
              </a:defRPr>
            </a:lvl5pPr>
          </a:lstStyle>
          <a:p>
            <a:pPr lvl="0"/>
            <a:r>
              <a:rPr kumimoji="1" lang="ja-JP" altLang="en-US" dirty="0"/>
              <a:t>サブタイトルを入力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xmlns="" val="183679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4" name="図 3" descr="bg-03.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906000" cy="6858000"/>
          </a:xfrm>
          <a:prstGeom prst="rect">
            <a:avLst/>
          </a:prstGeom>
        </p:spPr>
      </p:pic>
      <p:sp>
        <p:nvSpPr>
          <p:cNvPr id="2" name="タイトル"/>
          <p:cNvSpPr>
            <a:spLocks noGrp="1"/>
          </p:cNvSpPr>
          <p:nvPr>
            <p:ph type="title" hasCustomPrompt="1"/>
          </p:nvPr>
        </p:nvSpPr>
        <p:spPr bwMode="gray">
          <a:xfrm>
            <a:off x="1754645" y="430930"/>
            <a:ext cx="7956000" cy="405683"/>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754645" y="1116000"/>
            <a:ext cx="7956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xmlns="" val="7878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pic>
        <p:nvPicPr>
          <p:cNvPr id="3" name="図 2" descr="bg-07.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906000" cy="902208"/>
          </a:xfrm>
          <a:prstGeom prst="rect">
            <a:avLst/>
          </a:prstGeom>
        </p:spPr>
      </p:pic>
      <p:sp>
        <p:nvSpPr>
          <p:cNvPr id="2" name="タイトル"/>
          <p:cNvSpPr>
            <a:spLocks noGrp="1"/>
          </p:cNvSpPr>
          <p:nvPr>
            <p:ph type="title" hasCustomPrompt="1"/>
          </p:nvPr>
        </p:nvSpPr>
        <p:spPr bwMode="gray">
          <a:xfrm>
            <a:off x="194472" y="115200"/>
            <a:ext cx="9516000" cy="468000"/>
          </a:xfrm>
        </p:spPr>
        <p:txBody>
          <a:bodyPr vert="horz" lIns="91440" tIns="36000" rIns="91440" bIns="0" rtlCol="0" anchor="ctr">
            <a:normAutofit/>
          </a:bodyPr>
          <a:lstStyle>
            <a:lvl1pPr>
              <a:defRPr lang="ja-JP" altLang="en-US" dirty="0">
                <a:solidFill>
                  <a:srgbClr val="000000"/>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93415" y="1208089"/>
            <a:ext cx="9517057" cy="4872037"/>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xmlns="" val="408339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3" name="図 2" descr="bg-05.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906000" cy="6858000"/>
          </a:xfrm>
          <a:prstGeom prst="rect">
            <a:avLst/>
          </a:prstGeom>
        </p:spPr>
      </p:pic>
    </p:spTree>
    <p:extLst>
      <p:ext uri="{BB962C8B-B14F-4D97-AF65-F5344CB8AC3E}">
        <p14:creationId xmlns:p14="http://schemas.microsoft.com/office/powerpoint/2010/main" xmlns="" val="9430801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5" name="図 4" descr="bg-06.png"/>
          <p:cNvPicPr>
            <a:picLocks noChangeAspect="1"/>
          </p:cNvPicPr>
          <p:nvPr userDrawn="1"/>
        </p:nvPicPr>
        <p:blipFill>
          <a:blip r:embed="rId7">
            <a:extLst>
              <a:ext uri="{28A0092B-C50C-407E-A947-70E740481C1C}">
                <a14:useLocalDpi xmlns:a14="http://schemas.microsoft.com/office/drawing/2010/main" xmlns="" val="0"/>
              </a:ext>
            </a:extLst>
          </a:blip>
          <a:stretch>
            <a:fillRect/>
          </a:stretch>
        </p:blipFill>
        <p:spPr>
          <a:xfrm>
            <a:off x="1" y="6453188"/>
            <a:ext cx="9906001" cy="432816"/>
          </a:xfrm>
          <a:prstGeom prst="rect">
            <a:avLst/>
          </a:prstGeom>
        </p:spPr>
      </p:pic>
      <p:sp>
        <p:nvSpPr>
          <p:cNvPr id="2" name="タイトル プレースホルダー"/>
          <p:cNvSpPr>
            <a:spLocks noGrp="1"/>
          </p:cNvSpPr>
          <p:nvPr>
            <p:ph type="title"/>
          </p:nvPr>
        </p:nvSpPr>
        <p:spPr bwMode="gray">
          <a:xfrm>
            <a:off x="194337" y="108000"/>
            <a:ext cx="9517327"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94336" y="836614"/>
            <a:ext cx="9517328"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182878" y="6530412"/>
            <a:ext cx="741000"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&lt;#&gt;</a:t>
            </a:fld>
            <a:endParaRPr kumimoji="1" lang="ja-JP" altLang="en-US" sz="900" b="0" i="0" u="none" strike="noStrike" kern="1200" cap="none" spc="0" normalizeH="0" baseline="0" noProof="0" dirty="0">
              <a:ln>
                <a:noFill/>
              </a:ln>
              <a:solidFill>
                <a:srgbClr val="FFFFFF"/>
              </a:solidFill>
              <a:effectLst/>
              <a:uLnTx/>
              <a:uFillTx/>
              <a:latin typeface="+mn-lt"/>
              <a:ea typeface="+mn-ea"/>
              <a:cs typeface="+mn-cs"/>
            </a:endParaRPr>
          </a:p>
        </p:txBody>
      </p:sp>
      <p:sp>
        <p:nvSpPr>
          <p:cNvPr id="9" name="Credit"/>
          <p:cNvSpPr txBox="1"/>
          <p:nvPr userDrawn="1"/>
        </p:nvSpPr>
        <p:spPr bwMode="black">
          <a:xfrm>
            <a:off x="628207" y="6530412"/>
            <a:ext cx="1563276"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srgbClr val="FFFFFF"/>
                </a:solidFill>
                <a:effectLst/>
                <a:uLnTx/>
                <a:uFillTx/>
                <a:latin typeface="+mn-lt"/>
                <a:ea typeface="+mn-ea"/>
                <a:cs typeface="+mn-cs"/>
              </a:rPr>
              <a:t>© CORESOFT 2018</a:t>
            </a:r>
          </a:p>
        </p:txBody>
      </p:sp>
    </p:spTree>
    <p:extLst>
      <p:ext uri="{BB962C8B-B14F-4D97-AF65-F5344CB8AC3E}">
        <p14:creationId xmlns:p14="http://schemas.microsoft.com/office/powerpoint/2010/main" xmlns="" val="654157217"/>
      </p:ext>
    </p:extLst>
  </p:cSld>
  <p:clrMap bg1="lt1" tx1="dk1" bg2="lt2" tx2="dk2" accent1="accent1" accent2="accent2" accent3="accent3" accent4="accent4" accent5="accent5" accent6="accent6" hlink="hlink" folHlink="folHlink"/>
  <p:sldLayoutIdLst>
    <p:sldLayoutId id="2147483690" r:id="rId1"/>
    <p:sldLayoutId id="2147483700" r:id="rId2"/>
    <p:sldLayoutId id="2147483682" r:id="rId3"/>
    <p:sldLayoutId id="2147483670" r:id="rId4"/>
    <p:sldLayoutId id="2147483693" r:id="rId5"/>
  </p:sldLayoutIdLst>
  <p:hf sldNum="0" hdr="0" ftr="0" dt="0"/>
  <p:txStyles>
    <p:titleStyle>
      <a:lvl1pPr algn="l" rtl="0" eaLnBrk="0" fontAlgn="base" hangingPunct="0">
        <a:spcBef>
          <a:spcPct val="0"/>
        </a:spcBef>
        <a:spcAft>
          <a:spcPct val="0"/>
        </a:spcAft>
        <a:defRPr kumimoji="1" sz="2400" b="0">
          <a:solidFill>
            <a:schemeClr val="tx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rgbClr val="31722C"/>
        </a:buClr>
        <a:buFont typeface="Arial"/>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rgbClr val="31722C"/>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rgbClr val="31722C"/>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rgbClr val="31722C"/>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gif"/><Relationship Id="rId5" Type="http://schemas.openxmlformats.org/officeDocument/2006/relationships/image" Target="../media/image10.jpeg"/><Relationship Id="rId4" Type="http://schemas.openxmlformats.org/officeDocument/2006/relationships/image" Target="../media/image9.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4472" y="1822606"/>
            <a:ext cx="9516000" cy="1021237"/>
          </a:xfrm>
        </p:spPr>
        <p:txBody>
          <a:bodyPr anchor="t"/>
          <a:lstStyle/>
          <a:p>
            <a:pPr algn="ctr"/>
            <a:r>
              <a:rPr lang="ja-JP" altLang="en-US" dirty="0"/>
              <a:t>心拍数計測アプリ開発に関する御提案書</a:t>
            </a:r>
            <a:r>
              <a:rPr lang="en-US" altLang="ja-JP" dirty="0"/>
              <a:t/>
            </a:r>
            <a:br>
              <a:rPr lang="en-US" altLang="ja-JP" dirty="0"/>
            </a:br>
            <a:r>
              <a:rPr lang="zh-TW" altLang="en-US" dirty="0"/>
              <a:t>（概算御見積書）</a:t>
            </a:r>
            <a:endParaRPr kumimoji="1" lang="ja-JP" altLang="en-US" dirty="0"/>
          </a:p>
        </p:txBody>
      </p:sp>
      <p:sp>
        <p:nvSpPr>
          <p:cNvPr id="3" name="テキスト プレースホルダー 2"/>
          <p:cNvSpPr>
            <a:spLocks noGrp="1"/>
          </p:cNvSpPr>
          <p:nvPr>
            <p:ph type="body" sz="quarter" idx="11"/>
          </p:nvPr>
        </p:nvSpPr>
        <p:spPr/>
        <p:txBody>
          <a:bodyPr/>
          <a:lstStyle/>
          <a:p>
            <a:r>
              <a:rPr lang="ja-JP" altLang="en-US" dirty="0"/>
              <a:t>はしたにクリニック</a:t>
            </a:r>
            <a:r>
              <a:rPr kumimoji="1" lang="ja-JP" altLang="en-US" dirty="0"/>
              <a:t>　御中</a:t>
            </a:r>
          </a:p>
        </p:txBody>
      </p:sp>
      <p:sp>
        <p:nvSpPr>
          <p:cNvPr id="4" name="テキスト プレースホルダー 3"/>
          <p:cNvSpPr>
            <a:spLocks noGrp="1"/>
          </p:cNvSpPr>
          <p:nvPr>
            <p:ph type="body" sz="quarter" idx="10"/>
          </p:nvPr>
        </p:nvSpPr>
        <p:spPr>
          <a:xfrm>
            <a:off x="2611685" y="3467040"/>
            <a:ext cx="7098788" cy="400110"/>
          </a:xfrm>
        </p:spPr>
        <p:txBody>
          <a:bodyPr/>
          <a:lstStyle/>
          <a:p>
            <a:pPr algn="r"/>
            <a:r>
              <a:rPr kumimoji="1" lang="ja-JP" altLang="en-US" dirty="0"/>
              <a:t>２０１８年</a:t>
            </a:r>
            <a:r>
              <a:rPr lang="ja-JP" altLang="en-US" dirty="0"/>
              <a:t>７</a:t>
            </a:r>
            <a:r>
              <a:rPr kumimoji="1" lang="ja-JP" altLang="en-US" dirty="0"/>
              <a:t>月</a:t>
            </a:r>
            <a:r>
              <a:rPr lang="ja-JP" altLang="en-US" dirty="0"/>
              <a:t>２</a:t>
            </a:r>
            <a:r>
              <a:rPr kumimoji="1" lang="ja-JP" altLang="en-US" dirty="0"/>
              <a:t>日</a:t>
            </a:r>
          </a:p>
        </p:txBody>
      </p:sp>
      <p:sp>
        <p:nvSpPr>
          <p:cNvPr id="5" name="テキスト プレースホルダー 3"/>
          <p:cNvSpPr txBox="1">
            <a:spLocks/>
          </p:cNvSpPr>
          <p:nvPr/>
        </p:nvSpPr>
        <p:spPr bwMode="gray">
          <a:xfrm>
            <a:off x="359573" y="5968039"/>
            <a:ext cx="7098788" cy="679673"/>
          </a:xfrm>
          <a:prstGeom prst="rect">
            <a:avLst/>
          </a:prstGeom>
        </p:spPr>
        <p:txBody>
          <a:bodyPr vert="horz" wrap="square" lIns="91440" tIns="45720" rIns="91440" bIns="45720" rtlCol="0">
            <a:spAutoFit/>
          </a:bodyPr>
          <a:lstStyle/>
          <a:p>
            <a:pPr lvl="0" fontAlgn="base" hangingPunct="0">
              <a:spcBef>
                <a:spcPts val="500"/>
              </a:spcBef>
              <a:spcAft>
                <a:spcPct val="0"/>
              </a:spcAft>
              <a:buClr>
                <a:srgbClr val="31722C"/>
              </a:buClr>
              <a:defRPr/>
            </a:pPr>
            <a:r>
              <a:rPr kumimoji="1" lang="ja-JP" altLang="en-US" sz="2000" b="0" i="0" u="none" strike="noStrike" kern="0" cap="none" spc="0" normalizeH="0" baseline="0" noProof="0" dirty="0">
                <a:ln>
                  <a:noFill/>
                </a:ln>
                <a:solidFill>
                  <a:schemeClr val="bg1"/>
                </a:solidFill>
                <a:effectLst/>
                <a:uLnTx/>
                <a:uFillTx/>
                <a:latin typeface="HGP創英角ｺﾞｼｯｸUB" pitchFamily="50" charset="-128"/>
                <a:ea typeface="HGP創英角ｺﾞｼｯｸUB" pitchFamily="50" charset="-128"/>
              </a:rPr>
              <a:t>株式会社コアソフト　</a:t>
            </a:r>
            <a:endParaRPr kumimoji="1" lang="en-US" altLang="ja-JP" sz="2000" b="0" i="0" u="none" strike="noStrike" kern="0" cap="none" spc="0" normalizeH="0" baseline="0" noProof="0" dirty="0">
              <a:ln>
                <a:noFill/>
              </a:ln>
              <a:solidFill>
                <a:schemeClr val="bg1"/>
              </a:solidFill>
              <a:effectLst/>
              <a:uLnTx/>
              <a:uFillTx/>
              <a:latin typeface="HGP創英角ｺﾞｼｯｸUB" pitchFamily="50" charset="-128"/>
              <a:ea typeface="HGP創英角ｺﾞｼｯｸUB" pitchFamily="50" charset="-128"/>
            </a:endParaRPr>
          </a:p>
          <a:p>
            <a:pPr lvl="0" fontAlgn="base" hangingPunct="0">
              <a:spcBef>
                <a:spcPts val="500"/>
              </a:spcBef>
              <a:spcAft>
                <a:spcPct val="0"/>
              </a:spcAft>
              <a:buClr>
                <a:srgbClr val="31722C"/>
              </a:buClr>
              <a:defRPr/>
            </a:pPr>
            <a:r>
              <a:rPr lang="ja-JP" altLang="en-US" sz="1400" kern="0" dirty="0">
                <a:solidFill>
                  <a:schemeClr val="bg1"/>
                </a:solidFill>
                <a:latin typeface="HGP創英角ｺﾞｼｯｸUB" pitchFamily="50" charset="-128"/>
                <a:ea typeface="HGP創英角ｺﾞｼｯｸUB" pitchFamily="50" charset="-128"/>
              </a:rPr>
              <a:t>情報イノベーション部　企画提案課</a:t>
            </a:r>
            <a:endParaRPr kumimoji="1" lang="ja-JP" altLang="en-US" sz="1400" b="0" i="0" u="none" strike="noStrike" kern="0" cap="none" spc="0" normalizeH="0" baseline="0" noProof="0" dirty="0">
              <a:ln>
                <a:noFill/>
              </a:ln>
              <a:solidFill>
                <a:schemeClr val="bg1"/>
              </a:solidFill>
              <a:effectLst/>
              <a:uLnTx/>
              <a:uFillTx/>
              <a:latin typeface="HGP創英角ｺﾞｼｯｸUB" pitchFamily="50" charset="-128"/>
              <a:ea typeface="HGP創英角ｺﾞｼｯｸUB" pitchFamily="50" charset="-128"/>
            </a:endParaRPr>
          </a:p>
        </p:txBody>
      </p:sp>
      <p:pic>
        <p:nvPicPr>
          <p:cNvPr id="7" name="Picture 528" descr="株式会社コアソフト"/>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32988" y="5194747"/>
            <a:ext cx="936811" cy="936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22" name="Picture 2" descr="弥生販売パートナー"/>
          <p:cNvPicPr>
            <a:picLocks noChangeAspect="1" noChangeArrowheads="1"/>
          </p:cNvPicPr>
          <p:nvPr/>
        </p:nvPicPr>
        <p:blipFill>
          <a:blip r:embed="rId3"/>
          <a:srcRect/>
          <a:stretch>
            <a:fillRect/>
          </a:stretch>
        </p:blipFill>
        <p:spPr bwMode="auto">
          <a:xfrm>
            <a:off x="7040863" y="5929313"/>
            <a:ext cx="571500" cy="733426"/>
          </a:xfrm>
          <a:prstGeom prst="rect">
            <a:avLst/>
          </a:prstGeom>
          <a:noFill/>
        </p:spPr>
      </p:pic>
      <p:pic>
        <p:nvPicPr>
          <p:cNvPr id="30724" name="Picture 4" descr="弥生開発パートナー"/>
          <p:cNvPicPr>
            <a:picLocks noChangeAspect="1" noChangeArrowheads="1"/>
          </p:cNvPicPr>
          <p:nvPr/>
        </p:nvPicPr>
        <p:blipFill>
          <a:blip r:embed="rId4"/>
          <a:srcRect/>
          <a:stretch>
            <a:fillRect/>
          </a:stretch>
        </p:blipFill>
        <p:spPr bwMode="auto">
          <a:xfrm>
            <a:off x="6286170" y="5929313"/>
            <a:ext cx="571500" cy="733426"/>
          </a:xfrm>
          <a:prstGeom prst="rect">
            <a:avLst/>
          </a:prstGeom>
          <a:noFill/>
        </p:spPr>
      </p:pic>
      <p:pic>
        <p:nvPicPr>
          <p:cNvPr id="30726" name="Picture 6" descr="Citrixソリューションパートナー"/>
          <p:cNvPicPr>
            <a:picLocks noChangeAspect="1" noChangeArrowheads="1"/>
          </p:cNvPicPr>
          <p:nvPr/>
        </p:nvPicPr>
        <p:blipFill>
          <a:blip r:embed="rId5"/>
          <a:srcRect/>
          <a:stretch>
            <a:fillRect/>
          </a:stretch>
        </p:blipFill>
        <p:spPr bwMode="auto">
          <a:xfrm>
            <a:off x="5224164" y="5929313"/>
            <a:ext cx="885825" cy="733426"/>
          </a:xfrm>
          <a:prstGeom prst="rect">
            <a:avLst/>
          </a:prstGeom>
          <a:noFill/>
        </p:spPr>
      </p:pic>
      <p:pic>
        <p:nvPicPr>
          <p:cNvPr id="30728" name="Picture 8" descr="ProNet"/>
          <p:cNvPicPr>
            <a:picLocks noChangeAspect="1" noChangeArrowheads="1"/>
          </p:cNvPicPr>
          <p:nvPr/>
        </p:nvPicPr>
        <p:blipFill>
          <a:blip r:embed="rId6"/>
          <a:srcRect/>
          <a:stretch>
            <a:fillRect/>
          </a:stretch>
        </p:blipFill>
        <p:spPr bwMode="auto">
          <a:xfrm>
            <a:off x="4291476" y="5929313"/>
            <a:ext cx="733425" cy="733426"/>
          </a:xfrm>
          <a:prstGeom prst="rect">
            <a:avLst/>
          </a:prstGeom>
          <a:noFill/>
        </p:spPr>
      </p:pic>
      <p:pic>
        <p:nvPicPr>
          <p:cNvPr id="12" name="図 11" descr="10822700_06_JP.jpg"/>
          <p:cNvPicPr>
            <a:picLocks noChangeAspect="1"/>
          </p:cNvPicPr>
          <p:nvPr/>
        </p:nvPicPr>
        <p:blipFill>
          <a:blip r:embed="rId7"/>
          <a:stretch>
            <a:fillRect/>
          </a:stretch>
        </p:blipFill>
        <p:spPr>
          <a:xfrm>
            <a:off x="8709188" y="0"/>
            <a:ext cx="1178142" cy="1389965"/>
          </a:xfrm>
          <a:prstGeom prst="rect">
            <a:avLst/>
          </a:prstGeom>
        </p:spPr>
      </p:pic>
    </p:spTree>
    <p:extLst>
      <p:ext uri="{BB962C8B-B14F-4D97-AF65-F5344CB8AC3E}">
        <p14:creationId xmlns:p14="http://schemas.microsoft.com/office/powerpoint/2010/main" xmlns="" val="282639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想定機能</a:t>
            </a:r>
          </a:p>
        </p:txBody>
      </p:sp>
      <p:sp>
        <p:nvSpPr>
          <p:cNvPr id="3" name="テキスト プレースホルダー 2"/>
          <p:cNvSpPr>
            <a:spLocks noGrp="1"/>
          </p:cNvSpPr>
          <p:nvPr>
            <p:ph type="body" sz="quarter" idx="10"/>
          </p:nvPr>
        </p:nvSpPr>
        <p:spPr>
          <a:xfrm>
            <a:off x="194336" y="3898716"/>
            <a:ext cx="7098788" cy="400110"/>
          </a:xfrm>
        </p:spPr>
        <p:txBody>
          <a:bodyPr/>
          <a:lstStyle/>
          <a:p>
            <a:endParaRPr kumimoji="1" lang="ja-JP" altLang="en-US" dirty="0"/>
          </a:p>
        </p:txBody>
      </p:sp>
    </p:spTree>
    <p:extLst>
      <p:ext uri="{BB962C8B-B14F-4D97-AF65-F5344CB8AC3E}">
        <p14:creationId xmlns:p14="http://schemas.microsoft.com/office/powerpoint/2010/main" xmlns="" val="12263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想定機能一覧</a:t>
            </a:r>
          </a:p>
        </p:txBody>
      </p:sp>
      <p:graphicFrame>
        <p:nvGraphicFramePr>
          <p:cNvPr id="4" name="表 3">
            <a:extLst>
              <a:ext uri="{FF2B5EF4-FFF2-40B4-BE49-F238E27FC236}">
                <a16:creationId xmlns:a16="http://schemas.microsoft.com/office/drawing/2014/main" xmlns="" id="{C2324D42-5714-4595-9977-48817E6F07EC}"/>
              </a:ext>
            </a:extLst>
          </p:cNvPr>
          <p:cNvGraphicFramePr>
            <a:graphicFrameLocks noGrp="1"/>
          </p:cNvGraphicFramePr>
          <p:nvPr>
            <p:extLst>
              <p:ext uri="{D42A27DB-BD31-4B8C-83A1-F6EECF244321}">
                <p14:modId xmlns:p14="http://schemas.microsoft.com/office/powerpoint/2010/main" xmlns="" val="1696668700"/>
              </p:ext>
            </p:extLst>
          </p:nvPr>
        </p:nvGraphicFramePr>
        <p:xfrm>
          <a:off x="369408" y="1245986"/>
          <a:ext cx="9159240" cy="3474720"/>
        </p:xfrm>
        <a:graphic>
          <a:graphicData uri="http://schemas.openxmlformats.org/drawingml/2006/table">
            <a:tbl>
              <a:tblPr firstRow="1" bandRow="1">
                <a:tableStyleId>{93296810-A885-4BE3-A3E7-6D5BEEA58F35}</a:tableStyleId>
              </a:tblPr>
              <a:tblGrid>
                <a:gridCol w="441960">
                  <a:extLst>
                    <a:ext uri="{9D8B030D-6E8A-4147-A177-3AD203B41FA5}">
                      <a16:colId xmlns:a16="http://schemas.microsoft.com/office/drawing/2014/main" xmlns="" val="20000"/>
                    </a:ext>
                  </a:extLst>
                </a:gridCol>
                <a:gridCol w="1513840">
                  <a:extLst>
                    <a:ext uri="{9D8B030D-6E8A-4147-A177-3AD203B41FA5}">
                      <a16:colId xmlns:a16="http://schemas.microsoft.com/office/drawing/2014/main" xmlns="" val="20001"/>
                    </a:ext>
                  </a:extLst>
                </a:gridCol>
                <a:gridCol w="2103120">
                  <a:extLst>
                    <a:ext uri="{9D8B030D-6E8A-4147-A177-3AD203B41FA5}">
                      <a16:colId xmlns:a16="http://schemas.microsoft.com/office/drawing/2014/main" xmlns="" val="20002"/>
                    </a:ext>
                  </a:extLst>
                </a:gridCol>
                <a:gridCol w="2997200">
                  <a:extLst>
                    <a:ext uri="{9D8B030D-6E8A-4147-A177-3AD203B41FA5}">
                      <a16:colId xmlns:a16="http://schemas.microsoft.com/office/drawing/2014/main" xmlns="" val="20003"/>
                    </a:ext>
                  </a:extLst>
                </a:gridCol>
                <a:gridCol w="2103120">
                  <a:extLst>
                    <a:ext uri="{9D8B030D-6E8A-4147-A177-3AD203B41FA5}">
                      <a16:colId xmlns:a16="http://schemas.microsoft.com/office/drawing/2014/main" xmlns="" val="20004"/>
                    </a:ext>
                  </a:extLst>
                </a:gridCol>
              </a:tblGrid>
              <a:tr h="0">
                <a:tc>
                  <a:txBody>
                    <a:bodyPr/>
                    <a:lstStyle/>
                    <a:p>
                      <a:pPr algn="ctr"/>
                      <a:r>
                        <a:rPr kumimoji="1" lang="en-US" altLang="ja-JP" sz="1200" dirty="0"/>
                        <a:t>#</a:t>
                      </a:r>
                      <a:endParaRPr kumimoji="1" lang="ja-JP" altLang="en-US" sz="1200" dirty="0"/>
                    </a:p>
                  </a:txBody>
                  <a:tcPr anchor="ctr"/>
                </a:tc>
                <a:tc>
                  <a:txBody>
                    <a:bodyPr/>
                    <a:lstStyle/>
                    <a:p>
                      <a:pPr algn="ctr"/>
                      <a:r>
                        <a:rPr kumimoji="1" lang="ja-JP" altLang="en-US" sz="1200" dirty="0"/>
                        <a:t>カテゴリ</a:t>
                      </a:r>
                    </a:p>
                  </a:txBody>
                  <a:tcPr anchor="ctr"/>
                </a:tc>
                <a:tc>
                  <a:txBody>
                    <a:bodyPr/>
                    <a:lstStyle/>
                    <a:p>
                      <a:pPr algn="ctr"/>
                      <a:r>
                        <a:rPr kumimoji="1" lang="ja-JP" altLang="en-US" sz="1200" dirty="0"/>
                        <a:t>機能</a:t>
                      </a:r>
                    </a:p>
                  </a:txBody>
                  <a:tcPr anchor="ctr"/>
                </a:tc>
                <a:tc>
                  <a:txBody>
                    <a:bodyPr/>
                    <a:lstStyle/>
                    <a:p>
                      <a:pPr algn="ctr"/>
                      <a:r>
                        <a:rPr kumimoji="1" lang="ja-JP" altLang="en-US" sz="1200" dirty="0"/>
                        <a:t>概要</a:t>
                      </a:r>
                    </a:p>
                  </a:txBody>
                  <a:tcPr anchor="ctr"/>
                </a:tc>
                <a:tc>
                  <a:txBody>
                    <a:bodyPr/>
                    <a:lstStyle/>
                    <a:p>
                      <a:pPr algn="ctr"/>
                      <a:r>
                        <a:rPr kumimoji="1" lang="ja-JP" altLang="en-US" sz="1200" dirty="0"/>
                        <a:t>備考</a:t>
                      </a:r>
                    </a:p>
                  </a:txBody>
                  <a:tcPr anchor="ctr"/>
                </a:tc>
                <a:extLst>
                  <a:ext uri="{0D108BD9-81ED-4DB2-BD59-A6C34878D82A}">
                    <a16:rowId xmlns:a16="http://schemas.microsoft.com/office/drawing/2014/main" xmlns="" val="10000"/>
                  </a:ext>
                </a:extLst>
              </a:tr>
              <a:tr h="0">
                <a:tc>
                  <a:txBody>
                    <a:bodyPr/>
                    <a:lstStyle/>
                    <a:p>
                      <a:pPr algn="ctr"/>
                      <a:r>
                        <a:rPr kumimoji="1" lang="en-US" altLang="ja-JP" sz="1200" dirty="0"/>
                        <a:t>1</a:t>
                      </a:r>
                      <a:endParaRPr kumimoji="1" lang="ja-JP" altLang="en-US" sz="1200" dirty="0"/>
                    </a:p>
                  </a:txBody>
                  <a:tcPr anchor="ctr"/>
                </a:tc>
                <a:tc>
                  <a:txBody>
                    <a:bodyPr/>
                    <a:lstStyle/>
                    <a:p>
                      <a:r>
                        <a:rPr kumimoji="1" lang="ja-JP" altLang="en-US" sz="1200" dirty="0"/>
                        <a:t>映像取得、解析</a:t>
                      </a:r>
                    </a:p>
                  </a:txBody>
                  <a:tcPr anchor="ctr"/>
                </a:tc>
                <a:tc>
                  <a:txBody>
                    <a:bodyPr/>
                    <a:lstStyle/>
                    <a:p>
                      <a:r>
                        <a:rPr kumimoji="1" lang="ja-JP" altLang="en-US" sz="1200" dirty="0"/>
                        <a:t>映像解析</a:t>
                      </a:r>
                    </a:p>
                  </a:txBody>
                  <a:tcPr anchor="ctr"/>
                </a:tc>
                <a:tc>
                  <a:txBody>
                    <a:bodyPr/>
                    <a:lstStyle/>
                    <a:p>
                      <a:r>
                        <a:rPr kumimoji="1" lang="ja-JP" altLang="en-US" sz="1200" dirty="0"/>
                        <a:t>カメラレンズに押し当てた指の状態から明暗を取得し、心拍数に変換する</a:t>
                      </a:r>
                    </a:p>
                  </a:txBody>
                  <a:tcPr anchor="ctr"/>
                </a:tc>
                <a:tc>
                  <a:txBody>
                    <a:bodyPr/>
                    <a:lstStyle/>
                    <a:p>
                      <a:endParaRPr kumimoji="1" lang="ja-JP" altLang="en-US" sz="1200" dirty="0"/>
                    </a:p>
                  </a:txBody>
                  <a:tcPr anchor="ctr"/>
                </a:tc>
                <a:extLst>
                  <a:ext uri="{0D108BD9-81ED-4DB2-BD59-A6C34878D82A}">
                    <a16:rowId xmlns:a16="http://schemas.microsoft.com/office/drawing/2014/main" xmlns="" val="10001"/>
                  </a:ext>
                </a:extLst>
              </a:tr>
              <a:tr h="0">
                <a:tc>
                  <a:txBody>
                    <a:bodyPr/>
                    <a:lstStyle/>
                    <a:p>
                      <a:pPr algn="ctr"/>
                      <a:r>
                        <a:rPr kumimoji="1" lang="en-US" altLang="ja-JP" sz="1200" dirty="0"/>
                        <a:t>2</a:t>
                      </a:r>
                      <a:endParaRPr kumimoji="1" lang="ja-JP" altLang="en-US" sz="1200" dirty="0"/>
                    </a:p>
                  </a:txBody>
                  <a:tcPr anchor="ctr"/>
                </a:tc>
                <a:tc>
                  <a:txBody>
                    <a:bodyPr/>
                    <a:lstStyle/>
                    <a:p>
                      <a:endParaRPr kumimoji="1" lang="ja-JP" altLang="en-US" sz="1200" dirty="0"/>
                    </a:p>
                  </a:txBody>
                  <a:tcPr anchor="ctr"/>
                </a:tc>
                <a:tc>
                  <a:txBody>
                    <a:bodyPr/>
                    <a:lstStyle/>
                    <a:p>
                      <a:r>
                        <a:rPr kumimoji="1" lang="ja-JP" altLang="en-US" sz="1200" dirty="0"/>
                        <a:t>コヒーレンス値算出</a:t>
                      </a:r>
                    </a:p>
                  </a:txBody>
                  <a:tcPr anchor="ctr"/>
                </a:tc>
                <a:tc>
                  <a:txBody>
                    <a:bodyPr/>
                    <a:lstStyle/>
                    <a:p>
                      <a:r>
                        <a:rPr kumimoji="1" lang="ja-JP" altLang="en-US" sz="1200" dirty="0"/>
                        <a:t>心拍数と呼吸タイミングから、コヒーレンス達成度を算出する</a:t>
                      </a:r>
                    </a:p>
                  </a:txBody>
                  <a:tcPr anchor="ctr"/>
                </a:tc>
                <a:tc>
                  <a:txBody>
                    <a:bodyPr/>
                    <a:lstStyle/>
                    <a:p>
                      <a:endParaRPr kumimoji="1" lang="ja-JP" altLang="en-US" sz="1200" dirty="0"/>
                    </a:p>
                  </a:txBody>
                  <a:tcPr anchor="ctr"/>
                </a:tc>
                <a:extLst>
                  <a:ext uri="{0D108BD9-81ED-4DB2-BD59-A6C34878D82A}">
                    <a16:rowId xmlns:a16="http://schemas.microsoft.com/office/drawing/2014/main" xmlns="" val="10002"/>
                  </a:ext>
                </a:extLst>
              </a:tr>
              <a:tr h="0">
                <a:tc>
                  <a:txBody>
                    <a:bodyPr/>
                    <a:lstStyle/>
                    <a:p>
                      <a:pPr algn="ctr"/>
                      <a:r>
                        <a:rPr kumimoji="1" lang="en-US" altLang="ja-JP" sz="1200" dirty="0"/>
                        <a:t>3</a:t>
                      </a:r>
                      <a:endParaRPr kumimoji="1" lang="ja-JP" altLang="en-US" sz="1200" dirty="0"/>
                    </a:p>
                  </a:txBody>
                  <a:tcPr anchor="ctr"/>
                </a:tc>
                <a:tc>
                  <a:txBody>
                    <a:bodyPr/>
                    <a:lstStyle/>
                    <a:p>
                      <a:r>
                        <a:rPr kumimoji="1" lang="ja-JP" altLang="en-US" sz="1200" dirty="0"/>
                        <a:t>画面表示</a:t>
                      </a:r>
                    </a:p>
                  </a:txBody>
                  <a:tcPr anchor="ctr"/>
                </a:tc>
                <a:tc>
                  <a:txBody>
                    <a:bodyPr/>
                    <a:lstStyle/>
                    <a:p>
                      <a:r>
                        <a:rPr kumimoji="1" lang="ja-JP" altLang="en-US" sz="1200" dirty="0"/>
                        <a:t>心拍数表示</a:t>
                      </a:r>
                    </a:p>
                  </a:txBody>
                  <a:tcPr anchor="ctr"/>
                </a:tc>
                <a:tc>
                  <a:txBody>
                    <a:bodyPr/>
                    <a:lstStyle/>
                    <a:p>
                      <a:r>
                        <a:rPr kumimoji="1" lang="ja-JP" altLang="en-US" sz="1200" dirty="0"/>
                        <a:t>変換した心拍数を表示、及び蓄積する</a:t>
                      </a:r>
                    </a:p>
                  </a:txBody>
                  <a:tcPr anchor="ctr"/>
                </a:tc>
                <a:tc>
                  <a:txBody>
                    <a:bodyPr/>
                    <a:lstStyle/>
                    <a:p>
                      <a:endParaRPr kumimoji="1" lang="ja-JP" altLang="en-US" sz="1200" dirty="0"/>
                    </a:p>
                  </a:txBody>
                  <a:tcPr anchor="ctr"/>
                </a:tc>
                <a:extLst>
                  <a:ext uri="{0D108BD9-81ED-4DB2-BD59-A6C34878D82A}">
                    <a16:rowId xmlns:a16="http://schemas.microsoft.com/office/drawing/2014/main" xmlns="" val="10003"/>
                  </a:ext>
                </a:extLst>
              </a:tr>
              <a:tr h="0">
                <a:tc>
                  <a:txBody>
                    <a:bodyPr/>
                    <a:lstStyle/>
                    <a:p>
                      <a:pPr algn="ctr"/>
                      <a:r>
                        <a:rPr kumimoji="1" lang="en-US" altLang="ja-JP" sz="1200" dirty="0"/>
                        <a:t>4</a:t>
                      </a:r>
                      <a:endParaRPr kumimoji="1" lang="ja-JP" altLang="en-US" sz="1200" dirty="0"/>
                    </a:p>
                  </a:txBody>
                  <a:tcPr anchor="ctr"/>
                </a:tc>
                <a:tc>
                  <a:txBody>
                    <a:bodyPr/>
                    <a:lstStyle/>
                    <a:p>
                      <a:endParaRPr kumimoji="1" lang="ja-JP" altLang="en-US" sz="1200" dirty="0"/>
                    </a:p>
                  </a:txBody>
                  <a:tcPr anchor="ctr"/>
                </a:tc>
                <a:tc>
                  <a:txBody>
                    <a:bodyPr/>
                    <a:lstStyle/>
                    <a:p>
                      <a:r>
                        <a:rPr kumimoji="1" lang="ja-JP" altLang="en-US" sz="1200" dirty="0"/>
                        <a:t>コヒーレンス達成度表示</a:t>
                      </a:r>
                    </a:p>
                  </a:txBody>
                  <a:tcPr anchor="ctr"/>
                </a:tc>
                <a:tc>
                  <a:txBody>
                    <a:bodyPr/>
                    <a:lstStyle/>
                    <a:p>
                      <a:r>
                        <a:rPr kumimoji="1" lang="ja-JP" altLang="en-US" sz="1200" dirty="0"/>
                        <a:t>算出したコヒーレンス達成度を表示、及び蓄積する</a:t>
                      </a:r>
                    </a:p>
                  </a:txBody>
                  <a:tcPr anchor="ctr"/>
                </a:tc>
                <a:tc>
                  <a:txBody>
                    <a:bodyPr/>
                    <a:lstStyle/>
                    <a:p>
                      <a:endParaRPr kumimoji="1" lang="ja-JP" altLang="en-US" sz="1200" dirty="0"/>
                    </a:p>
                  </a:txBody>
                  <a:tcPr anchor="ctr"/>
                </a:tc>
                <a:extLst>
                  <a:ext uri="{0D108BD9-81ED-4DB2-BD59-A6C34878D82A}">
                    <a16:rowId xmlns:a16="http://schemas.microsoft.com/office/drawing/2014/main" xmlns="" val="10004"/>
                  </a:ext>
                </a:extLst>
              </a:tr>
              <a:tr h="0">
                <a:tc>
                  <a:txBody>
                    <a:bodyPr/>
                    <a:lstStyle/>
                    <a:p>
                      <a:pPr algn="ctr"/>
                      <a:r>
                        <a:rPr kumimoji="1" lang="en-US" altLang="ja-JP" sz="1200" dirty="0"/>
                        <a:t>5</a:t>
                      </a:r>
                      <a:endParaRPr kumimoji="1" lang="ja-JP" altLang="en-US" sz="1200" dirty="0"/>
                    </a:p>
                  </a:txBody>
                  <a:tcPr anchor="ctr"/>
                </a:tc>
                <a:tc>
                  <a:txBody>
                    <a:bodyPr/>
                    <a:lstStyle/>
                    <a:p>
                      <a:endParaRPr kumimoji="1" lang="ja-JP" altLang="en-US" sz="1200" dirty="0"/>
                    </a:p>
                  </a:txBody>
                  <a:tcPr anchor="ctr"/>
                </a:tc>
                <a:tc>
                  <a:txBody>
                    <a:bodyPr/>
                    <a:lstStyle/>
                    <a:p>
                      <a:r>
                        <a:rPr kumimoji="1" lang="ja-JP" altLang="en-US" sz="1200" dirty="0"/>
                        <a:t>呼吸タイミング</a:t>
                      </a:r>
                    </a:p>
                  </a:txBody>
                  <a:tcPr anchor="ctr"/>
                </a:tc>
                <a:tc>
                  <a:txBody>
                    <a:bodyPr/>
                    <a:lstStyle/>
                    <a:p>
                      <a:r>
                        <a:rPr kumimoji="1" lang="ja-JP" altLang="en-US" sz="1200" dirty="0"/>
                        <a:t>選択された呼吸タイミングに応じて、上り（</a:t>
                      </a:r>
                      <a:r>
                        <a:rPr kumimoji="1" lang="en-US" altLang="ja-JP" sz="1200" dirty="0"/>
                        <a:t>Inhale</a:t>
                      </a:r>
                      <a:r>
                        <a:rPr kumimoji="1" lang="ja-JP" altLang="en-US" sz="1200" dirty="0"/>
                        <a:t>）、下り（</a:t>
                      </a:r>
                      <a:r>
                        <a:rPr kumimoji="1" lang="en-US" altLang="ja-JP" sz="1200" dirty="0"/>
                        <a:t>Exhale</a:t>
                      </a:r>
                      <a:r>
                        <a:rPr kumimoji="1" lang="ja-JP" altLang="en-US" sz="1200" dirty="0"/>
                        <a:t>）、止める（</a:t>
                      </a:r>
                      <a:r>
                        <a:rPr kumimoji="1" lang="en-US" altLang="ja-JP" sz="1200" dirty="0"/>
                        <a:t>Hold</a:t>
                      </a:r>
                      <a:r>
                        <a:rPr kumimoji="1" lang="ja-JP" altLang="en-US" sz="1200" dirty="0"/>
                        <a:t>）線を表示、及びマーカー（●）を線上で移動させる</a:t>
                      </a:r>
                    </a:p>
                  </a:txBody>
                  <a:tcPr anchor="ctr"/>
                </a:tc>
                <a:tc>
                  <a:txBody>
                    <a:bodyPr/>
                    <a:lstStyle/>
                    <a:p>
                      <a:endParaRPr kumimoji="1" lang="ja-JP" altLang="en-US" sz="1200" dirty="0"/>
                    </a:p>
                  </a:txBody>
                  <a:tcPr anchor="ctr"/>
                </a:tc>
                <a:extLst>
                  <a:ext uri="{0D108BD9-81ED-4DB2-BD59-A6C34878D82A}">
                    <a16:rowId xmlns:a16="http://schemas.microsoft.com/office/drawing/2014/main" xmlns="" val="1407484441"/>
                  </a:ext>
                </a:extLst>
              </a:tr>
              <a:tr h="0">
                <a:tc>
                  <a:txBody>
                    <a:bodyPr/>
                    <a:lstStyle/>
                    <a:p>
                      <a:pPr algn="ctr"/>
                      <a:r>
                        <a:rPr kumimoji="1" lang="en-US" altLang="ja-JP" sz="1200" dirty="0"/>
                        <a:t>6</a:t>
                      </a:r>
                      <a:endParaRPr kumimoji="1" lang="ja-JP" altLang="en-US" sz="1200" dirty="0"/>
                    </a:p>
                  </a:txBody>
                  <a:tcPr anchor="ctr"/>
                </a:tc>
                <a:tc>
                  <a:txBody>
                    <a:bodyPr/>
                    <a:lstStyle/>
                    <a:p>
                      <a:r>
                        <a:rPr kumimoji="1" lang="ja-JP" altLang="en-US" sz="1200" dirty="0"/>
                        <a:t>設定</a:t>
                      </a:r>
                    </a:p>
                  </a:txBody>
                  <a:tcPr anchor="ctr"/>
                </a:tc>
                <a:tc>
                  <a:txBody>
                    <a:bodyPr/>
                    <a:lstStyle/>
                    <a:p>
                      <a:r>
                        <a:rPr kumimoji="1" lang="ja-JP" altLang="en-US" sz="1200" dirty="0"/>
                        <a:t>呼吸タイミング変更</a:t>
                      </a:r>
                    </a:p>
                  </a:txBody>
                  <a:tcPr anchor="ctr"/>
                </a:tc>
                <a:tc>
                  <a:txBody>
                    <a:bodyPr/>
                    <a:lstStyle/>
                    <a:p>
                      <a:r>
                        <a:rPr kumimoji="1" lang="ja-JP" altLang="en-US" sz="1200" dirty="0"/>
                        <a:t>呼吸タイミングを選択可能とする</a:t>
                      </a:r>
                    </a:p>
                  </a:txBody>
                  <a:tcPr anchor="ctr"/>
                </a:tc>
                <a:tc>
                  <a:txBody>
                    <a:bodyPr/>
                    <a:lstStyle/>
                    <a:p>
                      <a:r>
                        <a:rPr kumimoji="1" lang="en-US" altLang="ja-JP" sz="1200" dirty="0"/>
                        <a:t>5:5</a:t>
                      </a:r>
                      <a:r>
                        <a:rPr kumimoji="1" lang="ja-JP" altLang="en-US" sz="1200" dirty="0"/>
                        <a:t>または</a:t>
                      </a:r>
                      <a:r>
                        <a:rPr kumimoji="1" lang="en-US" altLang="ja-JP" sz="1200" dirty="0"/>
                        <a:t>3:1:6</a:t>
                      </a:r>
                      <a:r>
                        <a:rPr kumimoji="1" lang="ja-JP" altLang="en-US" sz="1200" dirty="0"/>
                        <a:t>の</a:t>
                      </a:r>
                      <a:r>
                        <a:rPr kumimoji="1" lang="en-US" altLang="ja-JP" sz="1200" dirty="0"/>
                        <a:t>2</a:t>
                      </a:r>
                      <a:r>
                        <a:rPr kumimoji="1" lang="ja-JP" altLang="en-US" sz="1200" dirty="0"/>
                        <a:t>種</a:t>
                      </a:r>
                    </a:p>
                  </a:txBody>
                  <a:tcPr anchor="ctr"/>
                </a:tc>
                <a:extLst>
                  <a:ext uri="{0D108BD9-81ED-4DB2-BD59-A6C34878D82A}">
                    <a16:rowId xmlns:a16="http://schemas.microsoft.com/office/drawing/2014/main" xmlns="" val="10005"/>
                  </a:ext>
                </a:extLst>
              </a:tr>
              <a:tr h="0">
                <a:tc>
                  <a:txBody>
                    <a:bodyPr/>
                    <a:lstStyle/>
                    <a:p>
                      <a:pPr algn="ctr"/>
                      <a:r>
                        <a:rPr kumimoji="1" lang="en-US" altLang="ja-JP" sz="1200" dirty="0"/>
                        <a:t>7</a:t>
                      </a:r>
                      <a:endParaRPr kumimoji="1" lang="ja-JP" altLang="en-US" sz="1200" dirty="0"/>
                    </a:p>
                  </a:txBody>
                  <a:tcPr anchor="ctr"/>
                </a:tc>
                <a:tc>
                  <a:txBody>
                    <a:bodyPr/>
                    <a:lstStyle/>
                    <a:p>
                      <a:r>
                        <a:rPr kumimoji="1" lang="ja-JP" altLang="en-US" sz="1200" dirty="0"/>
                        <a:t>結果表示</a:t>
                      </a:r>
                    </a:p>
                  </a:txBody>
                  <a:tcPr anchor="ctr"/>
                </a:tc>
                <a:tc>
                  <a:txBody>
                    <a:bodyPr/>
                    <a:lstStyle/>
                    <a:p>
                      <a:r>
                        <a:rPr kumimoji="1" lang="ja-JP" altLang="en-US" sz="1200" dirty="0"/>
                        <a:t>測定結果表示</a:t>
                      </a:r>
                    </a:p>
                  </a:txBody>
                  <a:tcPr anchor="ctr"/>
                </a:tc>
                <a:tc>
                  <a:txBody>
                    <a:bodyPr/>
                    <a:lstStyle/>
                    <a:p>
                      <a:r>
                        <a:rPr kumimoji="1" lang="ja-JP" altLang="en-US" sz="1200" dirty="0"/>
                        <a:t>心拍数及びコヒーレンス達成度を表示する</a:t>
                      </a:r>
                    </a:p>
                  </a:txBody>
                  <a:tcPr anchor="ctr"/>
                </a:tc>
                <a:tc>
                  <a:txBody>
                    <a:bodyPr/>
                    <a:lstStyle/>
                    <a:p>
                      <a:r>
                        <a:rPr kumimoji="1" lang="ja-JP" altLang="en-US" sz="1200" dirty="0"/>
                        <a:t>測定停止により画面遷移することを想定</a:t>
                      </a:r>
                    </a:p>
                  </a:txBody>
                  <a:tcPr anchor="ctr"/>
                </a:tc>
                <a:extLst>
                  <a:ext uri="{0D108BD9-81ED-4DB2-BD59-A6C34878D82A}">
                    <a16:rowId xmlns:a16="http://schemas.microsoft.com/office/drawing/2014/main" xmlns="" val="3224353424"/>
                  </a:ext>
                </a:extLst>
              </a:tr>
            </a:tbl>
          </a:graphicData>
        </a:graphic>
      </p:graphicFrame>
    </p:spTree>
    <p:extLst>
      <p:ext uri="{BB962C8B-B14F-4D97-AF65-F5344CB8AC3E}">
        <p14:creationId xmlns:p14="http://schemas.microsoft.com/office/powerpoint/2010/main" xmlns="" val="186804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検証バージョン</a:t>
            </a:r>
          </a:p>
        </p:txBody>
      </p:sp>
      <p:sp>
        <p:nvSpPr>
          <p:cNvPr id="3" name="コンテンツ プレースホルダー 2"/>
          <p:cNvSpPr>
            <a:spLocks noGrp="1"/>
          </p:cNvSpPr>
          <p:nvPr>
            <p:ph sz="quarter" idx="10"/>
          </p:nvPr>
        </p:nvSpPr>
        <p:spPr/>
        <p:txBody>
          <a:bodyPr/>
          <a:lstStyle/>
          <a:p>
            <a:pPr lvl="1"/>
            <a:r>
              <a:rPr lang="ja-JP" altLang="en-US" dirty="0"/>
              <a:t>以下のＯＳとバージョンの組み合わせで動作確認（画面を目視確認）を行います。</a:t>
            </a:r>
          </a:p>
          <a:p>
            <a:pPr lvl="1"/>
            <a:r>
              <a:rPr lang="ja-JP" altLang="en-US" dirty="0"/>
              <a:t>印や入力のない組み合わせは動作確認は行いません。</a:t>
            </a:r>
          </a:p>
          <a:p>
            <a:pPr lvl="1"/>
            <a:r>
              <a:rPr lang="en-US" altLang="ja-JP" dirty="0"/>
              <a:t>iOS11.X</a:t>
            </a:r>
            <a:r>
              <a:rPr lang="ja-JP" altLang="en-US" dirty="0"/>
              <a:t>の実機で試験を実施いたします。</a:t>
            </a:r>
            <a:endParaRPr kumimoji="1" lang="ja-JP" altLang="en-US" dirty="0"/>
          </a:p>
        </p:txBody>
      </p:sp>
      <p:graphicFrame>
        <p:nvGraphicFramePr>
          <p:cNvPr id="6" name="表 5">
            <a:extLst>
              <a:ext uri="{FF2B5EF4-FFF2-40B4-BE49-F238E27FC236}">
                <a16:creationId xmlns:a16="http://schemas.microsoft.com/office/drawing/2014/main" xmlns="" id="{39154299-17EE-4FE7-8CEF-975D4A7E954E}"/>
              </a:ext>
            </a:extLst>
          </p:cNvPr>
          <p:cNvGraphicFramePr>
            <a:graphicFrameLocks noGrp="1"/>
          </p:cNvGraphicFramePr>
          <p:nvPr>
            <p:extLst>
              <p:ext uri="{D42A27DB-BD31-4B8C-83A1-F6EECF244321}">
                <p14:modId xmlns:p14="http://schemas.microsoft.com/office/powerpoint/2010/main" xmlns="" val="583296595"/>
              </p:ext>
            </p:extLst>
          </p:nvPr>
        </p:nvGraphicFramePr>
        <p:xfrm>
          <a:off x="2823653" y="2630658"/>
          <a:ext cx="2430357" cy="1760220"/>
        </p:xfrm>
        <a:graphic>
          <a:graphicData uri="http://schemas.openxmlformats.org/drawingml/2006/table">
            <a:tbl>
              <a:tblPr firstRow="1" bandRow="1">
                <a:tableStyleId>{93296810-A885-4BE3-A3E7-6D5BEEA58F35}</a:tableStyleId>
              </a:tblPr>
              <a:tblGrid>
                <a:gridCol w="1515957">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tblGrid>
              <a:tr h="0">
                <a:tc>
                  <a:txBody>
                    <a:bodyPr/>
                    <a:lstStyle/>
                    <a:p>
                      <a:pPr algn="ctr"/>
                      <a:r>
                        <a:rPr kumimoji="1" lang="en-US" altLang="ja-JP" sz="1050" dirty="0"/>
                        <a:t>OS</a:t>
                      </a:r>
                      <a:r>
                        <a:rPr kumimoji="1" lang="ja-JP" altLang="en-US" sz="1050" dirty="0"/>
                        <a:t>バージョン</a:t>
                      </a:r>
                    </a:p>
                  </a:txBody>
                  <a:tcPr anchor="ctr"/>
                </a:tc>
                <a:tc>
                  <a:txBody>
                    <a:bodyPr/>
                    <a:lstStyle/>
                    <a:p>
                      <a:pPr algn="ctr"/>
                      <a:r>
                        <a:rPr kumimoji="1" lang="en-US" altLang="ja-JP" sz="1050" dirty="0" err="1"/>
                        <a:t>iPhone</a:t>
                      </a:r>
                      <a:endParaRPr kumimoji="1" lang="ja-JP" altLang="en-US" sz="1050" dirty="0"/>
                    </a:p>
                  </a:txBody>
                  <a:tcPr anchor="ctr"/>
                </a:tc>
                <a:extLst>
                  <a:ext uri="{0D108BD9-81ED-4DB2-BD59-A6C34878D82A}">
                    <a16:rowId xmlns:a16="http://schemas.microsoft.com/office/drawing/2014/main" xmlns="" val="10000"/>
                  </a:ext>
                </a:extLst>
              </a:tr>
              <a:tr h="0">
                <a:tc>
                  <a:txBody>
                    <a:bodyPr/>
                    <a:lstStyle/>
                    <a:p>
                      <a:r>
                        <a:rPr kumimoji="1" lang="en-US" altLang="ja-JP" sz="1050" dirty="0"/>
                        <a:t>11.X</a:t>
                      </a:r>
                      <a:endParaRPr kumimoji="1" lang="ja-JP" altLang="en-US" sz="1050" dirty="0"/>
                    </a:p>
                  </a:txBody>
                  <a:tcPr anchor="ctr"/>
                </a:tc>
                <a:tc>
                  <a:txBody>
                    <a:bodyPr/>
                    <a:lstStyle/>
                    <a:p>
                      <a:pPr algn="ctr"/>
                      <a:r>
                        <a:rPr kumimoji="1" lang="ja-JP" altLang="en-US" sz="1050" dirty="0"/>
                        <a:t>〇</a:t>
                      </a:r>
                    </a:p>
                  </a:txBody>
                  <a:tcPr anchor="ctr"/>
                </a:tc>
                <a:extLst>
                  <a:ext uri="{0D108BD9-81ED-4DB2-BD59-A6C34878D82A}">
                    <a16:rowId xmlns:a16="http://schemas.microsoft.com/office/drawing/2014/main" xmlns="" val="572631192"/>
                  </a:ext>
                </a:extLst>
              </a:tr>
              <a:tr h="0">
                <a:tc>
                  <a:txBody>
                    <a:bodyPr/>
                    <a:lstStyle/>
                    <a:p>
                      <a:r>
                        <a:rPr kumimoji="1" lang="en-US" altLang="ja-JP" sz="1050" dirty="0"/>
                        <a:t>10.X</a:t>
                      </a:r>
                      <a:endParaRPr kumimoji="1" lang="ja-JP" altLang="en-US" sz="1050" dirty="0"/>
                    </a:p>
                  </a:txBody>
                  <a:tcPr anchor="ctr"/>
                </a:tc>
                <a:tc>
                  <a:txBody>
                    <a:bodyPr/>
                    <a:lstStyle/>
                    <a:p>
                      <a:pPr algn="ctr"/>
                      <a:endParaRPr kumimoji="1" lang="ja-JP" altLang="en-US" sz="1050" dirty="0"/>
                    </a:p>
                  </a:txBody>
                  <a:tcPr anchor="ctr"/>
                </a:tc>
                <a:extLst>
                  <a:ext uri="{0D108BD9-81ED-4DB2-BD59-A6C34878D82A}">
                    <a16:rowId xmlns:a16="http://schemas.microsoft.com/office/drawing/2014/main" xmlns="" val="10001"/>
                  </a:ext>
                </a:extLst>
              </a:tr>
              <a:tr h="0">
                <a:tc>
                  <a:txBody>
                    <a:bodyPr/>
                    <a:lstStyle/>
                    <a:p>
                      <a:r>
                        <a:rPr kumimoji="1" lang="en-US" altLang="ja-JP" sz="1050" dirty="0"/>
                        <a:t>9.X</a:t>
                      </a:r>
                      <a:endParaRPr kumimoji="1" lang="ja-JP" altLang="en-US" sz="1050" dirty="0"/>
                    </a:p>
                  </a:txBody>
                  <a:tcPr anchor="ctr"/>
                </a:tc>
                <a:tc>
                  <a:txBody>
                    <a:bodyPr/>
                    <a:lstStyle/>
                    <a:p>
                      <a:pPr algn="ctr"/>
                      <a:endParaRPr kumimoji="1" lang="ja-JP" altLang="en-US" sz="1050" dirty="0"/>
                    </a:p>
                  </a:txBody>
                  <a:tcPr anchor="ctr"/>
                </a:tc>
                <a:extLst>
                  <a:ext uri="{0D108BD9-81ED-4DB2-BD59-A6C34878D82A}">
                    <a16:rowId xmlns:a16="http://schemas.microsoft.com/office/drawing/2014/main" xmlns="" val="10002"/>
                  </a:ext>
                </a:extLst>
              </a:tr>
              <a:tr h="0">
                <a:tc>
                  <a:txBody>
                    <a:bodyPr/>
                    <a:lstStyle/>
                    <a:p>
                      <a:r>
                        <a:rPr kumimoji="1" lang="en-US" altLang="ja-JP" sz="1050" dirty="0"/>
                        <a:t>8.X</a:t>
                      </a:r>
                      <a:endParaRPr kumimoji="1" lang="ja-JP" altLang="en-US" sz="1050" dirty="0"/>
                    </a:p>
                  </a:txBody>
                  <a:tcPr anchor="ctr"/>
                </a:tc>
                <a:tc>
                  <a:txBody>
                    <a:bodyPr/>
                    <a:lstStyle/>
                    <a:p>
                      <a:pPr algn="ctr"/>
                      <a:endParaRPr kumimoji="1" lang="ja-JP" altLang="en-US" sz="1050" dirty="0"/>
                    </a:p>
                  </a:txBody>
                  <a:tcPr anchor="ctr"/>
                </a:tc>
                <a:extLst>
                  <a:ext uri="{0D108BD9-81ED-4DB2-BD59-A6C34878D82A}">
                    <a16:rowId xmlns:a16="http://schemas.microsoft.com/office/drawing/2014/main" xmlns="" val="10003"/>
                  </a:ext>
                </a:extLst>
              </a:tr>
              <a:tr h="0">
                <a:tc>
                  <a:txBody>
                    <a:bodyPr/>
                    <a:lstStyle/>
                    <a:p>
                      <a:r>
                        <a:rPr kumimoji="1" lang="en-US" altLang="ja-JP" sz="1050" dirty="0"/>
                        <a:t>7.X</a:t>
                      </a:r>
                      <a:endParaRPr kumimoji="1" lang="ja-JP" altLang="en-US" sz="1050" dirty="0"/>
                    </a:p>
                  </a:txBody>
                  <a:tcPr anchor="ctr"/>
                </a:tc>
                <a:tc>
                  <a:txBody>
                    <a:bodyPr/>
                    <a:lstStyle/>
                    <a:p>
                      <a:pPr algn="ctr"/>
                      <a:endParaRPr kumimoji="1" lang="ja-JP" altLang="en-US" sz="1050"/>
                    </a:p>
                  </a:txBody>
                  <a:tcPr anchor="ctr"/>
                </a:tc>
                <a:extLst>
                  <a:ext uri="{0D108BD9-81ED-4DB2-BD59-A6C34878D82A}">
                    <a16:rowId xmlns:a16="http://schemas.microsoft.com/office/drawing/2014/main" xmlns="" val="10004"/>
                  </a:ext>
                </a:extLst>
              </a:tr>
              <a:tr h="0">
                <a:tc>
                  <a:txBody>
                    <a:bodyPr/>
                    <a:lstStyle/>
                    <a:p>
                      <a:r>
                        <a:rPr kumimoji="1" lang="en-US" altLang="ja-JP" sz="1050" dirty="0"/>
                        <a:t>6.X</a:t>
                      </a:r>
                      <a:endParaRPr kumimoji="1" lang="ja-JP" altLang="en-US" sz="1050" dirty="0"/>
                    </a:p>
                  </a:txBody>
                  <a:tcPr anchor="ctr"/>
                </a:tc>
                <a:tc>
                  <a:txBody>
                    <a:bodyPr/>
                    <a:lstStyle/>
                    <a:p>
                      <a:pPr algn="ctr"/>
                      <a:endParaRPr kumimoji="1" lang="ja-JP" altLang="en-US" sz="1050" dirty="0"/>
                    </a:p>
                  </a:txBody>
                  <a:tcPr anchor="ctr"/>
                </a:tc>
                <a:extLst>
                  <a:ext uri="{0D108BD9-81ED-4DB2-BD59-A6C34878D82A}">
                    <a16:rowId xmlns:a16="http://schemas.microsoft.com/office/drawing/2014/main" xmlns="" val="10005"/>
                  </a:ext>
                </a:extLst>
              </a:tr>
            </a:tbl>
          </a:graphicData>
        </a:graphic>
      </p:graphicFrame>
      <p:sp>
        <p:nvSpPr>
          <p:cNvPr id="8" name="テキスト ボックス 7">
            <a:extLst>
              <a:ext uri="{FF2B5EF4-FFF2-40B4-BE49-F238E27FC236}">
                <a16:creationId xmlns:a16="http://schemas.microsoft.com/office/drawing/2014/main" xmlns="" id="{D6E0BE41-6070-43B9-95C1-89E3B5F069AE}"/>
              </a:ext>
            </a:extLst>
          </p:cNvPr>
          <p:cNvSpPr txBox="1"/>
          <p:nvPr/>
        </p:nvSpPr>
        <p:spPr>
          <a:xfrm>
            <a:off x="2551003" y="2261326"/>
            <a:ext cx="684803" cy="307777"/>
          </a:xfrm>
          <a:prstGeom prst="rect">
            <a:avLst/>
          </a:prstGeom>
          <a:noFill/>
        </p:spPr>
        <p:txBody>
          <a:bodyPr wrap="none" rtlCol="0">
            <a:spAutoFit/>
          </a:bodyPr>
          <a:lstStyle/>
          <a:p>
            <a:r>
              <a:rPr kumimoji="1" lang="ja-JP" altLang="en-US" sz="1400" b="1" dirty="0">
                <a:solidFill>
                  <a:srgbClr val="00B050"/>
                </a:solidFill>
              </a:rPr>
              <a:t>■</a:t>
            </a:r>
            <a:r>
              <a:rPr kumimoji="1" lang="en-US" altLang="ja-JP" sz="1400" b="1" dirty="0" err="1">
                <a:solidFill>
                  <a:srgbClr val="00B050"/>
                </a:solidFill>
              </a:rPr>
              <a:t>iOS</a:t>
            </a:r>
            <a:endParaRPr kumimoji="1" lang="ja-JP" altLang="en-US" sz="1400" b="1" dirty="0">
              <a:solidFill>
                <a:srgbClr val="00B050"/>
              </a:solidFill>
            </a:endParaRPr>
          </a:p>
        </p:txBody>
      </p:sp>
    </p:spTree>
    <p:extLst>
      <p:ext uri="{BB962C8B-B14F-4D97-AF65-F5344CB8AC3E}">
        <p14:creationId xmlns:p14="http://schemas.microsoft.com/office/powerpoint/2010/main" xmlns="" val="72794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費用</a:t>
            </a:r>
            <a:r>
              <a:rPr kumimoji="1" lang="ja-JP" altLang="en-US" dirty="0"/>
              <a:t>について</a:t>
            </a:r>
          </a:p>
        </p:txBody>
      </p:sp>
      <p:sp>
        <p:nvSpPr>
          <p:cNvPr id="3" name="テキスト プレースホルダー 2"/>
          <p:cNvSpPr>
            <a:spLocks noGrp="1"/>
          </p:cNvSpPr>
          <p:nvPr>
            <p:ph type="body" sz="quarter" idx="10"/>
          </p:nvPr>
        </p:nvSpPr>
        <p:spPr>
          <a:xfrm>
            <a:off x="194336" y="3898716"/>
            <a:ext cx="7098788" cy="400110"/>
          </a:xfrm>
        </p:spPr>
        <p:txBody>
          <a:bodyPr/>
          <a:lstStyle/>
          <a:p>
            <a:endParaRPr kumimoji="1" lang="ja-JP" altLang="en-US" dirty="0"/>
          </a:p>
        </p:txBody>
      </p:sp>
    </p:spTree>
    <p:extLst>
      <p:ext uri="{BB962C8B-B14F-4D97-AF65-F5344CB8AC3E}">
        <p14:creationId xmlns:p14="http://schemas.microsoft.com/office/powerpoint/2010/main" xmlns="" val="122638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お見積もり条件</a:t>
            </a:r>
            <a:endParaRPr kumimoji="1" lang="ja-JP" altLang="en-US" dirty="0"/>
          </a:p>
        </p:txBody>
      </p:sp>
      <p:sp>
        <p:nvSpPr>
          <p:cNvPr id="3" name="コンテンツ プレースホルダー 2"/>
          <p:cNvSpPr>
            <a:spLocks noGrp="1"/>
          </p:cNvSpPr>
          <p:nvPr>
            <p:ph sz="quarter" idx="10"/>
          </p:nvPr>
        </p:nvSpPr>
        <p:spPr>
          <a:xfrm>
            <a:off x="193415" y="1208088"/>
            <a:ext cx="9517057" cy="5143015"/>
          </a:xfrm>
        </p:spPr>
        <p:txBody>
          <a:bodyPr>
            <a:normAutofit lnSpcReduction="10000"/>
          </a:bodyPr>
          <a:lstStyle/>
          <a:p>
            <a:r>
              <a:rPr kumimoji="1" lang="ja-JP" altLang="en-US" dirty="0"/>
              <a:t>お見積りにあたり、以下の条件および前提がございます。</a:t>
            </a:r>
            <a:endParaRPr kumimoji="1" lang="en-US" altLang="ja-JP" dirty="0"/>
          </a:p>
          <a:p>
            <a:pPr lvl="1"/>
            <a:r>
              <a:rPr lang="ja-JP" altLang="en-US" dirty="0"/>
              <a:t>対象機種は</a:t>
            </a:r>
            <a:r>
              <a:rPr lang="en-US" altLang="ja-JP" dirty="0"/>
              <a:t>iPhone</a:t>
            </a:r>
            <a:r>
              <a:rPr lang="ja-JP" altLang="en-US" dirty="0"/>
              <a:t>のみでございます。</a:t>
            </a:r>
            <a:r>
              <a:rPr lang="en-US" altLang="ja-JP" dirty="0"/>
              <a:t/>
            </a:r>
            <a:br>
              <a:rPr lang="en-US" altLang="ja-JP" dirty="0"/>
            </a:br>
            <a:endParaRPr lang="en-US" altLang="ja-JP" dirty="0"/>
          </a:p>
          <a:p>
            <a:pPr lvl="1"/>
            <a:r>
              <a:rPr lang="ja-JP" altLang="en-US" dirty="0"/>
              <a:t>サーバ類の管理はございません。</a:t>
            </a:r>
            <a:r>
              <a:rPr lang="en-US" altLang="ja-JP" dirty="0"/>
              <a:t>iPhone</a:t>
            </a:r>
            <a:r>
              <a:rPr lang="ja-JP" altLang="en-US" dirty="0"/>
              <a:t>端末ごとの情報管理とします。</a:t>
            </a:r>
            <a:endParaRPr lang="en-US" altLang="ja-JP" dirty="0"/>
          </a:p>
          <a:p>
            <a:pPr lvl="1"/>
            <a:endParaRPr lang="en-US" altLang="ja-JP" dirty="0"/>
          </a:p>
          <a:p>
            <a:pPr lvl="1"/>
            <a:r>
              <a:rPr lang="en-US" altLang="ja-JP" dirty="0"/>
              <a:t>Apple Developer Program</a:t>
            </a:r>
            <a:r>
              <a:rPr lang="ja-JP" altLang="en-US" dirty="0" err="1"/>
              <a:t>への</a:t>
            </a:r>
            <a:r>
              <a:rPr lang="ja-JP" altLang="en-US" dirty="0"/>
              <a:t>登録が別途必要となります。</a:t>
            </a:r>
            <a:endParaRPr lang="en-US" altLang="ja-JP" dirty="0"/>
          </a:p>
          <a:p>
            <a:pPr lvl="1"/>
            <a:endParaRPr lang="en-US" altLang="ja-JP" dirty="0"/>
          </a:p>
          <a:p>
            <a:pPr lvl="1"/>
            <a:r>
              <a:rPr lang="en-US" altLang="ja-JP" dirty="0"/>
              <a:t>Apple Developer Program</a:t>
            </a:r>
            <a:r>
              <a:rPr lang="ja-JP" altLang="en-US" dirty="0"/>
              <a:t>の情報をご提供いただく場合があります。</a:t>
            </a:r>
            <a:endParaRPr lang="en-US" altLang="ja-JP" dirty="0"/>
          </a:p>
          <a:p>
            <a:pPr lvl="1"/>
            <a:endParaRPr lang="en-US" altLang="ja-JP" dirty="0"/>
          </a:p>
          <a:p>
            <a:pPr lvl="1"/>
            <a:r>
              <a:rPr lang="ja-JP" altLang="en-US" dirty="0"/>
              <a:t>開発着手後の大幅な仕様変更については、別途再見積りとさせて頂きます。</a:t>
            </a:r>
            <a:endParaRPr lang="en-US" altLang="ja-JP" dirty="0"/>
          </a:p>
          <a:p>
            <a:pPr lvl="1"/>
            <a:endParaRPr kumimoji="1" lang="en-US" altLang="ja-JP" dirty="0"/>
          </a:p>
          <a:p>
            <a:pPr lvl="1"/>
            <a:r>
              <a:rPr kumimoji="1" lang="ja-JP" altLang="en-US" dirty="0"/>
              <a:t>アプリケーションのデザイン費は含まれておりません。</a:t>
            </a:r>
            <a:r>
              <a:rPr lang="en-US" altLang="ja-JP" dirty="0"/>
              <a:t/>
            </a:r>
            <a:br>
              <a:rPr lang="en-US" altLang="ja-JP" dirty="0"/>
            </a:br>
            <a:r>
              <a:rPr lang="en-US" altLang="ja-JP" dirty="0"/>
              <a:t>※</a:t>
            </a:r>
            <a:r>
              <a:rPr lang="ja-JP" altLang="en-US" dirty="0"/>
              <a:t>既存アプリ「</a:t>
            </a:r>
            <a:r>
              <a:rPr lang="en-US" altLang="ja-JP" dirty="0" err="1"/>
              <a:t>HeartRate</a:t>
            </a:r>
            <a:r>
              <a:rPr lang="en-US" altLang="ja-JP" dirty="0"/>
              <a:t>+ Coherence</a:t>
            </a:r>
            <a:r>
              <a:rPr lang="ja-JP" altLang="en-US" dirty="0"/>
              <a:t>」のレイアウトに準拠します。</a:t>
            </a:r>
            <a:r>
              <a:rPr lang="en-US" altLang="ja-JP" dirty="0"/>
              <a:t/>
            </a:r>
            <a:br>
              <a:rPr lang="en-US" altLang="ja-JP" dirty="0"/>
            </a:br>
            <a:r>
              <a:rPr lang="en-US" altLang="ja-JP" dirty="0"/>
              <a:t>※</a:t>
            </a:r>
            <a:r>
              <a:rPr lang="ja-JP" altLang="en-US" dirty="0"/>
              <a:t>上記と異なるデザインを希望される場合、デザイン費が別途発生いたします。</a:t>
            </a:r>
            <a:endParaRPr kumimoji="1" lang="en-US" altLang="ja-JP" dirty="0"/>
          </a:p>
          <a:p>
            <a:pPr lvl="1"/>
            <a:endParaRPr kumimoji="1" lang="en-US" altLang="ja-JP" dirty="0"/>
          </a:p>
          <a:p>
            <a:r>
              <a:rPr lang="ja-JP" altLang="en-US" dirty="0"/>
              <a:t>納品物</a:t>
            </a:r>
            <a:endParaRPr lang="en-US" altLang="ja-JP" dirty="0"/>
          </a:p>
          <a:p>
            <a:pPr lvl="1"/>
            <a:endParaRPr kumimoji="1" lang="en-US" altLang="ja-JP" dirty="0"/>
          </a:p>
          <a:p>
            <a:pPr lvl="1"/>
            <a:r>
              <a:rPr kumimoji="1" lang="ja-JP" altLang="en-US" dirty="0"/>
              <a:t>アプリケーション一式（実行ファイルのみ）</a:t>
            </a:r>
            <a:endParaRPr kumimoji="1" lang="en-US" altLang="ja-JP" dirty="0"/>
          </a:p>
        </p:txBody>
      </p:sp>
    </p:spTree>
    <p:extLst>
      <p:ext uri="{BB962C8B-B14F-4D97-AF65-F5344CB8AC3E}">
        <p14:creationId xmlns:p14="http://schemas.microsoft.com/office/powerpoint/2010/main" xmlns="" val="2678286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費用まとめ</a:t>
            </a:r>
          </a:p>
        </p:txBody>
      </p:sp>
      <p:sp>
        <p:nvSpPr>
          <p:cNvPr id="3" name="コンテンツ プレースホルダー 2"/>
          <p:cNvSpPr>
            <a:spLocks noGrp="1"/>
          </p:cNvSpPr>
          <p:nvPr>
            <p:ph sz="quarter" idx="10"/>
          </p:nvPr>
        </p:nvSpPr>
        <p:spPr>
          <a:xfrm>
            <a:off x="193415" y="1037273"/>
            <a:ext cx="9517057" cy="449262"/>
          </a:xfrm>
        </p:spPr>
        <p:txBody>
          <a:bodyPr>
            <a:normAutofit/>
          </a:bodyPr>
          <a:lstStyle/>
          <a:p>
            <a:r>
              <a:rPr kumimoji="1" lang="ja-JP" altLang="en-US" dirty="0"/>
              <a:t>今回ご提案する内容につきまして、費用は以下のとおりでございます。</a:t>
            </a:r>
          </a:p>
        </p:txBody>
      </p:sp>
      <p:graphicFrame>
        <p:nvGraphicFramePr>
          <p:cNvPr id="5" name="表 4"/>
          <p:cNvGraphicFramePr>
            <a:graphicFrameLocks noGrp="1"/>
          </p:cNvGraphicFramePr>
          <p:nvPr>
            <p:extLst>
              <p:ext uri="{D42A27DB-BD31-4B8C-83A1-F6EECF244321}">
                <p14:modId xmlns:p14="http://schemas.microsoft.com/office/powerpoint/2010/main" xmlns="" val="1201922549"/>
              </p:ext>
            </p:extLst>
          </p:nvPr>
        </p:nvGraphicFramePr>
        <p:xfrm>
          <a:off x="410093" y="2035015"/>
          <a:ext cx="9306410" cy="2909013"/>
        </p:xfrm>
        <a:graphic>
          <a:graphicData uri="http://schemas.openxmlformats.org/drawingml/2006/table">
            <a:tbl>
              <a:tblPr firstRow="1" bandRow="1">
                <a:tableStyleId>{93296810-A885-4BE3-A3E7-6D5BEEA58F35}</a:tableStyleId>
              </a:tblPr>
              <a:tblGrid>
                <a:gridCol w="521744">
                  <a:extLst>
                    <a:ext uri="{9D8B030D-6E8A-4147-A177-3AD203B41FA5}">
                      <a16:colId xmlns:a16="http://schemas.microsoft.com/office/drawing/2014/main" xmlns="" val="329778339"/>
                    </a:ext>
                  </a:extLst>
                </a:gridCol>
                <a:gridCol w="2765823">
                  <a:extLst>
                    <a:ext uri="{9D8B030D-6E8A-4147-A177-3AD203B41FA5}">
                      <a16:colId xmlns:a16="http://schemas.microsoft.com/office/drawing/2014/main" xmlns="" val="20001"/>
                    </a:ext>
                  </a:extLst>
                </a:gridCol>
                <a:gridCol w="948149">
                  <a:extLst>
                    <a:ext uri="{9D8B030D-6E8A-4147-A177-3AD203B41FA5}">
                      <a16:colId xmlns:a16="http://schemas.microsoft.com/office/drawing/2014/main" xmlns="" val="20002"/>
                    </a:ext>
                  </a:extLst>
                </a:gridCol>
                <a:gridCol w="704330">
                  <a:extLst>
                    <a:ext uri="{9D8B030D-6E8A-4147-A177-3AD203B41FA5}">
                      <a16:colId xmlns:a16="http://schemas.microsoft.com/office/drawing/2014/main" xmlns="" val="3911050057"/>
                    </a:ext>
                  </a:extLst>
                </a:gridCol>
                <a:gridCol w="621635">
                  <a:extLst>
                    <a:ext uri="{9D8B030D-6E8A-4147-A177-3AD203B41FA5}">
                      <a16:colId xmlns:a16="http://schemas.microsoft.com/office/drawing/2014/main" xmlns="" val="2035968044"/>
                    </a:ext>
                  </a:extLst>
                </a:gridCol>
                <a:gridCol w="1314707">
                  <a:extLst>
                    <a:ext uri="{9D8B030D-6E8A-4147-A177-3AD203B41FA5}">
                      <a16:colId xmlns:a16="http://schemas.microsoft.com/office/drawing/2014/main" xmlns="" val="3435791561"/>
                    </a:ext>
                  </a:extLst>
                </a:gridCol>
                <a:gridCol w="2430022">
                  <a:extLst>
                    <a:ext uri="{9D8B030D-6E8A-4147-A177-3AD203B41FA5}">
                      <a16:colId xmlns:a16="http://schemas.microsoft.com/office/drawing/2014/main" xmlns="" val="3725382426"/>
                    </a:ext>
                  </a:extLst>
                </a:gridCol>
              </a:tblGrid>
              <a:tr h="232697">
                <a:tc>
                  <a:txBody>
                    <a:bodyPr/>
                    <a:lstStyle/>
                    <a:p>
                      <a:pPr algn="ctr"/>
                      <a:r>
                        <a:rPr kumimoji="1" lang="en-US" altLang="ja-JP" sz="1200" dirty="0"/>
                        <a:t>#</a:t>
                      </a:r>
                      <a:endParaRPr kumimoji="1" lang="ja-JP" altLang="en-US" sz="1200" dirty="0"/>
                    </a:p>
                  </a:txBody>
                  <a:tcPr anchor="ctr"/>
                </a:tc>
                <a:tc>
                  <a:txBody>
                    <a:bodyPr/>
                    <a:lstStyle/>
                    <a:p>
                      <a:pPr algn="ctr"/>
                      <a:r>
                        <a:rPr kumimoji="1" lang="ja-JP" altLang="en-US" sz="1200" dirty="0"/>
                        <a:t>項目</a:t>
                      </a:r>
                    </a:p>
                  </a:txBody>
                  <a:tcPr anchor="ctr"/>
                </a:tc>
                <a:tc>
                  <a:txBody>
                    <a:bodyPr/>
                    <a:lstStyle/>
                    <a:p>
                      <a:pPr algn="ctr"/>
                      <a:r>
                        <a:rPr kumimoji="1" lang="ja-JP" altLang="en-US" sz="1200" dirty="0"/>
                        <a:t>単価</a:t>
                      </a:r>
                    </a:p>
                  </a:txBody>
                  <a:tcPr anchor="ctr"/>
                </a:tc>
                <a:tc>
                  <a:txBody>
                    <a:bodyPr/>
                    <a:lstStyle/>
                    <a:p>
                      <a:pPr algn="ctr"/>
                      <a:r>
                        <a:rPr kumimoji="1" lang="ja-JP" altLang="en-US" sz="1200" dirty="0"/>
                        <a:t>数量</a:t>
                      </a:r>
                    </a:p>
                  </a:txBody>
                  <a:tcPr anchor="ctr"/>
                </a:tc>
                <a:tc>
                  <a:txBody>
                    <a:bodyPr/>
                    <a:lstStyle/>
                    <a:p>
                      <a:pPr algn="ctr"/>
                      <a:r>
                        <a:rPr kumimoji="1" lang="ja-JP" altLang="en-US" sz="1200" dirty="0"/>
                        <a:t>単位</a:t>
                      </a:r>
                    </a:p>
                  </a:txBody>
                  <a:tcPr anchor="ctr"/>
                </a:tc>
                <a:tc>
                  <a:txBody>
                    <a:bodyPr/>
                    <a:lstStyle/>
                    <a:p>
                      <a:pPr algn="ctr"/>
                      <a:r>
                        <a:rPr kumimoji="1" lang="ja-JP" altLang="en-US" sz="1200" dirty="0"/>
                        <a:t>金額</a:t>
                      </a:r>
                    </a:p>
                  </a:txBody>
                  <a:tcPr anchor="ctr"/>
                </a:tc>
                <a:tc>
                  <a:txBody>
                    <a:bodyPr/>
                    <a:lstStyle/>
                    <a:p>
                      <a:pPr algn="ctr"/>
                      <a:r>
                        <a:rPr kumimoji="1" lang="ja-JP" altLang="en-US" sz="1200" dirty="0"/>
                        <a:t>備考</a:t>
                      </a:r>
                    </a:p>
                  </a:txBody>
                  <a:tcPr anchor="ctr"/>
                </a:tc>
                <a:extLst>
                  <a:ext uri="{0D108BD9-81ED-4DB2-BD59-A6C34878D82A}">
                    <a16:rowId xmlns:a16="http://schemas.microsoft.com/office/drawing/2014/main" xmlns="" val="4156740760"/>
                  </a:ext>
                </a:extLst>
              </a:tr>
              <a:tr h="232697">
                <a:tc>
                  <a:txBody>
                    <a:bodyPr/>
                    <a:lstStyle/>
                    <a:p>
                      <a:pPr algn="ctr" rtl="0" fontAlgn="ctr"/>
                      <a:r>
                        <a:rPr lang="en-US" altLang="ja-JP" sz="1200" b="0" i="0" u="none" strike="noStrike" dirty="0">
                          <a:solidFill>
                            <a:srgbClr val="000000"/>
                          </a:solidFill>
                          <a:latin typeface="メイリオ"/>
                        </a:rPr>
                        <a:t>1</a:t>
                      </a:r>
                    </a:p>
                  </a:txBody>
                  <a:tcPr marL="9525" marR="9525" marT="9525" marB="0" anchor="ctr"/>
                </a:tc>
                <a:tc>
                  <a:txBody>
                    <a:bodyPr/>
                    <a:lstStyle/>
                    <a:p>
                      <a:pPr algn="l" rtl="0" fontAlgn="ctr"/>
                      <a:r>
                        <a:rPr lang="ja-JP" altLang="en-US" sz="1200" b="0" i="0" u="none" strike="noStrike" dirty="0">
                          <a:solidFill>
                            <a:srgbClr val="000000"/>
                          </a:solidFill>
                          <a:latin typeface="メイリオ"/>
                        </a:rPr>
                        <a:t>要件定義 </a:t>
                      </a:r>
                    </a:p>
                  </a:txBody>
                  <a:tcPr marL="9525" marR="9525" marT="9525" marB="0" anchor="ctr"/>
                </a:tc>
                <a:tc>
                  <a:txBody>
                    <a:bodyPr/>
                    <a:lstStyle/>
                    <a:p>
                      <a:pPr algn="r" rtl="0" fontAlgn="ctr"/>
                      <a:r>
                        <a:rPr lang="en-US" altLang="ja-JP" sz="1200" b="0" i="0" u="none" strike="noStrike" dirty="0">
                          <a:solidFill>
                            <a:srgbClr val="000000"/>
                          </a:solidFill>
                          <a:latin typeface="メイリオ"/>
                        </a:rPr>
                        <a:t>40,000</a:t>
                      </a:r>
                    </a:p>
                  </a:txBody>
                  <a:tcPr marL="9525" marR="9525" marT="9525" marB="0" anchor="ctr"/>
                </a:tc>
                <a:tc>
                  <a:txBody>
                    <a:bodyPr/>
                    <a:lstStyle/>
                    <a:p>
                      <a:pPr algn="r" rtl="0" fontAlgn="ctr"/>
                      <a:r>
                        <a:rPr lang="en-US" altLang="ja-JP" sz="1200" b="0" i="0" u="none" strike="noStrike" dirty="0">
                          <a:solidFill>
                            <a:srgbClr val="000000"/>
                          </a:solidFill>
                          <a:latin typeface="メイリオ"/>
                        </a:rPr>
                        <a:t>0.0</a:t>
                      </a:r>
                    </a:p>
                  </a:txBody>
                  <a:tcPr marL="9525" marR="9525" marT="9525" marB="0" anchor="ctr"/>
                </a:tc>
                <a:tc>
                  <a:txBody>
                    <a:bodyPr/>
                    <a:lstStyle/>
                    <a:p>
                      <a:pPr algn="ctr" rtl="0" fontAlgn="ctr"/>
                      <a:r>
                        <a:rPr lang="ja-JP" altLang="en-US" sz="1200" b="0" i="0" u="none" strike="noStrike" dirty="0">
                          <a:solidFill>
                            <a:srgbClr val="000000"/>
                          </a:solidFill>
                          <a:latin typeface="メイリオ"/>
                        </a:rPr>
                        <a:t>人日 </a:t>
                      </a:r>
                    </a:p>
                  </a:txBody>
                  <a:tcPr marL="9525" marR="9525" marT="9525" marB="0" anchor="ctr"/>
                </a:tc>
                <a:tc>
                  <a:txBody>
                    <a:bodyPr/>
                    <a:lstStyle/>
                    <a:p>
                      <a:pPr algn="r" fontAlgn="ctr"/>
                      <a:r>
                        <a:rPr lang="en-US" altLang="ja-JP" sz="1200" b="0" i="0" u="none" strike="noStrike" dirty="0">
                          <a:solidFill>
                            <a:srgbClr val="000000"/>
                          </a:solidFill>
                          <a:latin typeface="メイリオ"/>
                        </a:rPr>
                        <a:t>0 </a:t>
                      </a:r>
                    </a:p>
                  </a:txBody>
                  <a:tcPr marL="9525" marR="9525" marT="9525" marB="0" anchor="ctr"/>
                </a:tc>
                <a:tc>
                  <a:txBody>
                    <a:bodyPr/>
                    <a:lstStyle/>
                    <a:p>
                      <a:pPr algn="l" fontAlgn="ctr"/>
                      <a:r>
                        <a:rPr lang="ja-JP" altLang="en-US" sz="1200" b="0" i="0" u="none" strike="noStrike" dirty="0">
                          <a:solidFill>
                            <a:srgbClr val="000000"/>
                          </a:solidFill>
                          <a:latin typeface="メイリオ"/>
                        </a:rPr>
                        <a:t> 　ご提示の要件にて進めます</a:t>
                      </a:r>
                    </a:p>
                  </a:txBody>
                  <a:tcPr marL="9525" marR="9525" marT="9525" marB="0" anchor="ctr"/>
                </a:tc>
                <a:extLst>
                  <a:ext uri="{0D108BD9-81ED-4DB2-BD59-A6C34878D82A}">
                    <a16:rowId xmlns:a16="http://schemas.microsoft.com/office/drawing/2014/main" xmlns="" val="10001"/>
                  </a:ext>
                </a:extLst>
              </a:tr>
              <a:tr h="232697">
                <a:tc>
                  <a:txBody>
                    <a:bodyPr/>
                    <a:lstStyle/>
                    <a:p>
                      <a:pPr algn="ctr" rtl="0" fontAlgn="ctr"/>
                      <a:r>
                        <a:rPr lang="en-US" altLang="ja-JP" sz="1200" b="0" i="0" u="none" strike="noStrike" dirty="0">
                          <a:solidFill>
                            <a:srgbClr val="000000"/>
                          </a:solidFill>
                          <a:latin typeface="メイリオ"/>
                        </a:rPr>
                        <a:t>2</a:t>
                      </a:r>
                    </a:p>
                  </a:txBody>
                  <a:tcPr marL="9525" marR="9525" marT="9525" marB="0" anchor="ctr"/>
                </a:tc>
                <a:tc>
                  <a:txBody>
                    <a:bodyPr/>
                    <a:lstStyle/>
                    <a:p>
                      <a:pPr algn="l" rtl="0" fontAlgn="ctr"/>
                      <a:r>
                        <a:rPr lang="ja-JP" altLang="en-US" sz="1200" b="0" i="0" u="none" strike="noStrike" dirty="0">
                          <a:solidFill>
                            <a:srgbClr val="000000"/>
                          </a:solidFill>
                          <a:latin typeface="メイリオ"/>
                        </a:rPr>
                        <a:t>基本設計</a:t>
                      </a:r>
                    </a:p>
                  </a:txBody>
                  <a:tcPr marL="9525" marR="9525" marT="9525" marB="0" anchor="ctr"/>
                </a:tc>
                <a:tc>
                  <a:txBody>
                    <a:bodyPr/>
                    <a:lstStyle/>
                    <a:p>
                      <a:pPr algn="r" rtl="0" fontAlgn="ctr"/>
                      <a:r>
                        <a:rPr lang="en-US" altLang="ja-JP" sz="1200" b="0" i="0" u="none" strike="noStrike" dirty="0">
                          <a:solidFill>
                            <a:srgbClr val="000000"/>
                          </a:solidFill>
                          <a:latin typeface="メイリオ"/>
                        </a:rPr>
                        <a:t>40,000</a:t>
                      </a:r>
                    </a:p>
                  </a:txBody>
                  <a:tcPr marL="9525" marR="9525" marT="9525" marB="0" anchor="ctr"/>
                </a:tc>
                <a:tc>
                  <a:txBody>
                    <a:bodyPr/>
                    <a:lstStyle/>
                    <a:p>
                      <a:pPr algn="r" rtl="0" fontAlgn="ctr"/>
                      <a:r>
                        <a:rPr lang="en-US" altLang="ja-JP" sz="1200" b="0" i="0" u="none" strike="noStrike" dirty="0">
                          <a:solidFill>
                            <a:srgbClr val="000000"/>
                          </a:solidFill>
                          <a:latin typeface="+mn-lt"/>
                        </a:rPr>
                        <a:t>5.0</a:t>
                      </a:r>
                      <a:endParaRPr lang="en-US" altLang="ja-JP" sz="1200" b="0" i="0" u="none" strike="noStrike" dirty="0">
                        <a:solidFill>
                          <a:srgbClr val="000000"/>
                        </a:solidFill>
                        <a:latin typeface="メイリオ"/>
                      </a:endParaRPr>
                    </a:p>
                  </a:txBody>
                  <a:tcPr marL="9525" marR="9525" marT="9525" marB="0" anchor="ctr"/>
                </a:tc>
                <a:tc>
                  <a:txBody>
                    <a:bodyPr/>
                    <a:lstStyle/>
                    <a:p>
                      <a:pPr algn="ctr" rtl="0" fontAlgn="ctr"/>
                      <a:r>
                        <a:rPr lang="ja-JP" altLang="en-US" sz="1200" b="0" i="0" u="none" strike="noStrike" dirty="0">
                          <a:solidFill>
                            <a:srgbClr val="000000"/>
                          </a:solidFill>
                          <a:latin typeface="メイリオ"/>
                        </a:rPr>
                        <a:t>人日 </a:t>
                      </a:r>
                    </a:p>
                  </a:txBody>
                  <a:tcPr marL="9525" marR="9525" marT="9525" marB="0" anchor="ctr"/>
                </a:tc>
                <a:tc>
                  <a:txBody>
                    <a:bodyPr/>
                    <a:lstStyle/>
                    <a:p>
                      <a:pPr algn="r" fontAlgn="ctr"/>
                      <a:r>
                        <a:rPr lang="en-US" altLang="ja-JP" sz="1200" b="0" i="0" u="none" strike="noStrike" dirty="0">
                          <a:solidFill>
                            <a:srgbClr val="000000"/>
                          </a:solidFill>
                          <a:latin typeface="メイリオ"/>
                        </a:rPr>
                        <a:t>200,000 </a:t>
                      </a:r>
                    </a:p>
                  </a:txBody>
                  <a:tcPr marL="9525" marR="9525" marT="9525" marB="0" anchor="ctr"/>
                </a:tc>
                <a:tc>
                  <a:txBody>
                    <a:bodyPr/>
                    <a:lstStyle/>
                    <a:p>
                      <a:pPr algn="l" fontAlgn="ctr"/>
                      <a:r>
                        <a:rPr lang="ja-JP" altLang="en-US" sz="1200" b="0" i="0" u="none" strike="noStrike" dirty="0">
                          <a:solidFill>
                            <a:srgbClr val="000000"/>
                          </a:solidFill>
                          <a:latin typeface="メイリオ"/>
                        </a:rPr>
                        <a:t>　</a:t>
                      </a:r>
                    </a:p>
                  </a:txBody>
                  <a:tcPr marL="9525" marR="9525" marT="9525" marB="0" anchor="ctr"/>
                </a:tc>
                <a:extLst>
                  <a:ext uri="{0D108BD9-81ED-4DB2-BD59-A6C34878D82A}">
                    <a16:rowId xmlns:a16="http://schemas.microsoft.com/office/drawing/2014/main" xmlns="" val="2388016841"/>
                  </a:ext>
                </a:extLst>
              </a:tr>
              <a:tr h="232697">
                <a:tc>
                  <a:txBody>
                    <a:bodyPr/>
                    <a:lstStyle/>
                    <a:p>
                      <a:pPr algn="ctr" rtl="0" fontAlgn="ctr"/>
                      <a:r>
                        <a:rPr lang="en-US" altLang="ja-JP" sz="1200" b="0" i="0" u="none" strike="noStrike" dirty="0">
                          <a:solidFill>
                            <a:srgbClr val="000000"/>
                          </a:solidFill>
                          <a:latin typeface="メイリオ"/>
                        </a:rPr>
                        <a:t>3</a:t>
                      </a:r>
                    </a:p>
                  </a:txBody>
                  <a:tcPr marL="9525" marR="9525" marT="9525" marB="0" anchor="ctr"/>
                </a:tc>
                <a:tc>
                  <a:txBody>
                    <a:bodyPr/>
                    <a:lstStyle/>
                    <a:p>
                      <a:pPr algn="l" rtl="0" fontAlgn="ctr"/>
                      <a:r>
                        <a:rPr lang="ja-JP" altLang="en-US" sz="1200" b="0" i="0" u="none" strike="noStrike" dirty="0">
                          <a:solidFill>
                            <a:srgbClr val="000000"/>
                          </a:solidFill>
                          <a:latin typeface="メイリオ"/>
                        </a:rPr>
                        <a:t>画面設計 </a:t>
                      </a:r>
                    </a:p>
                  </a:txBody>
                  <a:tcPr marL="9525" marR="9525" marT="9525" marB="0" anchor="ctr"/>
                </a:tc>
                <a:tc>
                  <a:txBody>
                    <a:bodyPr/>
                    <a:lstStyle/>
                    <a:p>
                      <a:pPr algn="r" rtl="0" fontAlgn="ctr"/>
                      <a:r>
                        <a:rPr lang="en-US" altLang="ja-JP" sz="1200" b="0" i="0" u="none" strike="noStrike" dirty="0">
                          <a:solidFill>
                            <a:srgbClr val="000000"/>
                          </a:solidFill>
                          <a:latin typeface="メイリオ"/>
                        </a:rPr>
                        <a:t>40,000</a:t>
                      </a:r>
                    </a:p>
                  </a:txBody>
                  <a:tcPr marL="9525" marR="9525" marT="9525" marB="0" anchor="ctr"/>
                </a:tc>
                <a:tc>
                  <a:txBody>
                    <a:bodyPr/>
                    <a:lstStyle/>
                    <a:p>
                      <a:pPr algn="r" rtl="0" fontAlgn="ctr"/>
                      <a:r>
                        <a:rPr lang="en-US" altLang="ja-JP" sz="1200" b="0" i="0" u="none" strike="noStrike" dirty="0">
                          <a:solidFill>
                            <a:srgbClr val="000000"/>
                          </a:solidFill>
                          <a:latin typeface="+mn-lt"/>
                        </a:rPr>
                        <a:t>3.0</a:t>
                      </a:r>
                      <a:endParaRPr lang="en-US" altLang="ja-JP" sz="1200" b="0" i="0" u="none" strike="noStrike" dirty="0">
                        <a:solidFill>
                          <a:srgbClr val="000000"/>
                        </a:solidFill>
                        <a:latin typeface="メイリオ"/>
                      </a:endParaRPr>
                    </a:p>
                  </a:txBody>
                  <a:tcPr marL="9525" marR="9525" marT="9525" marB="0" anchor="ctr"/>
                </a:tc>
                <a:tc>
                  <a:txBody>
                    <a:bodyPr/>
                    <a:lstStyle/>
                    <a:p>
                      <a:pPr algn="ctr" rtl="0" fontAlgn="ctr"/>
                      <a:r>
                        <a:rPr lang="ja-JP" altLang="en-US" sz="1200" b="0" i="0" u="none" strike="noStrike" dirty="0">
                          <a:solidFill>
                            <a:srgbClr val="000000"/>
                          </a:solidFill>
                          <a:latin typeface="メイリオ"/>
                        </a:rPr>
                        <a:t>人日 </a:t>
                      </a:r>
                    </a:p>
                  </a:txBody>
                  <a:tcPr marL="9525" marR="9525" marT="9525" marB="0" anchor="ctr"/>
                </a:tc>
                <a:tc>
                  <a:txBody>
                    <a:bodyPr/>
                    <a:lstStyle/>
                    <a:p>
                      <a:pPr algn="r" fontAlgn="ctr"/>
                      <a:r>
                        <a:rPr lang="en-US" altLang="ja-JP" sz="1200" b="0" i="0" u="none" strike="noStrike" dirty="0">
                          <a:solidFill>
                            <a:srgbClr val="000000"/>
                          </a:solidFill>
                          <a:latin typeface="メイリオ"/>
                        </a:rPr>
                        <a:t>120,000 </a:t>
                      </a:r>
                    </a:p>
                  </a:txBody>
                  <a:tcPr marL="9525" marR="9525" marT="9525" marB="0" anchor="ctr"/>
                </a:tc>
                <a:tc>
                  <a:txBody>
                    <a:bodyPr/>
                    <a:lstStyle/>
                    <a:p>
                      <a:pPr algn="l" fontAlgn="ctr"/>
                      <a:r>
                        <a:rPr lang="ja-JP" altLang="en-US" sz="1200" b="0" i="0" u="none" strike="noStrike" dirty="0">
                          <a:solidFill>
                            <a:srgbClr val="000000"/>
                          </a:solidFill>
                          <a:latin typeface="メイリオ"/>
                        </a:rPr>
                        <a:t>　</a:t>
                      </a:r>
                    </a:p>
                  </a:txBody>
                  <a:tcPr marL="9525" marR="9525" marT="9525" marB="0" anchor="ctr"/>
                </a:tc>
                <a:extLst>
                  <a:ext uri="{0D108BD9-81ED-4DB2-BD59-A6C34878D82A}">
                    <a16:rowId xmlns:a16="http://schemas.microsoft.com/office/drawing/2014/main" xmlns="" val="10003"/>
                  </a:ext>
                </a:extLst>
              </a:tr>
              <a:tr h="232697">
                <a:tc>
                  <a:txBody>
                    <a:bodyPr/>
                    <a:lstStyle/>
                    <a:p>
                      <a:pPr algn="ctr" rtl="0" fontAlgn="ctr"/>
                      <a:r>
                        <a:rPr lang="en-US" altLang="ja-JP" sz="1200" b="0" i="0" u="none" strike="noStrike" dirty="0">
                          <a:solidFill>
                            <a:srgbClr val="000000"/>
                          </a:solidFill>
                          <a:latin typeface="メイリオ"/>
                        </a:rPr>
                        <a:t>4</a:t>
                      </a:r>
                    </a:p>
                  </a:txBody>
                  <a:tcPr marL="9525" marR="9525" marT="9525" marB="0" anchor="ctr"/>
                </a:tc>
                <a:tc>
                  <a:txBody>
                    <a:bodyPr/>
                    <a:lstStyle/>
                    <a:p>
                      <a:pPr algn="l" rtl="0" fontAlgn="ctr"/>
                      <a:r>
                        <a:rPr lang="ja-JP" altLang="en-US" sz="1200" b="0" i="0" u="none" strike="noStrike" dirty="0">
                          <a:solidFill>
                            <a:srgbClr val="000000"/>
                          </a:solidFill>
                          <a:latin typeface="メイリオ"/>
                        </a:rPr>
                        <a:t>詳細設計 </a:t>
                      </a:r>
                    </a:p>
                  </a:txBody>
                  <a:tcPr marL="9525" marR="9525" marT="9525" marB="0" anchor="ctr"/>
                </a:tc>
                <a:tc>
                  <a:txBody>
                    <a:bodyPr/>
                    <a:lstStyle/>
                    <a:p>
                      <a:pPr algn="r" rtl="0" fontAlgn="ctr"/>
                      <a:r>
                        <a:rPr lang="en-US" altLang="ja-JP" sz="1200" b="0" i="0" u="none" strike="noStrike">
                          <a:solidFill>
                            <a:srgbClr val="000000"/>
                          </a:solidFill>
                          <a:latin typeface="メイリオ"/>
                        </a:rPr>
                        <a:t>40,000</a:t>
                      </a:r>
                    </a:p>
                  </a:txBody>
                  <a:tcPr marL="9525" marR="9525" marT="9525" marB="0" anchor="ctr"/>
                </a:tc>
                <a:tc>
                  <a:txBody>
                    <a:bodyPr/>
                    <a:lstStyle/>
                    <a:p>
                      <a:pPr algn="r" rtl="0" fontAlgn="ctr"/>
                      <a:r>
                        <a:rPr lang="en-US" altLang="ja-JP" sz="1200" b="0" i="0" u="none" strike="noStrike" dirty="0">
                          <a:solidFill>
                            <a:srgbClr val="000000"/>
                          </a:solidFill>
                          <a:latin typeface="+mn-lt"/>
                        </a:rPr>
                        <a:t>5.0</a:t>
                      </a:r>
                      <a:endParaRPr lang="en-US" altLang="ja-JP" sz="1200" b="0" i="0" u="none" strike="noStrike" dirty="0">
                        <a:solidFill>
                          <a:srgbClr val="000000"/>
                        </a:solidFill>
                        <a:latin typeface="メイリオ"/>
                      </a:endParaRPr>
                    </a:p>
                  </a:txBody>
                  <a:tcPr marL="9525" marR="9525" marT="9525" marB="0" anchor="ctr"/>
                </a:tc>
                <a:tc>
                  <a:txBody>
                    <a:bodyPr/>
                    <a:lstStyle/>
                    <a:p>
                      <a:pPr algn="ctr" rtl="0" fontAlgn="ctr"/>
                      <a:r>
                        <a:rPr lang="ja-JP" altLang="en-US" sz="1200" b="0" i="0" u="none" strike="noStrike" dirty="0">
                          <a:solidFill>
                            <a:srgbClr val="000000"/>
                          </a:solidFill>
                          <a:latin typeface="メイリオ"/>
                        </a:rPr>
                        <a:t>人日 </a:t>
                      </a:r>
                    </a:p>
                  </a:txBody>
                  <a:tcPr marL="9525" marR="9525" marT="9525" marB="0" anchor="ctr"/>
                </a:tc>
                <a:tc>
                  <a:txBody>
                    <a:bodyPr/>
                    <a:lstStyle/>
                    <a:p>
                      <a:pPr algn="r" fontAlgn="ctr"/>
                      <a:r>
                        <a:rPr lang="en-US" altLang="ja-JP" sz="1200" b="0" i="0" u="none" strike="noStrike" dirty="0">
                          <a:solidFill>
                            <a:srgbClr val="000000"/>
                          </a:solidFill>
                          <a:latin typeface="メイリオ"/>
                        </a:rPr>
                        <a:t>200,000 </a:t>
                      </a:r>
                    </a:p>
                  </a:txBody>
                  <a:tcPr marL="9525" marR="9525" marT="9525" marB="0" anchor="ctr"/>
                </a:tc>
                <a:tc>
                  <a:txBody>
                    <a:bodyPr/>
                    <a:lstStyle/>
                    <a:p>
                      <a:pPr algn="l" fontAlgn="ctr"/>
                      <a:r>
                        <a:rPr lang="ja-JP" altLang="en-US" sz="1200" b="0" i="0" u="none" strike="noStrike" dirty="0">
                          <a:solidFill>
                            <a:srgbClr val="000000"/>
                          </a:solidFill>
                          <a:latin typeface="メイリオ"/>
                        </a:rPr>
                        <a:t>　</a:t>
                      </a:r>
                    </a:p>
                  </a:txBody>
                  <a:tcPr marL="9525" marR="9525" marT="9525" marB="0" anchor="ctr"/>
                </a:tc>
                <a:extLst>
                  <a:ext uri="{0D108BD9-81ED-4DB2-BD59-A6C34878D82A}">
                    <a16:rowId xmlns:a16="http://schemas.microsoft.com/office/drawing/2014/main" xmlns="" val="10010"/>
                  </a:ext>
                </a:extLst>
              </a:tr>
              <a:tr h="232697">
                <a:tc>
                  <a:txBody>
                    <a:bodyPr/>
                    <a:lstStyle/>
                    <a:p>
                      <a:pPr algn="ctr" rtl="0" fontAlgn="ctr"/>
                      <a:r>
                        <a:rPr lang="en-US" altLang="ja-JP" sz="1200" b="0" i="0" u="none" strike="noStrike" dirty="0">
                          <a:solidFill>
                            <a:srgbClr val="000000"/>
                          </a:solidFill>
                          <a:latin typeface="メイリオ"/>
                        </a:rPr>
                        <a:t>5</a:t>
                      </a:r>
                    </a:p>
                  </a:txBody>
                  <a:tcPr marL="9525" marR="9525" marT="9525" marB="0" anchor="ctr"/>
                </a:tc>
                <a:tc>
                  <a:txBody>
                    <a:bodyPr/>
                    <a:lstStyle/>
                    <a:p>
                      <a:pPr algn="l" rtl="0" fontAlgn="ctr"/>
                      <a:r>
                        <a:rPr lang="ja-JP" altLang="en-US" sz="1200" b="0" i="0" u="none" strike="noStrike" dirty="0">
                          <a:solidFill>
                            <a:srgbClr val="000000"/>
                          </a:solidFill>
                          <a:latin typeface="メイリオ"/>
                        </a:rPr>
                        <a:t>製造 </a:t>
                      </a:r>
                    </a:p>
                  </a:txBody>
                  <a:tcPr marL="9525" marR="9525" marT="9525" marB="0" anchor="ctr"/>
                </a:tc>
                <a:tc>
                  <a:txBody>
                    <a:bodyPr/>
                    <a:lstStyle/>
                    <a:p>
                      <a:pPr algn="r" rtl="0" fontAlgn="ctr"/>
                      <a:r>
                        <a:rPr lang="en-US" altLang="ja-JP" sz="1200" b="0" i="0" u="none" strike="noStrike">
                          <a:solidFill>
                            <a:srgbClr val="000000"/>
                          </a:solidFill>
                          <a:latin typeface="メイリオ"/>
                        </a:rPr>
                        <a:t>40,000</a:t>
                      </a:r>
                    </a:p>
                  </a:txBody>
                  <a:tcPr marL="9525" marR="9525" marT="9525" marB="0" anchor="ctr"/>
                </a:tc>
                <a:tc>
                  <a:txBody>
                    <a:bodyPr/>
                    <a:lstStyle/>
                    <a:p>
                      <a:pPr algn="r" rtl="0" fontAlgn="ctr"/>
                      <a:r>
                        <a:rPr lang="en-US" altLang="ja-JP" sz="1200" b="0" i="0" u="none" strike="noStrike" dirty="0">
                          <a:solidFill>
                            <a:srgbClr val="000000"/>
                          </a:solidFill>
                          <a:latin typeface="+mn-lt"/>
                        </a:rPr>
                        <a:t>23.0</a:t>
                      </a:r>
                      <a:endParaRPr lang="en-US" altLang="ja-JP" sz="1200" b="0" i="0" u="none" strike="noStrike" dirty="0">
                        <a:solidFill>
                          <a:srgbClr val="000000"/>
                        </a:solidFill>
                        <a:latin typeface="メイリオ"/>
                      </a:endParaRPr>
                    </a:p>
                  </a:txBody>
                  <a:tcPr marL="9525" marR="9525" marT="9525" marB="0" anchor="ctr"/>
                </a:tc>
                <a:tc>
                  <a:txBody>
                    <a:bodyPr/>
                    <a:lstStyle/>
                    <a:p>
                      <a:pPr algn="ctr" rtl="0" fontAlgn="ctr"/>
                      <a:r>
                        <a:rPr lang="ja-JP" altLang="en-US" sz="1200" b="0" i="0" u="none" strike="noStrike" dirty="0">
                          <a:solidFill>
                            <a:srgbClr val="000000"/>
                          </a:solidFill>
                          <a:latin typeface="メイリオ"/>
                        </a:rPr>
                        <a:t>人日 </a:t>
                      </a:r>
                    </a:p>
                  </a:txBody>
                  <a:tcPr marL="9525" marR="9525" marT="9525" marB="0" anchor="ctr"/>
                </a:tc>
                <a:tc>
                  <a:txBody>
                    <a:bodyPr/>
                    <a:lstStyle/>
                    <a:p>
                      <a:pPr algn="r" fontAlgn="ctr"/>
                      <a:r>
                        <a:rPr lang="en-US" altLang="ja-JP" sz="1200" b="0" i="0" u="none" strike="noStrike" dirty="0">
                          <a:solidFill>
                            <a:srgbClr val="000000"/>
                          </a:solidFill>
                          <a:latin typeface="メイリオ"/>
                        </a:rPr>
                        <a:t>920,000 </a:t>
                      </a:r>
                    </a:p>
                  </a:txBody>
                  <a:tcPr marL="9525" marR="9525" marT="9525" marB="0" anchor="ctr"/>
                </a:tc>
                <a:tc>
                  <a:txBody>
                    <a:bodyPr/>
                    <a:lstStyle/>
                    <a:p>
                      <a:pPr algn="l" fontAlgn="ctr"/>
                      <a:r>
                        <a:rPr lang="ja-JP" altLang="en-US" sz="1200" b="0" i="0" u="none" strike="noStrike" dirty="0">
                          <a:solidFill>
                            <a:srgbClr val="000000"/>
                          </a:solidFill>
                          <a:latin typeface="メイリオ"/>
                        </a:rPr>
                        <a:t>　</a:t>
                      </a:r>
                    </a:p>
                  </a:txBody>
                  <a:tcPr marL="9525" marR="9525" marT="9525" marB="0" anchor="ctr"/>
                </a:tc>
                <a:extLst>
                  <a:ext uri="{0D108BD9-81ED-4DB2-BD59-A6C34878D82A}">
                    <a16:rowId xmlns:a16="http://schemas.microsoft.com/office/drawing/2014/main" xmlns="" val="10013"/>
                  </a:ext>
                </a:extLst>
              </a:tr>
              <a:tr h="232697">
                <a:tc>
                  <a:txBody>
                    <a:bodyPr/>
                    <a:lstStyle/>
                    <a:p>
                      <a:pPr algn="ctr" rtl="0" fontAlgn="ctr"/>
                      <a:r>
                        <a:rPr lang="en-US" altLang="ja-JP" sz="1200" b="0" i="0" u="none" strike="noStrike" dirty="0">
                          <a:solidFill>
                            <a:srgbClr val="000000"/>
                          </a:solidFill>
                          <a:latin typeface="メイリオ"/>
                        </a:rPr>
                        <a:t>6</a:t>
                      </a:r>
                    </a:p>
                  </a:txBody>
                  <a:tcPr marL="9525" marR="9525" marT="9525" marB="0" anchor="ctr"/>
                </a:tc>
                <a:tc>
                  <a:txBody>
                    <a:bodyPr/>
                    <a:lstStyle/>
                    <a:p>
                      <a:pPr algn="l" rtl="0" fontAlgn="ctr"/>
                      <a:r>
                        <a:rPr lang="ja-JP" altLang="en-US" sz="1200" b="0" i="0" u="none" strike="noStrike" dirty="0">
                          <a:solidFill>
                            <a:srgbClr val="000000"/>
                          </a:solidFill>
                          <a:latin typeface="メイリオ"/>
                        </a:rPr>
                        <a:t>実機試験 </a:t>
                      </a:r>
                    </a:p>
                  </a:txBody>
                  <a:tcPr marL="9525" marR="9525" marT="9525" marB="0" anchor="ctr"/>
                </a:tc>
                <a:tc>
                  <a:txBody>
                    <a:bodyPr/>
                    <a:lstStyle/>
                    <a:p>
                      <a:pPr algn="r" rtl="0" fontAlgn="ctr"/>
                      <a:r>
                        <a:rPr lang="en-US" altLang="ja-JP" sz="1200" b="0" i="0" u="none" strike="noStrike">
                          <a:solidFill>
                            <a:srgbClr val="000000"/>
                          </a:solidFill>
                          <a:latin typeface="メイリオ"/>
                        </a:rPr>
                        <a:t>40,000</a:t>
                      </a:r>
                    </a:p>
                  </a:txBody>
                  <a:tcPr marL="9525" marR="9525" marT="9525" marB="0" anchor="ctr"/>
                </a:tc>
                <a:tc>
                  <a:txBody>
                    <a:bodyPr/>
                    <a:lstStyle/>
                    <a:p>
                      <a:pPr algn="r" rtl="0" fontAlgn="ctr"/>
                      <a:r>
                        <a:rPr lang="en-US" altLang="ja-JP" sz="1200" b="0" i="0" u="none" strike="noStrike" dirty="0">
                          <a:solidFill>
                            <a:srgbClr val="000000"/>
                          </a:solidFill>
                          <a:latin typeface="+mn-lt"/>
                        </a:rPr>
                        <a:t>15.0</a:t>
                      </a:r>
                      <a:endParaRPr lang="en-US" altLang="ja-JP" sz="1200" b="0" i="0" u="none" strike="noStrike" dirty="0">
                        <a:solidFill>
                          <a:srgbClr val="000000"/>
                        </a:solidFill>
                        <a:latin typeface="メイリオ"/>
                      </a:endParaRPr>
                    </a:p>
                  </a:txBody>
                  <a:tcPr marL="9525" marR="9525" marT="9525" marB="0" anchor="ctr"/>
                </a:tc>
                <a:tc>
                  <a:txBody>
                    <a:bodyPr/>
                    <a:lstStyle/>
                    <a:p>
                      <a:pPr algn="ctr" rtl="0" fontAlgn="ctr"/>
                      <a:r>
                        <a:rPr lang="ja-JP" altLang="en-US" sz="1200" b="0" i="0" u="none" strike="noStrike" dirty="0">
                          <a:solidFill>
                            <a:srgbClr val="000000"/>
                          </a:solidFill>
                          <a:latin typeface="メイリオ"/>
                        </a:rPr>
                        <a:t>人日 </a:t>
                      </a:r>
                    </a:p>
                  </a:txBody>
                  <a:tcPr marL="9525" marR="9525" marT="9525" marB="0" anchor="ctr"/>
                </a:tc>
                <a:tc>
                  <a:txBody>
                    <a:bodyPr/>
                    <a:lstStyle/>
                    <a:p>
                      <a:pPr algn="r" fontAlgn="ctr"/>
                      <a:r>
                        <a:rPr lang="en-US" altLang="ja-JP" sz="1200" b="0" i="0" u="none" strike="noStrike" dirty="0">
                          <a:solidFill>
                            <a:srgbClr val="000000"/>
                          </a:solidFill>
                          <a:latin typeface="メイリオ"/>
                        </a:rPr>
                        <a:t>600,000 </a:t>
                      </a:r>
                    </a:p>
                  </a:txBody>
                  <a:tcPr marL="9525" marR="9525" marT="9525" marB="0" anchor="ctr"/>
                </a:tc>
                <a:tc>
                  <a:txBody>
                    <a:bodyPr/>
                    <a:lstStyle/>
                    <a:p>
                      <a:pPr algn="l" fontAlgn="ctr"/>
                      <a:r>
                        <a:rPr lang="ja-JP" altLang="en-US" sz="1200" b="0" i="0" u="none" strike="noStrike" dirty="0">
                          <a:solidFill>
                            <a:srgbClr val="000000"/>
                          </a:solidFill>
                          <a:latin typeface="メイリオ"/>
                        </a:rPr>
                        <a:t>　コヒーレンス達成度の</a:t>
                      </a:r>
                      <a:endParaRPr lang="en-US" altLang="ja-JP" sz="1200" b="0" i="0" u="none" strike="noStrike" dirty="0">
                        <a:solidFill>
                          <a:srgbClr val="000000"/>
                        </a:solidFill>
                        <a:latin typeface="メイリオ"/>
                      </a:endParaRPr>
                    </a:p>
                    <a:p>
                      <a:pPr algn="l" fontAlgn="ctr"/>
                      <a:r>
                        <a:rPr lang="ja-JP" altLang="en-US" sz="1200" b="0" i="0" u="none" strike="noStrike" dirty="0">
                          <a:solidFill>
                            <a:srgbClr val="000000"/>
                          </a:solidFill>
                          <a:latin typeface="メイリオ"/>
                        </a:rPr>
                        <a:t>　検証作業を含む</a:t>
                      </a:r>
                    </a:p>
                  </a:txBody>
                  <a:tcPr marL="9525" marR="9525" marT="9525" marB="0" anchor="ctr"/>
                </a:tc>
                <a:extLst>
                  <a:ext uri="{0D108BD9-81ED-4DB2-BD59-A6C34878D82A}">
                    <a16:rowId xmlns:a16="http://schemas.microsoft.com/office/drawing/2014/main" xmlns="" val="10006"/>
                  </a:ext>
                </a:extLst>
              </a:tr>
              <a:tr h="232697">
                <a:tc>
                  <a:txBody>
                    <a:bodyPr/>
                    <a:lstStyle/>
                    <a:p>
                      <a:pPr algn="ctr" rtl="0" fontAlgn="ctr"/>
                      <a:r>
                        <a:rPr lang="en-US" altLang="ja-JP" sz="1200" b="0" i="0" u="none" strike="noStrike" dirty="0">
                          <a:solidFill>
                            <a:srgbClr val="000000"/>
                          </a:solidFill>
                          <a:latin typeface="メイリオ"/>
                        </a:rPr>
                        <a:t>7</a:t>
                      </a:r>
                    </a:p>
                  </a:txBody>
                  <a:tcPr marL="9525" marR="9525" marT="9525" marB="0" anchor="ctr"/>
                </a:tc>
                <a:tc>
                  <a:txBody>
                    <a:bodyPr/>
                    <a:lstStyle/>
                    <a:p>
                      <a:pPr algn="l" rtl="0" fontAlgn="ctr"/>
                      <a:r>
                        <a:rPr lang="ja-JP" altLang="en-US" sz="1200" b="0" i="0" u="none" strike="noStrike" dirty="0">
                          <a:solidFill>
                            <a:srgbClr val="000000"/>
                          </a:solidFill>
                          <a:latin typeface="メイリオ"/>
                        </a:rPr>
                        <a:t>ストア申請・リリースサポート</a:t>
                      </a:r>
                    </a:p>
                  </a:txBody>
                  <a:tcPr marL="9525" marR="9525" marT="9525" marB="0" anchor="ctr"/>
                </a:tc>
                <a:tc>
                  <a:txBody>
                    <a:bodyPr/>
                    <a:lstStyle/>
                    <a:p>
                      <a:pPr algn="r" rtl="0" fontAlgn="ctr"/>
                      <a:r>
                        <a:rPr lang="en-US" altLang="ja-JP" sz="1200" b="0" i="0" u="none" strike="noStrike" dirty="0">
                          <a:solidFill>
                            <a:srgbClr val="000000"/>
                          </a:solidFill>
                          <a:latin typeface="メイリオ"/>
                        </a:rPr>
                        <a:t>40,000</a:t>
                      </a:r>
                    </a:p>
                  </a:txBody>
                  <a:tcPr marL="9525" marR="9525" marT="9525" marB="0" anchor="ctr"/>
                </a:tc>
                <a:tc>
                  <a:txBody>
                    <a:bodyPr/>
                    <a:lstStyle/>
                    <a:p>
                      <a:pPr algn="r" rtl="0" fontAlgn="ctr"/>
                      <a:r>
                        <a:rPr lang="en-US" altLang="ja-JP" sz="1200" b="0" i="0" u="none" strike="noStrike" dirty="0">
                          <a:solidFill>
                            <a:srgbClr val="000000"/>
                          </a:solidFill>
                          <a:latin typeface="+mn-lt"/>
                        </a:rPr>
                        <a:t>2.0</a:t>
                      </a:r>
                      <a:endParaRPr lang="en-US" altLang="ja-JP" sz="1200" b="0" i="0" u="none" strike="noStrike" dirty="0">
                        <a:solidFill>
                          <a:srgbClr val="000000"/>
                        </a:solidFill>
                        <a:latin typeface="メイリオ"/>
                      </a:endParaRPr>
                    </a:p>
                  </a:txBody>
                  <a:tcPr marL="9525" marR="9525" marT="9525" marB="0" anchor="ctr"/>
                </a:tc>
                <a:tc>
                  <a:txBody>
                    <a:bodyPr/>
                    <a:lstStyle/>
                    <a:p>
                      <a:pPr algn="ctr" rtl="0" fontAlgn="ctr"/>
                      <a:r>
                        <a:rPr lang="ja-JP" altLang="en-US" sz="1200" b="0" i="0" u="none" strike="noStrike" dirty="0">
                          <a:solidFill>
                            <a:srgbClr val="000000"/>
                          </a:solidFill>
                          <a:latin typeface="メイリオ"/>
                        </a:rPr>
                        <a:t>人日</a:t>
                      </a:r>
                    </a:p>
                  </a:txBody>
                  <a:tcPr marL="9525" marR="9525" marT="9525" marB="0" anchor="ctr"/>
                </a:tc>
                <a:tc>
                  <a:txBody>
                    <a:bodyPr/>
                    <a:lstStyle/>
                    <a:p>
                      <a:pPr algn="r" fontAlgn="ctr"/>
                      <a:r>
                        <a:rPr lang="en-US" altLang="ja-JP" sz="1200" b="0" i="0" u="none" strike="noStrike" dirty="0">
                          <a:solidFill>
                            <a:srgbClr val="000000"/>
                          </a:solidFill>
                          <a:latin typeface="メイリオ"/>
                        </a:rPr>
                        <a:t>80,000</a:t>
                      </a:r>
                    </a:p>
                  </a:txBody>
                  <a:tcPr marL="9525" marR="9525" marT="9525" marB="0" anchor="ctr"/>
                </a:tc>
                <a:tc>
                  <a:txBody>
                    <a:bodyPr/>
                    <a:lstStyle/>
                    <a:p>
                      <a:pPr algn="l" fontAlgn="ctr"/>
                      <a:endParaRPr lang="ja-JP" altLang="en-US" sz="1200" b="0" i="0" u="none" strike="noStrike" dirty="0">
                        <a:solidFill>
                          <a:srgbClr val="000000"/>
                        </a:solidFill>
                        <a:latin typeface="メイリオ"/>
                      </a:endParaRPr>
                    </a:p>
                  </a:txBody>
                  <a:tcPr marL="9525" marR="9525" marT="9525" marB="0" anchor="ctr"/>
                </a:tc>
                <a:extLst>
                  <a:ext uri="{0D108BD9-81ED-4DB2-BD59-A6C34878D82A}">
                    <a16:rowId xmlns:a16="http://schemas.microsoft.com/office/drawing/2014/main" xmlns="" val="1995788728"/>
                  </a:ext>
                </a:extLst>
              </a:tr>
              <a:tr h="232697">
                <a:tc gridSpan="5">
                  <a:txBody>
                    <a:bodyPr/>
                    <a:lstStyle/>
                    <a:p>
                      <a:pPr algn="r" rtl="0" fontAlgn="ctr"/>
                      <a:r>
                        <a:rPr lang="ja-JP" altLang="en-US" sz="1200" b="0" i="0" u="none" strike="noStrike" dirty="0">
                          <a:solidFill>
                            <a:srgbClr val="000000"/>
                          </a:solidFill>
                          <a:latin typeface="メイリオ"/>
                        </a:rPr>
                        <a:t>小計：</a:t>
                      </a:r>
                    </a:p>
                  </a:txBody>
                  <a:tcPr marL="9525" marR="9525" marT="9525"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r" fontAlgn="ctr"/>
                      <a:r>
                        <a:rPr lang="en-US" altLang="ja-JP" sz="1200" b="0" i="0" u="none" strike="noStrike" dirty="0">
                          <a:solidFill>
                            <a:srgbClr val="000000"/>
                          </a:solidFill>
                          <a:latin typeface="メイリオ"/>
                        </a:rPr>
                        <a:t>2,120,000 </a:t>
                      </a:r>
                    </a:p>
                  </a:txBody>
                  <a:tcPr marL="9525" marR="9525" marT="9525" marB="0" anchor="ctr"/>
                </a:tc>
                <a:tc>
                  <a:txBody>
                    <a:bodyPr/>
                    <a:lstStyle/>
                    <a:p>
                      <a:pPr algn="l" fontAlgn="ctr"/>
                      <a:r>
                        <a:rPr lang="ja-JP" altLang="en-US" sz="1200" b="0" i="0" u="none" strike="noStrike" dirty="0">
                          <a:solidFill>
                            <a:srgbClr val="000000"/>
                          </a:solidFill>
                          <a:latin typeface="メイリオ"/>
                        </a:rPr>
                        <a:t>　</a:t>
                      </a:r>
                    </a:p>
                  </a:txBody>
                  <a:tcPr marL="9525" marR="9525" marT="9525" marB="0" anchor="ctr"/>
                </a:tc>
                <a:extLst>
                  <a:ext uri="{0D108BD9-81ED-4DB2-BD59-A6C34878D82A}">
                    <a16:rowId xmlns:a16="http://schemas.microsoft.com/office/drawing/2014/main" xmlns="" val="10009"/>
                  </a:ext>
                </a:extLst>
              </a:tr>
              <a:tr h="232697">
                <a:tc>
                  <a:txBody>
                    <a:bodyPr/>
                    <a:lstStyle/>
                    <a:p>
                      <a:pPr algn="ctr" rtl="0" fontAlgn="ctr"/>
                      <a:r>
                        <a:rPr lang="en-US" altLang="ja-JP" sz="1200" b="0" i="0" u="none" strike="noStrike" dirty="0">
                          <a:solidFill>
                            <a:srgbClr val="000000"/>
                          </a:solidFill>
                          <a:latin typeface="メイリオ"/>
                        </a:rPr>
                        <a:t>8</a:t>
                      </a:r>
                    </a:p>
                  </a:txBody>
                  <a:tcPr marL="9525" marR="9525" marT="9525" marB="0" anchor="ctr"/>
                </a:tc>
                <a:tc>
                  <a:txBody>
                    <a:bodyPr/>
                    <a:lstStyle/>
                    <a:p>
                      <a:pPr algn="l" rtl="0" fontAlgn="ctr"/>
                      <a:r>
                        <a:rPr lang="ja-JP" altLang="en-US" sz="1200" b="0" i="0" u="none" strike="noStrike" dirty="0">
                          <a:solidFill>
                            <a:srgbClr val="000000"/>
                          </a:solidFill>
                          <a:latin typeface="メイリオ"/>
                        </a:rPr>
                        <a:t>プロジェクト進行管理費</a:t>
                      </a:r>
                    </a:p>
                  </a:txBody>
                  <a:tcPr marL="9525" marR="9525" marT="9525" marB="0" anchor="ctr"/>
                </a:tc>
                <a:tc gridSpan="3">
                  <a:txBody>
                    <a:bodyPr/>
                    <a:lstStyle/>
                    <a:p>
                      <a:pPr algn="r" rtl="0" fontAlgn="ctr"/>
                      <a:r>
                        <a:rPr lang="en-US" altLang="ja-JP" sz="1200" b="0" i="0" u="none" strike="noStrike" dirty="0">
                          <a:solidFill>
                            <a:srgbClr val="000000"/>
                          </a:solidFill>
                          <a:latin typeface="メイリオ"/>
                        </a:rPr>
                        <a:t>(</a:t>
                      </a:r>
                      <a:r>
                        <a:rPr lang="ja-JP" altLang="en-US" sz="1200" b="0" i="0" u="none" strike="noStrike" dirty="0">
                          <a:solidFill>
                            <a:srgbClr val="000000"/>
                          </a:solidFill>
                          <a:latin typeface="メイリオ"/>
                        </a:rPr>
                        <a:t>小計金額の</a:t>
                      </a:r>
                      <a:r>
                        <a:rPr lang="en-US" altLang="ja-JP" sz="1200" b="0" i="0" u="none" strike="noStrike" dirty="0">
                          <a:solidFill>
                            <a:srgbClr val="000000"/>
                          </a:solidFill>
                          <a:latin typeface="メイリオ"/>
                        </a:rPr>
                        <a:t>10%) </a:t>
                      </a:r>
                    </a:p>
                  </a:txBody>
                  <a:tcPr marL="9525" marR="9525" marT="9525" marB="0" anchor="ctr"/>
                </a:tc>
                <a:tc hMerge="1">
                  <a:txBody>
                    <a:bodyPr/>
                    <a:lstStyle/>
                    <a:p>
                      <a:endParaRPr kumimoji="1" lang="ja-JP" altLang="en-US"/>
                    </a:p>
                  </a:txBody>
                  <a:tcPr/>
                </a:tc>
                <a:tc hMerge="1">
                  <a:txBody>
                    <a:bodyPr/>
                    <a:lstStyle/>
                    <a:p>
                      <a:endParaRPr kumimoji="1" lang="ja-JP" altLang="en-US"/>
                    </a:p>
                  </a:txBody>
                  <a:tcPr/>
                </a:tc>
                <a:tc>
                  <a:txBody>
                    <a:bodyPr/>
                    <a:lstStyle/>
                    <a:p>
                      <a:pPr algn="r" fontAlgn="ctr"/>
                      <a:r>
                        <a:rPr lang="en-US" altLang="ja-JP" sz="1200" b="0" i="0" u="none" strike="noStrike" dirty="0">
                          <a:solidFill>
                            <a:srgbClr val="000000"/>
                          </a:solidFill>
                          <a:latin typeface="メイリオ"/>
                        </a:rPr>
                        <a:t>212,000 </a:t>
                      </a:r>
                    </a:p>
                  </a:txBody>
                  <a:tcPr marL="9525" marR="9525" marT="9525" marB="0" anchor="ctr"/>
                </a:tc>
                <a:tc>
                  <a:txBody>
                    <a:bodyPr/>
                    <a:lstStyle/>
                    <a:p>
                      <a:pPr algn="l" rtl="0" fontAlgn="ctr"/>
                      <a:r>
                        <a:rPr lang="ja-JP" altLang="en-US" sz="1200" b="0" i="0" u="none" strike="noStrike" dirty="0">
                          <a:solidFill>
                            <a:srgbClr val="000000"/>
                          </a:solidFill>
                          <a:latin typeface="メイリオ"/>
                        </a:rPr>
                        <a:t> 進捗管理、問い合わせ対応</a:t>
                      </a:r>
                    </a:p>
                  </a:txBody>
                  <a:tcPr marL="9525" marR="9525" marT="9525" marB="0" anchor="ctr"/>
                </a:tc>
                <a:extLst>
                  <a:ext uri="{0D108BD9-81ED-4DB2-BD59-A6C34878D82A}">
                    <a16:rowId xmlns:a16="http://schemas.microsoft.com/office/drawing/2014/main" xmlns="" val="10011"/>
                  </a:ext>
                </a:extLst>
              </a:tr>
              <a:tr h="397832">
                <a:tc gridSpan="5">
                  <a:txBody>
                    <a:bodyPr/>
                    <a:lstStyle/>
                    <a:p>
                      <a:pPr algn="r"/>
                      <a:r>
                        <a:rPr kumimoji="1" lang="ja-JP" altLang="en-US" sz="1200" dirty="0"/>
                        <a:t>合計</a:t>
                      </a:r>
                    </a:p>
                  </a:txBody>
                  <a:tcPr anchor="ctr">
                    <a:solidFill>
                      <a:srgbClr val="FFFF99"/>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r"/>
                      <a:r>
                        <a:rPr lang="en-US" altLang="ja-JP" sz="1400" b="1" i="0" u="none" strike="noStrike" dirty="0">
                          <a:solidFill>
                            <a:srgbClr val="000000"/>
                          </a:solidFill>
                          <a:latin typeface="+mn-lt"/>
                        </a:rPr>
                        <a:t>2,332,000</a:t>
                      </a:r>
                      <a:endParaRPr kumimoji="1" lang="en-US" altLang="ja-JP" sz="1400" b="1" dirty="0"/>
                    </a:p>
                  </a:txBody>
                  <a:tcPr anchor="ctr">
                    <a:solidFill>
                      <a:srgbClr val="FFFF99"/>
                    </a:solidFill>
                  </a:tcPr>
                </a:tc>
                <a:tc>
                  <a:txBody>
                    <a:bodyPr/>
                    <a:lstStyle/>
                    <a:p>
                      <a:r>
                        <a:rPr kumimoji="1" lang="ja-JP" altLang="en-US" sz="1200" dirty="0"/>
                        <a:t>円（税別）</a:t>
                      </a:r>
                    </a:p>
                  </a:txBody>
                  <a:tcPr anchor="ctr">
                    <a:solidFill>
                      <a:srgbClr val="FFFF99"/>
                    </a:solidFill>
                  </a:tcPr>
                </a:tc>
                <a:extLst>
                  <a:ext uri="{0D108BD9-81ED-4DB2-BD59-A6C34878D82A}">
                    <a16:rowId xmlns:a16="http://schemas.microsoft.com/office/drawing/2014/main" xmlns="" val="1192080235"/>
                  </a:ext>
                </a:extLst>
              </a:tr>
            </a:tbl>
          </a:graphicData>
        </a:graphic>
      </p:graphicFrame>
    </p:spTree>
    <p:extLst>
      <p:ext uri="{BB962C8B-B14F-4D97-AF65-F5344CB8AC3E}">
        <p14:creationId xmlns:p14="http://schemas.microsoft.com/office/powerpoint/2010/main" xmlns="" val="1868046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オプション費用</a:t>
            </a:r>
          </a:p>
        </p:txBody>
      </p:sp>
      <p:sp>
        <p:nvSpPr>
          <p:cNvPr id="3" name="コンテンツ プレースホルダー 2"/>
          <p:cNvSpPr>
            <a:spLocks noGrp="1"/>
          </p:cNvSpPr>
          <p:nvPr>
            <p:ph sz="quarter" idx="10"/>
          </p:nvPr>
        </p:nvSpPr>
        <p:spPr>
          <a:xfrm>
            <a:off x="193415" y="1039090"/>
            <a:ext cx="9517057" cy="5016097"/>
          </a:xfrm>
        </p:spPr>
        <p:txBody>
          <a:bodyPr/>
          <a:lstStyle/>
          <a:p>
            <a:r>
              <a:rPr lang="ja-JP" altLang="en-US" dirty="0"/>
              <a:t>基本費用とは別に発生する費用です。こちらは</a:t>
            </a:r>
            <a:r>
              <a:rPr kumimoji="1" lang="ja-JP" altLang="en-US" dirty="0"/>
              <a:t>必要に応じてお選びいただくもの</a:t>
            </a:r>
            <a:r>
              <a:rPr lang="ja-JP" altLang="en-US" dirty="0"/>
              <a:t>でございます。</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xmlns="" val="657107186"/>
              </p:ext>
            </p:extLst>
          </p:nvPr>
        </p:nvGraphicFramePr>
        <p:xfrm>
          <a:off x="404062" y="2113280"/>
          <a:ext cx="9306410" cy="2744280"/>
        </p:xfrm>
        <a:graphic>
          <a:graphicData uri="http://schemas.openxmlformats.org/drawingml/2006/table">
            <a:tbl>
              <a:tblPr firstRow="1" bandRow="1">
                <a:tableStyleId>{93296810-A885-4BE3-A3E7-6D5BEEA58F35}</a:tableStyleId>
              </a:tblPr>
              <a:tblGrid>
                <a:gridCol w="521744">
                  <a:extLst>
                    <a:ext uri="{9D8B030D-6E8A-4147-A177-3AD203B41FA5}">
                      <a16:colId xmlns:a16="http://schemas.microsoft.com/office/drawing/2014/main" xmlns="" val="329778339"/>
                    </a:ext>
                  </a:extLst>
                </a:gridCol>
                <a:gridCol w="2765823">
                  <a:extLst>
                    <a:ext uri="{9D8B030D-6E8A-4147-A177-3AD203B41FA5}">
                      <a16:colId xmlns:a16="http://schemas.microsoft.com/office/drawing/2014/main" xmlns="" val="20001"/>
                    </a:ext>
                  </a:extLst>
                </a:gridCol>
                <a:gridCol w="948149">
                  <a:extLst>
                    <a:ext uri="{9D8B030D-6E8A-4147-A177-3AD203B41FA5}">
                      <a16:colId xmlns:a16="http://schemas.microsoft.com/office/drawing/2014/main" xmlns="" val="20002"/>
                    </a:ext>
                  </a:extLst>
                </a:gridCol>
                <a:gridCol w="704330">
                  <a:extLst>
                    <a:ext uri="{9D8B030D-6E8A-4147-A177-3AD203B41FA5}">
                      <a16:colId xmlns:a16="http://schemas.microsoft.com/office/drawing/2014/main" xmlns="" val="3911050057"/>
                    </a:ext>
                  </a:extLst>
                </a:gridCol>
                <a:gridCol w="621635">
                  <a:extLst>
                    <a:ext uri="{9D8B030D-6E8A-4147-A177-3AD203B41FA5}">
                      <a16:colId xmlns:a16="http://schemas.microsoft.com/office/drawing/2014/main" xmlns="" val="2035968044"/>
                    </a:ext>
                  </a:extLst>
                </a:gridCol>
                <a:gridCol w="1314707">
                  <a:extLst>
                    <a:ext uri="{9D8B030D-6E8A-4147-A177-3AD203B41FA5}">
                      <a16:colId xmlns:a16="http://schemas.microsoft.com/office/drawing/2014/main" xmlns="" val="3435791561"/>
                    </a:ext>
                  </a:extLst>
                </a:gridCol>
                <a:gridCol w="2430022">
                  <a:extLst>
                    <a:ext uri="{9D8B030D-6E8A-4147-A177-3AD203B41FA5}">
                      <a16:colId xmlns:a16="http://schemas.microsoft.com/office/drawing/2014/main" xmlns="" val="3725382426"/>
                    </a:ext>
                  </a:extLst>
                </a:gridCol>
              </a:tblGrid>
              <a:tr h="232697">
                <a:tc>
                  <a:txBody>
                    <a:bodyPr/>
                    <a:lstStyle/>
                    <a:p>
                      <a:pPr algn="ctr"/>
                      <a:r>
                        <a:rPr kumimoji="1" lang="en-US" altLang="ja-JP" sz="1200" dirty="0"/>
                        <a:t>#</a:t>
                      </a:r>
                      <a:endParaRPr kumimoji="1" lang="ja-JP" altLang="en-US" sz="1200" dirty="0"/>
                    </a:p>
                  </a:txBody>
                  <a:tcPr anchor="ctr"/>
                </a:tc>
                <a:tc>
                  <a:txBody>
                    <a:bodyPr/>
                    <a:lstStyle/>
                    <a:p>
                      <a:pPr algn="ctr"/>
                      <a:r>
                        <a:rPr kumimoji="1" lang="ja-JP" altLang="en-US" sz="1200" dirty="0"/>
                        <a:t>項目</a:t>
                      </a:r>
                    </a:p>
                  </a:txBody>
                  <a:tcPr anchor="ctr"/>
                </a:tc>
                <a:tc>
                  <a:txBody>
                    <a:bodyPr/>
                    <a:lstStyle/>
                    <a:p>
                      <a:pPr algn="ctr"/>
                      <a:r>
                        <a:rPr kumimoji="1" lang="ja-JP" altLang="en-US" sz="1200" dirty="0"/>
                        <a:t>単価</a:t>
                      </a:r>
                    </a:p>
                  </a:txBody>
                  <a:tcPr anchor="ctr"/>
                </a:tc>
                <a:tc>
                  <a:txBody>
                    <a:bodyPr/>
                    <a:lstStyle/>
                    <a:p>
                      <a:pPr algn="ctr"/>
                      <a:r>
                        <a:rPr kumimoji="1" lang="ja-JP" altLang="en-US" sz="1200" dirty="0"/>
                        <a:t>数量</a:t>
                      </a:r>
                    </a:p>
                  </a:txBody>
                  <a:tcPr anchor="ctr"/>
                </a:tc>
                <a:tc>
                  <a:txBody>
                    <a:bodyPr/>
                    <a:lstStyle/>
                    <a:p>
                      <a:pPr algn="ctr"/>
                      <a:r>
                        <a:rPr kumimoji="1" lang="ja-JP" altLang="en-US" sz="1200" dirty="0"/>
                        <a:t>単位</a:t>
                      </a:r>
                    </a:p>
                  </a:txBody>
                  <a:tcPr anchor="ctr"/>
                </a:tc>
                <a:tc>
                  <a:txBody>
                    <a:bodyPr/>
                    <a:lstStyle/>
                    <a:p>
                      <a:pPr algn="ctr"/>
                      <a:r>
                        <a:rPr kumimoji="1" lang="ja-JP" altLang="en-US" sz="1200" dirty="0"/>
                        <a:t>金額</a:t>
                      </a:r>
                    </a:p>
                  </a:txBody>
                  <a:tcPr anchor="ctr"/>
                </a:tc>
                <a:tc>
                  <a:txBody>
                    <a:bodyPr/>
                    <a:lstStyle/>
                    <a:p>
                      <a:pPr algn="ctr"/>
                      <a:r>
                        <a:rPr kumimoji="1" lang="ja-JP" altLang="en-US" sz="1200" dirty="0"/>
                        <a:t>備考</a:t>
                      </a:r>
                    </a:p>
                  </a:txBody>
                  <a:tcPr anchor="ctr"/>
                </a:tc>
                <a:extLst>
                  <a:ext uri="{0D108BD9-81ED-4DB2-BD59-A6C34878D82A}">
                    <a16:rowId xmlns:a16="http://schemas.microsoft.com/office/drawing/2014/main" xmlns="" val="4156740760"/>
                  </a:ext>
                </a:extLst>
              </a:tr>
              <a:tr h="275400">
                <a:tc>
                  <a:txBody>
                    <a:bodyPr/>
                    <a:lstStyle/>
                    <a:p>
                      <a:pPr algn="ctr"/>
                      <a:r>
                        <a:rPr kumimoji="1" lang="en-US" altLang="ja-JP" sz="1200" dirty="0"/>
                        <a:t>1</a:t>
                      </a:r>
                      <a:endParaRPr kumimoji="1" lang="ja-JP" altLang="en-US" sz="1200" dirty="0"/>
                    </a:p>
                  </a:txBody>
                  <a:tcPr anchor="ctr"/>
                </a:tc>
                <a:tc>
                  <a:txBody>
                    <a:bodyPr/>
                    <a:lstStyle/>
                    <a:p>
                      <a:pPr algn="l" fontAlgn="ctr"/>
                      <a:r>
                        <a:rPr lang="en-US" altLang="ja-JP" sz="1200" b="0" i="0" u="none" strike="noStrike" dirty="0">
                          <a:effectLst/>
                          <a:latin typeface="+mn-ea"/>
                          <a:ea typeface="+mn-ea"/>
                        </a:rPr>
                        <a:t>Android</a:t>
                      </a:r>
                      <a:r>
                        <a:rPr lang="ja-JP" altLang="en-US" sz="1200" b="0" i="0" u="none" strike="noStrike" dirty="0">
                          <a:effectLst/>
                          <a:latin typeface="+mn-ea"/>
                          <a:ea typeface="+mn-ea"/>
                        </a:rPr>
                        <a:t>対応</a:t>
                      </a:r>
                    </a:p>
                  </a:txBody>
                  <a:tcPr marL="82800" marR="82800" marT="46800" anchor="ctr"/>
                </a:tc>
                <a:tc>
                  <a:txBody>
                    <a:bodyPr/>
                    <a:lstStyle/>
                    <a:p>
                      <a:pPr algn="r"/>
                      <a:r>
                        <a:rPr kumimoji="1" lang="en-US" altLang="ja-JP" sz="1200" dirty="0">
                          <a:latin typeface="+mn-ea"/>
                          <a:ea typeface="+mn-ea"/>
                        </a:rPr>
                        <a:t>40,000</a:t>
                      </a:r>
                      <a:endParaRPr kumimoji="1" lang="ja-JP" altLang="en-US" sz="1200" dirty="0">
                        <a:latin typeface="+mn-ea"/>
                        <a:ea typeface="+mn-ea"/>
                      </a:endParaRPr>
                    </a:p>
                  </a:txBody>
                  <a:tcPr marL="82800" marR="82800" marT="46800" anchor="ctr"/>
                </a:tc>
                <a:tc>
                  <a:txBody>
                    <a:bodyPr/>
                    <a:lstStyle/>
                    <a:p>
                      <a:pPr algn="r" fontAlgn="b"/>
                      <a:r>
                        <a:rPr lang="en-US" altLang="ja-JP" sz="1200" b="0" i="0" u="none" strike="noStrike" dirty="0">
                          <a:effectLst/>
                          <a:latin typeface="+mn-ea"/>
                          <a:ea typeface="+mn-ea"/>
                        </a:rPr>
                        <a:t>20.0</a:t>
                      </a:r>
                    </a:p>
                  </a:txBody>
                  <a:tcPr marL="82800" marR="82800" marT="46800" anchor="ctr"/>
                </a:tc>
                <a:tc>
                  <a:txBody>
                    <a:bodyPr/>
                    <a:lstStyle/>
                    <a:p>
                      <a:pPr algn="ctr"/>
                      <a:r>
                        <a:rPr kumimoji="1" lang="ja-JP" altLang="en-US" sz="1200" dirty="0">
                          <a:latin typeface="+mn-ea"/>
                          <a:ea typeface="+mn-ea"/>
                        </a:rPr>
                        <a:t>人日</a:t>
                      </a:r>
                    </a:p>
                  </a:txBody>
                  <a:tcPr marL="82800" marR="82800" marT="46800" anchor="ctr"/>
                </a:tc>
                <a:tc>
                  <a:txBody>
                    <a:bodyPr/>
                    <a:lstStyle/>
                    <a:p>
                      <a:pPr algn="r" fontAlgn="ctr"/>
                      <a:r>
                        <a:rPr lang="en-US" altLang="ja-JP" sz="1200" b="0" i="0" u="none" strike="noStrike" dirty="0">
                          <a:effectLst/>
                          <a:latin typeface="+mn-ea"/>
                          <a:ea typeface="+mn-ea"/>
                        </a:rPr>
                        <a:t>800,000</a:t>
                      </a:r>
                    </a:p>
                  </a:txBody>
                  <a:tcPr marL="82800" marR="82800" marT="468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t>AndroidOS</a:t>
                      </a:r>
                      <a:r>
                        <a:rPr kumimoji="1" lang="ja-JP" altLang="en-US" sz="1200" dirty="0"/>
                        <a:t>に対応いたします</a:t>
                      </a:r>
                    </a:p>
                  </a:txBody>
                  <a:tcPr anchor="ctr"/>
                </a:tc>
                <a:extLst>
                  <a:ext uri="{0D108BD9-81ED-4DB2-BD59-A6C34878D82A}">
                    <a16:rowId xmlns:a16="http://schemas.microsoft.com/office/drawing/2014/main" xmlns="" val="2360010001"/>
                  </a:ext>
                </a:extLst>
              </a:tr>
              <a:tr h="232697">
                <a:tc>
                  <a:txBody>
                    <a:bodyPr/>
                    <a:lstStyle/>
                    <a:p>
                      <a:pPr algn="ctr"/>
                      <a:r>
                        <a:rPr kumimoji="1" lang="en-US" altLang="ja-JP" sz="1200" dirty="0"/>
                        <a:t>2</a:t>
                      </a:r>
                      <a:endParaRPr kumimoji="1" lang="ja-JP" altLang="en-US" sz="1200" dirty="0"/>
                    </a:p>
                  </a:txBody>
                  <a:tcPr anchor="ctr"/>
                </a:tc>
                <a:tc>
                  <a:txBody>
                    <a:bodyPr/>
                    <a:lstStyle/>
                    <a:p>
                      <a:pPr algn="l" fontAlgn="ctr"/>
                      <a:r>
                        <a:rPr lang="ja-JP" altLang="en-US" sz="1200" b="0" i="0" u="none" strike="noStrike" dirty="0">
                          <a:effectLst/>
                          <a:latin typeface="+mn-ea"/>
                          <a:ea typeface="+mn-ea"/>
                        </a:rPr>
                        <a:t>履歴蓄積機能（ユーザ管理機能あり）</a:t>
                      </a:r>
                    </a:p>
                  </a:txBody>
                  <a:tcPr marL="82800" marR="82800" marT="46800" anchor="ctr"/>
                </a:tc>
                <a:tc>
                  <a:txBody>
                    <a:bodyPr/>
                    <a:lstStyle/>
                    <a:p>
                      <a:pPr algn="r"/>
                      <a:r>
                        <a:rPr kumimoji="1" lang="en-US" altLang="ja-JP" sz="1200" dirty="0">
                          <a:latin typeface="+mn-ea"/>
                          <a:ea typeface="+mn-ea"/>
                        </a:rPr>
                        <a:t>40,000</a:t>
                      </a:r>
                      <a:endParaRPr kumimoji="1" lang="ja-JP" altLang="en-US" sz="1200" dirty="0">
                        <a:latin typeface="+mn-ea"/>
                        <a:ea typeface="+mn-ea"/>
                      </a:endParaRPr>
                    </a:p>
                  </a:txBody>
                  <a:tcPr marL="82800" marR="82800" marT="46800" anchor="ctr"/>
                </a:tc>
                <a:tc>
                  <a:txBody>
                    <a:bodyPr/>
                    <a:lstStyle/>
                    <a:p>
                      <a:pPr algn="r" fontAlgn="b"/>
                      <a:r>
                        <a:rPr lang="en-US" altLang="ja-JP" sz="1200" b="0" i="0" u="none" strike="noStrike" dirty="0">
                          <a:effectLst/>
                          <a:latin typeface="+mn-ea"/>
                          <a:ea typeface="+mn-ea"/>
                        </a:rPr>
                        <a:t>10.0</a:t>
                      </a:r>
                    </a:p>
                  </a:txBody>
                  <a:tcPr marL="82800" marR="82800" marT="46800" anchor="ctr"/>
                </a:tc>
                <a:tc>
                  <a:txBody>
                    <a:bodyPr/>
                    <a:lstStyle/>
                    <a:p>
                      <a:pPr algn="ctr"/>
                      <a:r>
                        <a:rPr kumimoji="1" lang="ja-JP" altLang="en-US" sz="1200" dirty="0">
                          <a:latin typeface="+mn-ea"/>
                          <a:ea typeface="+mn-ea"/>
                        </a:rPr>
                        <a:t>人日</a:t>
                      </a:r>
                    </a:p>
                  </a:txBody>
                  <a:tcPr marL="82800" marR="82800" marT="46800" anchor="ctr"/>
                </a:tc>
                <a:tc>
                  <a:txBody>
                    <a:bodyPr/>
                    <a:lstStyle/>
                    <a:p>
                      <a:pPr algn="r" fontAlgn="ctr"/>
                      <a:r>
                        <a:rPr lang="en-US" altLang="ja-JP" sz="1200" b="0" i="0" u="none" strike="noStrike" dirty="0">
                          <a:effectLst/>
                          <a:latin typeface="+mn-ea"/>
                          <a:ea typeface="+mn-ea"/>
                        </a:rPr>
                        <a:t>400,000</a:t>
                      </a:r>
                    </a:p>
                  </a:txBody>
                  <a:tcPr marL="82800" marR="82800" marT="46800" anchor="ctr"/>
                </a:tc>
                <a:tc>
                  <a:txBody>
                    <a:bodyPr/>
                    <a:lstStyle/>
                    <a:p>
                      <a:r>
                        <a:rPr kumimoji="1" lang="ja-JP" altLang="en-US" sz="1200" dirty="0"/>
                        <a:t>被測定者情報を管理可能とし、個別の測定履歴を一定量保持し、過去のものを閲覧可能とします</a:t>
                      </a:r>
                    </a:p>
                  </a:txBody>
                  <a:tcPr anchor="ctr"/>
                </a:tc>
                <a:extLst>
                  <a:ext uri="{0D108BD9-81ED-4DB2-BD59-A6C34878D82A}">
                    <a16:rowId xmlns:a16="http://schemas.microsoft.com/office/drawing/2014/main" xmlns="" val="3983208023"/>
                  </a:ext>
                </a:extLst>
              </a:tr>
              <a:tr h="232697">
                <a:tc>
                  <a:txBody>
                    <a:bodyPr/>
                    <a:lstStyle/>
                    <a:p>
                      <a:pPr algn="ctr"/>
                      <a:r>
                        <a:rPr kumimoji="1" lang="en-US" altLang="ja-JP" sz="1200" dirty="0"/>
                        <a:t>3</a:t>
                      </a:r>
                      <a:endParaRPr kumimoji="1" lang="ja-JP" altLang="en-US" sz="1200" dirty="0"/>
                    </a:p>
                  </a:txBody>
                  <a:tcPr anchor="ctr"/>
                </a:tc>
                <a:tc>
                  <a:txBody>
                    <a:bodyPr/>
                    <a:lstStyle/>
                    <a:p>
                      <a:pPr algn="l" fontAlgn="ctr"/>
                      <a:r>
                        <a:rPr lang="ja-JP" altLang="en-US" sz="1200" b="0" i="0" u="none" strike="noStrike" dirty="0">
                          <a:effectLst/>
                          <a:latin typeface="+mn-ea"/>
                          <a:ea typeface="+mn-ea"/>
                        </a:rPr>
                        <a:t>履歴蓄積機能（ユーザ管理機能なし）</a:t>
                      </a:r>
                    </a:p>
                  </a:txBody>
                  <a:tcPr marL="82800" marR="82800" marT="46800" anchor="ctr"/>
                </a:tc>
                <a:tc>
                  <a:txBody>
                    <a:bodyPr/>
                    <a:lstStyle/>
                    <a:p>
                      <a:pPr algn="r"/>
                      <a:r>
                        <a:rPr kumimoji="1" lang="en-US" altLang="ja-JP" sz="1200" dirty="0">
                          <a:latin typeface="+mn-ea"/>
                          <a:ea typeface="+mn-ea"/>
                        </a:rPr>
                        <a:t>40,000</a:t>
                      </a:r>
                      <a:endParaRPr kumimoji="1" lang="ja-JP" altLang="en-US" sz="1200" dirty="0">
                        <a:latin typeface="+mn-ea"/>
                        <a:ea typeface="+mn-ea"/>
                      </a:endParaRPr>
                    </a:p>
                  </a:txBody>
                  <a:tcPr marL="82800" marR="82800" marT="46800" anchor="ctr"/>
                </a:tc>
                <a:tc>
                  <a:txBody>
                    <a:bodyPr/>
                    <a:lstStyle/>
                    <a:p>
                      <a:pPr algn="r" fontAlgn="b"/>
                      <a:r>
                        <a:rPr lang="en-US" altLang="ja-JP" sz="1200" b="0" i="0" u="none" strike="noStrike" dirty="0">
                          <a:effectLst/>
                          <a:latin typeface="+mn-ea"/>
                          <a:ea typeface="+mn-ea"/>
                        </a:rPr>
                        <a:t>6.0 </a:t>
                      </a:r>
                    </a:p>
                  </a:txBody>
                  <a:tcPr marL="82800" marR="82800" marT="46800" anchor="ctr"/>
                </a:tc>
                <a:tc>
                  <a:txBody>
                    <a:bodyPr/>
                    <a:lstStyle/>
                    <a:p>
                      <a:pPr algn="ctr"/>
                      <a:r>
                        <a:rPr kumimoji="1" lang="ja-JP" altLang="en-US" sz="1200" dirty="0">
                          <a:latin typeface="+mn-ea"/>
                          <a:ea typeface="+mn-ea"/>
                        </a:rPr>
                        <a:t>人日</a:t>
                      </a:r>
                    </a:p>
                  </a:txBody>
                  <a:tcPr marL="82800" marR="82800" marT="46800" anchor="ctr"/>
                </a:tc>
                <a:tc>
                  <a:txBody>
                    <a:bodyPr/>
                    <a:lstStyle/>
                    <a:p>
                      <a:pPr algn="r" fontAlgn="ctr"/>
                      <a:r>
                        <a:rPr lang="en-US" altLang="ja-JP" sz="1200" b="0" i="0" u="none" strike="noStrike" dirty="0">
                          <a:effectLst/>
                          <a:latin typeface="+mn-ea"/>
                          <a:ea typeface="+mn-ea"/>
                        </a:rPr>
                        <a:t>240,000</a:t>
                      </a:r>
                    </a:p>
                  </a:txBody>
                  <a:tcPr marL="82800" marR="82800" marT="46800" anchor="ctr"/>
                </a:tc>
                <a:tc>
                  <a:txBody>
                    <a:bodyPr/>
                    <a:lstStyle/>
                    <a:p>
                      <a:r>
                        <a:rPr kumimoji="1" lang="ja-JP" altLang="en-US" sz="1200" dirty="0"/>
                        <a:t>測定結果を一定量保持し、過去のものを閲覧可能とします</a:t>
                      </a:r>
                    </a:p>
                  </a:txBody>
                  <a:tcPr anchor="ctr"/>
                </a:tc>
                <a:extLst>
                  <a:ext uri="{0D108BD9-81ED-4DB2-BD59-A6C34878D82A}">
                    <a16:rowId xmlns:a16="http://schemas.microsoft.com/office/drawing/2014/main" xmlns="" val="10001"/>
                  </a:ext>
                </a:extLst>
              </a:tr>
              <a:tr h="232697">
                <a:tc>
                  <a:txBody>
                    <a:bodyPr/>
                    <a:lstStyle/>
                    <a:p>
                      <a:pPr algn="ctr"/>
                      <a:r>
                        <a:rPr kumimoji="1" lang="en-US" altLang="ja-JP" sz="1200" dirty="0"/>
                        <a:t>4</a:t>
                      </a:r>
                      <a:endParaRPr kumimoji="1" lang="ja-JP" altLang="en-US" sz="1200" dirty="0"/>
                    </a:p>
                  </a:txBody>
                  <a:tcPr anchor="ctr"/>
                </a:tc>
                <a:tc>
                  <a:txBody>
                    <a:bodyPr/>
                    <a:lstStyle/>
                    <a:p>
                      <a:pPr algn="l" fontAlgn="ctr"/>
                      <a:r>
                        <a:rPr lang="ja-JP" altLang="en-US" sz="1200" b="0" i="0" u="none" strike="noStrike" dirty="0">
                          <a:effectLst/>
                          <a:latin typeface="+mn-ea"/>
                          <a:ea typeface="+mn-ea"/>
                        </a:rPr>
                        <a:t>呼吸タイミングカスタマイズ機能</a:t>
                      </a:r>
                    </a:p>
                  </a:txBody>
                  <a:tcPr marL="82800" marR="82800" marT="46800" anchor="ctr"/>
                </a:tc>
                <a:tc>
                  <a:txBody>
                    <a:bodyPr/>
                    <a:lstStyle/>
                    <a:p>
                      <a:pPr algn="r"/>
                      <a:r>
                        <a:rPr kumimoji="1" lang="en-US" altLang="ja-JP" sz="1200" dirty="0">
                          <a:latin typeface="+mn-ea"/>
                          <a:ea typeface="+mn-ea"/>
                        </a:rPr>
                        <a:t>40,000</a:t>
                      </a:r>
                      <a:endParaRPr kumimoji="1" lang="ja-JP" altLang="en-US" sz="1200" dirty="0">
                        <a:latin typeface="+mn-ea"/>
                        <a:ea typeface="+mn-ea"/>
                      </a:endParaRPr>
                    </a:p>
                  </a:txBody>
                  <a:tcPr marL="82800" marR="82800" marT="46800" anchor="ctr"/>
                </a:tc>
                <a:tc>
                  <a:txBody>
                    <a:bodyPr/>
                    <a:lstStyle/>
                    <a:p>
                      <a:pPr algn="r" fontAlgn="b"/>
                      <a:r>
                        <a:rPr lang="en-US" altLang="ja-JP" sz="1200" b="0" i="0" u="none" strike="noStrike" dirty="0">
                          <a:effectLst/>
                          <a:latin typeface="+mn-ea"/>
                          <a:ea typeface="+mn-ea"/>
                        </a:rPr>
                        <a:t>5.0</a:t>
                      </a:r>
                    </a:p>
                  </a:txBody>
                  <a:tcPr marL="82800" marR="82800" marT="46800" anchor="ctr"/>
                </a:tc>
                <a:tc>
                  <a:txBody>
                    <a:bodyPr/>
                    <a:lstStyle/>
                    <a:p>
                      <a:pPr algn="ctr"/>
                      <a:r>
                        <a:rPr kumimoji="1" lang="ja-JP" altLang="en-US" sz="1200" dirty="0">
                          <a:latin typeface="+mn-ea"/>
                          <a:ea typeface="+mn-ea"/>
                        </a:rPr>
                        <a:t>人日</a:t>
                      </a:r>
                    </a:p>
                  </a:txBody>
                  <a:tcPr marL="82800" marR="82800" marT="46800" anchor="ctr"/>
                </a:tc>
                <a:tc>
                  <a:txBody>
                    <a:bodyPr/>
                    <a:lstStyle/>
                    <a:p>
                      <a:pPr algn="r" fontAlgn="ctr"/>
                      <a:r>
                        <a:rPr lang="en-US" altLang="ja-JP" sz="1200" b="0" i="0" u="none" strike="noStrike" dirty="0">
                          <a:effectLst/>
                          <a:latin typeface="+mn-ea"/>
                          <a:ea typeface="+mn-ea"/>
                        </a:rPr>
                        <a:t>200,000</a:t>
                      </a:r>
                    </a:p>
                  </a:txBody>
                  <a:tcPr marL="82800" marR="82800" marT="46800" anchor="ctr"/>
                </a:tc>
                <a:tc>
                  <a:txBody>
                    <a:bodyPr/>
                    <a:lstStyle/>
                    <a:p>
                      <a:r>
                        <a:rPr kumimoji="1" lang="ja-JP" altLang="en-US" sz="1200" dirty="0"/>
                        <a:t>呼吸タイミングを自由に追加、変更可能とします</a:t>
                      </a:r>
                    </a:p>
                  </a:txBody>
                  <a:tcPr anchor="ctr"/>
                </a:tc>
                <a:extLst>
                  <a:ext uri="{0D108BD9-81ED-4DB2-BD59-A6C34878D82A}">
                    <a16:rowId xmlns:a16="http://schemas.microsoft.com/office/drawing/2014/main" xmlns="" val="1159327880"/>
                  </a:ext>
                </a:extLst>
              </a:tr>
              <a:tr h="232697">
                <a:tc>
                  <a:txBody>
                    <a:bodyPr/>
                    <a:lstStyle/>
                    <a:p>
                      <a:pPr algn="ctr"/>
                      <a:r>
                        <a:rPr kumimoji="1" lang="en-US" altLang="ja-JP" sz="1200" dirty="0"/>
                        <a:t>5</a:t>
                      </a:r>
                      <a:endParaRPr kumimoji="1" lang="ja-JP" altLang="en-US" sz="1200" dirty="0"/>
                    </a:p>
                  </a:txBody>
                  <a:tcPr anchor="ctr"/>
                </a:tc>
                <a:tc>
                  <a:txBody>
                    <a:bodyPr/>
                    <a:lstStyle/>
                    <a:p>
                      <a:pPr algn="l" fontAlgn="ctr"/>
                      <a:r>
                        <a:rPr lang="ja-JP" altLang="en-US" sz="1200" b="0" i="0" u="none" strike="noStrike" dirty="0">
                          <a:effectLst/>
                          <a:latin typeface="+mn-ea"/>
                          <a:ea typeface="+mn-ea"/>
                        </a:rPr>
                        <a:t>測定結果出力機能</a:t>
                      </a:r>
                    </a:p>
                  </a:txBody>
                  <a:tcPr marL="82800" marR="82800" marT="46800" anchor="ctr"/>
                </a:tc>
                <a:tc>
                  <a:txBody>
                    <a:bodyPr/>
                    <a:lstStyle/>
                    <a:p>
                      <a:pPr algn="r"/>
                      <a:r>
                        <a:rPr kumimoji="1" lang="en-US" altLang="ja-JP" sz="1200" dirty="0">
                          <a:latin typeface="+mn-ea"/>
                          <a:ea typeface="+mn-ea"/>
                        </a:rPr>
                        <a:t>40,000</a:t>
                      </a:r>
                      <a:endParaRPr kumimoji="1" lang="ja-JP" altLang="en-US" sz="1200" dirty="0">
                        <a:latin typeface="+mn-ea"/>
                        <a:ea typeface="+mn-ea"/>
                      </a:endParaRPr>
                    </a:p>
                  </a:txBody>
                  <a:tcPr marL="82800" marR="82800" marT="46800" anchor="ctr"/>
                </a:tc>
                <a:tc>
                  <a:txBody>
                    <a:bodyPr/>
                    <a:lstStyle/>
                    <a:p>
                      <a:pPr algn="r" fontAlgn="b"/>
                      <a:r>
                        <a:rPr lang="en-US" altLang="ja-JP" sz="1200" b="0" i="0" u="none" strike="noStrike" dirty="0">
                          <a:effectLst/>
                          <a:latin typeface="+mn-ea"/>
                          <a:ea typeface="+mn-ea"/>
                        </a:rPr>
                        <a:t>7.0</a:t>
                      </a:r>
                    </a:p>
                  </a:txBody>
                  <a:tcPr marL="82800" marR="82800" marT="46800" anchor="ctr"/>
                </a:tc>
                <a:tc>
                  <a:txBody>
                    <a:bodyPr/>
                    <a:lstStyle/>
                    <a:p>
                      <a:pPr algn="ctr"/>
                      <a:r>
                        <a:rPr kumimoji="1" lang="ja-JP" altLang="en-US" sz="1200" dirty="0">
                          <a:latin typeface="+mn-ea"/>
                          <a:ea typeface="+mn-ea"/>
                        </a:rPr>
                        <a:t>人日</a:t>
                      </a:r>
                    </a:p>
                  </a:txBody>
                  <a:tcPr marL="82800" marR="82800" marT="46800" anchor="ctr"/>
                </a:tc>
                <a:tc>
                  <a:txBody>
                    <a:bodyPr/>
                    <a:lstStyle/>
                    <a:p>
                      <a:pPr algn="r" fontAlgn="ctr"/>
                      <a:r>
                        <a:rPr lang="en-US" altLang="ja-JP" sz="1200" b="0" i="0" u="none" strike="noStrike" dirty="0">
                          <a:effectLst/>
                          <a:latin typeface="+mn-ea"/>
                          <a:ea typeface="+mn-ea"/>
                        </a:rPr>
                        <a:t>280,000</a:t>
                      </a:r>
                    </a:p>
                  </a:txBody>
                  <a:tcPr marL="82800" marR="82800" marT="46800" anchor="ctr"/>
                </a:tc>
                <a:tc>
                  <a:txBody>
                    <a:bodyPr/>
                    <a:lstStyle/>
                    <a:p>
                      <a:r>
                        <a:rPr kumimoji="1" lang="ja-JP" altLang="en-US" sz="1200" dirty="0"/>
                        <a:t>変換した心拍数、呼吸タイミング、コヒレンス達成度をテキストデータとして出力します</a:t>
                      </a:r>
                    </a:p>
                  </a:txBody>
                  <a:tcPr anchor="ctr"/>
                </a:tc>
                <a:extLst>
                  <a:ext uri="{0D108BD9-81ED-4DB2-BD59-A6C34878D82A}">
                    <a16:rowId xmlns:a16="http://schemas.microsoft.com/office/drawing/2014/main" xmlns="" val="1648563398"/>
                  </a:ext>
                </a:extLst>
              </a:tr>
            </a:tbl>
          </a:graphicData>
        </a:graphic>
      </p:graphicFrame>
    </p:spTree>
    <p:extLst>
      <p:ext uri="{BB962C8B-B14F-4D97-AF65-F5344CB8AC3E}">
        <p14:creationId xmlns:p14="http://schemas.microsoft.com/office/powerpoint/2010/main" xmlns="" val="1665429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スケジュールについて</a:t>
            </a:r>
          </a:p>
        </p:txBody>
      </p:sp>
      <p:sp>
        <p:nvSpPr>
          <p:cNvPr id="3" name="テキスト プレースホルダー 2"/>
          <p:cNvSpPr>
            <a:spLocks noGrp="1"/>
          </p:cNvSpPr>
          <p:nvPr>
            <p:ph type="body" sz="quarter" idx="10"/>
          </p:nvPr>
        </p:nvSpPr>
        <p:spPr>
          <a:xfrm>
            <a:off x="194336" y="3898716"/>
            <a:ext cx="7098788" cy="400110"/>
          </a:xfrm>
        </p:spPr>
        <p:txBody>
          <a:bodyPr/>
          <a:lstStyle/>
          <a:p>
            <a:endParaRPr kumimoji="1" lang="ja-JP" altLang="en-US" dirty="0"/>
          </a:p>
        </p:txBody>
      </p:sp>
    </p:spTree>
    <p:extLst>
      <p:ext uri="{BB962C8B-B14F-4D97-AF65-F5344CB8AC3E}">
        <p14:creationId xmlns:p14="http://schemas.microsoft.com/office/powerpoint/2010/main" xmlns="" val="122638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 8"/>
          <p:cNvGraphicFramePr>
            <a:graphicFrameLocks noGrp="1"/>
          </p:cNvGraphicFramePr>
          <p:nvPr>
            <p:extLst>
              <p:ext uri="{D42A27DB-BD31-4B8C-83A1-F6EECF244321}">
                <p14:modId xmlns:p14="http://schemas.microsoft.com/office/powerpoint/2010/main" xmlns="" val="1493431062"/>
              </p:ext>
            </p:extLst>
          </p:nvPr>
        </p:nvGraphicFramePr>
        <p:xfrm>
          <a:off x="690278" y="1624488"/>
          <a:ext cx="8129528" cy="4485317"/>
        </p:xfrm>
        <a:graphic>
          <a:graphicData uri="http://schemas.openxmlformats.org/drawingml/2006/table">
            <a:tbl>
              <a:tblPr firstRow="1" bandRow="1">
                <a:tableStyleId>{00A15C55-8517-42AA-B614-E9B94910E393}</a:tableStyleId>
              </a:tblPr>
              <a:tblGrid>
                <a:gridCol w="1016191">
                  <a:extLst>
                    <a:ext uri="{9D8B030D-6E8A-4147-A177-3AD203B41FA5}">
                      <a16:colId xmlns:a16="http://schemas.microsoft.com/office/drawing/2014/main" xmlns="" val="20008"/>
                    </a:ext>
                  </a:extLst>
                </a:gridCol>
                <a:gridCol w="1016191">
                  <a:extLst>
                    <a:ext uri="{9D8B030D-6E8A-4147-A177-3AD203B41FA5}">
                      <a16:colId xmlns:a16="http://schemas.microsoft.com/office/drawing/2014/main" xmlns="" val="20000"/>
                    </a:ext>
                  </a:extLst>
                </a:gridCol>
                <a:gridCol w="1016191">
                  <a:extLst>
                    <a:ext uri="{9D8B030D-6E8A-4147-A177-3AD203B41FA5}">
                      <a16:colId xmlns:a16="http://schemas.microsoft.com/office/drawing/2014/main" xmlns="" val="20001"/>
                    </a:ext>
                  </a:extLst>
                </a:gridCol>
                <a:gridCol w="1016191">
                  <a:extLst>
                    <a:ext uri="{9D8B030D-6E8A-4147-A177-3AD203B41FA5}">
                      <a16:colId xmlns:a16="http://schemas.microsoft.com/office/drawing/2014/main" xmlns="" val="20002"/>
                    </a:ext>
                  </a:extLst>
                </a:gridCol>
                <a:gridCol w="1016191">
                  <a:extLst>
                    <a:ext uri="{9D8B030D-6E8A-4147-A177-3AD203B41FA5}">
                      <a16:colId xmlns:a16="http://schemas.microsoft.com/office/drawing/2014/main" xmlns="" val="20003"/>
                    </a:ext>
                  </a:extLst>
                </a:gridCol>
                <a:gridCol w="1016191">
                  <a:extLst>
                    <a:ext uri="{9D8B030D-6E8A-4147-A177-3AD203B41FA5}">
                      <a16:colId xmlns:a16="http://schemas.microsoft.com/office/drawing/2014/main" xmlns="" val="20004"/>
                    </a:ext>
                  </a:extLst>
                </a:gridCol>
                <a:gridCol w="1016191">
                  <a:extLst>
                    <a:ext uri="{9D8B030D-6E8A-4147-A177-3AD203B41FA5}">
                      <a16:colId xmlns:a16="http://schemas.microsoft.com/office/drawing/2014/main" xmlns="" val="20005"/>
                    </a:ext>
                  </a:extLst>
                </a:gridCol>
                <a:gridCol w="1016191">
                  <a:extLst>
                    <a:ext uri="{9D8B030D-6E8A-4147-A177-3AD203B41FA5}">
                      <a16:colId xmlns:a16="http://schemas.microsoft.com/office/drawing/2014/main" xmlns="" val="1061820865"/>
                    </a:ext>
                  </a:extLst>
                </a:gridCol>
              </a:tblGrid>
              <a:tr h="359087">
                <a:tc gridSpan="2">
                  <a:txBody>
                    <a:bodyPr/>
                    <a:lstStyle/>
                    <a:p>
                      <a:pPr algn="ctr"/>
                      <a:r>
                        <a:rPr kumimoji="1" lang="ja-JP" altLang="en-US" sz="1200" dirty="0"/>
                        <a:t>８月</a:t>
                      </a:r>
                    </a:p>
                  </a:txBody>
                  <a:tcPr anchor="ctr"/>
                </a:tc>
                <a:tc hMerge="1">
                  <a:txBody>
                    <a:bodyPr/>
                    <a:lstStyle/>
                    <a:p>
                      <a:pPr algn="ctr"/>
                      <a:endParaRPr kumimoji="1" lang="ja-JP" altLang="en-US" sz="1200" dirty="0"/>
                    </a:p>
                  </a:txBody>
                  <a:tcPr anchor="ctr"/>
                </a:tc>
                <a:tc gridSpan="2">
                  <a:txBody>
                    <a:bodyPr/>
                    <a:lstStyle/>
                    <a:p>
                      <a:pPr algn="ctr"/>
                      <a:r>
                        <a:rPr kumimoji="1" lang="ja-JP" altLang="en-US" sz="1200" dirty="0"/>
                        <a:t>９月</a:t>
                      </a:r>
                    </a:p>
                  </a:txBody>
                  <a:tcPr anchor="ctr"/>
                </a:tc>
                <a:tc hMerge="1">
                  <a:txBody>
                    <a:bodyPr/>
                    <a:lstStyle/>
                    <a:p>
                      <a:pPr algn="ctr"/>
                      <a:endParaRPr kumimoji="1" lang="ja-JP" altLang="en-US" sz="1200" dirty="0"/>
                    </a:p>
                  </a:txBody>
                  <a:tcPr anchor="ctr"/>
                </a:tc>
                <a:tc gridSpan="2">
                  <a:txBody>
                    <a:bodyPr/>
                    <a:lstStyle/>
                    <a:p>
                      <a:pPr algn="ctr"/>
                      <a:r>
                        <a:rPr kumimoji="1" lang="en-US" altLang="ja-JP" sz="1200" dirty="0"/>
                        <a:t>10</a:t>
                      </a:r>
                      <a:r>
                        <a:rPr kumimoji="1" lang="ja-JP" altLang="en-US" sz="1200" dirty="0"/>
                        <a:t>月</a:t>
                      </a:r>
                    </a:p>
                  </a:txBody>
                  <a:tcPr anchor="ctr"/>
                </a:tc>
                <a:tc hMerge="1">
                  <a:txBody>
                    <a:bodyPr/>
                    <a:lstStyle/>
                    <a:p>
                      <a:pPr algn="ctr"/>
                      <a:endParaRPr kumimoji="1" lang="ja-JP" altLang="en-US" sz="1200" dirty="0"/>
                    </a:p>
                  </a:txBody>
                  <a:tcPr anchor="ctr"/>
                </a:tc>
                <a:tc gridSpan="2">
                  <a:txBody>
                    <a:bodyPr/>
                    <a:lstStyle/>
                    <a:p>
                      <a:pPr algn="ctr"/>
                      <a:r>
                        <a:rPr kumimoji="1" lang="en-US" altLang="ja-JP" sz="1200" dirty="0"/>
                        <a:t>11</a:t>
                      </a:r>
                      <a:r>
                        <a:rPr kumimoji="1" lang="ja-JP" altLang="en-US" sz="1200" dirty="0"/>
                        <a:t>月</a:t>
                      </a:r>
                    </a:p>
                  </a:txBody>
                  <a:tcPr anchor="ctr"/>
                </a:tc>
                <a:tc hMerge="1">
                  <a:txBody>
                    <a:bodyPr/>
                    <a:lstStyle/>
                    <a:p>
                      <a:pPr algn="ctr"/>
                      <a:endParaRPr kumimoji="1" lang="ja-JP" altLang="en-US" sz="1200" dirty="0"/>
                    </a:p>
                  </a:txBody>
                  <a:tcPr anchor="ctr"/>
                </a:tc>
                <a:extLst>
                  <a:ext uri="{0D108BD9-81ED-4DB2-BD59-A6C34878D82A}">
                    <a16:rowId xmlns:a16="http://schemas.microsoft.com/office/drawing/2014/main" xmlns="" val="10000"/>
                  </a:ext>
                </a:extLst>
              </a:tr>
              <a:tr h="4126230">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extLst>
                  <a:ext uri="{0D108BD9-81ED-4DB2-BD59-A6C34878D82A}">
                    <a16:rowId xmlns:a16="http://schemas.microsoft.com/office/drawing/2014/main" xmlns="" val="10001"/>
                  </a:ext>
                </a:extLst>
              </a:tr>
            </a:tbl>
          </a:graphicData>
        </a:graphic>
      </p:graphicFrame>
      <p:sp>
        <p:nvSpPr>
          <p:cNvPr id="2" name="タイトル 1"/>
          <p:cNvSpPr>
            <a:spLocks noGrp="1"/>
          </p:cNvSpPr>
          <p:nvPr>
            <p:ph type="title"/>
          </p:nvPr>
        </p:nvSpPr>
        <p:spPr/>
        <p:txBody>
          <a:bodyPr/>
          <a:lstStyle/>
          <a:p>
            <a:r>
              <a:rPr kumimoji="1" lang="ja-JP" altLang="en-US" dirty="0"/>
              <a:t>全体スケジュール</a:t>
            </a:r>
          </a:p>
        </p:txBody>
      </p:sp>
      <p:sp>
        <p:nvSpPr>
          <p:cNvPr id="21" name="テキスト ボックス 20"/>
          <p:cNvSpPr txBox="1"/>
          <p:nvPr/>
        </p:nvSpPr>
        <p:spPr>
          <a:xfrm>
            <a:off x="484094" y="998675"/>
            <a:ext cx="6878806" cy="369332"/>
          </a:xfrm>
          <a:prstGeom prst="rect">
            <a:avLst/>
          </a:prstGeom>
          <a:noFill/>
        </p:spPr>
        <p:txBody>
          <a:bodyPr wrap="none" rtlCol="0">
            <a:spAutoFit/>
          </a:bodyPr>
          <a:lstStyle/>
          <a:p>
            <a:r>
              <a:rPr lang="ja-JP" altLang="en-US" dirty="0"/>
              <a:t>８</a:t>
            </a:r>
            <a:r>
              <a:rPr kumimoji="1" lang="ja-JP" altLang="en-US" dirty="0"/>
              <a:t>月中の契約、着手</a:t>
            </a:r>
            <a:r>
              <a:rPr lang="ja-JP" altLang="en-US" dirty="0"/>
              <a:t>を仮定</a:t>
            </a:r>
            <a:r>
              <a:rPr kumimoji="1" lang="ja-JP" altLang="en-US" dirty="0"/>
              <a:t>した際のスケジュールでございます。</a:t>
            </a:r>
          </a:p>
        </p:txBody>
      </p:sp>
      <p:sp>
        <p:nvSpPr>
          <p:cNvPr id="5" name="ホームベース 4"/>
          <p:cNvSpPr/>
          <p:nvPr/>
        </p:nvSpPr>
        <p:spPr bwMode="auto">
          <a:xfrm>
            <a:off x="690279" y="2131622"/>
            <a:ext cx="1022143" cy="522514"/>
          </a:xfrm>
          <a:prstGeom prst="homePlate">
            <a:avLst/>
          </a:prstGeom>
          <a:solidFill>
            <a:schemeClr val="accent1">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50" b="1" dirty="0">
                <a:solidFill>
                  <a:schemeClr val="bg1"/>
                </a:solidFill>
                <a:latin typeface="+mj-ea"/>
                <a:ea typeface="+mj-ea"/>
              </a:rPr>
              <a:t>契約</a:t>
            </a:r>
          </a:p>
        </p:txBody>
      </p:sp>
      <p:sp>
        <p:nvSpPr>
          <p:cNvPr id="8" name="ホームベース 7"/>
          <p:cNvSpPr/>
          <p:nvPr/>
        </p:nvSpPr>
        <p:spPr bwMode="auto">
          <a:xfrm>
            <a:off x="6791499" y="4194396"/>
            <a:ext cx="2028306" cy="522514"/>
          </a:xfrm>
          <a:prstGeom prst="homePlate">
            <a:avLst/>
          </a:prstGeom>
          <a:solidFill>
            <a:schemeClr val="accent1">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50" b="1" dirty="0">
                <a:solidFill>
                  <a:schemeClr val="bg1"/>
                </a:solidFill>
                <a:latin typeface="+mj-ea"/>
                <a:ea typeface="+mj-ea"/>
              </a:rPr>
              <a:t>お客様</a:t>
            </a:r>
            <a:endParaRPr kumimoji="1" lang="en-US" altLang="ja-JP" sz="1050" b="1" dirty="0">
              <a:solidFill>
                <a:schemeClr val="bg1"/>
              </a:solidFill>
              <a:latin typeface="+mj-ea"/>
              <a:ea typeface="+mj-ea"/>
            </a:endParaRPr>
          </a:p>
          <a:p>
            <a:pPr algn="ctr"/>
            <a:r>
              <a:rPr lang="ja-JP" altLang="en-US" sz="1050" b="1" dirty="0">
                <a:solidFill>
                  <a:schemeClr val="bg1"/>
                </a:solidFill>
                <a:latin typeface="+mj-ea"/>
                <a:ea typeface="+mj-ea"/>
              </a:rPr>
              <a:t>確認</a:t>
            </a:r>
            <a:endParaRPr kumimoji="1" lang="ja-JP" altLang="en-US" sz="1050" b="1" dirty="0">
              <a:solidFill>
                <a:schemeClr val="bg1"/>
              </a:solidFill>
              <a:latin typeface="+mj-ea"/>
              <a:ea typeface="+mj-ea"/>
            </a:endParaRPr>
          </a:p>
        </p:txBody>
      </p:sp>
      <p:sp>
        <p:nvSpPr>
          <p:cNvPr id="12" name="ホームベース 11"/>
          <p:cNvSpPr/>
          <p:nvPr/>
        </p:nvSpPr>
        <p:spPr bwMode="auto">
          <a:xfrm>
            <a:off x="1712423" y="3157707"/>
            <a:ext cx="5079076" cy="522514"/>
          </a:xfrm>
          <a:prstGeom prst="homePlate">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50" b="1" dirty="0">
                <a:solidFill>
                  <a:schemeClr val="bg1"/>
                </a:solidFill>
                <a:latin typeface="+mj-ea"/>
                <a:ea typeface="+mj-ea"/>
              </a:rPr>
              <a:t>設計・開発・試験</a:t>
            </a:r>
          </a:p>
        </p:txBody>
      </p:sp>
    </p:spTree>
    <p:extLst>
      <p:ext uri="{BB962C8B-B14F-4D97-AF65-F5344CB8AC3E}">
        <p14:creationId xmlns:p14="http://schemas.microsoft.com/office/powerpoint/2010/main" xmlns="" val="1868046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プロジェクト体制</a:t>
            </a:r>
          </a:p>
        </p:txBody>
      </p:sp>
      <p:sp>
        <p:nvSpPr>
          <p:cNvPr id="3" name="テキスト プレースホルダー 2"/>
          <p:cNvSpPr>
            <a:spLocks noGrp="1"/>
          </p:cNvSpPr>
          <p:nvPr>
            <p:ph type="body" sz="quarter" idx="10"/>
          </p:nvPr>
        </p:nvSpPr>
        <p:spPr>
          <a:xfrm>
            <a:off x="194336" y="3898716"/>
            <a:ext cx="7098788" cy="400110"/>
          </a:xfrm>
        </p:spPr>
        <p:txBody>
          <a:bodyPr/>
          <a:lstStyle/>
          <a:p>
            <a:endParaRPr kumimoji="1" lang="ja-JP" altLang="en-US" dirty="0"/>
          </a:p>
        </p:txBody>
      </p:sp>
    </p:spTree>
    <p:extLst>
      <p:ext uri="{BB962C8B-B14F-4D97-AF65-F5344CB8AC3E}">
        <p14:creationId xmlns:p14="http://schemas.microsoft.com/office/powerpoint/2010/main" xmlns="" val="12263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6375" y="430931"/>
            <a:ext cx="8664270" cy="405683"/>
          </a:xfrm>
        </p:spPr>
        <p:txBody>
          <a:bodyPr/>
          <a:lstStyle/>
          <a:p>
            <a:r>
              <a:rPr kumimoji="1" lang="ja-JP" altLang="en-US" dirty="0"/>
              <a:t>目次</a:t>
            </a:r>
          </a:p>
        </p:txBody>
      </p:sp>
      <p:sp>
        <p:nvSpPr>
          <p:cNvPr id="3" name="テキスト ボックス 2"/>
          <p:cNvSpPr txBox="1"/>
          <p:nvPr/>
        </p:nvSpPr>
        <p:spPr>
          <a:xfrm>
            <a:off x="1344168" y="1344168"/>
            <a:ext cx="3395481" cy="2677656"/>
          </a:xfrm>
          <a:prstGeom prst="rect">
            <a:avLst/>
          </a:prstGeom>
          <a:noFill/>
        </p:spPr>
        <p:txBody>
          <a:bodyPr wrap="none" rtlCol="0">
            <a:spAutoFit/>
          </a:bodyPr>
          <a:lstStyle/>
          <a:p>
            <a:pPr>
              <a:tabLst>
                <a:tab pos="2784475" algn="l"/>
              </a:tabLst>
            </a:pPr>
            <a:r>
              <a:rPr kumimoji="1" lang="ja-JP" altLang="en-US" sz="1200" dirty="0"/>
              <a:t>はじめに</a:t>
            </a:r>
            <a:r>
              <a:rPr kumimoji="1" lang="en-US" altLang="ja-JP" sz="1200" dirty="0"/>
              <a:t>	…  3</a:t>
            </a:r>
          </a:p>
          <a:p>
            <a:pPr>
              <a:tabLst>
                <a:tab pos="2784475" algn="l"/>
              </a:tabLst>
            </a:pPr>
            <a:endParaRPr lang="en-US" altLang="ja-JP" sz="1200" dirty="0"/>
          </a:p>
          <a:p>
            <a:pPr>
              <a:tabLst>
                <a:tab pos="2784475" algn="l"/>
              </a:tabLst>
            </a:pPr>
            <a:r>
              <a:rPr lang="ja-JP" altLang="en-US" sz="1200" dirty="0"/>
              <a:t>開発ポリシー</a:t>
            </a:r>
            <a:endParaRPr lang="en-US" altLang="ja-JP" sz="1200" dirty="0"/>
          </a:p>
          <a:p>
            <a:pPr>
              <a:tabLst>
                <a:tab pos="2784475" algn="l"/>
              </a:tabLst>
            </a:pPr>
            <a:r>
              <a:rPr lang="ja-JP" altLang="en-US" sz="1200" dirty="0"/>
              <a:t>　弊社の開発ポリシー</a:t>
            </a:r>
            <a:r>
              <a:rPr lang="en-US" altLang="ja-JP" sz="1200" dirty="0"/>
              <a:t>	…  5</a:t>
            </a:r>
          </a:p>
          <a:p>
            <a:pPr>
              <a:tabLst>
                <a:tab pos="2784475" algn="l"/>
              </a:tabLst>
            </a:pPr>
            <a:endParaRPr lang="en-US" altLang="ja-JP" sz="1200" dirty="0"/>
          </a:p>
          <a:p>
            <a:pPr>
              <a:tabLst>
                <a:tab pos="2784475" algn="l"/>
              </a:tabLst>
            </a:pPr>
            <a:r>
              <a:rPr kumimoji="1" lang="ja-JP" altLang="en-US" sz="1200" dirty="0"/>
              <a:t>ご提案内容</a:t>
            </a:r>
            <a:endParaRPr kumimoji="1" lang="en-US" altLang="ja-JP" sz="1200" dirty="0"/>
          </a:p>
          <a:p>
            <a:pPr>
              <a:tabLst>
                <a:tab pos="2784475" algn="l"/>
              </a:tabLst>
            </a:pPr>
            <a:r>
              <a:rPr lang="ja-JP" altLang="en-US" sz="1200" dirty="0"/>
              <a:t>　画面１：心拍数測定</a:t>
            </a:r>
            <a:r>
              <a:rPr lang="en-US" altLang="ja-JP" sz="1200" dirty="0"/>
              <a:t>	…  8</a:t>
            </a:r>
          </a:p>
          <a:p>
            <a:pPr>
              <a:tabLst>
                <a:tab pos="2784475" algn="l"/>
              </a:tabLst>
            </a:pPr>
            <a:r>
              <a:rPr lang="ja-JP" altLang="en-US" sz="1200" dirty="0"/>
              <a:t>　画面２：測定結果表示</a:t>
            </a:r>
            <a:r>
              <a:rPr lang="en-US" altLang="ja-JP" sz="1200" dirty="0"/>
              <a:t>	…  9</a:t>
            </a:r>
          </a:p>
          <a:p>
            <a:pPr>
              <a:tabLst>
                <a:tab pos="2784475" algn="l"/>
              </a:tabLst>
            </a:pPr>
            <a:r>
              <a:rPr kumimoji="1" lang="ja-JP" altLang="en-US" sz="1200" dirty="0"/>
              <a:t>　</a:t>
            </a:r>
            <a:endParaRPr kumimoji="1" lang="en-US" altLang="ja-JP" sz="1200" dirty="0"/>
          </a:p>
          <a:p>
            <a:pPr>
              <a:tabLst>
                <a:tab pos="2784475" algn="l"/>
              </a:tabLst>
            </a:pPr>
            <a:r>
              <a:rPr lang="ja-JP" altLang="en-US" sz="1200" dirty="0"/>
              <a:t>想定機能</a:t>
            </a:r>
            <a:endParaRPr lang="en-US" altLang="ja-JP" sz="1200" dirty="0"/>
          </a:p>
          <a:p>
            <a:pPr>
              <a:tabLst>
                <a:tab pos="2784475" algn="l"/>
              </a:tabLst>
            </a:pPr>
            <a:r>
              <a:rPr kumimoji="1" lang="ja-JP" altLang="en-US" sz="1200" dirty="0"/>
              <a:t>　想定機能一覧</a:t>
            </a:r>
            <a:r>
              <a:rPr kumimoji="1" lang="en-US" altLang="ja-JP" sz="1200" dirty="0"/>
              <a:t>	… 11</a:t>
            </a:r>
          </a:p>
          <a:p>
            <a:pPr>
              <a:tabLst>
                <a:tab pos="2784475" algn="l"/>
              </a:tabLst>
            </a:pPr>
            <a:r>
              <a:rPr lang="ja-JP" altLang="en-US" sz="1200" dirty="0"/>
              <a:t>　検証バージョン</a:t>
            </a:r>
            <a:r>
              <a:rPr lang="en-US" altLang="ja-JP" sz="1200" dirty="0"/>
              <a:t>	… 12</a:t>
            </a:r>
          </a:p>
          <a:p>
            <a:pPr>
              <a:tabLst>
                <a:tab pos="2784475" algn="l"/>
              </a:tabLst>
            </a:pPr>
            <a:endParaRPr kumimoji="1" lang="en-US" altLang="ja-JP" sz="1200" dirty="0"/>
          </a:p>
          <a:p>
            <a:pPr>
              <a:tabLst>
                <a:tab pos="2784475" algn="l"/>
              </a:tabLst>
            </a:pPr>
            <a:endParaRPr kumimoji="1" lang="en-US" altLang="ja-JP" sz="1200" dirty="0"/>
          </a:p>
        </p:txBody>
      </p:sp>
      <p:sp>
        <p:nvSpPr>
          <p:cNvPr id="4" name="テキスト ボックス 3"/>
          <p:cNvSpPr txBox="1"/>
          <p:nvPr/>
        </p:nvSpPr>
        <p:spPr>
          <a:xfrm>
            <a:off x="5138053" y="1344168"/>
            <a:ext cx="3353803" cy="5262979"/>
          </a:xfrm>
          <a:prstGeom prst="rect">
            <a:avLst/>
          </a:prstGeom>
          <a:noFill/>
        </p:spPr>
        <p:txBody>
          <a:bodyPr wrap="square" rtlCol="0">
            <a:spAutoFit/>
          </a:bodyPr>
          <a:lstStyle/>
          <a:p>
            <a:pPr>
              <a:tabLst>
                <a:tab pos="2690813" algn="l"/>
              </a:tabLst>
            </a:pPr>
            <a:r>
              <a:rPr lang="ja-JP" altLang="en-US" sz="1200" dirty="0"/>
              <a:t>費用について</a:t>
            </a:r>
            <a:endParaRPr lang="en-US" altLang="ja-JP" sz="1200" dirty="0"/>
          </a:p>
          <a:p>
            <a:pPr>
              <a:tabLst>
                <a:tab pos="2690813" algn="l"/>
              </a:tabLst>
            </a:pPr>
            <a:r>
              <a:rPr lang="ja-JP" altLang="en-US" sz="1200" dirty="0"/>
              <a:t>　お見積もり条件</a:t>
            </a:r>
            <a:r>
              <a:rPr lang="en-US" altLang="ja-JP" sz="1200" dirty="0"/>
              <a:t>	… 14</a:t>
            </a:r>
          </a:p>
          <a:p>
            <a:pPr>
              <a:tabLst>
                <a:tab pos="2690813" algn="l"/>
              </a:tabLst>
            </a:pPr>
            <a:r>
              <a:rPr lang="ja-JP" altLang="en-US" sz="1200" dirty="0"/>
              <a:t>　費用まとめ</a:t>
            </a:r>
            <a:r>
              <a:rPr lang="en-US" altLang="ja-JP" sz="1200" dirty="0"/>
              <a:t>	… 15</a:t>
            </a:r>
          </a:p>
          <a:p>
            <a:pPr>
              <a:tabLst>
                <a:tab pos="2690813" algn="l"/>
              </a:tabLst>
            </a:pPr>
            <a:r>
              <a:rPr lang="ja-JP" altLang="en-US" sz="1200" dirty="0"/>
              <a:t>　オプション費用</a:t>
            </a:r>
            <a:r>
              <a:rPr lang="en-US" altLang="ja-JP" sz="1200" dirty="0"/>
              <a:t>	… 16</a:t>
            </a:r>
          </a:p>
          <a:p>
            <a:pPr>
              <a:tabLst>
                <a:tab pos="2690813" algn="l"/>
              </a:tabLst>
            </a:pPr>
            <a:endParaRPr lang="en-US" altLang="ja-JP" sz="1200" dirty="0"/>
          </a:p>
          <a:p>
            <a:pPr>
              <a:tabLst>
                <a:tab pos="2690813" algn="l"/>
              </a:tabLst>
            </a:pPr>
            <a:r>
              <a:rPr lang="ja-JP" altLang="en-US" sz="1200" dirty="0"/>
              <a:t>スケジュールについて</a:t>
            </a:r>
            <a:endParaRPr lang="en-US" altLang="ja-JP" sz="1200" dirty="0"/>
          </a:p>
          <a:p>
            <a:pPr>
              <a:tabLst>
                <a:tab pos="2690813" algn="l"/>
              </a:tabLst>
            </a:pPr>
            <a:r>
              <a:rPr lang="ja-JP" altLang="en-US" sz="1200" dirty="0"/>
              <a:t>　全体スケジュール</a:t>
            </a:r>
            <a:r>
              <a:rPr lang="en-US" altLang="ja-JP" sz="1200" dirty="0"/>
              <a:t>	… 18</a:t>
            </a:r>
          </a:p>
          <a:p>
            <a:pPr>
              <a:tabLst>
                <a:tab pos="2690813" algn="l"/>
              </a:tabLst>
            </a:pPr>
            <a:endParaRPr kumimoji="1" lang="en-US" altLang="ja-JP" sz="1200" dirty="0"/>
          </a:p>
          <a:p>
            <a:pPr>
              <a:tabLst>
                <a:tab pos="2690813" algn="l"/>
              </a:tabLst>
            </a:pPr>
            <a:r>
              <a:rPr kumimoji="1" lang="ja-JP" altLang="en-US" sz="1200" dirty="0"/>
              <a:t>プロジェクト体制</a:t>
            </a:r>
            <a:endParaRPr kumimoji="1" lang="en-US" altLang="ja-JP" sz="1200" dirty="0"/>
          </a:p>
          <a:p>
            <a:pPr>
              <a:tabLst>
                <a:tab pos="2690813" algn="l"/>
              </a:tabLst>
            </a:pPr>
            <a:r>
              <a:rPr lang="ja-JP" altLang="en-US" sz="1200" dirty="0"/>
              <a:t>　プロジェクトの体制について</a:t>
            </a:r>
            <a:r>
              <a:rPr lang="en-US" altLang="ja-JP" sz="1200" dirty="0"/>
              <a:t>	… 20</a:t>
            </a:r>
            <a:endParaRPr kumimoji="1" lang="en-US" altLang="ja-JP" sz="1200" dirty="0"/>
          </a:p>
          <a:p>
            <a:pPr>
              <a:tabLst>
                <a:tab pos="2690813" algn="l"/>
              </a:tabLst>
            </a:pPr>
            <a:endParaRPr lang="en-US" altLang="ja-JP" sz="1200" dirty="0"/>
          </a:p>
          <a:p>
            <a:pPr>
              <a:tabLst>
                <a:tab pos="2690813" algn="l"/>
              </a:tabLst>
            </a:pPr>
            <a:r>
              <a:rPr lang="ja-JP" altLang="en-US" sz="1200" dirty="0"/>
              <a:t>システムの運用</a:t>
            </a:r>
            <a:endParaRPr lang="en-US" altLang="ja-JP" sz="1200" dirty="0"/>
          </a:p>
          <a:p>
            <a:pPr>
              <a:tabLst>
                <a:tab pos="2690813" algn="l"/>
              </a:tabLst>
            </a:pPr>
            <a:r>
              <a:rPr lang="ja-JP" altLang="en-US" sz="1200" dirty="0"/>
              <a:t>　サポートについて</a:t>
            </a:r>
            <a:r>
              <a:rPr lang="en-US" altLang="ja-JP" sz="1200" dirty="0"/>
              <a:t>	… 22</a:t>
            </a:r>
          </a:p>
          <a:p>
            <a:pPr>
              <a:tabLst>
                <a:tab pos="2690813" algn="l"/>
              </a:tabLst>
            </a:pPr>
            <a:endParaRPr lang="en-US" altLang="ja-JP" sz="1200" dirty="0"/>
          </a:p>
          <a:p>
            <a:pPr>
              <a:tabLst>
                <a:tab pos="2690813" algn="l"/>
              </a:tabLst>
            </a:pPr>
            <a:r>
              <a:rPr kumimoji="1" lang="ja-JP" altLang="en-US" sz="1200" dirty="0"/>
              <a:t>会社説明</a:t>
            </a:r>
            <a:endParaRPr kumimoji="1" lang="en-US" altLang="ja-JP" sz="1200" dirty="0"/>
          </a:p>
          <a:p>
            <a:pPr>
              <a:tabLst>
                <a:tab pos="2690813" algn="l"/>
              </a:tabLst>
            </a:pPr>
            <a:r>
              <a:rPr kumimoji="1" lang="ja-JP" altLang="en-US" sz="1200" dirty="0"/>
              <a:t>　会社概要</a:t>
            </a:r>
            <a:r>
              <a:rPr kumimoji="1" lang="en-US" altLang="ja-JP" sz="1200" dirty="0"/>
              <a:t>	… 24</a:t>
            </a:r>
          </a:p>
          <a:p>
            <a:pPr>
              <a:tabLst>
                <a:tab pos="2690813" algn="l"/>
              </a:tabLst>
            </a:pPr>
            <a:r>
              <a:rPr lang="ja-JP" altLang="en-US" sz="1200" dirty="0"/>
              <a:t>　導入実績・取引先</a:t>
            </a:r>
            <a:r>
              <a:rPr lang="en-US" altLang="ja-JP" sz="1200" dirty="0"/>
              <a:t>	… 25</a:t>
            </a:r>
            <a:endParaRPr kumimoji="1" lang="en-US" altLang="ja-JP" sz="1200" dirty="0"/>
          </a:p>
          <a:p>
            <a:pPr>
              <a:tabLst>
                <a:tab pos="2690813" algn="l"/>
              </a:tabLst>
            </a:pPr>
            <a:endParaRPr lang="en-US" altLang="ja-JP" sz="1200" dirty="0"/>
          </a:p>
          <a:p>
            <a:pPr>
              <a:tabLst>
                <a:tab pos="2690813" algn="l"/>
              </a:tabLst>
            </a:pPr>
            <a:r>
              <a:rPr lang="ja-JP" altLang="en-US" sz="1200" dirty="0"/>
              <a:t>最後に</a:t>
            </a:r>
            <a:r>
              <a:rPr lang="en-US" altLang="ja-JP" sz="1200" dirty="0"/>
              <a:t>	… 27</a:t>
            </a:r>
            <a:endParaRPr kumimoji="1" lang="en-US" altLang="ja-JP" sz="1200" dirty="0"/>
          </a:p>
          <a:p>
            <a:pPr>
              <a:tabLst>
                <a:tab pos="2690813" algn="l"/>
              </a:tabLst>
            </a:pPr>
            <a:endParaRPr lang="en-US" altLang="ja-JP" sz="1200" dirty="0"/>
          </a:p>
          <a:p>
            <a:pPr>
              <a:tabLst>
                <a:tab pos="2690813" algn="l"/>
              </a:tabLst>
            </a:pPr>
            <a:endParaRPr kumimoji="1" lang="en-US" altLang="ja-JP" sz="1200" dirty="0"/>
          </a:p>
          <a:p>
            <a:endParaRPr lang="en-US" altLang="ja-JP" sz="1200" dirty="0"/>
          </a:p>
          <a:p>
            <a:endParaRPr kumimoji="1" lang="en-US" altLang="ja-JP" sz="1200" dirty="0"/>
          </a:p>
          <a:p>
            <a:endParaRPr lang="en-US" altLang="ja-JP" sz="1200" dirty="0"/>
          </a:p>
          <a:p>
            <a:endParaRPr kumimoji="1" lang="en-US" altLang="ja-JP" sz="1200" dirty="0"/>
          </a:p>
          <a:p>
            <a:endParaRPr lang="en-US" altLang="ja-JP" sz="1200" dirty="0"/>
          </a:p>
          <a:p>
            <a:endParaRPr kumimoji="1" lang="en-US" altLang="ja-JP" sz="1200" dirty="0"/>
          </a:p>
          <a:p>
            <a:endParaRPr kumimoji="1" lang="ja-JP" altLang="en-US" sz="1200" dirty="0"/>
          </a:p>
        </p:txBody>
      </p:sp>
      <p:cxnSp>
        <p:nvCxnSpPr>
          <p:cNvPr id="6" name="直線コネクタ 5"/>
          <p:cNvCxnSpPr/>
          <p:nvPr/>
        </p:nvCxnSpPr>
        <p:spPr bwMode="auto">
          <a:xfrm>
            <a:off x="4929051" y="1123406"/>
            <a:ext cx="0" cy="5299075"/>
          </a:xfrm>
          <a:prstGeom prst="line">
            <a:avLst/>
          </a:prstGeom>
          <a:solidFill>
            <a:schemeClr val="bg1"/>
          </a:solidFill>
          <a:ln>
            <a:solidFill>
              <a:schemeClr val="tx1">
                <a:lumMod val="50000"/>
                <a:lumOff val="50000"/>
              </a:schemeClr>
            </a:solidFill>
          </a:ln>
          <a:effectLst/>
          <a:extLst>
            <a:ext uri="{91240B29-F687-4f45-9708-019B960494DF}">
              <a14:hiddenLine xmlns:a14="http://schemas.microsoft.com/office/drawing/2010/main" xmlns=""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xmlns="" val="1773900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プロジェクトの体制について</a:t>
            </a:r>
          </a:p>
        </p:txBody>
      </p:sp>
      <p:sp>
        <p:nvSpPr>
          <p:cNvPr id="4" name="テキスト ボックス 3"/>
          <p:cNvSpPr txBox="1"/>
          <p:nvPr/>
        </p:nvSpPr>
        <p:spPr>
          <a:xfrm>
            <a:off x="194472" y="1148235"/>
            <a:ext cx="9391979" cy="646331"/>
          </a:xfrm>
          <a:prstGeom prst="rect">
            <a:avLst/>
          </a:prstGeom>
          <a:noFill/>
        </p:spPr>
        <p:txBody>
          <a:bodyPr wrap="square" rtlCol="0">
            <a:spAutoFit/>
          </a:bodyPr>
          <a:lstStyle/>
          <a:p>
            <a:r>
              <a:rPr kumimoji="1" lang="ja-JP" altLang="en-US" dirty="0"/>
              <a:t>　本プロジェクトを滞りなく進行し、目標日に無事アプリケーションの使用開始できるよう、以下の通り万全の体制でプロジェクトを進行いたします。</a:t>
            </a:r>
          </a:p>
        </p:txBody>
      </p:sp>
      <p:sp>
        <p:nvSpPr>
          <p:cNvPr id="11" name="正方形/長方形 10"/>
          <p:cNvSpPr/>
          <p:nvPr/>
        </p:nvSpPr>
        <p:spPr bwMode="auto">
          <a:xfrm>
            <a:off x="783784" y="2900599"/>
            <a:ext cx="1978090" cy="830425"/>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050" b="1" dirty="0">
                <a:latin typeface="+mj-ea"/>
                <a:ea typeface="+mj-ea"/>
              </a:rPr>
              <a:t>総責任者</a:t>
            </a:r>
            <a:endParaRPr kumimoji="1" lang="en-US" altLang="ja-JP" sz="1050" b="1" dirty="0">
              <a:latin typeface="+mj-ea"/>
              <a:ea typeface="+mj-ea"/>
            </a:endParaRPr>
          </a:p>
          <a:p>
            <a:pPr algn="ctr"/>
            <a:endParaRPr lang="en-US" altLang="ja-JP" sz="1050" b="1" dirty="0">
              <a:latin typeface="+mj-ea"/>
              <a:ea typeface="+mj-ea"/>
            </a:endParaRPr>
          </a:p>
          <a:p>
            <a:pPr algn="ctr"/>
            <a:r>
              <a:rPr lang="ja-JP" altLang="en-US" sz="1050" b="1" dirty="0">
                <a:latin typeface="+mj-ea"/>
                <a:ea typeface="+mj-ea"/>
              </a:rPr>
              <a:t>取締役</a:t>
            </a:r>
            <a:endParaRPr kumimoji="1" lang="ja-JP" altLang="en-US" sz="1050" b="1" dirty="0">
              <a:latin typeface="+mj-ea"/>
              <a:ea typeface="+mj-ea"/>
            </a:endParaRPr>
          </a:p>
        </p:txBody>
      </p:sp>
      <p:sp>
        <p:nvSpPr>
          <p:cNvPr id="12" name="正方形/長方形 11"/>
          <p:cNvSpPr/>
          <p:nvPr/>
        </p:nvSpPr>
        <p:spPr bwMode="auto">
          <a:xfrm>
            <a:off x="3567417" y="2900599"/>
            <a:ext cx="1978090" cy="830425"/>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50" b="1" dirty="0">
                <a:latin typeface="+mj-ea"/>
                <a:ea typeface="+mj-ea"/>
              </a:rPr>
              <a:t>プロジェクトマネージャー</a:t>
            </a:r>
            <a:endParaRPr lang="en-US" altLang="ja-JP" sz="1050" b="1" dirty="0">
              <a:latin typeface="+mj-ea"/>
              <a:ea typeface="+mj-ea"/>
            </a:endParaRPr>
          </a:p>
          <a:p>
            <a:pPr algn="ctr"/>
            <a:endParaRPr lang="en-US" altLang="ja-JP" sz="1050" dirty="0">
              <a:latin typeface="+mj-ea"/>
              <a:ea typeface="+mj-ea"/>
            </a:endParaRPr>
          </a:p>
          <a:p>
            <a:pPr algn="ctr"/>
            <a:r>
              <a:rPr lang="ja-JP" altLang="en-US" sz="1050" dirty="0">
                <a:latin typeface="+mj-ea"/>
                <a:ea typeface="+mj-ea"/>
              </a:rPr>
              <a:t>情報イノベーション部</a:t>
            </a:r>
            <a:endParaRPr lang="en-US" altLang="ja-JP" sz="1050" dirty="0">
              <a:latin typeface="+mj-ea"/>
              <a:ea typeface="+mj-ea"/>
            </a:endParaRPr>
          </a:p>
          <a:p>
            <a:pPr algn="ctr"/>
            <a:r>
              <a:rPr lang="en-US" altLang="ja-JP" sz="1050" dirty="0">
                <a:latin typeface="+mj-ea"/>
                <a:ea typeface="+mj-ea"/>
              </a:rPr>
              <a:t>SE</a:t>
            </a:r>
            <a:endParaRPr kumimoji="1" lang="ja-JP" altLang="en-US" sz="1050" b="1" dirty="0">
              <a:latin typeface="+mj-ea"/>
              <a:ea typeface="+mj-ea"/>
            </a:endParaRPr>
          </a:p>
        </p:txBody>
      </p:sp>
      <p:sp>
        <p:nvSpPr>
          <p:cNvPr id="13" name="正方形/長方形 12"/>
          <p:cNvSpPr/>
          <p:nvPr/>
        </p:nvSpPr>
        <p:spPr bwMode="auto">
          <a:xfrm>
            <a:off x="783784" y="4150894"/>
            <a:ext cx="1978090" cy="830425"/>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50" b="1" dirty="0">
                <a:latin typeface="+mj-ea"/>
                <a:ea typeface="+mj-ea"/>
              </a:rPr>
              <a:t>営業窓口</a:t>
            </a:r>
            <a:endParaRPr lang="en-US" altLang="ja-JP" sz="1050" b="1" dirty="0">
              <a:latin typeface="+mj-ea"/>
              <a:ea typeface="+mj-ea"/>
            </a:endParaRPr>
          </a:p>
          <a:p>
            <a:pPr algn="ctr"/>
            <a:endParaRPr lang="en-US" altLang="ja-JP" sz="1050" dirty="0">
              <a:latin typeface="+mj-ea"/>
              <a:ea typeface="+mj-ea"/>
            </a:endParaRPr>
          </a:p>
          <a:p>
            <a:pPr algn="ctr"/>
            <a:r>
              <a:rPr kumimoji="1" lang="ja-JP" altLang="en-US" sz="1050" b="1" dirty="0">
                <a:latin typeface="+mj-ea"/>
                <a:ea typeface="+mj-ea"/>
              </a:rPr>
              <a:t>営業企画部</a:t>
            </a:r>
            <a:endParaRPr kumimoji="1" lang="en-US" altLang="ja-JP" sz="1050" b="1" dirty="0">
              <a:latin typeface="+mj-ea"/>
              <a:ea typeface="+mj-ea"/>
            </a:endParaRPr>
          </a:p>
          <a:p>
            <a:pPr algn="ctr"/>
            <a:r>
              <a:rPr kumimoji="1" lang="ja-JP" altLang="en-US" sz="1050" b="1" dirty="0">
                <a:latin typeface="+mj-ea"/>
                <a:ea typeface="+mj-ea"/>
              </a:rPr>
              <a:t>　</a:t>
            </a:r>
          </a:p>
        </p:txBody>
      </p:sp>
      <p:cxnSp>
        <p:nvCxnSpPr>
          <p:cNvPr id="15" name="直線コネクタ 14"/>
          <p:cNvCxnSpPr>
            <a:stCxn id="11" idx="3"/>
            <a:endCxn id="12" idx="1"/>
          </p:cNvCxnSpPr>
          <p:nvPr/>
        </p:nvCxnSpPr>
        <p:spPr bwMode="auto">
          <a:xfrm>
            <a:off x="2761874" y="3315812"/>
            <a:ext cx="805543" cy="0"/>
          </a:xfrm>
          <a:prstGeom prst="line">
            <a:avLst/>
          </a:prstGeom>
          <a:ln/>
          <a:extLst>
            <a:ext uri="{91240B29-F687-4F45-9708-019B960494DF}">
              <a14:hiddenLine xmlns:a14="http://schemas.microsoft.com/office/drawing/2010/main" xmlns=""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tx1">
                      <a:alpha val="50000"/>
                    </a:schemeClr>
                  </a:outerShdw>
                </a:effectLst>
              </a14:hiddenEffects>
            </a:ext>
          </a:extLst>
        </p:spPr>
        <p:style>
          <a:lnRef idx="1">
            <a:schemeClr val="accent6"/>
          </a:lnRef>
          <a:fillRef idx="0">
            <a:schemeClr val="accent6"/>
          </a:fillRef>
          <a:effectRef idx="0">
            <a:schemeClr val="accent6"/>
          </a:effectRef>
          <a:fontRef idx="minor">
            <a:schemeClr val="tx1"/>
          </a:fontRef>
        </p:style>
      </p:cxnSp>
      <p:sp>
        <p:nvSpPr>
          <p:cNvPr id="16" name="正方形/長方形 15"/>
          <p:cNvSpPr/>
          <p:nvPr/>
        </p:nvSpPr>
        <p:spPr bwMode="auto">
          <a:xfrm>
            <a:off x="783784" y="5419858"/>
            <a:ext cx="1978090" cy="830425"/>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50" b="1" dirty="0">
                <a:latin typeface="+mj-ea"/>
                <a:ea typeface="+mj-ea"/>
              </a:rPr>
              <a:t>契約担当</a:t>
            </a:r>
            <a:endParaRPr lang="en-US" altLang="ja-JP" sz="1050" b="1" dirty="0">
              <a:latin typeface="+mj-ea"/>
              <a:ea typeface="+mj-ea"/>
            </a:endParaRPr>
          </a:p>
          <a:p>
            <a:pPr algn="ctr"/>
            <a:endParaRPr lang="en-US" altLang="ja-JP" sz="1050" dirty="0">
              <a:latin typeface="+mj-ea"/>
              <a:ea typeface="+mj-ea"/>
            </a:endParaRPr>
          </a:p>
          <a:p>
            <a:pPr algn="ctr"/>
            <a:r>
              <a:rPr lang="ja-JP" altLang="en-US" sz="1050" b="1" dirty="0">
                <a:latin typeface="+mj-ea"/>
                <a:ea typeface="+mj-ea"/>
              </a:rPr>
              <a:t>経営管理部</a:t>
            </a:r>
            <a:r>
              <a:rPr kumimoji="1" lang="ja-JP" altLang="en-US" sz="1050" b="1" dirty="0">
                <a:latin typeface="+mj-ea"/>
                <a:ea typeface="+mj-ea"/>
              </a:rPr>
              <a:t>　</a:t>
            </a:r>
          </a:p>
        </p:txBody>
      </p:sp>
      <p:cxnSp>
        <p:nvCxnSpPr>
          <p:cNvPr id="17" name="直線コネクタ 16"/>
          <p:cNvCxnSpPr>
            <a:stCxn id="13" idx="2"/>
            <a:endCxn id="16" idx="0"/>
          </p:cNvCxnSpPr>
          <p:nvPr/>
        </p:nvCxnSpPr>
        <p:spPr bwMode="auto">
          <a:xfrm>
            <a:off x="1772829" y="4981319"/>
            <a:ext cx="0" cy="438539"/>
          </a:xfrm>
          <a:prstGeom prst="line">
            <a:avLst/>
          </a:prstGeom>
          <a:ln/>
          <a:extLst>
            <a:ext uri="{91240B29-F687-4F45-9708-019B960494DF}">
              <a14:hiddenLine xmlns:a14="http://schemas.microsoft.com/office/drawing/2010/main" xmlns=""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tx1">
                      <a:alpha val="50000"/>
                    </a:schemeClr>
                  </a:outerShdw>
                </a:effectLst>
              </a14:hiddenEffects>
            </a:ext>
          </a:extLst>
        </p:spPr>
        <p:style>
          <a:lnRef idx="1">
            <a:schemeClr val="accent6"/>
          </a:lnRef>
          <a:fillRef idx="0">
            <a:schemeClr val="accent6"/>
          </a:fillRef>
          <a:effectRef idx="0">
            <a:schemeClr val="accent6"/>
          </a:effectRef>
          <a:fontRef idx="minor">
            <a:schemeClr val="tx1"/>
          </a:fontRef>
        </p:style>
      </p:cxnSp>
      <p:cxnSp>
        <p:nvCxnSpPr>
          <p:cNvPr id="20" name="直線コネクタ 19"/>
          <p:cNvCxnSpPr>
            <a:stCxn id="11" idx="2"/>
            <a:endCxn id="13" idx="0"/>
          </p:cNvCxnSpPr>
          <p:nvPr/>
        </p:nvCxnSpPr>
        <p:spPr bwMode="auto">
          <a:xfrm>
            <a:off x="1772829" y="3731024"/>
            <a:ext cx="0" cy="419870"/>
          </a:xfrm>
          <a:prstGeom prst="line">
            <a:avLst/>
          </a:prstGeom>
          <a:ln/>
          <a:extLst>
            <a:ext uri="{91240B29-F687-4F45-9708-019B960494DF}">
              <a14:hiddenLine xmlns:a14="http://schemas.microsoft.com/office/drawing/2010/main" xmlns=""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tx1">
                      <a:alpha val="50000"/>
                    </a:schemeClr>
                  </a:outerShdw>
                </a:effectLst>
              </a14:hiddenEffects>
            </a:ext>
          </a:extLst>
        </p:spPr>
        <p:style>
          <a:lnRef idx="1">
            <a:schemeClr val="accent6"/>
          </a:lnRef>
          <a:fillRef idx="0">
            <a:schemeClr val="accent6"/>
          </a:fillRef>
          <a:effectRef idx="0">
            <a:schemeClr val="accent6"/>
          </a:effectRef>
          <a:fontRef idx="minor">
            <a:schemeClr val="tx1"/>
          </a:fontRef>
        </p:style>
      </p:cxnSp>
      <p:sp>
        <p:nvSpPr>
          <p:cNvPr id="23" name="正方形/長方形 22"/>
          <p:cNvSpPr/>
          <p:nvPr/>
        </p:nvSpPr>
        <p:spPr bwMode="auto">
          <a:xfrm>
            <a:off x="6472347" y="2900599"/>
            <a:ext cx="1978090" cy="830425"/>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50" b="1" dirty="0">
                <a:latin typeface="+mj-ea"/>
                <a:ea typeface="+mj-ea"/>
              </a:rPr>
              <a:t>デザイン・コーディング</a:t>
            </a:r>
            <a:endParaRPr lang="en-US" altLang="ja-JP" sz="1050" b="1" dirty="0">
              <a:latin typeface="+mj-ea"/>
              <a:ea typeface="+mj-ea"/>
            </a:endParaRPr>
          </a:p>
          <a:p>
            <a:pPr algn="ctr"/>
            <a:endParaRPr lang="en-US" altLang="ja-JP" sz="1050" dirty="0">
              <a:latin typeface="+mj-ea"/>
              <a:ea typeface="+mj-ea"/>
            </a:endParaRPr>
          </a:p>
          <a:p>
            <a:pPr algn="ctr"/>
            <a:r>
              <a:rPr lang="ja-JP" altLang="en-US" sz="1050" dirty="0">
                <a:latin typeface="+mj-ea"/>
                <a:ea typeface="+mj-ea"/>
              </a:rPr>
              <a:t>情報イノベーション部</a:t>
            </a:r>
            <a:endParaRPr kumimoji="1" lang="ja-JP" altLang="en-US" sz="1050" b="1" dirty="0">
              <a:latin typeface="+mj-ea"/>
              <a:ea typeface="+mj-ea"/>
            </a:endParaRPr>
          </a:p>
        </p:txBody>
      </p:sp>
      <p:sp>
        <p:nvSpPr>
          <p:cNvPr id="24" name="正方形/長方形 23"/>
          <p:cNvSpPr/>
          <p:nvPr/>
        </p:nvSpPr>
        <p:spPr bwMode="auto">
          <a:xfrm>
            <a:off x="6472347" y="4150894"/>
            <a:ext cx="1978090" cy="830425"/>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50" b="1" dirty="0">
                <a:latin typeface="+mj-ea"/>
                <a:ea typeface="+mj-ea"/>
              </a:rPr>
              <a:t>設計・開発</a:t>
            </a:r>
            <a:endParaRPr lang="en-US" altLang="ja-JP" sz="1050" b="1" dirty="0">
              <a:latin typeface="+mj-ea"/>
              <a:ea typeface="+mj-ea"/>
            </a:endParaRPr>
          </a:p>
          <a:p>
            <a:pPr algn="ctr"/>
            <a:endParaRPr lang="en-US" altLang="ja-JP" sz="1050" dirty="0">
              <a:latin typeface="+mj-ea"/>
              <a:ea typeface="+mj-ea"/>
            </a:endParaRPr>
          </a:p>
          <a:p>
            <a:pPr algn="ctr"/>
            <a:r>
              <a:rPr lang="ja-JP" altLang="en-US" sz="1050" dirty="0">
                <a:latin typeface="+mj-ea"/>
                <a:ea typeface="+mj-ea"/>
              </a:rPr>
              <a:t>情報イノベーション部</a:t>
            </a:r>
            <a:endParaRPr lang="en-US" altLang="ja-JP" sz="1050" dirty="0">
              <a:latin typeface="+mj-ea"/>
              <a:ea typeface="+mj-ea"/>
            </a:endParaRPr>
          </a:p>
          <a:p>
            <a:pPr algn="ctr"/>
            <a:r>
              <a:rPr kumimoji="1" lang="ja-JP" altLang="en-US" sz="1050" b="1" dirty="0">
                <a:latin typeface="+mj-ea"/>
                <a:ea typeface="+mj-ea"/>
              </a:rPr>
              <a:t>開発課</a:t>
            </a:r>
          </a:p>
        </p:txBody>
      </p:sp>
      <p:cxnSp>
        <p:nvCxnSpPr>
          <p:cNvPr id="25" name="直線コネクタ 24"/>
          <p:cNvCxnSpPr>
            <a:stCxn id="12" idx="3"/>
            <a:endCxn id="23" idx="1"/>
          </p:cNvCxnSpPr>
          <p:nvPr/>
        </p:nvCxnSpPr>
        <p:spPr bwMode="auto">
          <a:xfrm>
            <a:off x="5545507" y="3315812"/>
            <a:ext cx="926840" cy="0"/>
          </a:xfrm>
          <a:prstGeom prst="line">
            <a:avLst/>
          </a:prstGeom>
          <a:ln/>
          <a:extLst>
            <a:ext uri="{91240B29-F687-4F45-9708-019B960494DF}">
              <a14:hiddenLine xmlns:a14="http://schemas.microsoft.com/office/drawing/2010/main" xmlns=""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tx1">
                      <a:alpha val="50000"/>
                    </a:schemeClr>
                  </a:outerShdw>
                </a:effectLst>
              </a14:hiddenEffects>
            </a:ext>
          </a:extLst>
        </p:spPr>
        <p:style>
          <a:lnRef idx="1">
            <a:schemeClr val="accent6"/>
          </a:lnRef>
          <a:fillRef idx="0">
            <a:schemeClr val="accent6"/>
          </a:fillRef>
          <a:effectRef idx="0">
            <a:schemeClr val="accent6"/>
          </a:effectRef>
          <a:fontRef idx="minor">
            <a:schemeClr val="tx1"/>
          </a:fontRef>
        </p:style>
      </p:cxnSp>
      <p:cxnSp>
        <p:nvCxnSpPr>
          <p:cNvPr id="29" name="カギ線コネクタ 28"/>
          <p:cNvCxnSpPr>
            <a:stCxn id="12" idx="3"/>
            <a:endCxn id="24" idx="1"/>
          </p:cNvCxnSpPr>
          <p:nvPr/>
        </p:nvCxnSpPr>
        <p:spPr bwMode="auto">
          <a:xfrm>
            <a:off x="5545507" y="3315812"/>
            <a:ext cx="926840" cy="1250295"/>
          </a:xfrm>
          <a:prstGeom prst="bentConnector3">
            <a:avLst>
              <a:gd name="adj1" fmla="val 50000"/>
            </a:avLst>
          </a:prstGeom>
          <a:ln/>
          <a:extLst>
            <a:ext uri="{91240B29-F687-4F45-9708-019B960494DF}">
              <a14:hiddenLine xmlns:a14="http://schemas.microsoft.com/office/drawing/2010/main" xmlns=""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tx1">
                      <a:alpha val="50000"/>
                    </a:schemeClr>
                  </a:outerShdw>
                </a:effectLst>
              </a14:hiddenEffects>
            </a:ext>
          </a:extLst>
        </p:spPr>
        <p:style>
          <a:lnRef idx="1">
            <a:schemeClr val="accent6"/>
          </a:lnRef>
          <a:fillRef idx="0">
            <a:schemeClr val="accent6"/>
          </a:fillRef>
          <a:effectRef idx="0">
            <a:schemeClr val="accent6"/>
          </a:effectRef>
          <a:fontRef idx="minor">
            <a:schemeClr val="tx1"/>
          </a:fontRef>
        </p:style>
      </p:cxnSp>
      <p:sp>
        <p:nvSpPr>
          <p:cNvPr id="30" name="正方形/長方形 29"/>
          <p:cNvSpPr/>
          <p:nvPr/>
        </p:nvSpPr>
        <p:spPr bwMode="auto">
          <a:xfrm>
            <a:off x="3567417" y="1914621"/>
            <a:ext cx="1978090" cy="562926"/>
          </a:xfrm>
          <a:prstGeom prst="rect">
            <a:avLst/>
          </a:prstGeom>
          <a:solidFill>
            <a:schemeClr val="accent3">
              <a:lumMod val="10000"/>
              <a:lumOff val="90000"/>
            </a:schemeClr>
          </a:solidFill>
          <a:ln/>
          <a:ex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50" b="1" dirty="0">
                <a:latin typeface="+mj-ea"/>
                <a:ea typeface="+mj-ea"/>
              </a:rPr>
              <a:t>御社ご担当者様</a:t>
            </a:r>
            <a:endParaRPr kumimoji="1" lang="ja-JP" altLang="en-US" sz="1050" b="1" dirty="0">
              <a:latin typeface="+mj-ea"/>
              <a:ea typeface="+mj-ea"/>
            </a:endParaRPr>
          </a:p>
        </p:txBody>
      </p:sp>
      <p:cxnSp>
        <p:nvCxnSpPr>
          <p:cNvPr id="31" name="直線コネクタ 30"/>
          <p:cNvCxnSpPr>
            <a:stCxn id="12" idx="0"/>
            <a:endCxn id="30" idx="2"/>
          </p:cNvCxnSpPr>
          <p:nvPr/>
        </p:nvCxnSpPr>
        <p:spPr bwMode="auto">
          <a:xfrm flipV="1">
            <a:off x="4556462" y="2477547"/>
            <a:ext cx="0" cy="423052"/>
          </a:xfrm>
          <a:prstGeom prst="line">
            <a:avLst/>
          </a:prstGeom>
          <a:ln/>
          <a:extLst>
            <a:ext uri="{91240B29-F687-4F45-9708-019B960494DF}">
              <a14:hiddenLine xmlns:a14="http://schemas.microsoft.com/office/drawing/2010/main" xmlns=""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tx1">
                      <a:alpha val="50000"/>
                    </a:schemeClr>
                  </a:outerShdw>
                </a:effectLst>
              </a14:hiddenEffects>
            </a:ext>
          </a:extLst>
        </p:spPr>
        <p:style>
          <a:lnRef idx="1">
            <a:schemeClr val="accent6"/>
          </a:lnRef>
          <a:fillRef idx="0">
            <a:schemeClr val="accent6"/>
          </a:fillRef>
          <a:effectRef idx="0">
            <a:schemeClr val="accent6"/>
          </a:effectRef>
          <a:fontRef idx="minor">
            <a:schemeClr val="tx1"/>
          </a:fontRef>
        </p:style>
      </p:cxnSp>
      <p:sp>
        <p:nvSpPr>
          <p:cNvPr id="26" name="正方形/長方形 25"/>
          <p:cNvSpPr/>
          <p:nvPr/>
        </p:nvSpPr>
        <p:spPr bwMode="auto">
          <a:xfrm>
            <a:off x="3567417" y="4150894"/>
            <a:ext cx="1978090" cy="830425"/>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50" b="1" dirty="0">
                <a:latin typeface="+mj-ea"/>
                <a:ea typeface="+mj-ea"/>
              </a:rPr>
              <a:t>サブマネージャー</a:t>
            </a:r>
            <a:endParaRPr lang="en-US" altLang="ja-JP" sz="1050" b="1" dirty="0">
              <a:latin typeface="+mj-ea"/>
              <a:ea typeface="+mj-ea"/>
            </a:endParaRPr>
          </a:p>
          <a:p>
            <a:pPr algn="ctr"/>
            <a:endParaRPr lang="en-US" altLang="ja-JP" sz="1050" dirty="0">
              <a:latin typeface="+mj-ea"/>
              <a:ea typeface="+mj-ea"/>
            </a:endParaRPr>
          </a:p>
          <a:p>
            <a:pPr algn="ctr"/>
            <a:r>
              <a:rPr lang="ja-JP" altLang="en-US" sz="1050" dirty="0">
                <a:latin typeface="+mj-ea"/>
                <a:ea typeface="+mj-ea"/>
              </a:rPr>
              <a:t>情報イノベーション部</a:t>
            </a:r>
            <a:endParaRPr lang="en-US" altLang="ja-JP" sz="1050" dirty="0">
              <a:latin typeface="+mj-ea"/>
              <a:ea typeface="+mj-ea"/>
            </a:endParaRPr>
          </a:p>
          <a:p>
            <a:pPr algn="ctr"/>
            <a:r>
              <a:rPr lang="en-US" altLang="ja-JP" sz="1050" dirty="0">
                <a:latin typeface="+mj-ea"/>
                <a:ea typeface="+mj-ea"/>
              </a:rPr>
              <a:t>SE</a:t>
            </a:r>
            <a:endParaRPr kumimoji="1" lang="ja-JP" altLang="en-US" sz="1050" b="1" dirty="0">
              <a:latin typeface="+mj-ea"/>
              <a:ea typeface="+mj-ea"/>
            </a:endParaRPr>
          </a:p>
        </p:txBody>
      </p:sp>
      <p:cxnSp>
        <p:nvCxnSpPr>
          <p:cNvPr id="27" name="直線コネクタ 26"/>
          <p:cNvCxnSpPr>
            <a:stCxn id="26" idx="0"/>
            <a:endCxn id="12" idx="2"/>
          </p:cNvCxnSpPr>
          <p:nvPr/>
        </p:nvCxnSpPr>
        <p:spPr bwMode="auto">
          <a:xfrm flipV="1">
            <a:off x="4556462" y="3731024"/>
            <a:ext cx="0" cy="419870"/>
          </a:xfrm>
          <a:prstGeom prst="line">
            <a:avLst/>
          </a:prstGeom>
          <a:ln/>
          <a:extLst>
            <a:ext uri="{91240B29-F687-4F45-9708-019B960494DF}">
              <a14:hiddenLine xmlns:a14="http://schemas.microsoft.com/office/drawing/2010/main" xmlns=""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tx1">
                      <a:alpha val="50000"/>
                    </a:schemeClr>
                  </a:outerShdw>
                </a:effectLst>
              </a14:hiddenEffects>
            </a:ext>
          </a:extLst>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xmlns="" val="1868046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システムの運用</a:t>
            </a:r>
          </a:p>
        </p:txBody>
      </p:sp>
      <p:sp>
        <p:nvSpPr>
          <p:cNvPr id="3" name="テキスト プレースホルダー 2"/>
          <p:cNvSpPr>
            <a:spLocks noGrp="1"/>
          </p:cNvSpPr>
          <p:nvPr>
            <p:ph type="body" sz="quarter" idx="10"/>
          </p:nvPr>
        </p:nvSpPr>
        <p:spPr>
          <a:xfrm>
            <a:off x="194336" y="3898716"/>
            <a:ext cx="7098788" cy="400110"/>
          </a:xfrm>
        </p:spPr>
        <p:txBody>
          <a:bodyPr/>
          <a:lstStyle/>
          <a:p>
            <a:endParaRPr kumimoji="1" lang="ja-JP" altLang="en-US" dirty="0"/>
          </a:p>
        </p:txBody>
      </p:sp>
    </p:spTree>
    <p:extLst>
      <p:ext uri="{BB962C8B-B14F-4D97-AF65-F5344CB8AC3E}">
        <p14:creationId xmlns:p14="http://schemas.microsoft.com/office/powerpoint/2010/main" xmlns="" val="122638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サポートについて</a:t>
            </a:r>
          </a:p>
        </p:txBody>
      </p:sp>
      <p:sp>
        <p:nvSpPr>
          <p:cNvPr id="4" name="テキスト ボックス 3"/>
          <p:cNvSpPr txBox="1"/>
          <p:nvPr/>
        </p:nvSpPr>
        <p:spPr>
          <a:xfrm>
            <a:off x="194472" y="1148235"/>
            <a:ext cx="9391979" cy="1200329"/>
          </a:xfrm>
          <a:prstGeom prst="rect">
            <a:avLst/>
          </a:prstGeom>
          <a:noFill/>
        </p:spPr>
        <p:txBody>
          <a:bodyPr wrap="square" rtlCol="0">
            <a:spAutoFit/>
          </a:bodyPr>
          <a:lstStyle/>
          <a:p>
            <a:r>
              <a:rPr lang="ja-JP" altLang="en-US" dirty="0"/>
              <a:t>リリース後も安心してシステムを運用していただくために、保守・サポートにつきましては保守契約を締結して頂くことをお勧めします。 </a:t>
            </a:r>
            <a:r>
              <a:rPr lang="ja-JP" altLang="en-US" u="sng" dirty="0"/>
              <a:t>本契約は</a:t>
            </a:r>
            <a:r>
              <a:rPr lang="ja-JP" altLang="en-US" b="1" u="sng" dirty="0">
                <a:solidFill>
                  <a:schemeClr val="accent6">
                    <a:lumMod val="75000"/>
                    <a:lumOff val="25000"/>
                  </a:schemeClr>
                </a:solidFill>
              </a:rPr>
              <a:t>任意</a:t>
            </a:r>
            <a:r>
              <a:rPr lang="ja-JP" altLang="en-US" u="sng" dirty="0"/>
              <a:t>となります。</a:t>
            </a:r>
            <a:endParaRPr lang="en-US" altLang="ja-JP" u="sng" dirty="0"/>
          </a:p>
          <a:p>
            <a:r>
              <a:rPr lang="en-US" altLang="ja-JP" dirty="0"/>
              <a:t>※</a:t>
            </a:r>
            <a:r>
              <a:rPr lang="ja-JP" altLang="en-US" dirty="0"/>
              <a:t>ただし、瑕疵担保期間は、不具合に付きましては無償で対応させて頂きます。 　 </a:t>
            </a:r>
            <a:endParaRPr lang="en-US" altLang="ja-JP" dirty="0"/>
          </a:p>
          <a:p>
            <a:r>
              <a:rPr lang="ja-JP" altLang="en-US" dirty="0"/>
              <a:t>保守・サポート内容は以下の通りとなります。</a:t>
            </a:r>
            <a:endParaRPr kumimoji="1" lang="ja-JP" altLang="en-US" dirty="0"/>
          </a:p>
        </p:txBody>
      </p:sp>
      <p:sp>
        <p:nvSpPr>
          <p:cNvPr id="6" name="テキスト ボックス 5"/>
          <p:cNvSpPr txBox="1"/>
          <p:nvPr/>
        </p:nvSpPr>
        <p:spPr>
          <a:xfrm>
            <a:off x="462016" y="2675823"/>
            <a:ext cx="7964229" cy="1815882"/>
          </a:xfrm>
          <a:prstGeom prst="rect">
            <a:avLst/>
          </a:prstGeom>
          <a:solidFill>
            <a:srgbClr val="FFFFCC"/>
          </a:solidFill>
          <a:ln>
            <a:solidFill>
              <a:srgbClr val="FFC000"/>
            </a:solidFill>
          </a:ln>
        </p:spPr>
        <p:txBody>
          <a:bodyPr wrap="square" rtlCol="0">
            <a:spAutoFit/>
          </a:bodyPr>
          <a:lstStyle/>
          <a:p>
            <a:r>
              <a:rPr lang="ja-JP" altLang="en-US" sz="1400" dirty="0"/>
              <a:t>・電話やメールでのお問い合わせ対応　</a:t>
            </a:r>
          </a:p>
          <a:p>
            <a:r>
              <a:rPr lang="ja-JP" altLang="en-US" sz="1400" dirty="0"/>
              <a:t>　　＜電話は平日営業日</a:t>
            </a:r>
            <a:r>
              <a:rPr lang="en-US" altLang="ja-JP" sz="1400" dirty="0"/>
              <a:t>10:00</a:t>
            </a:r>
            <a:r>
              <a:rPr lang="ja-JP" altLang="en-US" sz="1400" dirty="0"/>
              <a:t>～</a:t>
            </a:r>
            <a:r>
              <a:rPr lang="en-US" altLang="ja-JP" sz="1400" dirty="0"/>
              <a:t>18:00</a:t>
            </a:r>
            <a:r>
              <a:rPr lang="ja-JP" altLang="en-US" sz="1400" dirty="0" err="1"/>
              <a:t>、</a:t>
            </a:r>
            <a:r>
              <a:rPr lang="ja-JP" altLang="en-US" sz="1400" dirty="0"/>
              <a:t>メールは</a:t>
            </a:r>
            <a:r>
              <a:rPr lang="en-US" altLang="ja-JP" sz="1400" dirty="0"/>
              <a:t>24</a:t>
            </a:r>
            <a:r>
              <a:rPr lang="ja-JP" altLang="en-US" sz="1400" dirty="0"/>
              <a:t>時間受け付けます＞</a:t>
            </a:r>
          </a:p>
          <a:p>
            <a:r>
              <a:rPr lang="ja-JP" altLang="en-US" sz="1400" dirty="0"/>
              <a:t>・データの確認および調査</a:t>
            </a:r>
          </a:p>
          <a:p>
            <a:r>
              <a:rPr lang="ja-JP" altLang="en-US" sz="1400" dirty="0"/>
              <a:t>・文言修正等の軽微な修正</a:t>
            </a:r>
          </a:p>
          <a:p>
            <a:r>
              <a:rPr lang="ja-JP" altLang="en-US" sz="1400" dirty="0"/>
              <a:t>・機能の追加や仕様変更は別途お見積もりとなります。</a:t>
            </a:r>
          </a:p>
          <a:p>
            <a:r>
              <a:rPr lang="ja-JP" altLang="en-US" sz="1400" dirty="0"/>
              <a:t>・月の累計作業時間が</a:t>
            </a:r>
            <a:r>
              <a:rPr lang="en-US" altLang="ja-JP" sz="1400" b="1" dirty="0">
                <a:solidFill>
                  <a:srgbClr val="FF0000"/>
                </a:solidFill>
              </a:rPr>
              <a:t>2</a:t>
            </a:r>
            <a:r>
              <a:rPr lang="ja-JP" altLang="en-US" sz="1400" b="1" dirty="0">
                <a:solidFill>
                  <a:srgbClr val="FF0000"/>
                </a:solidFill>
              </a:rPr>
              <a:t>時間</a:t>
            </a:r>
            <a:r>
              <a:rPr lang="ja-JP" altLang="en-US" sz="1400" dirty="0"/>
              <a:t>を超える場合は追加料金を頂く場合があります。　</a:t>
            </a:r>
            <a:r>
              <a:rPr lang="en-US" altLang="ja-JP" sz="1400" baseline="30000" dirty="0"/>
              <a:t>※</a:t>
            </a:r>
            <a:r>
              <a:rPr lang="ja-JP" altLang="en-US" sz="1400" baseline="30000" dirty="0"/>
              <a:t>１</a:t>
            </a:r>
          </a:p>
          <a:p>
            <a:r>
              <a:rPr lang="ja-JP" altLang="en-US" sz="1400" dirty="0"/>
              <a:t>・月内で作業が発生しなかった場合でも、費用は頂くことになります。</a:t>
            </a:r>
          </a:p>
          <a:p>
            <a:r>
              <a:rPr lang="ja-JP" altLang="en-US" sz="1400" dirty="0"/>
              <a:t>・作業時間の次月への繰り越しは出来ません。　 　 　 　 　 　 　 　</a:t>
            </a:r>
            <a:endParaRPr kumimoji="1" lang="ja-JP" altLang="en-US" sz="1400" dirty="0"/>
          </a:p>
        </p:txBody>
      </p:sp>
      <p:sp>
        <p:nvSpPr>
          <p:cNvPr id="7" name="テキスト ボックス 6"/>
          <p:cNvSpPr txBox="1"/>
          <p:nvPr/>
        </p:nvSpPr>
        <p:spPr>
          <a:xfrm>
            <a:off x="625642" y="4627922"/>
            <a:ext cx="6513322" cy="253916"/>
          </a:xfrm>
          <a:prstGeom prst="rect">
            <a:avLst/>
          </a:prstGeom>
          <a:noFill/>
        </p:spPr>
        <p:txBody>
          <a:bodyPr wrap="none" rtlCol="0">
            <a:spAutoFit/>
          </a:bodyPr>
          <a:lstStyle/>
          <a:p>
            <a:r>
              <a:rPr lang="en-US" altLang="ja-JP" sz="1050" dirty="0"/>
              <a:t>※</a:t>
            </a:r>
            <a:r>
              <a:rPr lang="ja-JP" altLang="en-US" sz="1050" dirty="0"/>
              <a:t>１　ご提示している保守契約費用に対する作業時間となりますので、費用に応じての設定となります。</a:t>
            </a:r>
            <a:endParaRPr kumimoji="1" lang="ja-JP" altLang="en-US" sz="1050" dirty="0"/>
          </a:p>
        </p:txBody>
      </p:sp>
      <p:sp>
        <p:nvSpPr>
          <p:cNvPr id="8" name="テキスト ボックス 7"/>
          <p:cNvSpPr txBox="1"/>
          <p:nvPr/>
        </p:nvSpPr>
        <p:spPr>
          <a:xfrm>
            <a:off x="2415924" y="5399779"/>
            <a:ext cx="1569660" cy="369332"/>
          </a:xfrm>
          <a:prstGeom prst="rect">
            <a:avLst/>
          </a:prstGeom>
          <a:noFill/>
        </p:spPr>
        <p:txBody>
          <a:bodyPr wrap="none" rtlCol="0">
            <a:spAutoFit/>
          </a:bodyPr>
          <a:lstStyle/>
          <a:p>
            <a:r>
              <a:rPr lang="ja-JP" altLang="en-US" dirty="0"/>
              <a:t>保守契約費用</a:t>
            </a:r>
            <a:endParaRPr kumimoji="1" lang="ja-JP" altLang="en-US" dirty="0"/>
          </a:p>
        </p:txBody>
      </p:sp>
      <p:sp>
        <p:nvSpPr>
          <p:cNvPr id="9" name="テキスト ボックス 8"/>
          <p:cNvSpPr txBox="1"/>
          <p:nvPr/>
        </p:nvSpPr>
        <p:spPr>
          <a:xfrm>
            <a:off x="4109971" y="5217071"/>
            <a:ext cx="2467342" cy="584775"/>
          </a:xfrm>
          <a:prstGeom prst="rect">
            <a:avLst/>
          </a:prstGeom>
          <a:noFill/>
        </p:spPr>
        <p:txBody>
          <a:bodyPr wrap="none" rtlCol="0">
            <a:spAutoFit/>
          </a:bodyPr>
          <a:lstStyle/>
          <a:p>
            <a:r>
              <a:rPr lang="en-US" altLang="ja-JP" sz="3200" b="1" u="sng" dirty="0"/>
              <a:t>10,000</a:t>
            </a:r>
            <a:r>
              <a:rPr lang="ja-JP" altLang="en-US" sz="2400" u="sng" dirty="0"/>
              <a:t>円</a:t>
            </a:r>
            <a:r>
              <a:rPr lang="en-US" altLang="ja-JP" sz="2400" u="sng" dirty="0"/>
              <a:t>/</a:t>
            </a:r>
            <a:r>
              <a:rPr lang="ja-JP" altLang="en-US" sz="2400" u="sng" dirty="0"/>
              <a:t>月</a:t>
            </a:r>
            <a:endParaRPr kumimoji="1" lang="ja-JP" altLang="en-US" sz="2400" u="sng" dirty="0"/>
          </a:p>
        </p:txBody>
      </p:sp>
      <p:sp>
        <p:nvSpPr>
          <p:cNvPr id="10" name="テキスト ボックス 9"/>
          <p:cNvSpPr txBox="1"/>
          <p:nvPr/>
        </p:nvSpPr>
        <p:spPr>
          <a:xfrm>
            <a:off x="1172677" y="6015789"/>
            <a:ext cx="6288901" cy="307777"/>
          </a:xfrm>
          <a:prstGeom prst="rect">
            <a:avLst/>
          </a:prstGeom>
          <a:noFill/>
        </p:spPr>
        <p:txBody>
          <a:bodyPr wrap="none" rtlCol="0">
            <a:spAutoFit/>
          </a:bodyPr>
          <a:lstStyle/>
          <a:p>
            <a:r>
              <a:rPr kumimoji="1" lang="ja-JP" altLang="en-US" sz="1400" dirty="0">
                <a:solidFill>
                  <a:schemeClr val="accent6">
                    <a:lumMod val="50000"/>
                    <a:lumOff val="50000"/>
                  </a:schemeClr>
                </a:solidFill>
              </a:rPr>
              <a:t>保守契約の内容は随時見直し・調整させて頂くことができます。（月単位）</a:t>
            </a:r>
          </a:p>
        </p:txBody>
      </p:sp>
      <p:sp>
        <p:nvSpPr>
          <p:cNvPr id="11" name="テキスト ボックス 10"/>
          <p:cNvSpPr txBox="1"/>
          <p:nvPr/>
        </p:nvSpPr>
        <p:spPr>
          <a:xfrm>
            <a:off x="6755220" y="5325891"/>
            <a:ext cx="1338828" cy="369332"/>
          </a:xfrm>
          <a:prstGeom prst="rect">
            <a:avLst/>
          </a:prstGeom>
          <a:noFill/>
        </p:spPr>
        <p:txBody>
          <a:bodyPr wrap="none" rtlCol="0">
            <a:spAutoFit/>
          </a:bodyPr>
          <a:lstStyle/>
          <a:p>
            <a:r>
              <a:rPr kumimoji="1" lang="en-US" altLang="ja-JP" dirty="0">
                <a:solidFill>
                  <a:srgbClr val="FF0000"/>
                </a:solidFill>
              </a:rPr>
              <a:t>※</a:t>
            </a:r>
            <a:r>
              <a:rPr kumimoji="1" lang="ja-JP" altLang="en-US" dirty="0">
                <a:solidFill>
                  <a:srgbClr val="FF0000"/>
                </a:solidFill>
              </a:rPr>
              <a:t>参考価格</a:t>
            </a:r>
          </a:p>
        </p:txBody>
      </p:sp>
      <p:sp>
        <p:nvSpPr>
          <p:cNvPr id="12" name="角丸四角形 11"/>
          <p:cNvSpPr/>
          <p:nvPr/>
        </p:nvSpPr>
        <p:spPr bwMode="auto">
          <a:xfrm>
            <a:off x="3311404" y="254524"/>
            <a:ext cx="1991929" cy="328676"/>
          </a:xfrm>
          <a:prstGeom prst="roundRect">
            <a:avLst/>
          </a:pr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b="1" dirty="0">
                <a:solidFill>
                  <a:schemeClr val="bg1"/>
                </a:solidFill>
                <a:latin typeface="+mj-ea"/>
                <a:ea typeface="+mj-ea"/>
              </a:rPr>
              <a:t>任意のご契約</a:t>
            </a:r>
            <a:endParaRPr kumimoji="1" lang="ja-JP" altLang="en-US" sz="1400" b="1" dirty="0">
              <a:solidFill>
                <a:schemeClr val="bg1"/>
              </a:solidFill>
              <a:latin typeface="+mj-ea"/>
              <a:ea typeface="+mj-ea"/>
            </a:endParaRPr>
          </a:p>
        </p:txBody>
      </p:sp>
    </p:spTree>
    <p:extLst>
      <p:ext uri="{BB962C8B-B14F-4D97-AF65-F5344CB8AC3E}">
        <p14:creationId xmlns:p14="http://schemas.microsoft.com/office/powerpoint/2010/main" xmlns="" val="1868046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会社紹介</a:t>
            </a:r>
          </a:p>
        </p:txBody>
      </p:sp>
      <p:sp>
        <p:nvSpPr>
          <p:cNvPr id="3" name="テキスト プレースホルダー 2"/>
          <p:cNvSpPr>
            <a:spLocks noGrp="1"/>
          </p:cNvSpPr>
          <p:nvPr>
            <p:ph type="body" sz="quarter" idx="10"/>
          </p:nvPr>
        </p:nvSpPr>
        <p:spPr>
          <a:xfrm>
            <a:off x="194336" y="3898716"/>
            <a:ext cx="7098788" cy="400110"/>
          </a:xfrm>
        </p:spPr>
        <p:txBody>
          <a:bodyPr/>
          <a:lstStyle/>
          <a:p>
            <a:endParaRPr kumimoji="1" lang="ja-JP" altLang="en-US" dirty="0"/>
          </a:p>
        </p:txBody>
      </p:sp>
    </p:spTree>
    <p:extLst>
      <p:ext uri="{BB962C8B-B14F-4D97-AF65-F5344CB8AC3E}">
        <p14:creationId xmlns:p14="http://schemas.microsoft.com/office/powerpoint/2010/main" xmlns="" val="122638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会社概要</a:t>
            </a:r>
          </a:p>
        </p:txBody>
      </p:sp>
      <p:graphicFrame>
        <p:nvGraphicFramePr>
          <p:cNvPr id="4" name="コンテンツ プレースホルダ 3"/>
          <p:cNvGraphicFramePr>
            <a:graphicFrameLocks noGrp="1"/>
          </p:cNvGraphicFramePr>
          <p:nvPr>
            <p:ph sz="quarter" idx="10"/>
          </p:nvPr>
        </p:nvGraphicFramePr>
        <p:xfrm>
          <a:off x="830659" y="981075"/>
          <a:ext cx="8282517" cy="3467100"/>
        </p:xfrm>
        <a:graphic>
          <a:graphicData uri="http://schemas.openxmlformats.org/drawingml/2006/table">
            <a:tbl>
              <a:tblPr/>
              <a:tblGrid>
                <a:gridCol w="1733550">
                  <a:extLst>
                    <a:ext uri="{9D8B030D-6E8A-4147-A177-3AD203B41FA5}">
                      <a16:colId xmlns:a16="http://schemas.microsoft.com/office/drawing/2014/main" xmlns="" val="20000"/>
                    </a:ext>
                  </a:extLst>
                </a:gridCol>
                <a:gridCol w="6548967">
                  <a:extLst>
                    <a:ext uri="{9D8B030D-6E8A-4147-A177-3AD203B41FA5}">
                      <a16:colId xmlns:a16="http://schemas.microsoft.com/office/drawing/2014/main" xmlns="" val="20001"/>
                    </a:ext>
                  </a:extLst>
                </a:gridCol>
              </a:tblGrid>
              <a:tr h="247650">
                <a:tc>
                  <a:txBody>
                    <a:bodyPr/>
                    <a:lstStyle/>
                    <a:p>
                      <a:pPr algn="l" fontAlgn="ctr"/>
                      <a:r>
                        <a:rPr lang="ja-JP" altLang="en-US" sz="1200" b="0" i="0" u="none" strike="noStrike" dirty="0">
                          <a:latin typeface="+mn-lt"/>
                          <a:ea typeface="HGPｺﾞｼｯｸE" pitchFamily="50" charset="-128"/>
                        </a:rPr>
                        <a:t>商号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ja-JP" altLang="en-US" sz="1200" b="0" i="0" u="none" strike="noStrike">
                          <a:latin typeface="+mn-lt"/>
                          <a:ea typeface="HGPｺﾞｼｯｸE" pitchFamily="50" charset="-128"/>
                        </a:rPr>
                        <a:t>株式会社コアソフト</a:t>
                      </a:r>
                    </a:p>
                  </a:txBody>
                  <a:tcPr marL="1547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247650">
                <a:tc>
                  <a:txBody>
                    <a:bodyPr/>
                    <a:lstStyle/>
                    <a:p>
                      <a:pPr algn="l" fontAlgn="ctr"/>
                      <a:r>
                        <a:rPr lang="ja-JP" altLang="en-US" sz="1200" b="0" i="0" u="none" strike="noStrike">
                          <a:latin typeface="+mn-lt"/>
                          <a:ea typeface="HGPｺﾞｼｯｸE" pitchFamily="50" charset="-128"/>
                        </a:rPr>
                        <a:t>設立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ja-JP" altLang="en-US" sz="1200" b="0" i="0" u="none" strike="noStrike" dirty="0">
                          <a:latin typeface="+mn-lt"/>
                          <a:ea typeface="HGPｺﾞｼｯｸE" pitchFamily="50" charset="-128"/>
                        </a:rPr>
                        <a:t>２０００年１２月</a:t>
                      </a:r>
                    </a:p>
                  </a:txBody>
                  <a:tcPr marL="1547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47650">
                <a:tc>
                  <a:txBody>
                    <a:bodyPr/>
                    <a:lstStyle/>
                    <a:p>
                      <a:pPr algn="l" fontAlgn="ctr"/>
                      <a:r>
                        <a:rPr lang="ja-JP" altLang="en-US" sz="1200" b="0" i="0" u="none" strike="noStrike">
                          <a:latin typeface="+mn-lt"/>
                          <a:ea typeface="HGPｺﾞｼｯｸE" pitchFamily="50" charset="-128"/>
                        </a:rPr>
                        <a:t>資本金</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ja-JP" altLang="en-US" sz="1200" b="0" i="0" u="none" strike="noStrike">
                          <a:latin typeface="+mn-lt"/>
                          <a:ea typeface="HGPｺﾞｼｯｸE" pitchFamily="50" charset="-128"/>
                        </a:rPr>
                        <a:t>２，２００万円</a:t>
                      </a:r>
                    </a:p>
                  </a:txBody>
                  <a:tcPr marL="1547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247650">
                <a:tc>
                  <a:txBody>
                    <a:bodyPr/>
                    <a:lstStyle/>
                    <a:p>
                      <a:pPr algn="l" fontAlgn="ctr"/>
                      <a:r>
                        <a:rPr lang="ja-JP" altLang="en-US" sz="1200" b="0" i="0" u="none" strike="noStrike">
                          <a:latin typeface="+mn-lt"/>
                          <a:ea typeface="HGPｺﾞｼｯｸE" pitchFamily="50" charset="-128"/>
                        </a:rPr>
                        <a:t>所在地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l" fontAlgn="ctr"/>
                      <a:r>
                        <a:rPr lang="ja-JP" altLang="en-US" sz="1200" b="0" i="0" u="none" strike="noStrike">
                          <a:latin typeface="+mn-lt"/>
                          <a:ea typeface="HGPｺﾞｼｯｸE" pitchFamily="50" charset="-128"/>
                        </a:rPr>
                        <a:t>本社　東京都台東区浅草橋５－２－３　鈴和ビル６</a:t>
                      </a:r>
                      <a:r>
                        <a:rPr lang="en-US" altLang="ja-JP" sz="1200" b="0" i="0" u="none" strike="noStrike">
                          <a:latin typeface="+mn-lt"/>
                          <a:ea typeface="HGPｺﾞｼｯｸE" pitchFamily="50" charset="-128"/>
                        </a:rPr>
                        <a:t>F</a:t>
                      </a:r>
                    </a:p>
                  </a:txBody>
                  <a:tcPr marL="1547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3"/>
                  </a:ext>
                </a:extLst>
              </a:tr>
              <a:tr h="247650">
                <a:tc>
                  <a:txBody>
                    <a:bodyPr/>
                    <a:lstStyle/>
                    <a:p>
                      <a:pPr algn="l" fontAlgn="ctr"/>
                      <a:r>
                        <a:rPr lang="ja-JP" altLang="en-US" sz="1200" b="0" i="0" u="none" strike="noStrike">
                          <a:latin typeface="+mn-lt"/>
                          <a:ea typeface="HGPｺﾞｼｯｸE"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ja-JP" altLang="en-US" sz="1200" b="0" i="0" u="none" strike="noStrike">
                          <a:latin typeface="+mn-lt"/>
                          <a:ea typeface="HGPｺﾞｼｯｸE" pitchFamily="50" charset="-128"/>
                        </a:rPr>
                        <a:t>広島事業所　　広島県東広島市西条西本町２３－２　佐々木ビル２</a:t>
                      </a:r>
                      <a:r>
                        <a:rPr lang="en-US" altLang="ja-JP" sz="1200" b="0" i="0" u="none" strike="noStrike">
                          <a:latin typeface="+mn-lt"/>
                          <a:ea typeface="HGPｺﾞｼｯｸE" pitchFamily="50" charset="-128"/>
                        </a:rPr>
                        <a:t>F</a:t>
                      </a:r>
                    </a:p>
                  </a:txBody>
                  <a:tcPr marL="1547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247650">
                <a:tc>
                  <a:txBody>
                    <a:bodyPr/>
                    <a:lstStyle/>
                    <a:p>
                      <a:pPr algn="l" fontAlgn="ctr"/>
                      <a:r>
                        <a:rPr lang="ja-JP" altLang="en-US" sz="1200" b="0" i="0" u="none" strike="noStrike">
                          <a:latin typeface="+mn-lt"/>
                          <a:ea typeface="HGPｺﾞｼｯｸE" pitchFamily="50" charset="-128"/>
                        </a:rPr>
                        <a:t>従業員数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ja-JP" altLang="en-US" sz="1200" b="0" i="0" u="none" strike="noStrike" dirty="0">
                          <a:latin typeface="+mn-lt"/>
                          <a:ea typeface="HGPｺﾞｼｯｸE" pitchFamily="50" charset="-128"/>
                        </a:rPr>
                        <a:t>９５名</a:t>
                      </a:r>
                    </a:p>
                  </a:txBody>
                  <a:tcPr marL="1547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247650">
                <a:tc>
                  <a:txBody>
                    <a:bodyPr/>
                    <a:lstStyle/>
                    <a:p>
                      <a:pPr algn="l" fontAlgn="ctr"/>
                      <a:r>
                        <a:rPr lang="ja-JP" altLang="en-US" sz="1200" b="0" i="0" u="none" strike="noStrike">
                          <a:latin typeface="+mn-lt"/>
                          <a:ea typeface="HGPｺﾞｼｯｸE" pitchFamily="50" charset="-128"/>
                        </a:rPr>
                        <a:t>売上高</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kumimoji="1" lang="en-US" altLang="ja-JP" sz="1200" b="0" i="0" kern="1200" dirty="0">
                          <a:solidFill>
                            <a:schemeClr val="tx1"/>
                          </a:solidFill>
                          <a:latin typeface="+mn-lt"/>
                          <a:ea typeface="+mn-ea"/>
                          <a:cs typeface="+mn-cs"/>
                        </a:rPr>
                        <a:t>13</a:t>
                      </a:r>
                      <a:r>
                        <a:rPr kumimoji="1" lang="ja-JP" altLang="en-US" sz="1200" b="0" i="0" kern="1200" dirty="0">
                          <a:solidFill>
                            <a:schemeClr val="tx1"/>
                          </a:solidFill>
                          <a:latin typeface="+mn-lt"/>
                          <a:ea typeface="+mn-ea"/>
                          <a:cs typeface="+mn-cs"/>
                        </a:rPr>
                        <a:t>億</a:t>
                      </a:r>
                      <a:r>
                        <a:rPr kumimoji="1" lang="en-US" altLang="ja-JP" sz="1200" b="0" i="0" kern="1200" dirty="0">
                          <a:solidFill>
                            <a:schemeClr val="tx1"/>
                          </a:solidFill>
                          <a:latin typeface="+mn-lt"/>
                          <a:ea typeface="+mn-ea"/>
                          <a:cs typeface="+mn-cs"/>
                        </a:rPr>
                        <a:t>2,141</a:t>
                      </a:r>
                      <a:r>
                        <a:rPr kumimoji="1" lang="ja-JP" altLang="en-US" sz="1200" b="0" i="0" kern="1200" dirty="0">
                          <a:solidFill>
                            <a:schemeClr val="tx1"/>
                          </a:solidFill>
                          <a:latin typeface="+mn-lt"/>
                          <a:ea typeface="+mn-ea"/>
                          <a:cs typeface="+mn-cs"/>
                        </a:rPr>
                        <a:t>万円</a:t>
                      </a:r>
                      <a:r>
                        <a:rPr lang="zh-TW" altLang="en-US" sz="1200" b="0" i="0" u="none" strike="noStrike" dirty="0">
                          <a:latin typeface="+mn-lt"/>
                          <a:ea typeface="HGPｺﾞｼｯｸE" pitchFamily="50" charset="-128"/>
                        </a:rPr>
                        <a:t>　（２０１</a:t>
                      </a:r>
                      <a:r>
                        <a:rPr lang="ja-JP" altLang="en-US" sz="1200" b="0" i="0" u="none" strike="noStrike" dirty="0">
                          <a:latin typeface="+mn-lt"/>
                          <a:ea typeface="HGPｺﾞｼｯｸE" pitchFamily="50" charset="-128"/>
                        </a:rPr>
                        <a:t>６</a:t>
                      </a:r>
                      <a:r>
                        <a:rPr lang="zh-TW" altLang="en-US" sz="1200" b="0" i="0" u="none" strike="noStrike" dirty="0">
                          <a:latin typeface="+mn-lt"/>
                          <a:ea typeface="HGPｺﾞｼｯｸE" pitchFamily="50" charset="-128"/>
                        </a:rPr>
                        <a:t>年９月期実績）</a:t>
                      </a:r>
                    </a:p>
                  </a:txBody>
                  <a:tcPr marL="1547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247650">
                <a:tc>
                  <a:txBody>
                    <a:bodyPr/>
                    <a:lstStyle/>
                    <a:p>
                      <a:pPr algn="l" fontAlgn="ctr"/>
                      <a:r>
                        <a:rPr lang="ja-JP" altLang="en-US" sz="1200" b="0" i="0" u="none" strike="noStrike">
                          <a:latin typeface="+mn-lt"/>
                          <a:ea typeface="HGPｺﾞｼｯｸE" pitchFamily="50" charset="-128"/>
                        </a:rPr>
                        <a:t>加盟団体</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ja-JP" altLang="en-US" sz="1200" b="0" i="0" u="none" strike="noStrike">
                          <a:latin typeface="+mn-lt"/>
                          <a:ea typeface="HGPｺﾞｼｯｸE" pitchFamily="50" charset="-128"/>
                        </a:rPr>
                        <a:t>●保健医療福祉情報システム工業会（</a:t>
                      </a:r>
                      <a:r>
                        <a:rPr lang="en-US" altLang="ja-JP" sz="1200" b="0" i="0" u="none" strike="noStrike">
                          <a:latin typeface="+mn-lt"/>
                          <a:ea typeface="HGPｺﾞｼｯｸE" pitchFamily="50" charset="-128"/>
                        </a:rPr>
                        <a:t>JAHIS</a:t>
                      </a:r>
                      <a:r>
                        <a:rPr lang="ja-JP" altLang="en-US" sz="1200" b="0" i="0" u="none" strike="noStrike">
                          <a:latin typeface="+mn-lt"/>
                          <a:ea typeface="HGPｺﾞｼｯｸE" pitchFamily="50" charset="-128"/>
                        </a:rPr>
                        <a:t>）</a:t>
                      </a:r>
                    </a:p>
                  </a:txBody>
                  <a:tcPr marL="1547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247650">
                <a:tc>
                  <a:txBody>
                    <a:bodyPr/>
                    <a:lstStyle/>
                    <a:p>
                      <a:pPr algn="l" fontAlgn="ctr"/>
                      <a:r>
                        <a:rPr lang="ja-JP" altLang="en-US" sz="1200" b="0" i="0" u="none" strike="noStrike">
                          <a:latin typeface="+mn-lt"/>
                          <a:ea typeface="HGPｺﾞｼｯｸE" pitchFamily="50" charset="-128"/>
                        </a:rPr>
                        <a:t>諸認可・認定</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l" fontAlgn="ctr"/>
                      <a:r>
                        <a:rPr lang="ja-JP" altLang="en-US" sz="1200" b="0" i="0" u="none" strike="noStrike">
                          <a:latin typeface="+mn-lt"/>
                          <a:ea typeface="HGPｺﾞｼｯｸE" pitchFamily="50" charset="-128"/>
                        </a:rPr>
                        <a:t>●プライバシーマーク認定 （認定番号：</a:t>
                      </a:r>
                      <a:r>
                        <a:rPr lang="en-US" altLang="ja-JP" sz="1200" b="0" i="0" u="none" strike="noStrike">
                          <a:latin typeface="+mn-lt"/>
                          <a:ea typeface="HGPｺﾞｼｯｸE" pitchFamily="50" charset="-128"/>
                        </a:rPr>
                        <a:t>10822700</a:t>
                      </a:r>
                      <a:r>
                        <a:rPr lang="ja-JP" altLang="en-US" sz="1200" b="0" i="0" u="none" strike="noStrike">
                          <a:latin typeface="+mn-lt"/>
                          <a:ea typeface="HGPｺﾞｼｯｸE" pitchFamily="50" charset="-128"/>
                        </a:rPr>
                        <a:t>－</a:t>
                      </a:r>
                      <a:r>
                        <a:rPr lang="en-US" altLang="ja-JP" sz="1200" b="0" i="0" u="none" strike="noStrike">
                          <a:latin typeface="+mn-lt"/>
                          <a:ea typeface="HGPｺﾞｼｯｸE" pitchFamily="50" charset="-128"/>
                        </a:rPr>
                        <a:t>05</a:t>
                      </a:r>
                      <a:r>
                        <a:rPr lang="ja-JP" altLang="en-US" sz="1200" b="0" i="0" u="none" strike="noStrike">
                          <a:latin typeface="+mn-lt"/>
                          <a:ea typeface="HGPｺﾞｼｯｸE" pitchFamily="50" charset="-128"/>
                        </a:rPr>
                        <a:t>）  </a:t>
                      </a:r>
                    </a:p>
                  </a:txBody>
                  <a:tcPr marL="1547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8"/>
                  </a:ext>
                </a:extLst>
              </a:tr>
              <a:tr h="247650">
                <a:tc>
                  <a:txBody>
                    <a:bodyPr/>
                    <a:lstStyle/>
                    <a:p>
                      <a:pPr algn="l" fontAlgn="ctr"/>
                      <a:r>
                        <a:rPr lang="ja-JP" altLang="en-US" sz="1200" b="0" i="0" u="none" strike="noStrike">
                          <a:latin typeface="+mn-lt"/>
                          <a:ea typeface="HGPｺﾞｼｯｸE"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zh-TW" altLang="en-US" sz="1200" b="0" i="0" u="none" strike="noStrike">
                          <a:latin typeface="+mn-lt"/>
                          <a:ea typeface="HGPｺﾞｼｯｸE" pitchFamily="50" charset="-128"/>
                        </a:rPr>
                        <a:t>●特定派遣事業者登録 （特</a:t>
                      </a:r>
                      <a:r>
                        <a:rPr lang="en-US" altLang="zh-TW" sz="1200" b="0" i="0" u="none" strike="noStrike">
                          <a:latin typeface="+mn-lt"/>
                          <a:ea typeface="HGPｺﾞｼｯｸE" pitchFamily="50" charset="-128"/>
                        </a:rPr>
                        <a:t>13</a:t>
                      </a:r>
                      <a:r>
                        <a:rPr lang="zh-TW" altLang="en-US" sz="1200" b="0" i="0" u="none" strike="noStrike">
                          <a:latin typeface="+mn-lt"/>
                          <a:ea typeface="HGPｺﾞｼｯｸE" pitchFamily="50" charset="-128"/>
                        </a:rPr>
                        <a:t>－</a:t>
                      </a:r>
                      <a:r>
                        <a:rPr lang="en-US" altLang="zh-TW" sz="1200" b="0" i="0" u="none" strike="noStrike">
                          <a:latin typeface="+mn-lt"/>
                          <a:ea typeface="HGPｺﾞｼｯｸE" pitchFamily="50" charset="-128"/>
                        </a:rPr>
                        <a:t>302135</a:t>
                      </a:r>
                      <a:r>
                        <a:rPr lang="zh-TW" altLang="en-US" sz="1200" b="0" i="0" u="none" strike="noStrike">
                          <a:latin typeface="+mn-lt"/>
                          <a:ea typeface="HGPｺﾞｼｯｸE" pitchFamily="50" charset="-128"/>
                        </a:rPr>
                        <a:t>）</a:t>
                      </a:r>
                    </a:p>
                  </a:txBody>
                  <a:tcPr marL="1547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247650">
                <a:tc>
                  <a:txBody>
                    <a:bodyPr/>
                    <a:lstStyle/>
                    <a:p>
                      <a:pPr algn="l" fontAlgn="ctr"/>
                      <a:r>
                        <a:rPr lang="ja-JP" altLang="en-US" sz="1200" b="0" i="0" u="none" strike="noStrike">
                          <a:latin typeface="+mn-lt"/>
                          <a:ea typeface="HGPｺﾞｼｯｸE" pitchFamily="50" charset="-128"/>
                        </a:rPr>
                        <a:t>パートナー認定</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l" fontAlgn="ctr"/>
                      <a:r>
                        <a:rPr lang="ja-JP" altLang="en-US" sz="1200" b="0" i="0" u="none" strike="noStrike">
                          <a:solidFill>
                            <a:srgbClr val="000000"/>
                          </a:solidFill>
                          <a:latin typeface="+mn-lt"/>
                          <a:ea typeface="HGPｺﾞｼｯｸE" pitchFamily="50" charset="-128"/>
                        </a:rPr>
                        <a:t>●弥生販売パートナー</a:t>
                      </a:r>
                    </a:p>
                  </a:txBody>
                  <a:tcPr marL="1547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10"/>
                  </a:ext>
                </a:extLst>
              </a:tr>
              <a:tr h="247650">
                <a:tc>
                  <a:txBody>
                    <a:bodyPr/>
                    <a:lstStyle/>
                    <a:p>
                      <a:pPr algn="l" fontAlgn="ctr"/>
                      <a:r>
                        <a:rPr lang="ja-JP" altLang="en-US" sz="1200" b="0" i="0" u="none" strike="noStrike">
                          <a:latin typeface="+mn-lt"/>
                          <a:ea typeface="HGPｺﾞｼｯｸE"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l" fontAlgn="ctr"/>
                      <a:r>
                        <a:rPr lang="en-US" sz="1200" b="0" i="0" u="none" strike="noStrike">
                          <a:solidFill>
                            <a:srgbClr val="000000"/>
                          </a:solidFill>
                          <a:latin typeface="+mn-lt"/>
                          <a:ea typeface="HGPｺﾞｼｯｸE" pitchFamily="50" charset="-128"/>
                        </a:rPr>
                        <a:t>●Citrix Solution Advisor</a:t>
                      </a:r>
                    </a:p>
                  </a:txBody>
                  <a:tcPr marL="1547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1"/>
                  </a:ext>
                </a:extLst>
              </a:tr>
              <a:tr h="247650">
                <a:tc>
                  <a:txBody>
                    <a:bodyPr/>
                    <a:lstStyle/>
                    <a:p>
                      <a:pPr algn="l" fontAlgn="ctr"/>
                      <a:r>
                        <a:rPr lang="ja-JP" altLang="en-US" sz="1200" b="0" i="0" u="none" strike="noStrike">
                          <a:latin typeface="+mn-lt"/>
                          <a:ea typeface="HGPｺﾞｼｯｸE"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2D050"/>
                    </a:solidFill>
                  </a:tcPr>
                </a:tc>
                <a:tc>
                  <a:txBody>
                    <a:bodyPr/>
                    <a:lstStyle/>
                    <a:p>
                      <a:pPr algn="l" fontAlgn="ctr"/>
                      <a:r>
                        <a:rPr lang="ja-JP" altLang="en-US" sz="1200" b="0" i="0" u="none" strike="noStrike">
                          <a:solidFill>
                            <a:srgbClr val="000000"/>
                          </a:solidFill>
                          <a:latin typeface="+mn-lt"/>
                          <a:ea typeface="HGPｺﾞｼｯｸE" pitchFamily="50" charset="-128"/>
                        </a:rPr>
                        <a:t>●</a:t>
                      </a:r>
                      <a:r>
                        <a:rPr lang="en-US" altLang="ja-JP" sz="1200" b="0" i="0" u="none" strike="noStrike">
                          <a:solidFill>
                            <a:srgbClr val="000000"/>
                          </a:solidFill>
                          <a:latin typeface="+mn-lt"/>
                          <a:ea typeface="HGPｺﾞｼｯｸE" pitchFamily="50" charset="-128"/>
                        </a:rPr>
                        <a:t>SixApart MovableType    </a:t>
                      </a:r>
                      <a:r>
                        <a:rPr lang="ja-JP" altLang="en-US" sz="1200" b="0" i="0" u="none" strike="noStrike">
                          <a:solidFill>
                            <a:srgbClr val="000000"/>
                          </a:solidFill>
                          <a:latin typeface="+mn-lt"/>
                          <a:ea typeface="HGPｺﾞｼｯｸE" pitchFamily="50" charset="-128"/>
                        </a:rPr>
                        <a:t>プロフェッショナル・パートナー </a:t>
                      </a:r>
                      <a:r>
                        <a:rPr lang="en-US" altLang="ja-JP" sz="1200" b="0" i="0" u="none" strike="noStrike">
                          <a:solidFill>
                            <a:srgbClr val="000000"/>
                          </a:solidFill>
                          <a:latin typeface="+mn-lt"/>
                          <a:ea typeface="HGPｺﾞｼｯｸE" pitchFamily="50" charset="-128"/>
                        </a:rPr>
                        <a:t>ProNet</a:t>
                      </a:r>
                      <a:endParaRPr lang="ja-JP" altLang="en-US" sz="1200" b="0" i="0" u="none" strike="noStrike">
                        <a:solidFill>
                          <a:srgbClr val="000000"/>
                        </a:solidFill>
                        <a:latin typeface="+mn-lt"/>
                        <a:ea typeface="HGPｺﾞｼｯｸE" pitchFamily="50" charset="-128"/>
                      </a:endParaRPr>
                    </a:p>
                  </a:txBody>
                  <a:tcPr marL="1547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2"/>
                  </a:ext>
                </a:extLst>
              </a:tr>
              <a:tr h="247650">
                <a:tc>
                  <a:txBody>
                    <a:bodyPr/>
                    <a:lstStyle/>
                    <a:p>
                      <a:pPr algn="l" fontAlgn="ctr"/>
                      <a:r>
                        <a:rPr lang="ja-JP" altLang="en-US" sz="1200" b="0" i="0" u="none" strike="noStrike">
                          <a:latin typeface="+mn-lt"/>
                          <a:ea typeface="HGPｺﾞｼｯｸE"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200" b="0" i="0" u="none" strike="noStrike" dirty="0">
                          <a:solidFill>
                            <a:srgbClr val="000000"/>
                          </a:solidFill>
                          <a:latin typeface="+mn-lt"/>
                          <a:ea typeface="HGPｺﾞｼｯｸE" pitchFamily="50" charset="-128"/>
                        </a:rPr>
                        <a:t>●Hewlett-Packard </a:t>
                      </a:r>
                      <a:r>
                        <a:rPr lang="ja-JP" altLang="en-US" sz="1200" b="0" i="0" u="none" strike="noStrike" dirty="0">
                          <a:solidFill>
                            <a:srgbClr val="000000"/>
                          </a:solidFill>
                          <a:latin typeface="+mn-lt"/>
                          <a:ea typeface="HGPｺﾞｼｯｸE" pitchFamily="50" charset="-128"/>
                        </a:rPr>
                        <a:t>販売パートナー</a:t>
                      </a:r>
                    </a:p>
                  </a:txBody>
                  <a:tcPr marL="154781"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bl>
          </a:graphicData>
        </a:graphic>
      </p:graphicFrame>
      <p:pic>
        <p:nvPicPr>
          <p:cNvPr id="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46622" y="4572001"/>
            <a:ext cx="4710407" cy="172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68046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納入実績・取引先</a:t>
            </a:r>
          </a:p>
        </p:txBody>
      </p:sp>
      <p:sp>
        <p:nvSpPr>
          <p:cNvPr id="3" name="コンテンツ プレースホルダー 2"/>
          <p:cNvSpPr>
            <a:spLocks noGrp="1"/>
          </p:cNvSpPr>
          <p:nvPr>
            <p:ph sz="quarter" idx="10"/>
          </p:nvPr>
        </p:nvSpPr>
        <p:spPr>
          <a:xfrm>
            <a:off x="108152" y="983227"/>
            <a:ext cx="4817806" cy="5663380"/>
          </a:xfrm>
        </p:spPr>
        <p:txBody>
          <a:bodyPr>
            <a:normAutofit/>
          </a:bodyPr>
          <a:lstStyle/>
          <a:p>
            <a:r>
              <a:rPr lang="ja-JP" altLang="en-US" b="1" dirty="0"/>
              <a:t>エンドユーザ企業様</a:t>
            </a:r>
            <a:endParaRPr lang="en-US" altLang="ja-JP" b="1" dirty="0"/>
          </a:p>
          <a:p>
            <a:endParaRPr lang="en-US" altLang="ja-JP" b="1" dirty="0"/>
          </a:p>
          <a:p>
            <a:pPr lvl="1"/>
            <a:r>
              <a:rPr lang="ja-JP" altLang="en-US" dirty="0"/>
              <a:t>アイリスオーヤマ株式会社</a:t>
            </a:r>
            <a:endParaRPr lang="en-US" altLang="ja-JP" dirty="0"/>
          </a:p>
          <a:p>
            <a:pPr lvl="1"/>
            <a:r>
              <a:rPr lang="ja-JP" altLang="en-US" dirty="0"/>
              <a:t>株式会社</a:t>
            </a:r>
            <a:r>
              <a:rPr lang="en-US" altLang="ja-JP" dirty="0"/>
              <a:t>ISID</a:t>
            </a:r>
            <a:r>
              <a:rPr lang="ja-JP" altLang="en-US" dirty="0"/>
              <a:t>アドバンストアウトソーシング</a:t>
            </a:r>
            <a:endParaRPr lang="en-US" altLang="ja-JP" dirty="0"/>
          </a:p>
          <a:p>
            <a:pPr lvl="1"/>
            <a:r>
              <a:rPr lang="ja-JP" altLang="en-US" dirty="0"/>
              <a:t>アディダス ジャパン株式会社</a:t>
            </a:r>
            <a:endParaRPr lang="en-US" altLang="ja-JP" dirty="0"/>
          </a:p>
          <a:p>
            <a:pPr lvl="1"/>
            <a:r>
              <a:rPr lang="ja-JP" altLang="en-US" dirty="0"/>
              <a:t>イオングループ</a:t>
            </a:r>
            <a:endParaRPr lang="en-US" altLang="ja-JP" dirty="0"/>
          </a:p>
          <a:p>
            <a:pPr lvl="1"/>
            <a:r>
              <a:rPr lang="ja-JP" altLang="en-US" dirty="0"/>
              <a:t>イオン・リートマネジメント株式会社</a:t>
            </a:r>
          </a:p>
          <a:p>
            <a:pPr lvl="1"/>
            <a:r>
              <a:rPr lang="ja-JP" altLang="en-US" dirty="0"/>
              <a:t>伊藤忠商事株式会社</a:t>
            </a:r>
          </a:p>
          <a:p>
            <a:pPr lvl="1"/>
            <a:r>
              <a:rPr lang="ja-JP" altLang="en-US" dirty="0"/>
              <a:t>伊藤忠ホームファッション株式会社</a:t>
            </a:r>
          </a:p>
          <a:p>
            <a:pPr lvl="1"/>
            <a:r>
              <a:rPr lang="ja-JP" altLang="en-US" dirty="0"/>
              <a:t>株式会社エナリス</a:t>
            </a:r>
          </a:p>
          <a:p>
            <a:pPr lvl="1"/>
            <a:r>
              <a:rPr lang="ja-JP" altLang="en-US" dirty="0"/>
              <a:t>オリックス自動車株式会社</a:t>
            </a:r>
            <a:endParaRPr lang="en-US" altLang="ja-JP" dirty="0"/>
          </a:p>
          <a:p>
            <a:pPr lvl="1"/>
            <a:r>
              <a:rPr lang="ja-JP" altLang="en-US" dirty="0"/>
              <a:t>カナディアン・ソーラー・ジャパン株式会社</a:t>
            </a:r>
            <a:endParaRPr lang="en-US" altLang="ja-JP" dirty="0"/>
          </a:p>
          <a:p>
            <a:pPr lvl="1"/>
            <a:r>
              <a:rPr lang="ja-JP" altLang="en-US" dirty="0"/>
              <a:t>コスモ石油株式会社</a:t>
            </a:r>
            <a:endParaRPr lang="en-US" altLang="ja-JP" dirty="0"/>
          </a:p>
          <a:p>
            <a:pPr lvl="1"/>
            <a:r>
              <a:rPr lang="ja-JP" altLang="en-US" dirty="0"/>
              <a:t>株式会社四季の旅</a:t>
            </a:r>
            <a:endParaRPr lang="en-US" altLang="ja-JP" dirty="0"/>
          </a:p>
          <a:p>
            <a:pPr lvl="1"/>
            <a:r>
              <a:rPr lang="ja-JP" altLang="en-US" dirty="0"/>
              <a:t>湘南美容外科クリニック</a:t>
            </a:r>
            <a:endParaRPr lang="en-US" altLang="ja-JP" dirty="0"/>
          </a:p>
          <a:p>
            <a:pPr lvl="1"/>
            <a:r>
              <a:rPr lang="ja-JP" altLang="en-US" dirty="0"/>
              <a:t>株式会社Ｚ会</a:t>
            </a:r>
          </a:p>
          <a:p>
            <a:pPr lvl="1"/>
            <a:r>
              <a:rPr lang="ja-JP" altLang="en-US" dirty="0"/>
              <a:t>ソフトバンク株式会社</a:t>
            </a:r>
            <a:endParaRPr lang="en-US" altLang="ja-JP" dirty="0"/>
          </a:p>
          <a:p>
            <a:pPr lvl="1"/>
            <a:endParaRPr lang="en-US" altLang="ja-JP" dirty="0"/>
          </a:p>
          <a:p>
            <a:pPr lvl="1"/>
            <a:endParaRPr lang="en-US" altLang="ja-JP" dirty="0"/>
          </a:p>
          <a:p>
            <a:pPr lvl="1"/>
            <a:endParaRPr lang="ja-JP" altLang="en-US" dirty="0"/>
          </a:p>
        </p:txBody>
      </p:sp>
      <p:sp>
        <p:nvSpPr>
          <p:cNvPr id="8" name="コンテンツ プレースホルダー 2"/>
          <p:cNvSpPr txBox="1">
            <a:spLocks/>
          </p:cNvSpPr>
          <p:nvPr/>
        </p:nvSpPr>
        <p:spPr bwMode="gray">
          <a:xfrm>
            <a:off x="4762813" y="1012723"/>
            <a:ext cx="5085308" cy="5663380"/>
          </a:xfrm>
          <a:prstGeom prst="rect">
            <a:avLst/>
          </a:prstGeom>
        </p:spPr>
        <p:txBody>
          <a:bodyPr vert="horz" lIns="91440" tIns="45720" rIns="91440" bIns="45720" rtlCol="0">
            <a:normAutofit/>
          </a:bodyPr>
          <a:lstStyle/>
          <a:p>
            <a:pPr marL="360000" lvl="1" indent="-180000" fontAlgn="base" hangingPunct="0">
              <a:spcBef>
                <a:spcPts val="500"/>
              </a:spcBef>
              <a:spcAft>
                <a:spcPct val="0"/>
              </a:spcAft>
              <a:buClr>
                <a:srgbClr val="31722C"/>
              </a:buClr>
              <a:buFont typeface="Wingdings" pitchFamily="2" charset="2"/>
              <a:buChar char="l"/>
            </a:pPr>
            <a:endParaRPr lang="en-US" altLang="ja-JP" sz="1600" dirty="0"/>
          </a:p>
          <a:p>
            <a:pPr marL="360000" lvl="1" indent="-180000" fontAlgn="base" hangingPunct="0">
              <a:spcBef>
                <a:spcPts val="500"/>
              </a:spcBef>
              <a:spcAft>
                <a:spcPct val="0"/>
              </a:spcAft>
              <a:buClr>
                <a:srgbClr val="31722C"/>
              </a:buClr>
              <a:buFont typeface="Wingdings" pitchFamily="2" charset="2"/>
              <a:buChar char="l"/>
            </a:pPr>
            <a:endParaRPr lang="en-US" altLang="ja-JP" sz="1600" dirty="0"/>
          </a:p>
          <a:p>
            <a:pPr marL="360000" lvl="1" indent="-180000" fontAlgn="base" hangingPunct="0">
              <a:spcBef>
                <a:spcPts val="500"/>
              </a:spcBef>
              <a:spcAft>
                <a:spcPct val="0"/>
              </a:spcAft>
              <a:buClr>
                <a:srgbClr val="31722C"/>
              </a:buClr>
              <a:buFont typeface="Wingdings" pitchFamily="2" charset="2"/>
              <a:buChar char="l"/>
            </a:pPr>
            <a:r>
              <a:rPr lang="ja-JP" altLang="en-US" sz="1600" dirty="0"/>
              <a:t>ディーエムソリューションズ株式会社</a:t>
            </a:r>
          </a:p>
          <a:p>
            <a:pPr marL="360000" lvl="1" indent="-180000" fontAlgn="base" hangingPunct="0">
              <a:spcBef>
                <a:spcPts val="500"/>
              </a:spcBef>
              <a:spcAft>
                <a:spcPct val="0"/>
              </a:spcAft>
              <a:buClr>
                <a:srgbClr val="31722C"/>
              </a:buClr>
              <a:buFont typeface="Wingdings" pitchFamily="2" charset="2"/>
              <a:buChar char="l"/>
            </a:pPr>
            <a:r>
              <a:rPr lang="ja-JP" altLang="en-US" sz="1600" dirty="0"/>
              <a:t>株式会社電通</a:t>
            </a:r>
          </a:p>
          <a:p>
            <a:pPr marL="360000" lvl="1" indent="-180000" fontAlgn="base" hangingPunct="0">
              <a:spcBef>
                <a:spcPts val="500"/>
              </a:spcBef>
              <a:spcAft>
                <a:spcPct val="0"/>
              </a:spcAft>
              <a:buClr>
                <a:srgbClr val="31722C"/>
              </a:buClr>
              <a:buFont typeface="Wingdings" pitchFamily="2" charset="2"/>
              <a:buChar char="l"/>
            </a:pPr>
            <a:r>
              <a:rPr lang="ja-JP" altLang="en-US" sz="1600" dirty="0"/>
              <a:t>株式会社電通テック</a:t>
            </a:r>
          </a:p>
          <a:p>
            <a:pPr marL="360000" lvl="1" indent="-180000" fontAlgn="base" hangingPunct="0">
              <a:spcBef>
                <a:spcPts val="500"/>
              </a:spcBef>
              <a:spcAft>
                <a:spcPct val="0"/>
              </a:spcAft>
              <a:buClr>
                <a:srgbClr val="31722C"/>
              </a:buClr>
              <a:buFont typeface="Wingdings" pitchFamily="2" charset="2"/>
              <a:buChar char="l"/>
            </a:pPr>
            <a:r>
              <a:rPr lang="ja-JP" altLang="en-US" sz="1600" dirty="0"/>
              <a:t>東京海上アセットマネジメント株式会社</a:t>
            </a:r>
            <a:endParaRPr lang="en-US" altLang="ja-JP" sz="1600" dirty="0"/>
          </a:p>
          <a:p>
            <a:pPr marL="360000" lvl="1" indent="-180000" fontAlgn="base" hangingPunct="0">
              <a:spcBef>
                <a:spcPts val="500"/>
              </a:spcBef>
              <a:spcAft>
                <a:spcPct val="0"/>
              </a:spcAft>
              <a:buClr>
                <a:srgbClr val="31722C"/>
              </a:buClr>
              <a:buFont typeface="Wingdings" pitchFamily="2" charset="2"/>
              <a:buChar char="l"/>
            </a:pPr>
            <a:r>
              <a:rPr lang="ja-JP" altLang="en-US" sz="1600" dirty="0"/>
              <a:t>株式会社東海日動パートナーズ九州</a:t>
            </a:r>
            <a:endParaRPr lang="en-US" altLang="ja-JP" sz="1600" dirty="0"/>
          </a:p>
          <a:p>
            <a:pPr marL="360000" lvl="1" indent="-180000" fontAlgn="base" hangingPunct="0">
              <a:spcBef>
                <a:spcPts val="500"/>
              </a:spcBef>
              <a:spcAft>
                <a:spcPct val="0"/>
              </a:spcAft>
              <a:buClr>
                <a:srgbClr val="31722C"/>
              </a:buClr>
              <a:buFont typeface="Wingdings" pitchFamily="2" charset="2"/>
              <a:buChar char="l"/>
            </a:pPr>
            <a:r>
              <a:rPr lang="ja-JP" altLang="en-US" sz="1600" dirty="0"/>
              <a:t>株式会社ニトリホールディングス</a:t>
            </a:r>
            <a:endParaRPr lang="en-US" altLang="ja-JP" sz="1600" dirty="0"/>
          </a:p>
          <a:p>
            <a:pPr marL="360000" lvl="1" indent="-180000" fontAlgn="base" hangingPunct="0">
              <a:spcBef>
                <a:spcPts val="500"/>
              </a:spcBef>
              <a:spcAft>
                <a:spcPct val="0"/>
              </a:spcAft>
              <a:buClr>
                <a:srgbClr val="31722C"/>
              </a:buClr>
              <a:buFont typeface="Wingdings" pitchFamily="2" charset="2"/>
              <a:buChar char="l"/>
            </a:pPr>
            <a:r>
              <a:rPr lang="ja-JP" altLang="en-US" sz="1600" dirty="0"/>
              <a:t>ノバルティス ファーマ株式会社</a:t>
            </a:r>
            <a:endParaRPr lang="en-US" altLang="ja-JP" sz="1600" dirty="0"/>
          </a:p>
          <a:p>
            <a:pPr marL="360000" lvl="1" indent="-180000" fontAlgn="base" hangingPunct="0">
              <a:spcBef>
                <a:spcPts val="500"/>
              </a:spcBef>
              <a:spcAft>
                <a:spcPct val="0"/>
              </a:spcAft>
              <a:buClr>
                <a:srgbClr val="31722C"/>
              </a:buClr>
              <a:buFont typeface="Wingdings" pitchFamily="2" charset="2"/>
              <a:buChar char="l"/>
            </a:pPr>
            <a:r>
              <a:rPr lang="ja-JP" altLang="en-US" sz="1600" dirty="0"/>
              <a:t>東日本電気エンジニアリング株式会社</a:t>
            </a:r>
            <a:endParaRPr lang="en-US" altLang="ja-JP" sz="1600" dirty="0"/>
          </a:p>
          <a:p>
            <a:pPr marL="360000" lvl="1" indent="-180000" fontAlgn="base" hangingPunct="0">
              <a:spcBef>
                <a:spcPts val="500"/>
              </a:spcBef>
              <a:spcAft>
                <a:spcPct val="0"/>
              </a:spcAft>
              <a:buClr>
                <a:srgbClr val="31722C"/>
              </a:buClr>
              <a:buFont typeface="Wingdings" pitchFamily="2" charset="2"/>
              <a:buChar char="l"/>
            </a:pPr>
            <a:r>
              <a:rPr lang="ja-JP" altLang="en-US" sz="1600" dirty="0"/>
              <a:t>富士フィルムイメージングシステムズ株式会社</a:t>
            </a:r>
            <a:endParaRPr lang="en-US" altLang="ja-JP" sz="1600" dirty="0"/>
          </a:p>
          <a:p>
            <a:pPr marL="360000" lvl="1" indent="-180000" fontAlgn="base" hangingPunct="0">
              <a:spcBef>
                <a:spcPts val="500"/>
              </a:spcBef>
              <a:spcAft>
                <a:spcPct val="0"/>
              </a:spcAft>
              <a:buClr>
                <a:srgbClr val="31722C"/>
              </a:buClr>
              <a:buFont typeface="Wingdings" pitchFamily="2" charset="2"/>
              <a:buChar char="l"/>
            </a:pPr>
            <a:r>
              <a:rPr lang="ja-JP" altLang="en-US" sz="1600" dirty="0"/>
              <a:t>株式会社フタバ図書</a:t>
            </a:r>
            <a:endParaRPr lang="en-US" altLang="ja-JP" sz="1600" dirty="0"/>
          </a:p>
          <a:p>
            <a:pPr marL="360000" lvl="1" indent="-180000" fontAlgn="base" hangingPunct="0">
              <a:spcBef>
                <a:spcPts val="500"/>
              </a:spcBef>
              <a:spcAft>
                <a:spcPct val="0"/>
              </a:spcAft>
              <a:buClr>
                <a:srgbClr val="31722C"/>
              </a:buClr>
              <a:buFont typeface="Wingdings" pitchFamily="2" charset="2"/>
              <a:buChar char="l"/>
            </a:pPr>
            <a:r>
              <a:rPr kumimoji="1" lang="ja-JP" altLang="en-US" sz="1600" b="0" i="0" u="none" strike="noStrike" kern="0" cap="none" spc="0" normalizeH="0" baseline="0" noProof="0" dirty="0">
                <a:ln>
                  <a:noFill/>
                </a:ln>
                <a:solidFill>
                  <a:schemeClr val="tx1"/>
                </a:solidFill>
                <a:effectLst/>
                <a:uLnTx/>
                <a:uFillTx/>
                <a:latin typeface="+mn-lt"/>
                <a:ea typeface="+mn-ea"/>
              </a:rPr>
              <a:t>ブリヂストングループ</a:t>
            </a:r>
            <a:endParaRPr kumimoji="1" lang="en-US" altLang="ja-JP" sz="1600" b="0" i="0" u="none" strike="noStrike" kern="0" cap="none" spc="0" normalizeH="0" baseline="0" noProof="0" dirty="0">
              <a:ln>
                <a:noFill/>
              </a:ln>
              <a:solidFill>
                <a:schemeClr val="tx1"/>
              </a:solidFill>
              <a:effectLst/>
              <a:uLnTx/>
              <a:uFillTx/>
              <a:latin typeface="+mn-lt"/>
              <a:ea typeface="+mn-ea"/>
            </a:endParaRPr>
          </a:p>
          <a:p>
            <a:pPr marL="360000" marR="0" lvl="1" indent="-180000" algn="l" defTabSz="914400" rtl="0" eaLnBrk="1" fontAlgn="base" latinLnBrk="0" hangingPunct="0">
              <a:lnSpc>
                <a:spcPct val="100000"/>
              </a:lnSpc>
              <a:spcBef>
                <a:spcPts val="500"/>
              </a:spcBef>
              <a:spcAft>
                <a:spcPct val="0"/>
              </a:spcAft>
              <a:buClr>
                <a:srgbClr val="31722C"/>
              </a:buClr>
              <a:buSzTx/>
              <a:buFont typeface="Wingdings" pitchFamily="2" charset="2"/>
              <a:buChar char="l"/>
              <a:tabLst/>
              <a:defRPr/>
            </a:pPr>
            <a:r>
              <a:rPr kumimoji="1" lang="ja-JP" altLang="en-US" sz="1600" b="0" i="0" u="none" strike="noStrike" kern="0" cap="none" spc="0" normalizeH="0" baseline="0" noProof="0" dirty="0">
                <a:ln>
                  <a:noFill/>
                </a:ln>
                <a:solidFill>
                  <a:schemeClr val="tx1"/>
                </a:solidFill>
                <a:effectLst/>
                <a:uLnTx/>
                <a:uFillTx/>
                <a:latin typeface="+mn-lt"/>
                <a:ea typeface="+mn-ea"/>
              </a:rPr>
              <a:t>ブリヂストンリテールジャパン株式会社</a:t>
            </a:r>
            <a:endParaRPr kumimoji="1" lang="en-US" altLang="ja-JP" sz="1600" b="0" i="0" u="none" strike="noStrike" kern="0" cap="none" spc="0" normalizeH="0" baseline="0" noProof="0" dirty="0">
              <a:ln>
                <a:noFill/>
              </a:ln>
              <a:solidFill>
                <a:schemeClr val="tx1"/>
              </a:solidFill>
              <a:effectLst/>
              <a:uLnTx/>
              <a:uFillTx/>
              <a:latin typeface="+mn-lt"/>
              <a:ea typeface="+mn-ea"/>
            </a:endParaRPr>
          </a:p>
          <a:p>
            <a:pPr marL="360000" lvl="1" indent="-180000" fontAlgn="base" hangingPunct="0">
              <a:spcBef>
                <a:spcPts val="500"/>
              </a:spcBef>
              <a:spcAft>
                <a:spcPct val="0"/>
              </a:spcAft>
              <a:buClr>
                <a:srgbClr val="31722C"/>
              </a:buClr>
              <a:buFont typeface="Wingdings" pitchFamily="2" charset="2"/>
              <a:buChar char="l"/>
            </a:pPr>
            <a:r>
              <a:rPr lang="ja-JP" altLang="en-US" sz="1600" kern="0" dirty="0"/>
              <a:t>ブリヂストンタイヤジャパン株式会社</a:t>
            </a:r>
            <a:endParaRPr lang="en-US" altLang="ja-JP" sz="1600" kern="0" dirty="0"/>
          </a:p>
          <a:p>
            <a:pPr marL="360000" lvl="1" indent="-180000" fontAlgn="base" hangingPunct="0">
              <a:spcBef>
                <a:spcPts val="500"/>
              </a:spcBef>
              <a:spcAft>
                <a:spcPct val="0"/>
              </a:spcAft>
              <a:buClr>
                <a:srgbClr val="31722C"/>
              </a:buClr>
              <a:buFont typeface="Wingdings" pitchFamily="2" charset="2"/>
              <a:buChar char="l"/>
            </a:pPr>
            <a:r>
              <a:rPr lang="ja-JP" altLang="en-US" sz="1600" kern="0" dirty="0"/>
              <a:t>ヤマトロジスティクス株式会社</a:t>
            </a:r>
            <a:endParaRPr lang="en-US" altLang="ja-JP" sz="1600" kern="0" dirty="0"/>
          </a:p>
          <a:p>
            <a:pPr marL="360000" lvl="1" indent="-180000" algn="r" fontAlgn="base" hangingPunct="0">
              <a:spcBef>
                <a:spcPts val="500"/>
              </a:spcBef>
              <a:spcAft>
                <a:spcPct val="0"/>
              </a:spcAft>
              <a:buClr>
                <a:srgbClr val="31722C"/>
              </a:buClr>
            </a:pPr>
            <a:endParaRPr lang="en-US" altLang="ja-JP" sz="1600" kern="0" dirty="0"/>
          </a:p>
          <a:p>
            <a:pPr marL="360000" lvl="1" indent="-180000" algn="r" fontAlgn="base" hangingPunct="0">
              <a:spcBef>
                <a:spcPts val="500"/>
              </a:spcBef>
              <a:spcAft>
                <a:spcPct val="0"/>
              </a:spcAft>
              <a:buClr>
                <a:srgbClr val="31722C"/>
              </a:buClr>
            </a:pPr>
            <a:r>
              <a:rPr lang="ja-JP" altLang="en-US" sz="1600" kern="0" dirty="0"/>
              <a:t>他多数</a:t>
            </a:r>
          </a:p>
          <a:p>
            <a:pPr marL="360000" marR="0" lvl="1" indent="-180000" algn="l" defTabSz="914400" rtl="0" eaLnBrk="1" fontAlgn="base" latinLnBrk="0" hangingPunct="0">
              <a:lnSpc>
                <a:spcPct val="100000"/>
              </a:lnSpc>
              <a:spcBef>
                <a:spcPts val="500"/>
              </a:spcBef>
              <a:spcAft>
                <a:spcPct val="0"/>
              </a:spcAft>
              <a:buClr>
                <a:srgbClr val="31722C"/>
              </a:buClr>
              <a:buSzTx/>
              <a:buFont typeface="Wingdings" pitchFamily="2" charset="2"/>
              <a:buChar char="l"/>
              <a:tabLst/>
              <a:defRPr/>
            </a:pPr>
            <a:endParaRPr kumimoji="1" lang="en-US" altLang="ja-JP" sz="1600" b="0" i="0" u="none" strike="noStrike" kern="0" cap="none" spc="0" normalizeH="0" baseline="0" noProof="0" dirty="0">
              <a:ln>
                <a:noFill/>
              </a:ln>
              <a:solidFill>
                <a:schemeClr val="tx1"/>
              </a:solidFill>
              <a:effectLst/>
              <a:uLnTx/>
              <a:uFillTx/>
              <a:latin typeface="+mn-lt"/>
              <a:ea typeface="+mn-ea"/>
            </a:endParaRPr>
          </a:p>
        </p:txBody>
      </p:sp>
    </p:spTree>
    <p:extLst>
      <p:ext uri="{BB962C8B-B14F-4D97-AF65-F5344CB8AC3E}">
        <p14:creationId xmlns:p14="http://schemas.microsoft.com/office/powerpoint/2010/main" xmlns="" val="1868046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納入実績・取引先</a:t>
            </a:r>
          </a:p>
        </p:txBody>
      </p:sp>
      <p:sp>
        <p:nvSpPr>
          <p:cNvPr id="3" name="コンテンツ プレースホルダー 2"/>
          <p:cNvSpPr>
            <a:spLocks noGrp="1"/>
          </p:cNvSpPr>
          <p:nvPr>
            <p:ph sz="quarter" idx="10"/>
          </p:nvPr>
        </p:nvSpPr>
        <p:spPr>
          <a:xfrm>
            <a:off x="193416" y="1208089"/>
            <a:ext cx="4431748" cy="5264148"/>
          </a:xfrm>
        </p:spPr>
        <p:txBody>
          <a:bodyPr>
            <a:normAutofit/>
          </a:bodyPr>
          <a:lstStyle/>
          <a:p>
            <a:pPr lvl="0"/>
            <a:r>
              <a:rPr lang="ja-JP" altLang="en-US" b="1" dirty="0"/>
              <a:t>公的機関</a:t>
            </a:r>
            <a:endParaRPr lang="en-US" altLang="ja-JP" b="1" dirty="0"/>
          </a:p>
          <a:p>
            <a:pPr lvl="0"/>
            <a:endParaRPr lang="en-US" altLang="ja-JP" b="1" dirty="0"/>
          </a:p>
          <a:p>
            <a:pPr lvl="1">
              <a:defRPr/>
            </a:pPr>
            <a:r>
              <a:rPr lang="ja-JP" altLang="en-US" dirty="0"/>
              <a:t>特許庁</a:t>
            </a:r>
            <a:endParaRPr lang="en-US" altLang="ja-JP" dirty="0"/>
          </a:p>
          <a:p>
            <a:pPr lvl="1">
              <a:defRPr/>
            </a:pPr>
            <a:r>
              <a:rPr lang="ja-JP" altLang="en-US" dirty="0"/>
              <a:t>農水省</a:t>
            </a:r>
            <a:endParaRPr lang="en-US" altLang="ja-JP" dirty="0"/>
          </a:p>
          <a:p>
            <a:pPr lvl="1">
              <a:defRPr/>
            </a:pPr>
            <a:r>
              <a:rPr lang="ja-JP" altLang="en-US" dirty="0"/>
              <a:t>財務省</a:t>
            </a:r>
            <a:endParaRPr lang="en-US" altLang="ja-JP" dirty="0"/>
          </a:p>
          <a:p>
            <a:pPr lvl="1"/>
            <a:r>
              <a:rPr lang="zh-CN" altLang="en-US" dirty="0"/>
              <a:t>国立研究開発法人</a:t>
            </a:r>
            <a:r>
              <a:rPr lang="ja-JP" altLang="en-US" dirty="0"/>
              <a:t>　</a:t>
            </a:r>
            <a:r>
              <a:rPr lang="zh-CN" altLang="en-US" dirty="0"/>
              <a:t>理化学研究所</a:t>
            </a:r>
            <a:endParaRPr lang="en-US" altLang="zh-CN" dirty="0"/>
          </a:p>
          <a:p>
            <a:pPr lvl="1">
              <a:defRPr/>
            </a:pPr>
            <a:endParaRPr lang="en-US" altLang="ja-JP" dirty="0"/>
          </a:p>
          <a:p>
            <a:pPr lvl="1">
              <a:defRPr/>
            </a:pPr>
            <a:r>
              <a:rPr lang="ja-JP" altLang="en-US" dirty="0"/>
              <a:t>東京都港区</a:t>
            </a:r>
            <a:endParaRPr lang="en-US" altLang="ja-JP" dirty="0"/>
          </a:p>
          <a:p>
            <a:pPr lvl="1">
              <a:defRPr/>
            </a:pPr>
            <a:r>
              <a:rPr lang="ja-JP" altLang="en-US" dirty="0"/>
              <a:t>兵庫県神戸市</a:t>
            </a:r>
            <a:endParaRPr lang="en-US" altLang="ja-JP" dirty="0"/>
          </a:p>
          <a:p>
            <a:pPr lvl="1">
              <a:defRPr/>
            </a:pPr>
            <a:r>
              <a:rPr lang="ja-JP" altLang="en-US" dirty="0"/>
              <a:t>広島県（県庁）</a:t>
            </a:r>
            <a:endParaRPr lang="en-US" altLang="ja-JP" dirty="0"/>
          </a:p>
          <a:p>
            <a:pPr lvl="1">
              <a:defRPr/>
            </a:pPr>
            <a:r>
              <a:rPr lang="ja-JP" altLang="en-US" dirty="0"/>
              <a:t>広島県竹原市</a:t>
            </a:r>
            <a:endParaRPr lang="en-US" altLang="ja-JP" dirty="0"/>
          </a:p>
          <a:p>
            <a:pPr lvl="1">
              <a:defRPr/>
            </a:pPr>
            <a:endParaRPr lang="en-US" altLang="ja-JP" dirty="0"/>
          </a:p>
          <a:p>
            <a:pPr lvl="1">
              <a:defRPr/>
            </a:pPr>
            <a:r>
              <a:rPr lang="zh-TW" altLang="en-US" dirty="0"/>
              <a:t>広島県立美術館</a:t>
            </a:r>
            <a:endParaRPr lang="en-US" altLang="zh-TW" dirty="0"/>
          </a:p>
          <a:p>
            <a:pPr lvl="1">
              <a:defRPr/>
            </a:pPr>
            <a:r>
              <a:rPr lang="ja-JP" altLang="en-US" dirty="0"/>
              <a:t>縮景園</a:t>
            </a:r>
            <a:endParaRPr lang="en-US" altLang="ja-JP" dirty="0"/>
          </a:p>
          <a:p>
            <a:pPr lvl="1">
              <a:defRPr/>
            </a:pPr>
            <a:r>
              <a:rPr lang="ja-JP" altLang="en-US" dirty="0"/>
              <a:t>サニーコート広島</a:t>
            </a:r>
            <a:endParaRPr lang="en-US" altLang="ja-JP" dirty="0"/>
          </a:p>
          <a:p>
            <a:pPr lvl="1">
              <a:defRPr/>
            </a:pPr>
            <a:r>
              <a:rPr lang="zh-TW" altLang="en-US" dirty="0"/>
              <a:t>広島県立広島産業会館</a:t>
            </a:r>
            <a:endParaRPr lang="en-US" altLang="ja-JP" dirty="0"/>
          </a:p>
          <a:p>
            <a:pPr lvl="1">
              <a:buNone/>
            </a:pPr>
            <a:endParaRPr lang="en-US" altLang="ja-JP" dirty="0"/>
          </a:p>
          <a:p>
            <a:pPr lvl="1"/>
            <a:endParaRPr lang="en-US" altLang="ja-JP" dirty="0"/>
          </a:p>
          <a:p>
            <a:pPr lvl="1"/>
            <a:endParaRPr lang="en-US" altLang="ja-JP" dirty="0"/>
          </a:p>
          <a:p>
            <a:pPr lvl="1"/>
            <a:endParaRPr lang="en-US" altLang="ja-JP" dirty="0"/>
          </a:p>
          <a:p>
            <a:pPr lvl="1"/>
            <a:endParaRPr lang="en-US" altLang="ja-JP" dirty="0"/>
          </a:p>
        </p:txBody>
      </p:sp>
      <p:sp>
        <p:nvSpPr>
          <p:cNvPr id="6" name="コンテンツ プレースホルダー 2"/>
          <p:cNvSpPr txBox="1">
            <a:spLocks/>
          </p:cNvSpPr>
          <p:nvPr/>
        </p:nvSpPr>
        <p:spPr bwMode="gray">
          <a:xfrm>
            <a:off x="4625164" y="1208089"/>
            <a:ext cx="4431748" cy="4872037"/>
          </a:xfrm>
          <a:prstGeom prst="rect">
            <a:avLst/>
          </a:prstGeom>
        </p:spPr>
        <p:txBody>
          <a:bodyPr vert="horz" lIns="91440" tIns="45720" rIns="91440" bIns="45720" rtlCol="0">
            <a:normAutofit/>
          </a:bodyPr>
          <a:lstStyle/>
          <a:p>
            <a:pPr marL="180000" lvl="0" indent="-180000" fontAlgn="base" hangingPunct="0">
              <a:spcBef>
                <a:spcPts val="500"/>
              </a:spcBef>
              <a:spcAft>
                <a:spcPct val="0"/>
              </a:spcAft>
              <a:buClr>
                <a:srgbClr val="31722C"/>
              </a:buClr>
              <a:buFont typeface="Arial"/>
              <a:buChar char="▌"/>
            </a:pPr>
            <a:r>
              <a:rPr lang="ja-JP" altLang="en-US" sz="2000" b="1" dirty="0"/>
              <a:t>学校法人</a:t>
            </a:r>
            <a:endParaRPr lang="en-US" altLang="ja-JP" sz="2000" b="1" dirty="0"/>
          </a:p>
          <a:p>
            <a:pPr marL="180000" lvl="0" indent="-180000" fontAlgn="base" hangingPunct="0">
              <a:spcBef>
                <a:spcPts val="500"/>
              </a:spcBef>
              <a:spcAft>
                <a:spcPct val="0"/>
              </a:spcAft>
              <a:buClr>
                <a:srgbClr val="31722C"/>
              </a:buClr>
              <a:buFont typeface="Arial"/>
              <a:buChar char="▌"/>
            </a:pPr>
            <a:endParaRPr kumimoji="1" lang="en-US" altLang="ja-JP" sz="2000" b="1" i="0" u="none" strike="noStrike" kern="0" cap="none" spc="0" normalizeH="0" baseline="0" noProof="0" dirty="0">
              <a:ln>
                <a:noFill/>
              </a:ln>
              <a:solidFill>
                <a:schemeClr val="tx1"/>
              </a:solidFill>
              <a:effectLst/>
              <a:uLnTx/>
              <a:uFillTx/>
              <a:latin typeface="+mn-lt"/>
              <a:ea typeface="+mn-ea"/>
              <a:cs typeface="+mn-cs"/>
            </a:endParaRPr>
          </a:p>
          <a:p>
            <a:pPr marL="360000" lvl="1" indent="-180000" fontAlgn="base" hangingPunct="0">
              <a:spcBef>
                <a:spcPts val="500"/>
              </a:spcBef>
              <a:spcAft>
                <a:spcPct val="0"/>
              </a:spcAft>
              <a:buClr>
                <a:srgbClr val="31722C"/>
              </a:buClr>
              <a:buFont typeface="Wingdings" pitchFamily="2" charset="2"/>
              <a:buChar char="l"/>
            </a:pPr>
            <a:r>
              <a:rPr lang="ja-JP" altLang="en-US" sz="1600" kern="0" dirty="0"/>
              <a:t>県立広島大学</a:t>
            </a:r>
            <a:endParaRPr lang="en-US" altLang="ja-JP" sz="1600" kern="0" dirty="0"/>
          </a:p>
          <a:p>
            <a:pPr marL="360000" lvl="1" indent="-180000" fontAlgn="base" hangingPunct="0">
              <a:spcBef>
                <a:spcPts val="500"/>
              </a:spcBef>
              <a:spcAft>
                <a:spcPct val="0"/>
              </a:spcAft>
              <a:buClr>
                <a:srgbClr val="31722C"/>
              </a:buClr>
              <a:buFont typeface="Wingdings" pitchFamily="2" charset="2"/>
              <a:buChar char="l"/>
            </a:pPr>
            <a:r>
              <a:rPr lang="ja-JP" altLang="en-US" sz="1600" kern="0" dirty="0"/>
              <a:t>広島市立大学</a:t>
            </a:r>
            <a:endParaRPr lang="en-US" altLang="ja-JP" sz="1600" kern="0" dirty="0"/>
          </a:p>
          <a:p>
            <a:pPr marL="360000" lvl="1" indent="-180000" fontAlgn="base" hangingPunct="0">
              <a:spcBef>
                <a:spcPts val="500"/>
              </a:spcBef>
              <a:spcAft>
                <a:spcPct val="0"/>
              </a:spcAft>
              <a:buClr>
                <a:srgbClr val="31722C"/>
              </a:buClr>
              <a:buFont typeface="Wingdings" pitchFamily="2" charset="2"/>
              <a:buChar char="l"/>
            </a:pPr>
            <a:r>
              <a:rPr lang="ja-JP" altLang="en-US" sz="1600" kern="0" dirty="0"/>
              <a:t>東京大学</a:t>
            </a:r>
            <a:endParaRPr lang="en-US" altLang="zh-CN" sz="1600" kern="0" dirty="0"/>
          </a:p>
          <a:p>
            <a:pPr marL="360000" lvl="1" indent="-180000" fontAlgn="base" hangingPunct="0">
              <a:spcBef>
                <a:spcPts val="500"/>
              </a:spcBef>
              <a:spcAft>
                <a:spcPct val="0"/>
              </a:spcAft>
              <a:buClr>
                <a:srgbClr val="31722C"/>
              </a:buClr>
              <a:buFont typeface="Wingdings" pitchFamily="2" charset="2"/>
              <a:buChar char="l"/>
            </a:pPr>
            <a:r>
              <a:rPr lang="zh-TW" altLang="en-US" sz="1600" kern="0" dirty="0"/>
              <a:t>慶應義塾大学</a:t>
            </a:r>
            <a:endParaRPr lang="en-US" altLang="zh-TW" sz="1600" kern="0" dirty="0"/>
          </a:p>
          <a:p>
            <a:pPr marL="360000" lvl="1" indent="-180000" fontAlgn="base" hangingPunct="0">
              <a:spcBef>
                <a:spcPts val="500"/>
              </a:spcBef>
              <a:spcAft>
                <a:spcPct val="0"/>
              </a:spcAft>
              <a:buClr>
                <a:srgbClr val="31722C"/>
              </a:buClr>
              <a:buFont typeface="Wingdings" pitchFamily="2" charset="2"/>
              <a:buChar char="l"/>
            </a:pPr>
            <a:r>
              <a:rPr lang="ja-JP" altLang="en-US" sz="1600" kern="0" dirty="0"/>
              <a:t>東海大学</a:t>
            </a:r>
            <a:endParaRPr lang="en-US" altLang="ja-JP" sz="1600" kern="0" dirty="0"/>
          </a:p>
          <a:p>
            <a:pPr marL="360000" lvl="1" indent="-180000" fontAlgn="base" hangingPunct="0">
              <a:spcBef>
                <a:spcPts val="500"/>
              </a:spcBef>
              <a:spcAft>
                <a:spcPct val="0"/>
              </a:spcAft>
              <a:buClr>
                <a:srgbClr val="31722C"/>
              </a:buClr>
              <a:buFont typeface="Wingdings" pitchFamily="2" charset="2"/>
              <a:buChar char="l"/>
            </a:pPr>
            <a:r>
              <a:rPr lang="ja-JP" altLang="en-US" sz="1600" kern="0" dirty="0"/>
              <a:t>名古屋大学</a:t>
            </a:r>
            <a:endParaRPr lang="en-US" altLang="ja-JP" sz="1600" kern="0" dirty="0"/>
          </a:p>
          <a:p>
            <a:pPr marL="360000" lvl="1" indent="-180000" fontAlgn="base" hangingPunct="0">
              <a:spcBef>
                <a:spcPts val="500"/>
              </a:spcBef>
              <a:spcAft>
                <a:spcPct val="0"/>
              </a:spcAft>
              <a:buClr>
                <a:srgbClr val="31722C"/>
              </a:buClr>
              <a:buFont typeface="Wingdings" pitchFamily="2" charset="2"/>
              <a:buChar char="l"/>
              <a:defRPr/>
            </a:pPr>
            <a:r>
              <a:rPr lang="ja-JP" altLang="en-US" sz="1600" kern="0" dirty="0"/>
              <a:t>新潟大学</a:t>
            </a:r>
            <a:endParaRPr lang="en-US" altLang="ja-JP" sz="1600" kern="0" dirty="0"/>
          </a:p>
          <a:p>
            <a:pPr marL="360000" lvl="1" indent="-180000" fontAlgn="base" hangingPunct="0">
              <a:spcBef>
                <a:spcPts val="500"/>
              </a:spcBef>
              <a:spcAft>
                <a:spcPct val="0"/>
              </a:spcAft>
              <a:buClr>
                <a:srgbClr val="31722C"/>
              </a:buClr>
              <a:buFont typeface="Wingdings" pitchFamily="2" charset="2"/>
              <a:buChar char="l"/>
              <a:defRPr/>
            </a:pPr>
            <a:r>
              <a:rPr lang="ja-JP" altLang="en-US" sz="1600" kern="0" dirty="0"/>
              <a:t>日本体育大学</a:t>
            </a:r>
            <a:endParaRPr lang="en-US" altLang="ja-JP" sz="1600" kern="0" dirty="0"/>
          </a:p>
          <a:p>
            <a:pPr marL="360000" lvl="1" indent="-180000" fontAlgn="base" hangingPunct="0">
              <a:spcBef>
                <a:spcPts val="500"/>
              </a:spcBef>
              <a:spcAft>
                <a:spcPct val="0"/>
              </a:spcAft>
              <a:buClr>
                <a:srgbClr val="31722C"/>
              </a:buClr>
              <a:buFont typeface="Wingdings" pitchFamily="2" charset="2"/>
              <a:buChar char="l"/>
              <a:defRPr/>
            </a:pPr>
            <a:r>
              <a:rPr lang="ja-JP" altLang="en-US" sz="1600" dirty="0"/>
              <a:t>学校法人　服部学園　服部栄養専門学校</a:t>
            </a:r>
            <a:endParaRPr lang="en-US" altLang="ja-JP" sz="1600" dirty="0"/>
          </a:p>
          <a:p>
            <a:pPr marL="360000" lvl="1" indent="-180000" fontAlgn="base" hangingPunct="0">
              <a:spcBef>
                <a:spcPts val="500"/>
              </a:spcBef>
              <a:spcAft>
                <a:spcPct val="0"/>
              </a:spcAft>
              <a:buClr>
                <a:srgbClr val="31722C"/>
              </a:buClr>
              <a:buFont typeface="Wingdings" pitchFamily="2" charset="2"/>
              <a:buChar char="l"/>
              <a:defRPr/>
            </a:pPr>
            <a:r>
              <a:rPr lang="ja-JP" altLang="en-US" sz="1600" kern="0" dirty="0"/>
              <a:t>山口大学</a:t>
            </a:r>
            <a:endParaRPr lang="en-US" altLang="ja-JP" sz="1600" kern="0" dirty="0"/>
          </a:p>
          <a:p>
            <a:pPr marL="360000" lvl="1" indent="-180000" fontAlgn="base" hangingPunct="0">
              <a:spcBef>
                <a:spcPts val="500"/>
              </a:spcBef>
              <a:spcAft>
                <a:spcPct val="0"/>
              </a:spcAft>
              <a:buClr>
                <a:srgbClr val="31722C"/>
              </a:buClr>
              <a:buFont typeface="Wingdings" pitchFamily="2" charset="2"/>
              <a:buChar char="l"/>
            </a:pPr>
            <a:r>
              <a:rPr lang="ja-JP" altLang="en-US" sz="1600" kern="0" dirty="0"/>
              <a:t>学校法人 誠心学園</a:t>
            </a:r>
            <a:endParaRPr lang="en-US" altLang="ja-JP" sz="1600" kern="0" dirty="0"/>
          </a:p>
          <a:p>
            <a:pPr marL="360000" marR="0" lvl="1" indent="-180000" algn="l" defTabSz="914400" rtl="0" eaLnBrk="1" fontAlgn="base" latinLnBrk="0" hangingPunct="0">
              <a:lnSpc>
                <a:spcPct val="100000"/>
              </a:lnSpc>
              <a:spcBef>
                <a:spcPts val="500"/>
              </a:spcBef>
              <a:spcAft>
                <a:spcPct val="0"/>
              </a:spcAft>
              <a:buClr>
                <a:srgbClr val="31722C"/>
              </a:buClr>
              <a:buSzTx/>
              <a:buFont typeface="Wingdings" pitchFamily="2" charset="2"/>
              <a:buChar char="l"/>
              <a:tabLst/>
              <a:defRPr/>
            </a:pPr>
            <a:endParaRPr kumimoji="1" lang="en-US" altLang="ja-JP" sz="1600" b="0" i="0" u="none" strike="noStrike" kern="0" cap="none" spc="0" normalizeH="0" baseline="0" noProof="0" dirty="0">
              <a:ln>
                <a:noFill/>
              </a:ln>
              <a:solidFill>
                <a:schemeClr val="tx1"/>
              </a:solidFill>
              <a:effectLst/>
              <a:uLnTx/>
              <a:uFillTx/>
              <a:latin typeface="+mn-lt"/>
              <a:ea typeface="+mn-ea"/>
            </a:endParaRPr>
          </a:p>
          <a:p>
            <a:pPr marL="360000" marR="0" lvl="1" indent="-180000" algn="l" defTabSz="914400" rtl="0" eaLnBrk="1" fontAlgn="base" latinLnBrk="0" hangingPunct="0">
              <a:lnSpc>
                <a:spcPct val="100000"/>
              </a:lnSpc>
              <a:spcBef>
                <a:spcPts val="500"/>
              </a:spcBef>
              <a:spcAft>
                <a:spcPct val="0"/>
              </a:spcAft>
              <a:buClr>
                <a:srgbClr val="31722C"/>
              </a:buClr>
              <a:buSzTx/>
              <a:buFont typeface="Wingdings" pitchFamily="2" charset="2"/>
              <a:buChar char="l"/>
              <a:tabLst/>
              <a:defRPr/>
            </a:pPr>
            <a:endParaRPr lang="en-US" altLang="ja-JP" sz="1600" kern="0" dirty="0"/>
          </a:p>
        </p:txBody>
      </p:sp>
      <p:sp>
        <p:nvSpPr>
          <p:cNvPr id="8" name="テキスト ボックス 7"/>
          <p:cNvSpPr txBox="1"/>
          <p:nvPr/>
        </p:nvSpPr>
        <p:spPr>
          <a:xfrm>
            <a:off x="8738874" y="5910849"/>
            <a:ext cx="800219" cy="338554"/>
          </a:xfrm>
          <a:prstGeom prst="rect">
            <a:avLst/>
          </a:prstGeom>
          <a:noFill/>
        </p:spPr>
        <p:txBody>
          <a:bodyPr wrap="none" rtlCol="0">
            <a:spAutoFit/>
          </a:bodyPr>
          <a:lstStyle/>
          <a:p>
            <a:pPr marL="0" lvl="1"/>
            <a:r>
              <a:rPr lang="ja-JP" altLang="en-US" sz="1600" kern="0" dirty="0"/>
              <a:t>他多数</a:t>
            </a:r>
            <a:endParaRPr lang="en-US" altLang="ja-JP" sz="1600" kern="0" dirty="0"/>
          </a:p>
        </p:txBody>
      </p:sp>
    </p:spTree>
    <p:extLst>
      <p:ext uri="{BB962C8B-B14F-4D97-AF65-F5344CB8AC3E}">
        <p14:creationId xmlns:p14="http://schemas.microsoft.com/office/powerpoint/2010/main" xmlns="" val="1868046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54645" y="430931"/>
            <a:ext cx="7956000" cy="405683"/>
          </a:xfrm>
        </p:spPr>
        <p:txBody>
          <a:bodyPr/>
          <a:lstStyle/>
          <a:p>
            <a:r>
              <a:rPr kumimoji="1" lang="ja-JP" altLang="en-US" dirty="0"/>
              <a:t>最後に</a:t>
            </a:r>
          </a:p>
        </p:txBody>
      </p:sp>
      <p:sp>
        <p:nvSpPr>
          <p:cNvPr id="4" name="テキスト ボックス 3"/>
          <p:cNvSpPr txBox="1"/>
          <p:nvPr/>
        </p:nvSpPr>
        <p:spPr>
          <a:xfrm>
            <a:off x="1754645" y="1504951"/>
            <a:ext cx="7109639" cy="1200329"/>
          </a:xfrm>
          <a:prstGeom prst="rect">
            <a:avLst/>
          </a:prstGeom>
          <a:noFill/>
        </p:spPr>
        <p:txBody>
          <a:bodyPr wrap="none" rtlCol="0">
            <a:spAutoFit/>
          </a:bodyPr>
          <a:lstStyle/>
          <a:p>
            <a:r>
              <a:rPr lang="ja-JP" altLang="en-US" dirty="0"/>
              <a:t>最後までご閲覧頂き有難うございました。</a:t>
            </a:r>
            <a:endParaRPr lang="en-US" altLang="ja-JP" dirty="0"/>
          </a:p>
          <a:p>
            <a:endParaRPr kumimoji="1" lang="en-US" altLang="ja-JP" dirty="0"/>
          </a:p>
          <a:p>
            <a:r>
              <a:rPr lang="ja-JP" altLang="en-US" dirty="0"/>
              <a:t>本提案書に記載したこと以外でも、ご不明な点などございましたら</a:t>
            </a:r>
            <a:endParaRPr lang="en-US" altLang="ja-JP" dirty="0"/>
          </a:p>
          <a:p>
            <a:r>
              <a:rPr lang="ja-JP" altLang="en-US" dirty="0"/>
              <a:t>お気軽にお問い合わせ下さい。</a:t>
            </a:r>
            <a:endParaRPr kumimoji="1" lang="ja-JP" altLang="en-US" dirty="0"/>
          </a:p>
        </p:txBody>
      </p:sp>
      <p:sp>
        <p:nvSpPr>
          <p:cNvPr id="5" name="テキスト ボックス 4"/>
          <p:cNvSpPr txBox="1"/>
          <p:nvPr/>
        </p:nvSpPr>
        <p:spPr>
          <a:xfrm>
            <a:off x="1754645" y="3400426"/>
            <a:ext cx="7702109" cy="2462213"/>
          </a:xfrm>
          <a:prstGeom prst="rect">
            <a:avLst/>
          </a:prstGeom>
          <a:noFill/>
        </p:spPr>
        <p:txBody>
          <a:bodyPr wrap="square" rtlCol="0">
            <a:spAutoFit/>
          </a:bodyPr>
          <a:lstStyle/>
          <a:p>
            <a:r>
              <a:rPr lang="ja-JP" altLang="en-US" sz="1400" dirty="0"/>
              <a:t>　本書で記しましたとおり、当社はホームページ制作とシステム開発の分野については多くの実績とノウハウを持ち合わせております。</a:t>
            </a:r>
            <a:endParaRPr lang="en-US" altLang="ja-JP" sz="1400" dirty="0"/>
          </a:p>
          <a:p>
            <a:endParaRPr lang="ja-JP" altLang="en-US" sz="1400" dirty="0"/>
          </a:p>
          <a:p>
            <a:r>
              <a:rPr lang="ja-JP" altLang="en-US" sz="1400" dirty="0"/>
              <a:t>　また、大手</a:t>
            </a:r>
            <a:r>
              <a:rPr lang="en-US" altLang="ja-JP" sz="1400" dirty="0"/>
              <a:t>SI</a:t>
            </a:r>
            <a:r>
              <a:rPr lang="ja-JP" altLang="en-US" sz="1400" dirty="0"/>
              <a:t>ベンダにはない、当社スタッフ達の小回りの効いた柔軟な対応は、これまで数多くのお客様にご満足を頂いて参りました。</a:t>
            </a:r>
            <a:endParaRPr lang="en-US" altLang="ja-JP" sz="1400" dirty="0"/>
          </a:p>
          <a:p>
            <a:endParaRPr lang="ja-JP" altLang="en-US" sz="1400" dirty="0"/>
          </a:p>
          <a:p>
            <a:r>
              <a:rPr lang="ja-JP" altLang="en-US" sz="1400" dirty="0"/>
              <a:t>　これらの経験と当社のお客様本位の対応スタイルによって、必ずや貴社のご期待に添えるものとスタッフ一同自信を持っております。</a:t>
            </a:r>
            <a:endParaRPr lang="en-US" altLang="ja-JP" sz="1400" dirty="0"/>
          </a:p>
          <a:p>
            <a:endParaRPr lang="ja-JP" altLang="en-US" sz="1400" dirty="0"/>
          </a:p>
          <a:p>
            <a:r>
              <a:rPr lang="ja-JP" altLang="en-US" sz="1400" dirty="0"/>
              <a:t>　ぜひとも当社をパートナーとしてご下命賜れますよう、本書の最後として改めてお願いを申し上げます。</a:t>
            </a:r>
            <a:endParaRPr kumimoji="1" lang="ja-JP" altLang="en-US" sz="1400" dirty="0"/>
          </a:p>
        </p:txBody>
      </p:sp>
    </p:spTree>
    <p:extLst>
      <p:ext uri="{BB962C8B-B14F-4D97-AF65-F5344CB8AC3E}">
        <p14:creationId xmlns:p14="http://schemas.microsoft.com/office/powerpoint/2010/main" xmlns="" val="1773900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5527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15367" y="430931"/>
            <a:ext cx="8595278" cy="405683"/>
          </a:xfrm>
        </p:spPr>
        <p:txBody>
          <a:bodyPr/>
          <a:lstStyle/>
          <a:p>
            <a:r>
              <a:rPr kumimoji="1" lang="ja-JP" altLang="en-US" dirty="0"/>
              <a:t>はじめに</a:t>
            </a:r>
          </a:p>
        </p:txBody>
      </p:sp>
      <p:sp>
        <p:nvSpPr>
          <p:cNvPr id="4" name="テキスト ボックス 3"/>
          <p:cNvSpPr txBox="1"/>
          <p:nvPr/>
        </p:nvSpPr>
        <p:spPr>
          <a:xfrm>
            <a:off x="1396721" y="1504950"/>
            <a:ext cx="8060033" cy="3785652"/>
          </a:xfrm>
          <a:prstGeom prst="rect">
            <a:avLst/>
          </a:prstGeom>
          <a:noFill/>
        </p:spPr>
        <p:txBody>
          <a:bodyPr wrap="square" rtlCol="0">
            <a:spAutoFit/>
          </a:bodyPr>
          <a:lstStyle/>
          <a:p>
            <a:r>
              <a:rPr lang="ja-JP" altLang="en-US" sz="1600" dirty="0"/>
              <a:t>　この度はご提案の機会を与えて頂きましたこと、厚く御礼申し上げます。</a:t>
            </a:r>
          </a:p>
          <a:p>
            <a:endParaRPr lang="en-US" altLang="ja-JP" sz="1600" dirty="0"/>
          </a:p>
          <a:p>
            <a:endParaRPr lang="ja-JP" altLang="en-US" sz="1600" dirty="0"/>
          </a:p>
          <a:p>
            <a:r>
              <a:rPr lang="ja-JP" altLang="en-US" sz="1600" dirty="0"/>
              <a:t>　当社は設立当時より</a:t>
            </a:r>
            <a:r>
              <a:rPr lang="en-US" altLang="ja-JP" sz="1600" dirty="0"/>
              <a:t>15</a:t>
            </a:r>
            <a:r>
              <a:rPr lang="ja-JP" altLang="en-US" sz="1600" dirty="0"/>
              <a:t>年以上に渡って数多くのホームページ制作やアプリ制作、システム開発に携わってまいり、実績と他社にない貴重なノウハウを蓄積しております。</a:t>
            </a:r>
          </a:p>
          <a:p>
            <a:r>
              <a:rPr lang="ja-JP" altLang="en-US" sz="1600" dirty="0"/>
              <a:t>ご提案から設計・開発、そして納品後のシステムのサポートまで一貫しておまかせいただけます。</a:t>
            </a:r>
          </a:p>
          <a:p>
            <a:endParaRPr lang="ja-JP" altLang="en-US" sz="1600" dirty="0"/>
          </a:p>
          <a:p>
            <a:r>
              <a:rPr lang="ja-JP" altLang="en-US" sz="1600" dirty="0"/>
              <a:t>　貴社スタッフ様とともに知恵を出し合う良き関係を構築し、プロジェクト全体に渡ったトータルなご支援をさせて頂ければと考えております。</a:t>
            </a:r>
          </a:p>
          <a:p>
            <a:endParaRPr lang="en-US" altLang="ja-JP" sz="1600" dirty="0"/>
          </a:p>
          <a:p>
            <a:endParaRPr lang="en-US" altLang="ja-JP" sz="1600" dirty="0"/>
          </a:p>
          <a:p>
            <a:endParaRPr lang="ja-JP" altLang="en-US" sz="1600" dirty="0"/>
          </a:p>
          <a:p>
            <a:r>
              <a:rPr lang="ja-JP" altLang="en-US" sz="1600" dirty="0"/>
              <a:t>　本提案をご吟味頂きました上で、ぜひとも当社へご下命賜れますよう心よりお願い申し上げます。</a:t>
            </a:r>
          </a:p>
        </p:txBody>
      </p:sp>
    </p:spTree>
    <p:extLst>
      <p:ext uri="{BB962C8B-B14F-4D97-AF65-F5344CB8AC3E}">
        <p14:creationId xmlns:p14="http://schemas.microsoft.com/office/powerpoint/2010/main" xmlns="" val="177390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開発ポリシー</a:t>
            </a:r>
            <a:endParaRPr kumimoji="1" lang="ja-JP" altLang="en-US" dirty="0"/>
          </a:p>
        </p:txBody>
      </p:sp>
      <p:sp>
        <p:nvSpPr>
          <p:cNvPr id="3" name="テキスト プレースホルダー 2"/>
          <p:cNvSpPr>
            <a:spLocks noGrp="1"/>
          </p:cNvSpPr>
          <p:nvPr>
            <p:ph type="body" sz="quarter" idx="10"/>
          </p:nvPr>
        </p:nvSpPr>
        <p:spPr>
          <a:xfrm>
            <a:off x="194336" y="3898716"/>
            <a:ext cx="7098788" cy="400110"/>
          </a:xfrm>
        </p:spPr>
        <p:txBody>
          <a:bodyPr/>
          <a:lstStyle/>
          <a:p>
            <a:endParaRPr kumimoji="1" lang="ja-JP" altLang="en-US" dirty="0"/>
          </a:p>
        </p:txBody>
      </p:sp>
    </p:spTree>
    <p:extLst>
      <p:ext uri="{BB962C8B-B14F-4D97-AF65-F5344CB8AC3E}">
        <p14:creationId xmlns:p14="http://schemas.microsoft.com/office/powerpoint/2010/main" xmlns="" val="122638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弊社の開発ポリシー</a:t>
            </a:r>
          </a:p>
        </p:txBody>
      </p:sp>
      <p:sp>
        <p:nvSpPr>
          <p:cNvPr id="3" name="コンテンツ プレースホルダー 2"/>
          <p:cNvSpPr>
            <a:spLocks noGrp="1"/>
          </p:cNvSpPr>
          <p:nvPr>
            <p:ph sz="quarter" idx="10"/>
          </p:nvPr>
        </p:nvSpPr>
        <p:spPr/>
        <p:txBody>
          <a:bodyPr>
            <a:normAutofit/>
          </a:bodyPr>
          <a:lstStyle/>
          <a:p>
            <a:pPr>
              <a:buNone/>
            </a:pPr>
            <a:r>
              <a:rPr kumimoji="1" lang="ja-JP" altLang="en-US" sz="2800" b="1" u="sng" dirty="0">
                <a:solidFill>
                  <a:schemeClr val="accent6">
                    <a:lumMod val="50000"/>
                    <a:lumOff val="50000"/>
                  </a:schemeClr>
                </a:solidFill>
              </a:rPr>
              <a:t>コアソフト</a:t>
            </a:r>
            <a:r>
              <a:rPr lang="ja-JP" altLang="en-US" sz="2800" b="1" u="sng" dirty="0">
                <a:solidFill>
                  <a:schemeClr val="accent6">
                    <a:lumMod val="50000"/>
                    <a:lumOff val="50000"/>
                  </a:schemeClr>
                </a:solidFill>
              </a:rPr>
              <a:t>・</a:t>
            </a:r>
            <a:r>
              <a:rPr kumimoji="1" lang="ja-JP" altLang="en-US" sz="2800" b="1" u="sng" dirty="0">
                <a:solidFill>
                  <a:schemeClr val="accent6">
                    <a:lumMod val="50000"/>
                    <a:lumOff val="50000"/>
                  </a:schemeClr>
                </a:solidFill>
              </a:rPr>
              <a:t>クオリティ</a:t>
            </a:r>
            <a:endParaRPr lang="en-US" altLang="ja-JP" sz="2800" b="1" u="sng" dirty="0">
              <a:solidFill>
                <a:schemeClr val="accent6">
                  <a:lumMod val="50000"/>
                  <a:lumOff val="50000"/>
                </a:schemeClr>
              </a:solidFill>
            </a:endParaRPr>
          </a:p>
          <a:p>
            <a:endParaRPr lang="en-US" altLang="ja-JP" sz="2000" dirty="0"/>
          </a:p>
          <a:p>
            <a:r>
              <a:rPr lang="ja-JP" altLang="en-US" sz="2000" dirty="0"/>
              <a:t>弊社のシステム開発は以下のポリシーによりハイクオリティなシステムを</a:t>
            </a:r>
            <a:r>
              <a:rPr lang="en-US" altLang="ja-JP" sz="2000" dirty="0"/>
              <a:t/>
            </a:r>
            <a:br>
              <a:rPr lang="en-US" altLang="ja-JP" sz="2000" dirty="0"/>
            </a:br>
            <a:r>
              <a:rPr lang="ja-JP" altLang="en-US" sz="2000" dirty="0"/>
              <a:t>ご提供いたします。</a:t>
            </a:r>
            <a:endParaRPr lang="en-US" altLang="ja-JP" sz="2000" dirty="0"/>
          </a:p>
          <a:p>
            <a:pPr lvl="1"/>
            <a:endParaRPr lang="en-US" altLang="ja-JP" dirty="0"/>
          </a:p>
          <a:p>
            <a:pPr lvl="1"/>
            <a:r>
              <a:rPr lang="ja-JP" altLang="en-US" dirty="0"/>
              <a:t>御社業務・サービスを十分理解した上で最適なシステムをご提案します！</a:t>
            </a:r>
            <a:endParaRPr lang="en-US" altLang="ja-JP" dirty="0"/>
          </a:p>
          <a:p>
            <a:pPr lvl="1"/>
            <a:endParaRPr lang="ja-JP" altLang="en-US" dirty="0"/>
          </a:p>
          <a:p>
            <a:pPr lvl="1"/>
            <a:r>
              <a:rPr lang="ja-JP" altLang="en-US" dirty="0"/>
              <a:t>ご要望より１つ上のサービスを目指しています！</a:t>
            </a:r>
            <a:endParaRPr lang="en-US" altLang="ja-JP" dirty="0"/>
          </a:p>
          <a:p>
            <a:pPr lvl="1"/>
            <a:endParaRPr lang="en-US" altLang="ja-JP" dirty="0"/>
          </a:p>
          <a:p>
            <a:pPr lvl="1"/>
            <a:r>
              <a:rPr lang="ja-JP" altLang="en-US" dirty="0"/>
              <a:t>仕様変更に柔軟に対応します！</a:t>
            </a:r>
            <a:endParaRPr lang="en-US" altLang="ja-JP" dirty="0"/>
          </a:p>
          <a:p>
            <a:pPr lvl="1"/>
            <a:endParaRPr lang="ja-JP" altLang="en-US" dirty="0"/>
          </a:p>
          <a:p>
            <a:pPr lvl="1"/>
            <a:r>
              <a:rPr lang="ja-JP" altLang="en-US" dirty="0"/>
              <a:t>納期厳守、品質保証を強みとしています！</a:t>
            </a:r>
            <a:endParaRPr lang="en-US" altLang="ja-JP" dirty="0"/>
          </a:p>
          <a:p>
            <a:pPr lvl="1"/>
            <a:endParaRPr lang="ja-JP" altLang="en-US" dirty="0"/>
          </a:p>
          <a:p>
            <a:pPr lvl="1"/>
            <a:r>
              <a:rPr lang="ja-JP" altLang="en-US" dirty="0"/>
              <a:t>作ったあとのサポートをしっかり行います！</a:t>
            </a:r>
            <a:endParaRPr kumimoji="1" lang="en-US" altLang="ja-JP" dirty="0"/>
          </a:p>
          <a:p>
            <a:endParaRPr lang="en-US" altLang="ja-JP" dirty="0"/>
          </a:p>
        </p:txBody>
      </p:sp>
    </p:spTree>
    <p:extLst>
      <p:ext uri="{BB962C8B-B14F-4D97-AF65-F5344CB8AC3E}">
        <p14:creationId xmlns:p14="http://schemas.microsoft.com/office/powerpoint/2010/main" xmlns="" val="186804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弊社の開発ポリシー</a:t>
            </a:r>
          </a:p>
        </p:txBody>
      </p:sp>
      <p:sp>
        <p:nvSpPr>
          <p:cNvPr id="3" name="コンテンツ プレースホルダー 2"/>
          <p:cNvSpPr>
            <a:spLocks noGrp="1"/>
          </p:cNvSpPr>
          <p:nvPr>
            <p:ph sz="quarter" idx="10"/>
          </p:nvPr>
        </p:nvSpPr>
        <p:spPr/>
        <p:txBody>
          <a:bodyPr>
            <a:normAutofit/>
          </a:bodyPr>
          <a:lstStyle/>
          <a:p>
            <a:r>
              <a:rPr lang="ja-JP" altLang="en-US" dirty="0"/>
              <a:t>アジャイル開発手法</a:t>
            </a:r>
            <a:endParaRPr lang="en-US" altLang="ja-JP" dirty="0"/>
          </a:p>
          <a:p>
            <a:pPr lvl="1"/>
            <a:r>
              <a:rPr kumimoji="1" lang="ja-JP" altLang="en-US" dirty="0"/>
              <a:t>不明確な仕様な状況下において、できる範囲から設計・開発を進めていきます。</a:t>
            </a:r>
            <a:endParaRPr kumimoji="1" lang="en-US" altLang="ja-JP" dirty="0"/>
          </a:p>
          <a:p>
            <a:pPr lvl="1"/>
            <a:r>
              <a:rPr kumimoji="1" lang="ja-JP" altLang="en-US" dirty="0"/>
              <a:t>必要に応じてプロトタイプを作成し確認して頂きます。</a:t>
            </a:r>
            <a:endParaRPr kumimoji="1" lang="en-US" altLang="ja-JP" dirty="0"/>
          </a:p>
          <a:p>
            <a:pPr lvl="1"/>
            <a:endParaRPr kumimoji="1" lang="en-US" altLang="ja-JP" dirty="0"/>
          </a:p>
          <a:p>
            <a:endParaRPr lang="en-US" altLang="ja-JP" dirty="0"/>
          </a:p>
          <a:p>
            <a:r>
              <a:rPr kumimoji="1" lang="ja-JP" altLang="en-US" dirty="0"/>
              <a:t>仕様変更に対して柔軟に</a:t>
            </a:r>
            <a:r>
              <a:rPr lang="ja-JP" altLang="en-US" dirty="0"/>
              <a:t>対応</a:t>
            </a:r>
            <a:endParaRPr lang="en-US" altLang="ja-JP" dirty="0"/>
          </a:p>
          <a:p>
            <a:pPr lvl="1"/>
            <a:r>
              <a:rPr kumimoji="1" lang="ja-JP" altLang="en-US" dirty="0"/>
              <a:t>開発期間内に仕様変更が発生した際は、スケジュールおよび体制に影響がない限りは追加費用なしで対応させて頂きます。</a:t>
            </a:r>
            <a:endParaRPr kumimoji="1" lang="en-US" altLang="ja-JP" dirty="0"/>
          </a:p>
          <a:p>
            <a:pPr lvl="1"/>
            <a:r>
              <a:rPr lang="ja-JP" altLang="en-US" dirty="0"/>
              <a:t>また、その優先度に応じて開発スケジュールを柔軟に再設定します。</a:t>
            </a:r>
            <a:endParaRPr lang="en-US" altLang="ja-JP" dirty="0"/>
          </a:p>
          <a:p>
            <a:pPr lvl="1"/>
            <a:endParaRPr lang="en-US" altLang="ja-JP" dirty="0"/>
          </a:p>
          <a:p>
            <a:pPr lvl="1"/>
            <a:endParaRPr kumimoji="1" lang="en-US" altLang="ja-JP" dirty="0"/>
          </a:p>
          <a:p>
            <a:r>
              <a:rPr lang="ja-JP" altLang="en-US" dirty="0"/>
              <a:t>スケジュール（納期）厳守</a:t>
            </a:r>
            <a:endParaRPr lang="en-US" altLang="ja-JP" dirty="0"/>
          </a:p>
          <a:p>
            <a:pPr lvl="1"/>
            <a:r>
              <a:rPr kumimoji="1" lang="ja-JP" altLang="en-US" dirty="0"/>
              <a:t>弊社に起因する原因でのスケジュールの延期は無いようにします。</a:t>
            </a:r>
          </a:p>
        </p:txBody>
      </p:sp>
    </p:spTree>
    <p:extLst>
      <p:ext uri="{BB962C8B-B14F-4D97-AF65-F5344CB8AC3E}">
        <p14:creationId xmlns:p14="http://schemas.microsoft.com/office/powerpoint/2010/main" xmlns="" val="1868046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ご提案内容</a:t>
            </a:r>
          </a:p>
        </p:txBody>
      </p:sp>
      <p:sp>
        <p:nvSpPr>
          <p:cNvPr id="3" name="テキスト プレースホルダー 2"/>
          <p:cNvSpPr>
            <a:spLocks noGrp="1"/>
          </p:cNvSpPr>
          <p:nvPr>
            <p:ph type="body" sz="quarter" idx="10"/>
          </p:nvPr>
        </p:nvSpPr>
        <p:spPr>
          <a:xfrm>
            <a:off x="194336" y="3898716"/>
            <a:ext cx="7098788" cy="400110"/>
          </a:xfrm>
        </p:spPr>
        <p:txBody>
          <a:bodyPr/>
          <a:lstStyle/>
          <a:p>
            <a:endParaRPr kumimoji="1" lang="ja-JP" altLang="en-US" dirty="0"/>
          </a:p>
        </p:txBody>
      </p:sp>
    </p:spTree>
    <p:extLst>
      <p:ext uri="{BB962C8B-B14F-4D97-AF65-F5344CB8AC3E}">
        <p14:creationId xmlns:p14="http://schemas.microsoft.com/office/powerpoint/2010/main" xmlns="" val="12263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40126" y="1088325"/>
            <a:ext cx="3628756" cy="5261697"/>
          </a:xfrm>
          <a:prstGeom prst="rect">
            <a:avLst/>
          </a:prstGeom>
          <a:noFill/>
          <a:ln w="9525">
            <a:noFill/>
            <a:miter lim="800000"/>
            <a:headEnd/>
            <a:tailEnd/>
          </a:ln>
        </p:spPr>
      </p:pic>
      <p:sp>
        <p:nvSpPr>
          <p:cNvPr id="2" name="タイトル 1"/>
          <p:cNvSpPr>
            <a:spLocks noGrp="1"/>
          </p:cNvSpPr>
          <p:nvPr>
            <p:ph type="title"/>
          </p:nvPr>
        </p:nvSpPr>
        <p:spPr/>
        <p:txBody>
          <a:bodyPr>
            <a:normAutofit/>
          </a:bodyPr>
          <a:lstStyle/>
          <a:p>
            <a:r>
              <a:rPr lang="ja-JP" altLang="en-US" dirty="0"/>
              <a:t>画面１：心拍数測定</a:t>
            </a:r>
            <a:endParaRPr lang="en-US" altLang="ja-JP" dirty="0"/>
          </a:p>
        </p:txBody>
      </p:sp>
      <p:sp>
        <p:nvSpPr>
          <p:cNvPr id="3" name="コンテンツ プレースホルダー 2"/>
          <p:cNvSpPr>
            <a:spLocks noGrp="1"/>
          </p:cNvSpPr>
          <p:nvPr>
            <p:ph sz="quarter" idx="10"/>
          </p:nvPr>
        </p:nvSpPr>
        <p:spPr>
          <a:xfrm>
            <a:off x="193415" y="1208089"/>
            <a:ext cx="2586049" cy="1464548"/>
          </a:xfrm>
          <a:solidFill>
            <a:schemeClr val="accent3">
              <a:lumMod val="10000"/>
              <a:lumOff val="90000"/>
            </a:schemeClr>
          </a:solidFill>
        </p:spPr>
        <p:txBody>
          <a:bodyPr>
            <a:normAutofit fontScale="92500" lnSpcReduction="10000"/>
          </a:bodyPr>
          <a:lstStyle/>
          <a:p>
            <a:r>
              <a:rPr lang="ja-JP" altLang="en-US" dirty="0"/>
              <a:t>心拍数測定</a:t>
            </a:r>
            <a:endParaRPr lang="en-US" altLang="ja-JP" dirty="0"/>
          </a:p>
          <a:p>
            <a:pPr marL="177800" indent="-177800">
              <a:buFont typeface="+mj-ea"/>
              <a:buAutoNum type="circleNumDbPlain"/>
            </a:pPr>
            <a:r>
              <a:rPr lang="ja-JP" altLang="en-US" sz="1200" dirty="0"/>
              <a:t>タップして測定スタート</a:t>
            </a:r>
            <a:r>
              <a:rPr lang="en-US" altLang="ja-JP" sz="1200" dirty="0"/>
              <a:t>/</a:t>
            </a:r>
            <a:r>
              <a:rPr lang="ja-JP" altLang="en-US" sz="1200" dirty="0"/>
              <a:t>ストップする</a:t>
            </a:r>
            <a:endParaRPr lang="en-US" altLang="ja-JP" sz="1200" dirty="0"/>
          </a:p>
          <a:p>
            <a:pPr marL="177800" indent="-177800">
              <a:buFont typeface="+mj-ea"/>
              <a:buAutoNum type="circleNumDbPlain"/>
            </a:pPr>
            <a:r>
              <a:rPr lang="ja-JP" altLang="en-US" sz="1200" dirty="0"/>
              <a:t>カメラレンズを指先に当て、明暗差をサンプリングする</a:t>
            </a:r>
            <a:endParaRPr lang="en-US" altLang="ja-JP" sz="1200" dirty="0"/>
          </a:p>
          <a:p>
            <a:pPr marL="177800" indent="-177800">
              <a:buFont typeface="+mj-ea"/>
              <a:buAutoNum type="circleNumDbPlain"/>
            </a:pPr>
            <a:r>
              <a:rPr lang="ja-JP" altLang="en-US" sz="1200" dirty="0"/>
              <a:t>心拍数の数値及びグラフを表示、スクロールする</a:t>
            </a:r>
            <a:endParaRPr lang="en-US" altLang="ja-JP" dirty="0"/>
          </a:p>
        </p:txBody>
      </p:sp>
      <p:sp>
        <p:nvSpPr>
          <p:cNvPr id="16" name="テキスト ボックス 15"/>
          <p:cNvSpPr txBox="1"/>
          <p:nvPr/>
        </p:nvSpPr>
        <p:spPr>
          <a:xfrm>
            <a:off x="3017376" y="1264012"/>
            <a:ext cx="812457" cy="153888"/>
          </a:xfrm>
          <a:prstGeom prst="rect">
            <a:avLst/>
          </a:prstGeom>
          <a:noFill/>
          <a:ln>
            <a:noFill/>
          </a:ln>
        </p:spPr>
        <p:txBody>
          <a:bodyPr wrap="square" lIns="0" tIns="0" rIns="0" bIns="0" rtlCol="0">
            <a:spAutoFit/>
          </a:bodyPr>
          <a:lstStyle/>
          <a:p>
            <a:r>
              <a:rPr lang="ja-JP" altLang="en-US" sz="1000" dirty="0">
                <a:solidFill>
                  <a:schemeClr val="bg1"/>
                </a:solidFill>
                <a:latin typeface="+mn-ea"/>
              </a:rPr>
              <a:t>心拍数</a:t>
            </a:r>
            <a:endParaRPr kumimoji="1" lang="ja-JP" altLang="en-US" sz="1000" dirty="0">
              <a:solidFill>
                <a:schemeClr val="bg1"/>
              </a:solidFill>
            </a:endParaRPr>
          </a:p>
        </p:txBody>
      </p:sp>
      <p:sp>
        <p:nvSpPr>
          <p:cNvPr id="23" name="テキスト ボックス 22"/>
          <p:cNvSpPr txBox="1"/>
          <p:nvPr/>
        </p:nvSpPr>
        <p:spPr>
          <a:xfrm>
            <a:off x="3017376" y="2228321"/>
            <a:ext cx="1480080" cy="153888"/>
          </a:xfrm>
          <a:prstGeom prst="rect">
            <a:avLst/>
          </a:prstGeom>
          <a:noFill/>
          <a:ln>
            <a:noFill/>
          </a:ln>
        </p:spPr>
        <p:txBody>
          <a:bodyPr wrap="square" lIns="0" tIns="0" rIns="0" bIns="0" rtlCol="0">
            <a:spAutoFit/>
          </a:bodyPr>
          <a:lstStyle/>
          <a:p>
            <a:r>
              <a:rPr lang="ja-JP" altLang="en-US" sz="1000" dirty="0">
                <a:solidFill>
                  <a:schemeClr val="bg1"/>
                </a:solidFill>
              </a:rPr>
              <a:t>コヒーレンス呼吸法</a:t>
            </a:r>
            <a:endParaRPr kumimoji="1" lang="ja-JP" altLang="en-US" sz="800" dirty="0">
              <a:solidFill>
                <a:schemeClr val="bg1"/>
              </a:solidFill>
            </a:endParaRPr>
          </a:p>
        </p:txBody>
      </p:sp>
      <p:sp>
        <p:nvSpPr>
          <p:cNvPr id="24" name="テキスト ボックス 23"/>
          <p:cNvSpPr txBox="1"/>
          <p:nvPr/>
        </p:nvSpPr>
        <p:spPr>
          <a:xfrm>
            <a:off x="5191003" y="2299187"/>
            <a:ext cx="410811" cy="153888"/>
          </a:xfrm>
          <a:prstGeom prst="rect">
            <a:avLst/>
          </a:prstGeom>
          <a:noFill/>
          <a:ln>
            <a:noFill/>
          </a:ln>
        </p:spPr>
        <p:txBody>
          <a:bodyPr wrap="square" lIns="0" tIns="0" rIns="0" bIns="0" rtlCol="0">
            <a:spAutoFit/>
          </a:bodyPr>
          <a:lstStyle/>
          <a:p>
            <a:r>
              <a:rPr lang="ja-JP" altLang="en-US" sz="1000" dirty="0">
                <a:solidFill>
                  <a:schemeClr val="bg1">
                    <a:lumMod val="75000"/>
                  </a:schemeClr>
                </a:solidFill>
              </a:rPr>
              <a:t>達成度</a:t>
            </a:r>
            <a:endParaRPr kumimoji="1" lang="ja-JP" altLang="en-US" sz="1000" dirty="0">
              <a:solidFill>
                <a:schemeClr val="bg1">
                  <a:lumMod val="75000"/>
                </a:schemeClr>
              </a:solidFill>
            </a:endParaRPr>
          </a:p>
        </p:txBody>
      </p:sp>
      <p:sp>
        <p:nvSpPr>
          <p:cNvPr id="25" name="テキスト ボックス 24"/>
          <p:cNvSpPr txBox="1"/>
          <p:nvPr/>
        </p:nvSpPr>
        <p:spPr>
          <a:xfrm>
            <a:off x="3399508" y="4971210"/>
            <a:ext cx="2556364" cy="276999"/>
          </a:xfrm>
          <a:prstGeom prst="rect">
            <a:avLst/>
          </a:prstGeom>
          <a:noFill/>
          <a:ln>
            <a:noFill/>
          </a:ln>
        </p:spPr>
        <p:txBody>
          <a:bodyPr wrap="square" rtlCol="0">
            <a:spAutoFit/>
          </a:bodyPr>
          <a:lstStyle/>
          <a:p>
            <a:pPr algn="ctr"/>
            <a:r>
              <a:rPr kumimoji="1" lang="ja-JP" altLang="en-US" sz="1200" dirty="0">
                <a:solidFill>
                  <a:schemeClr val="bg1">
                    <a:lumMod val="75000"/>
                  </a:schemeClr>
                </a:solidFill>
              </a:rPr>
              <a:t>５秒吸って、５秒吐く</a:t>
            </a:r>
          </a:p>
        </p:txBody>
      </p:sp>
      <p:sp>
        <p:nvSpPr>
          <p:cNvPr id="39" name="角丸四角形 38"/>
          <p:cNvSpPr/>
          <p:nvPr/>
        </p:nvSpPr>
        <p:spPr bwMode="auto">
          <a:xfrm>
            <a:off x="2878079" y="1175576"/>
            <a:ext cx="3558812" cy="832218"/>
          </a:xfrm>
          <a:prstGeom prst="roundRect">
            <a:avLst/>
          </a:prstGeom>
          <a:noFill/>
          <a:ln w="3175">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2" name="コンテンツ プレースホルダー 2"/>
          <p:cNvSpPr txBox="1">
            <a:spLocks/>
          </p:cNvSpPr>
          <p:nvPr/>
        </p:nvSpPr>
        <p:spPr bwMode="gray">
          <a:xfrm>
            <a:off x="194472" y="3120875"/>
            <a:ext cx="2586050" cy="1357829"/>
          </a:xfrm>
          <a:prstGeom prst="rect">
            <a:avLst/>
          </a:prstGeom>
          <a:solidFill>
            <a:schemeClr val="accent3">
              <a:lumMod val="10000"/>
              <a:lumOff val="90000"/>
            </a:schemeClr>
          </a:solidFill>
        </p:spPr>
        <p:txBody>
          <a:bodyPr vert="horz" lIns="91440" tIns="45720" rIns="91440" bIns="45720" rtlCol="0">
            <a:normAutofit fontScale="92500"/>
          </a:bodyPr>
          <a:lstStyle/>
          <a:p>
            <a:pPr marL="180000" marR="0" lvl="0" indent="-180000" algn="l" defTabSz="914400" rtl="0" eaLnBrk="1" fontAlgn="base" latinLnBrk="0" hangingPunct="0">
              <a:lnSpc>
                <a:spcPct val="100000"/>
              </a:lnSpc>
              <a:spcBef>
                <a:spcPts val="500"/>
              </a:spcBef>
              <a:spcAft>
                <a:spcPct val="0"/>
              </a:spcAft>
              <a:buClr>
                <a:srgbClr val="31722C"/>
              </a:buClr>
              <a:buSzTx/>
              <a:buFont typeface="Arial"/>
              <a:buChar char="▌"/>
              <a:tabLst/>
              <a:defRPr/>
            </a:pPr>
            <a:r>
              <a:rPr kumimoji="1" lang="ja-JP" altLang="en-US" sz="2000" b="0" i="0" u="none" strike="noStrike" kern="0" cap="none" spc="0" normalizeH="0" baseline="0" noProof="0" dirty="0">
                <a:ln>
                  <a:noFill/>
                </a:ln>
                <a:solidFill>
                  <a:schemeClr val="tx1"/>
                </a:solidFill>
                <a:effectLst/>
                <a:uLnTx/>
                <a:uFillTx/>
                <a:latin typeface="+mn-lt"/>
                <a:ea typeface="+mn-ea"/>
                <a:cs typeface="+mn-cs"/>
              </a:rPr>
              <a:t>コヒーレンス呼吸法</a:t>
            </a:r>
            <a:endParaRPr lang="en-US" altLang="ja-JP" sz="2000" kern="0" dirty="0"/>
          </a:p>
          <a:p>
            <a:pPr marL="177800" marR="0" lvl="0" indent="-177800" algn="l" defTabSz="914400" rtl="0" eaLnBrk="1" fontAlgn="base" latinLnBrk="0" hangingPunct="0">
              <a:lnSpc>
                <a:spcPct val="100000"/>
              </a:lnSpc>
              <a:spcBef>
                <a:spcPts val="500"/>
              </a:spcBef>
              <a:spcAft>
                <a:spcPct val="0"/>
              </a:spcAft>
              <a:buClr>
                <a:srgbClr val="31722C"/>
              </a:buClr>
              <a:buSzTx/>
              <a:buFont typeface="+mj-ea"/>
              <a:buAutoNum type="circleNumDbPlain"/>
              <a:tabLst/>
              <a:defRPr/>
            </a:pPr>
            <a:r>
              <a:rPr kumimoji="1" lang="ja-JP" altLang="en-US" sz="1200" b="0" i="0" u="none" strike="noStrike" kern="0" cap="none" spc="0" normalizeH="0" baseline="0" noProof="0" dirty="0">
                <a:ln>
                  <a:noFill/>
                </a:ln>
                <a:solidFill>
                  <a:schemeClr val="tx1"/>
                </a:solidFill>
                <a:effectLst/>
                <a:uLnTx/>
                <a:uFillTx/>
                <a:latin typeface="+mn-lt"/>
                <a:ea typeface="+mn-ea"/>
              </a:rPr>
              <a:t>呼吸タイミング（</a:t>
            </a:r>
            <a:r>
              <a:rPr kumimoji="1" lang="en-US" altLang="ja-JP" sz="1200" b="0" i="0" u="none" strike="noStrike" kern="0" cap="none" spc="0" normalizeH="0" baseline="0" noProof="0" dirty="0">
                <a:ln>
                  <a:noFill/>
                </a:ln>
                <a:solidFill>
                  <a:schemeClr val="tx1"/>
                </a:solidFill>
                <a:effectLst/>
                <a:uLnTx/>
                <a:uFillTx/>
                <a:latin typeface="+mn-lt"/>
                <a:ea typeface="+mn-ea"/>
              </a:rPr>
              <a:t>Inhale/Exhale/Hold</a:t>
            </a:r>
            <a:r>
              <a:rPr kumimoji="1" lang="ja-JP" altLang="en-US" sz="1200" b="0" i="0" u="none" strike="noStrike" kern="0" cap="none" spc="0" normalizeH="0" baseline="0" noProof="0" dirty="0">
                <a:ln>
                  <a:noFill/>
                </a:ln>
                <a:solidFill>
                  <a:schemeClr val="tx1"/>
                </a:solidFill>
                <a:effectLst/>
                <a:uLnTx/>
                <a:uFillTx/>
                <a:latin typeface="+mn-lt"/>
                <a:ea typeface="+mn-ea"/>
              </a:rPr>
              <a:t>）により想定される心拍数と、測定した心拍数の一致度合いから、達成度を判定、表示する</a:t>
            </a:r>
            <a:endParaRPr kumimoji="1" lang="en-US" altLang="ja-JP" sz="1200" b="0" i="0" u="none" strike="noStrike" kern="0" cap="none" spc="0" normalizeH="0" baseline="0" noProof="0" dirty="0">
              <a:ln>
                <a:noFill/>
              </a:ln>
              <a:solidFill>
                <a:schemeClr val="tx1"/>
              </a:solidFill>
              <a:effectLst/>
              <a:uLnTx/>
              <a:uFillTx/>
              <a:latin typeface="+mn-lt"/>
              <a:ea typeface="+mn-ea"/>
            </a:endParaRPr>
          </a:p>
        </p:txBody>
      </p:sp>
      <p:sp>
        <p:nvSpPr>
          <p:cNvPr id="43" name="コンテンツ プレースホルダー 2"/>
          <p:cNvSpPr txBox="1">
            <a:spLocks/>
          </p:cNvSpPr>
          <p:nvPr/>
        </p:nvSpPr>
        <p:spPr bwMode="gray">
          <a:xfrm>
            <a:off x="193415" y="4731522"/>
            <a:ext cx="2586050" cy="1618499"/>
          </a:xfrm>
          <a:prstGeom prst="rect">
            <a:avLst/>
          </a:prstGeom>
          <a:solidFill>
            <a:schemeClr val="accent3">
              <a:lumMod val="10000"/>
              <a:lumOff val="90000"/>
            </a:schemeClr>
          </a:solidFill>
        </p:spPr>
        <p:txBody>
          <a:bodyPr vert="horz" lIns="91440" tIns="45720" rIns="91440" bIns="45720" rtlCol="0">
            <a:normAutofit lnSpcReduction="10000"/>
          </a:bodyPr>
          <a:lstStyle/>
          <a:p>
            <a:pPr marL="180000" marR="0" lvl="0" indent="-180000" algn="l" defTabSz="914400" rtl="0" eaLnBrk="1" fontAlgn="base" latinLnBrk="0" hangingPunct="0">
              <a:lnSpc>
                <a:spcPct val="100000"/>
              </a:lnSpc>
              <a:spcBef>
                <a:spcPts val="500"/>
              </a:spcBef>
              <a:spcAft>
                <a:spcPct val="0"/>
              </a:spcAft>
              <a:buClr>
                <a:srgbClr val="31722C"/>
              </a:buClr>
              <a:buSzTx/>
              <a:buFont typeface="Arial"/>
              <a:buChar char="▌"/>
              <a:tabLst/>
              <a:defRPr/>
            </a:pPr>
            <a:r>
              <a:rPr kumimoji="1" lang="ja-JP" altLang="en-US" sz="2000" b="0" i="0" u="none" strike="noStrike" kern="0" cap="none" spc="0" normalizeH="0" baseline="0" noProof="0" dirty="0">
                <a:ln>
                  <a:noFill/>
                </a:ln>
                <a:solidFill>
                  <a:schemeClr val="tx1"/>
                </a:solidFill>
                <a:effectLst/>
                <a:uLnTx/>
                <a:uFillTx/>
                <a:latin typeface="+mn-lt"/>
                <a:ea typeface="+mn-ea"/>
                <a:cs typeface="+mn-cs"/>
              </a:rPr>
              <a:t>呼吸タイミング</a:t>
            </a:r>
            <a:endParaRPr lang="en-US" altLang="ja-JP" sz="2000" kern="0" dirty="0"/>
          </a:p>
          <a:p>
            <a:pPr marL="342900" marR="0" lvl="0" indent="-342900" algn="l" defTabSz="914400" rtl="0" eaLnBrk="1" fontAlgn="base" latinLnBrk="0" hangingPunct="0">
              <a:lnSpc>
                <a:spcPct val="100000"/>
              </a:lnSpc>
              <a:spcBef>
                <a:spcPts val="500"/>
              </a:spcBef>
              <a:spcAft>
                <a:spcPct val="0"/>
              </a:spcAft>
              <a:buClr>
                <a:srgbClr val="31722C"/>
              </a:buClr>
              <a:buSzTx/>
              <a:buFont typeface="+mj-ea"/>
              <a:buAutoNum type="circleNumDbPlain"/>
              <a:tabLst/>
              <a:defRPr/>
            </a:pPr>
            <a:r>
              <a:rPr kumimoji="1" lang="ja-JP" altLang="en-US" sz="1100" b="0" i="0" u="none" strike="noStrike" kern="0" cap="none" spc="0" normalizeH="0" baseline="0" noProof="0" dirty="0">
                <a:ln>
                  <a:noFill/>
                </a:ln>
                <a:solidFill>
                  <a:schemeClr val="tx1"/>
                </a:solidFill>
                <a:effectLst/>
                <a:uLnTx/>
                <a:uFillTx/>
                <a:latin typeface="+mn-lt"/>
                <a:ea typeface="+mn-ea"/>
              </a:rPr>
              <a:t>タップして設定変更を可能とする</a:t>
            </a:r>
            <a:endParaRPr kumimoji="1" lang="en-US" altLang="ja-JP" sz="1100" b="0" i="0" u="none" strike="noStrike" kern="0" cap="none" spc="0" normalizeH="0" baseline="0" noProof="0" dirty="0">
              <a:ln>
                <a:noFill/>
              </a:ln>
              <a:solidFill>
                <a:schemeClr val="tx1"/>
              </a:solidFill>
              <a:effectLst/>
              <a:uLnTx/>
              <a:uFillTx/>
              <a:latin typeface="+mn-lt"/>
              <a:ea typeface="+mn-ea"/>
            </a:endParaRPr>
          </a:p>
          <a:p>
            <a:pPr marL="342900" indent="-342900" fontAlgn="base" hangingPunct="0">
              <a:spcBef>
                <a:spcPts val="500"/>
              </a:spcBef>
              <a:spcAft>
                <a:spcPct val="0"/>
              </a:spcAft>
              <a:buClr>
                <a:srgbClr val="31722C"/>
              </a:buClr>
              <a:buFont typeface="+mj-ea"/>
              <a:buAutoNum type="circleNumDbPlain"/>
            </a:pPr>
            <a:r>
              <a:rPr lang="ja-JP" altLang="en-US" sz="1100" dirty="0"/>
              <a:t>時間によりマーカー（●）を線上で移動させ、マーカー位置によって下部の</a:t>
            </a:r>
            <a:r>
              <a:rPr lang="en-US" altLang="ja-JP" sz="1100" dirty="0"/>
              <a:t>Inhale/Exhale/Hold</a:t>
            </a:r>
            <a:r>
              <a:rPr lang="ja-JP" altLang="en-US" sz="1100" dirty="0"/>
              <a:t>をハイライト表示する</a:t>
            </a:r>
            <a:endParaRPr lang="en-US" altLang="ja-JP" sz="1100" dirty="0"/>
          </a:p>
          <a:p>
            <a:pPr marL="342900" marR="0" lvl="0" indent="-342900" algn="l" defTabSz="914400" rtl="0" eaLnBrk="1" fontAlgn="base" latinLnBrk="0" hangingPunct="0">
              <a:lnSpc>
                <a:spcPct val="100000"/>
              </a:lnSpc>
              <a:spcBef>
                <a:spcPts val="500"/>
              </a:spcBef>
              <a:spcAft>
                <a:spcPct val="0"/>
              </a:spcAft>
              <a:buClr>
                <a:srgbClr val="31722C"/>
              </a:buClr>
              <a:buSzTx/>
              <a:tabLst/>
              <a:defRPr/>
            </a:pPr>
            <a:endParaRPr kumimoji="1" lang="en-US" altLang="ja-JP" sz="1600" b="0" i="0" u="none" strike="noStrike" kern="0" cap="none" spc="0" normalizeH="0" baseline="0" noProof="0" dirty="0">
              <a:ln>
                <a:noFill/>
              </a:ln>
              <a:solidFill>
                <a:schemeClr val="tx1"/>
              </a:solidFill>
              <a:effectLst/>
              <a:uLnTx/>
              <a:uFillTx/>
              <a:latin typeface="+mn-lt"/>
              <a:ea typeface="+mn-ea"/>
            </a:endParaRPr>
          </a:p>
          <a:p>
            <a:pPr marL="342900" marR="0" lvl="0" indent="-342900" algn="l" defTabSz="914400" rtl="0" eaLnBrk="1" fontAlgn="base" latinLnBrk="0" hangingPunct="0">
              <a:lnSpc>
                <a:spcPct val="100000"/>
              </a:lnSpc>
              <a:spcBef>
                <a:spcPts val="500"/>
              </a:spcBef>
              <a:spcAft>
                <a:spcPct val="0"/>
              </a:spcAft>
              <a:buClr>
                <a:srgbClr val="31722C"/>
              </a:buClr>
              <a:buSzTx/>
              <a:buFont typeface="+mj-ea"/>
              <a:buAutoNum type="circleNumDbPlain"/>
              <a:tabLst/>
              <a:defRPr/>
            </a:pPr>
            <a:endParaRPr kumimoji="1" lang="en-US" altLang="ja-JP" sz="1600" b="0" i="0" u="none" strike="noStrike" kern="0" cap="none" spc="0" normalizeH="0" baseline="0" noProof="0" dirty="0">
              <a:ln>
                <a:noFill/>
              </a:ln>
              <a:solidFill>
                <a:schemeClr val="tx1"/>
              </a:solidFill>
              <a:effectLst/>
              <a:uLnTx/>
              <a:uFillTx/>
              <a:latin typeface="+mn-lt"/>
              <a:ea typeface="+mn-ea"/>
            </a:endParaRPr>
          </a:p>
        </p:txBody>
      </p:sp>
      <p:cxnSp>
        <p:nvCxnSpPr>
          <p:cNvPr id="51" name="図形 40"/>
          <p:cNvCxnSpPr>
            <a:cxnSpLocks/>
            <a:stCxn id="39" idx="1"/>
            <a:endCxn id="3" idx="0"/>
          </p:cNvCxnSpPr>
          <p:nvPr/>
        </p:nvCxnSpPr>
        <p:spPr bwMode="auto">
          <a:xfrm rot="10800000">
            <a:off x="1486441" y="1208089"/>
            <a:ext cx="1391639" cy="383596"/>
          </a:xfrm>
          <a:prstGeom prst="bentConnector4">
            <a:avLst>
              <a:gd name="adj1" fmla="val 8919"/>
              <a:gd name="adj2" fmla="val 159594"/>
            </a:avLst>
          </a:prstGeom>
          <a:solidFill>
            <a:schemeClr val="bg1"/>
          </a:solidFill>
          <a:ln w="25400">
            <a:solidFill>
              <a:srgbClr val="FF0000"/>
            </a:solidFill>
            <a:tailEnd type="arrow"/>
          </a:ln>
          <a:effectLst/>
          <a:extLst>
            <a:ext uri="{91240B29-F687-4f45-9708-019B960494DF}">
              <a14:hiddenLine xmlns=""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tx1">
                      <a:alpha val="50000"/>
                    </a:schemeClr>
                  </a:outerShdw>
                </a:effectLst>
              </a14:hiddenEffects>
            </a:ext>
          </a:extLst>
        </p:spPr>
      </p:cxnSp>
      <p:sp>
        <p:nvSpPr>
          <p:cNvPr id="55" name="角丸四角形 54"/>
          <p:cNvSpPr/>
          <p:nvPr/>
        </p:nvSpPr>
        <p:spPr bwMode="auto">
          <a:xfrm>
            <a:off x="2918545" y="2150492"/>
            <a:ext cx="3518346" cy="2491560"/>
          </a:xfrm>
          <a:prstGeom prst="roundRect">
            <a:avLst>
              <a:gd name="adj" fmla="val 3868"/>
            </a:avLst>
          </a:prstGeom>
          <a:noFill/>
          <a:ln w="3175">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cxnSp>
        <p:nvCxnSpPr>
          <p:cNvPr id="56" name="図形 40"/>
          <p:cNvCxnSpPr>
            <a:cxnSpLocks/>
            <a:stCxn id="55" idx="1"/>
            <a:endCxn id="42" idx="0"/>
          </p:cNvCxnSpPr>
          <p:nvPr/>
        </p:nvCxnSpPr>
        <p:spPr bwMode="auto">
          <a:xfrm rot="10800000">
            <a:off x="1487497" y="3120876"/>
            <a:ext cx="1431048" cy="275397"/>
          </a:xfrm>
          <a:prstGeom prst="bentConnector4">
            <a:avLst>
              <a:gd name="adj1" fmla="val 11212"/>
              <a:gd name="adj2" fmla="val 183007"/>
            </a:avLst>
          </a:prstGeom>
          <a:solidFill>
            <a:schemeClr val="bg1"/>
          </a:solidFill>
          <a:ln w="25400">
            <a:solidFill>
              <a:srgbClr val="FF0000"/>
            </a:solidFill>
            <a:tailEnd type="arrow"/>
          </a:ln>
          <a:effectLst/>
          <a:extLst>
            <a:ext uri="{91240B29-F687-4f45-9708-019B960494DF}">
              <a14:hiddenLine xmlns=""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tx1">
                      <a:alpha val="50000"/>
                    </a:schemeClr>
                  </a:outerShdw>
                </a:effectLst>
              </a14:hiddenEffects>
            </a:ext>
          </a:extLst>
        </p:spPr>
      </p:cxnSp>
      <p:sp>
        <p:nvSpPr>
          <p:cNvPr id="38" name="テキスト ボックス 37">
            <a:extLst>
              <a:ext uri="{FF2B5EF4-FFF2-40B4-BE49-F238E27FC236}">
                <a16:creationId xmlns:a16="http://schemas.microsoft.com/office/drawing/2014/main" xmlns="" id="{7FD45934-5B90-44DF-8EC8-0D1632E84F09}"/>
              </a:ext>
            </a:extLst>
          </p:cNvPr>
          <p:cNvSpPr txBox="1"/>
          <p:nvPr/>
        </p:nvSpPr>
        <p:spPr>
          <a:xfrm>
            <a:off x="3042086" y="4831148"/>
            <a:ext cx="1047763" cy="153888"/>
          </a:xfrm>
          <a:prstGeom prst="rect">
            <a:avLst/>
          </a:prstGeom>
          <a:noFill/>
          <a:ln>
            <a:noFill/>
          </a:ln>
        </p:spPr>
        <p:txBody>
          <a:bodyPr wrap="square" lIns="0" tIns="0" rIns="0" bIns="0" rtlCol="0">
            <a:spAutoFit/>
          </a:bodyPr>
          <a:lstStyle/>
          <a:p>
            <a:r>
              <a:rPr lang="ja-JP" altLang="en-US" sz="1000" dirty="0">
                <a:solidFill>
                  <a:schemeClr val="bg1"/>
                </a:solidFill>
              </a:rPr>
              <a:t>呼吸タイミング</a:t>
            </a:r>
            <a:endParaRPr kumimoji="1" lang="ja-JP" altLang="en-US" sz="800" dirty="0">
              <a:solidFill>
                <a:schemeClr val="bg1"/>
              </a:solidFill>
            </a:endParaRPr>
          </a:p>
        </p:txBody>
      </p:sp>
      <p:sp>
        <p:nvSpPr>
          <p:cNvPr id="44" name="角丸四角形 43"/>
          <p:cNvSpPr/>
          <p:nvPr/>
        </p:nvSpPr>
        <p:spPr bwMode="auto">
          <a:xfrm>
            <a:off x="2882401" y="4731523"/>
            <a:ext cx="3554490" cy="1564288"/>
          </a:xfrm>
          <a:prstGeom prst="roundRect">
            <a:avLst/>
          </a:prstGeom>
          <a:noFill/>
          <a:ln w="3175">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cxnSp>
        <p:nvCxnSpPr>
          <p:cNvPr id="41" name="図形 40"/>
          <p:cNvCxnSpPr>
            <a:cxnSpLocks/>
            <a:stCxn id="44" idx="1"/>
            <a:endCxn id="43" idx="0"/>
          </p:cNvCxnSpPr>
          <p:nvPr/>
        </p:nvCxnSpPr>
        <p:spPr bwMode="auto">
          <a:xfrm rot="10800000">
            <a:off x="1486441" y="4731523"/>
            <a:ext cx="1395961" cy="782145"/>
          </a:xfrm>
          <a:prstGeom prst="bentConnector4">
            <a:avLst>
              <a:gd name="adj1" fmla="val 7260"/>
              <a:gd name="adj2" fmla="val 129227"/>
            </a:avLst>
          </a:prstGeom>
          <a:solidFill>
            <a:schemeClr val="bg1"/>
          </a:solidFill>
          <a:ln w="25400">
            <a:solidFill>
              <a:srgbClr val="FF0000"/>
            </a:solidFill>
            <a:tailEnd type="arrow"/>
          </a:ln>
          <a:effectLst/>
          <a:extLst>
            <a:ext uri="{91240B29-F687-4f45-9708-019B960494DF}">
              <a14:hiddenLine xmlns=""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tx1">
                      <a:alpha val="50000"/>
                    </a:schemeClr>
                  </a:outerShdw>
                </a:effectLst>
              </a14:hiddenEffects>
            </a:ext>
          </a:extLst>
        </p:spPr>
      </p:cxnSp>
      <p:sp>
        <p:nvSpPr>
          <p:cNvPr id="33" name="テキスト ボックス 32"/>
          <p:cNvSpPr txBox="1"/>
          <p:nvPr/>
        </p:nvSpPr>
        <p:spPr>
          <a:xfrm>
            <a:off x="5580042" y="2152119"/>
            <a:ext cx="620683" cy="369332"/>
          </a:xfrm>
          <a:prstGeom prst="rect">
            <a:avLst/>
          </a:prstGeom>
          <a:noFill/>
        </p:spPr>
        <p:txBody>
          <a:bodyPr wrap="none" rtlCol="0">
            <a:spAutoFit/>
          </a:bodyPr>
          <a:lstStyle/>
          <a:p>
            <a:r>
              <a:rPr kumimoji="1" lang="en-US" altLang="ja-JP" dirty="0">
                <a:solidFill>
                  <a:schemeClr val="bg1">
                    <a:lumMod val="75000"/>
                  </a:schemeClr>
                </a:solidFill>
                <a:latin typeface="Century Gothic" pitchFamily="34" charset="0"/>
              </a:rPr>
              <a:t>60%</a:t>
            </a:r>
            <a:endParaRPr kumimoji="1" lang="ja-JP" altLang="en-US" dirty="0">
              <a:solidFill>
                <a:schemeClr val="bg1">
                  <a:lumMod val="75000"/>
                </a:schemeClr>
              </a:solidFill>
              <a:latin typeface="Century Gothic" pitchFamily="34" charset="0"/>
            </a:endParaRPr>
          </a:p>
        </p:txBody>
      </p:sp>
      <p:pic>
        <p:nvPicPr>
          <p:cNvPr id="34" name="図 33" descr="1.png"/>
          <p:cNvPicPr>
            <a:picLocks noChangeAspect="1"/>
          </p:cNvPicPr>
          <p:nvPr/>
        </p:nvPicPr>
        <p:blipFill>
          <a:blip r:embed="rId3"/>
          <a:stretch>
            <a:fillRect/>
          </a:stretch>
        </p:blipFill>
        <p:spPr>
          <a:xfrm>
            <a:off x="4702632" y="1353472"/>
            <a:ext cx="1583603" cy="496871"/>
          </a:xfrm>
          <a:prstGeom prst="rect">
            <a:avLst/>
          </a:prstGeom>
        </p:spPr>
      </p:pic>
      <p:sp>
        <p:nvSpPr>
          <p:cNvPr id="35" name="テキスト ボックス 34"/>
          <p:cNvSpPr txBox="1"/>
          <p:nvPr/>
        </p:nvSpPr>
        <p:spPr>
          <a:xfrm>
            <a:off x="3033897" y="1437467"/>
            <a:ext cx="1271502" cy="523220"/>
          </a:xfrm>
          <a:prstGeom prst="rect">
            <a:avLst/>
          </a:prstGeom>
          <a:noFill/>
        </p:spPr>
        <p:txBody>
          <a:bodyPr wrap="none" rtlCol="0">
            <a:spAutoFit/>
          </a:bodyPr>
          <a:lstStyle/>
          <a:p>
            <a:r>
              <a:rPr kumimoji="1" lang="en-US" altLang="ja-JP" sz="2800" dirty="0">
                <a:solidFill>
                  <a:schemeClr val="bg1">
                    <a:lumMod val="75000"/>
                  </a:schemeClr>
                </a:solidFill>
                <a:latin typeface="Century Gothic" pitchFamily="34" charset="0"/>
              </a:rPr>
              <a:t>63 </a:t>
            </a:r>
            <a:r>
              <a:rPr kumimoji="1" lang="en-US" altLang="ja-JP" sz="2000" dirty="0" err="1">
                <a:solidFill>
                  <a:schemeClr val="bg1">
                    <a:lumMod val="75000"/>
                  </a:schemeClr>
                </a:solidFill>
                <a:latin typeface="Century Gothic" pitchFamily="34" charset="0"/>
              </a:rPr>
              <a:t>bpm</a:t>
            </a:r>
            <a:endParaRPr kumimoji="1" lang="ja-JP" altLang="en-US" sz="2000" dirty="0">
              <a:solidFill>
                <a:schemeClr val="bg1">
                  <a:lumMod val="75000"/>
                </a:schemeClr>
              </a:solidFill>
              <a:latin typeface="Century Gothic" pitchFamily="34" charset="0"/>
            </a:endParaRPr>
          </a:p>
        </p:txBody>
      </p:sp>
      <p:sp>
        <p:nvSpPr>
          <p:cNvPr id="36" name="テキスト ボックス 35"/>
          <p:cNvSpPr txBox="1"/>
          <p:nvPr/>
        </p:nvSpPr>
        <p:spPr>
          <a:xfrm>
            <a:off x="5362322" y="2507505"/>
            <a:ext cx="880369" cy="307777"/>
          </a:xfrm>
          <a:prstGeom prst="rect">
            <a:avLst/>
          </a:prstGeom>
          <a:noFill/>
        </p:spPr>
        <p:txBody>
          <a:bodyPr wrap="none" rtlCol="0">
            <a:spAutoFit/>
          </a:bodyPr>
          <a:lstStyle/>
          <a:p>
            <a:r>
              <a:rPr kumimoji="1" lang="en-US" altLang="ja-JP" sz="1400" dirty="0">
                <a:solidFill>
                  <a:schemeClr val="bg1">
                    <a:lumMod val="75000"/>
                  </a:schemeClr>
                </a:solidFill>
                <a:latin typeface="Century Gothic" pitchFamily="34" charset="0"/>
              </a:rPr>
              <a:t>00.01.30</a:t>
            </a:r>
            <a:endParaRPr kumimoji="1" lang="ja-JP" altLang="en-US" sz="1400" dirty="0">
              <a:solidFill>
                <a:schemeClr val="bg1">
                  <a:lumMod val="75000"/>
                </a:schemeClr>
              </a:solidFill>
              <a:latin typeface="Century Gothic" pitchFamily="34" charset="0"/>
            </a:endParaRPr>
          </a:p>
        </p:txBody>
      </p:sp>
      <p:pic>
        <p:nvPicPr>
          <p:cNvPr id="31" name="図 30" descr="3.png"/>
          <p:cNvPicPr>
            <a:picLocks noChangeAspect="1"/>
          </p:cNvPicPr>
          <p:nvPr/>
        </p:nvPicPr>
        <p:blipFill>
          <a:blip r:embed="rId4"/>
          <a:stretch>
            <a:fillRect/>
          </a:stretch>
        </p:blipFill>
        <p:spPr>
          <a:xfrm>
            <a:off x="3316778" y="3337452"/>
            <a:ext cx="2882391" cy="993130"/>
          </a:xfrm>
          <a:prstGeom prst="rect">
            <a:avLst/>
          </a:prstGeom>
        </p:spPr>
      </p:pic>
      <p:sp>
        <p:nvSpPr>
          <p:cNvPr id="37" name="テキスト ボックス 36"/>
          <p:cNvSpPr txBox="1"/>
          <p:nvPr/>
        </p:nvSpPr>
        <p:spPr>
          <a:xfrm>
            <a:off x="3286624" y="5938920"/>
            <a:ext cx="2823533" cy="153888"/>
          </a:xfrm>
          <a:prstGeom prst="rect">
            <a:avLst/>
          </a:prstGeom>
          <a:noFill/>
          <a:ln>
            <a:noFill/>
          </a:ln>
        </p:spPr>
        <p:txBody>
          <a:bodyPr wrap="square" lIns="0" tIns="0" rIns="0" bIns="0" rtlCol="0">
            <a:spAutoFit/>
          </a:bodyPr>
          <a:lstStyle/>
          <a:p>
            <a:r>
              <a:rPr lang="ja-JP" altLang="en-US" sz="1000" dirty="0">
                <a:solidFill>
                  <a:schemeClr val="bg1"/>
                </a:solidFill>
              </a:rPr>
              <a:t>　</a:t>
            </a:r>
            <a:r>
              <a:rPr lang="en-US" altLang="ja-JP" sz="1000" b="1" dirty="0">
                <a:solidFill>
                  <a:srgbClr val="FFFF00"/>
                </a:solidFill>
              </a:rPr>
              <a:t>Inhale</a:t>
            </a:r>
            <a:r>
              <a:rPr lang="ja-JP" altLang="en-US" sz="1000" dirty="0">
                <a:solidFill>
                  <a:schemeClr val="bg1"/>
                </a:solidFill>
              </a:rPr>
              <a:t>　    </a:t>
            </a:r>
            <a:r>
              <a:rPr lang="en-US" altLang="ja-JP" sz="1000" dirty="0">
                <a:solidFill>
                  <a:schemeClr val="bg1"/>
                </a:solidFill>
              </a:rPr>
              <a:t>Hold</a:t>
            </a:r>
            <a:r>
              <a:rPr lang="ja-JP" altLang="en-US" sz="1000" dirty="0">
                <a:solidFill>
                  <a:schemeClr val="bg1"/>
                </a:solidFill>
              </a:rPr>
              <a:t>　  　 </a:t>
            </a:r>
            <a:r>
              <a:rPr lang="en-US" altLang="ja-JP" sz="1000" dirty="0" err="1">
                <a:solidFill>
                  <a:schemeClr val="bg1"/>
                </a:solidFill>
              </a:rPr>
              <a:t>Exhole</a:t>
            </a:r>
            <a:r>
              <a:rPr lang="ja-JP" altLang="en-US" sz="1000" dirty="0">
                <a:solidFill>
                  <a:schemeClr val="bg1"/>
                </a:solidFill>
              </a:rPr>
              <a:t>　　 </a:t>
            </a:r>
            <a:r>
              <a:rPr lang="en-US" altLang="ja-JP" sz="1000" dirty="0">
                <a:solidFill>
                  <a:schemeClr val="bg1"/>
                </a:solidFill>
              </a:rPr>
              <a:t>Hold</a:t>
            </a:r>
            <a:r>
              <a:rPr kumimoji="1" lang="ja-JP" altLang="en-US" sz="800" dirty="0">
                <a:solidFill>
                  <a:schemeClr val="bg1"/>
                </a:solidFill>
              </a:rPr>
              <a:t>　　　　　　　　　　</a:t>
            </a:r>
          </a:p>
        </p:txBody>
      </p:sp>
      <p:sp>
        <p:nvSpPr>
          <p:cNvPr id="46" name="コンテンツ プレースホルダー 2">
            <a:extLst>
              <a:ext uri="{FF2B5EF4-FFF2-40B4-BE49-F238E27FC236}">
                <a16:creationId xmlns:a16="http://schemas.microsoft.com/office/drawing/2014/main" xmlns="" id="{8CE7B615-0EEC-4549-9C2C-0D6ADFE67D91}"/>
              </a:ext>
            </a:extLst>
          </p:cNvPr>
          <p:cNvSpPr txBox="1">
            <a:spLocks/>
          </p:cNvSpPr>
          <p:nvPr/>
        </p:nvSpPr>
        <p:spPr bwMode="gray">
          <a:xfrm>
            <a:off x="6780572" y="4434935"/>
            <a:ext cx="2968363" cy="792426"/>
          </a:xfrm>
          <a:prstGeom prst="rect">
            <a:avLst/>
          </a:prstGeom>
        </p:spPr>
        <p:txBody>
          <a:bodyPr vert="horz" lIns="91440" tIns="45720" rIns="91440" bIns="45720" rtlCol="0">
            <a:normAutofit/>
          </a:bodyPr>
          <a:lstStyle/>
          <a:p>
            <a:pPr marL="177800" lvl="4" indent="-177800" fontAlgn="base" hangingPunct="0">
              <a:spcBef>
                <a:spcPts val="500"/>
              </a:spcBef>
              <a:spcAft>
                <a:spcPct val="0"/>
              </a:spcAft>
              <a:buClr>
                <a:srgbClr val="31722C"/>
              </a:buClr>
              <a:buFont typeface="Arial"/>
              <a:buChar char="▌"/>
            </a:pPr>
            <a:r>
              <a:rPr kumimoji="1" lang="ja-JP" altLang="en-US" sz="2000" b="0" i="0" u="none" strike="noStrike" kern="0" cap="none" spc="0" normalizeH="0" baseline="0" noProof="0" dirty="0">
                <a:ln>
                  <a:noFill/>
                </a:ln>
                <a:solidFill>
                  <a:schemeClr val="tx1"/>
                </a:solidFill>
                <a:effectLst/>
                <a:uLnTx/>
                <a:uFillTx/>
                <a:latin typeface="+mn-lt"/>
                <a:ea typeface="+mn-ea"/>
                <a:cs typeface="+mn-cs"/>
              </a:rPr>
              <a:t>タップして設定可能</a:t>
            </a:r>
            <a:endParaRPr kumimoji="1" lang="en-US" altLang="ja-JP" sz="1600" b="0" i="0" u="none" strike="noStrike" kern="0" cap="none" spc="0" normalizeH="0" baseline="0" noProof="0" dirty="0">
              <a:ln>
                <a:noFill/>
              </a:ln>
              <a:solidFill>
                <a:schemeClr val="tx1"/>
              </a:solidFill>
              <a:effectLst/>
              <a:uLnTx/>
              <a:uFillTx/>
              <a:latin typeface="+mn-lt"/>
              <a:ea typeface="+mn-ea"/>
            </a:endParaRPr>
          </a:p>
        </p:txBody>
      </p:sp>
      <p:graphicFrame>
        <p:nvGraphicFramePr>
          <p:cNvPr id="48" name="表 47">
            <a:extLst>
              <a:ext uri="{FF2B5EF4-FFF2-40B4-BE49-F238E27FC236}">
                <a16:creationId xmlns:a16="http://schemas.microsoft.com/office/drawing/2014/main" xmlns="" id="{6892496E-52B0-4DE8-9E77-27055ABEAC82}"/>
              </a:ext>
            </a:extLst>
          </p:cNvPr>
          <p:cNvGraphicFramePr>
            <a:graphicFrameLocks noGrp="1"/>
          </p:cNvGraphicFramePr>
          <p:nvPr>
            <p:extLst>
              <p:ext uri="{D42A27DB-BD31-4B8C-83A1-F6EECF244321}">
                <p14:modId xmlns:p14="http://schemas.microsoft.com/office/powerpoint/2010/main" xmlns="" val="986175365"/>
              </p:ext>
            </p:extLst>
          </p:nvPr>
        </p:nvGraphicFramePr>
        <p:xfrm>
          <a:off x="6854174" y="4731523"/>
          <a:ext cx="2788590" cy="822960"/>
        </p:xfrm>
        <a:graphic>
          <a:graphicData uri="http://schemas.openxmlformats.org/drawingml/2006/table">
            <a:tbl>
              <a:tblPr firstRow="1" bandRow="1">
                <a:tableStyleId>{5C22544A-7EE6-4342-B048-85BDC9FD1C3A}</a:tableStyleId>
              </a:tblPr>
              <a:tblGrid>
                <a:gridCol w="2788590">
                  <a:extLst>
                    <a:ext uri="{9D8B030D-6E8A-4147-A177-3AD203B41FA5}">
                      <a16:colId xmlns:a16="http://schemas.microsoft.com/office/drawing/2014/main" xmlns="" val="20000"/>
                    </a:ext>
                  </a:extLst>
                </a:gridCol>
              </a:tblGrid>
              <a:tr h="207071">
                <a:tc>
                  <a:txBody>
                    <a:bodyPr/>
                    <a:lstStyle/>
                    <a:p>
                      <a:r>
                        <a:rPr kumimoji="1" lang="ja-JP" altLang="en-US" sz="1200" dirty="0">
                          <a:latin typeface="+mn-ea"/>
                          <a:ea typeface="+mn-ea"/>
                        </a:rPr>
                        <a:t>呼吸タイミング</a:t>
                      </a:r>
                    </a:p>
                  </a:txBody>
                  <a:tcPr/>
                </a:tc>
                <a:extLst>
                  <a:ext uri="{0D108BD9-81ED-4DB2-BD59-A6C34878D82A}">
                    <a16:rowId xmlns:a16="http://schemas.microsoft.com/office/drawing/2014/main" xmlns="" val="10000"/>
                  </a:ext>
                </a:extLst>
              </a:tr>
              <a:tr h="194008">
                <a:tc>
                  <a:txBody>
                    <a:bodyPr/>
                    <a:lstStyle/>
                    <a:p>
                      <a:r>
                        <a:rPr lang="ja-JP" altLang="en-US" sz="1200" dirty="0">
                          <a:latin typeface="+mn-ea"/>
                          <a:ea typeface="+mn-ea"/>
                        </a:rPr>
                        <a:t>☑</a:t>
                      </a:r>
                      <a:r>
                        <a:rPr lang="en-US" altLang="ja-JP" sz="1200" dirty="0">
                          <a:latin typeface="+mn-ea"/>
                          <a:ea typeface="+mn-ea"/>
                        </a:rPr>
                        <a:t>5</a:t>
                      </a:r>
                      <a:r>
                        <a:rPr lang="ja-JP" altLang="en-US" sz="1200" dirty="0">
                          <a:latin typeface="+mn-ea"/>
                          <a:ea typeface="+mn-ea"/>
                        </a:rPr>
                        <a:t>秒吸って、</a:t>
                      </a:r>
                      <a:r>
                        <a:rPr lang="en-US" altLang="ja-JP" sz="1200" dirty="0">
                          <a:latin typeface="+mn-ea"/>
                          <a:ea typeface="+mn-ea"/>
                        </a:rPr>
                        <a:t>5</a:t>
                      </a:r>
                      <a:r>
                        <a:rPr lang="ja-JP" altLang="en-US" sz="1200" dirty="0">
                          <a:latin typeface="+mn-ea"/>
                          <a:ea typeface="+mn-ea"/>
                        </a:rPr>
                        <a:t>秒吐く</a:t>
                      </a:r>
                      <a:endParaRPr kumimoji="1" lang="ja-JP" altLang="en-US" sz="1200" dirty="0">
                        <a:latin typeface="+mn-ea"/>
                        <a:ea typeface="+mn-ea"/>
                      </a:endParaRPr>
                    </a:p>
                  </a:txBody>
                  <a:tcPr/>
                </a:tc>
                <a:extLst>
                  <a:ext uri="{0D108BD9-81ED-4DB2-BD59-A6C34878D82A}">
                    <a16:rowId xmlns:a16="http://schemas.microsoft.com/office/drawing/2014/main" xmlns="" val="10001"/>
                  </a:ext>
                </a:extLst>
              </a:tr>
              <a:tr h="236929">
                <a:tc>
                  <a:txBody>
                    <a:bodyPr/>
                    <a:lstStyle/>
                    <a:p>
                      <a:r>
                        <a:rPr lang="ja-JP" altLang="en-US" sz="1200" dirty="0">
                          <a:latin typeface="+mn-ea"/>
                          <a:ea typeface="+mn-ea"/>
                        </a:rPr>
                        <a:t>□</a:t>
                      </a:r>
                      <a:r>
                        <a:rPr lang="en-US" altLang="ja-JP" sz="1200" dirty="0">
                          <a:latin typeface="+mn-ea"/>
                          <a:ea typeface="+mn-ea"/>
                        </a:rPr>
                        <a:t>3</a:t>
                      </a:r>
                      <a:r>
                        <a:rPr lang="ja-JP" altLang="en-US" sz="1200" dirty="0">
                          <a:latin typeface="+mn-ea"/>
                          <a:ea typeface="+mn-ea"/>
                        </a:rPr>
                        <a:t>秒吸って、</a:t>
                      </a:r>
                      <a:r>
                        <a:rPr lang="en-US" altLang="ja-JP" sz="1200" dirty="0">
                          <a:latin typeface="+mn-ea"/>
                          <a:ea typeface="+mn-ea"/>
                        </a:rPr>
                        <a:t>1</a:t>
                      </a:r>
                      <a:r>
                        <a:rPr lang="ja-JP" altLang="en-US" sz="1200" dirty="0">
                          <a:latin typeface="+mn-ea"/>
                          <a:ea typeface="+mn-ea"/>
                        </a:rPr>
                        <a:t>秒止めて、</a:t>
                      </a:r>
                      <a:r>
                        <a:rPr lang="en-US" altLang="ja-JP" sz="1200" dirty="0">
                          <a:latin typeface="+mn-ea"/>
                          <a:ea typeface="+mn-ea"/>
                        </a:rPr>
                        <a:t>6</a:t>
                      </a:r>
                      <a:r>
                        <a:rPr lang="ja-JP" altLang="en-US" sz="1200" dirty="0">
                          <a:latin typeface="+mn-ea"/>
                          <a:ea typeface="+mn-ea"/>
                        </a:rPr>
                        <a:t>秒吐く</a:t>
                      </a:r>
                      <a:endParaRPr kumimoji="1" lang="ja-JP" altLang="en-US" sz="1200" dirty="0">
                        <a:latin typeface="+mn-ea"/>
                        <a:ea typeface="+mn-ea"/>
                      </a:endParaRPr>
                    </a:p>
                  </a:txBody>
                  <a:tcPr/>
                </a:tc>
                <a:extLst>
                  <a:ext uri="{0D108BD9-81ED-4DB2-BD59-A6C34878D82A}">
                    <a16:rowId xmlns:a16="http://schemas.microsoft.com/office/drawing/2014/main" xmlns="" val="10002"/>
                  </a:ext>
                </a:extLst>
              </a:tr>
            </a:tbl>
          </a:graphicData>
        </a:graphic>
      </p:graphicFrame>
      <p:cxnSp>
        <p:nvCxnSpPr>
          <p:cNvPr id="49" name="図形 40">
            <a:extLst>
              <a:ext uri="{FF2B5EF4-FFF2-40B4-BE49-F238E27FC236}">
                <a16:creationId xmlns:a16="http://schemas.microsoft.com/office/drawing/2014/main" xmlns="" id="{A09265B6-B43A-41DA-9CB6-11A652948CA6}"/>
              </a:ext>
            </a:extLst>
          </p:cNvPr>
          <p:cNvCxnSpPr>
            <a:cxnSpLocks/>
            <a:endCxn id="46" idx="0"/>
          </p:cNvCxnSpPr>
          <p:nvPr/>
        </p:nvCxnSpPr>
        <p:spPr bwMode="auto">
          <a:xfrm flipV="1">
            <a:off x="5917712" y="4434935"/>
            <a:ext cx="2347042" cy="941184"/>
          </a:xfrm>
          <a:prstGeom prst="bentConnector4">
            <a:avLst>
              <a:gd name="adj1" fmla="val 32195"/>
              <a:gd name="adj2" fmla="val 124289"/>
            </a:avLst>
          </a:prstGeom>
          <a:solidFill>
            <a:schemeClr val="bg1"/>
          </a:solidFill>
          <a:ln w="25400">
            <a:solidFill>
              <a:srgbClr val="FF0000"/>
            </a:solidFill>
            <a:tailEnd type="arrow"/>
          </a:ln>
          <a:effectLst/>
          <a:extLst>
            <a:ext uri="{91240B29-F687-4f45-9708-019B960494DF}">
              <a14:hiddenLine xmlns=""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tx1">
                      <a:alpha val="50000"/>
                    </a:schemeClr>
                  </a:outerShdw>
                </a:effectLst>
              </a14:hiddenEffects>
            </a:ext>
          </a:extLst>
        </p:spPr>
      </p:cxnSp>
      <p:sp>
        <p:nvSpPr>
          <p:cNvPr id="27" name="テキスト ボックス 26"/>
          <p:cNvSpPr txBox="1"/>
          <p:nvPr/>
        </p:nvSpPr>
        <p:spPr>
          <a:xfrm>
            <a:off x="7305575" y="1722922"/>
            <a:ext cx="1569660" cy="369332"/>
          </a:xfrm>
          <a:prstGeom prst="rect">
            <a:avLst/>
          </a:prstGeom>
          <a:noFill/>
        </p:spPr>
        <p:txBody>
          <a:bodyPr wrap="none" rtlCol="0">
            <a:spAutoFit/>
          </a:bodyPr>
          <a:lstStyle/>
          <a:p>
            <a:r>
              <a:rPr lang="ja-JP" altLang="en-US" dirty="0" smtClean="0"/>
              <a:t>グラフ</a:t>
            </a:r>
            <a:r>
              <a:rPr lang="ja-JP" altLang="en-US" dirty="0" smtClean="0"/>
              <a:t>は</a:t>
            </a:r>
            <a:r>
              <a:rPr lang="ja-JP" altLang="en-US" dirty="0" smtClean="0"/>
              <a:t>不要</a:t>
            </a:r>
            <a:endParaRPr kumimoji="1" lang="ja-JP" altLang="en-US" dirty="0"/>
          </a:p>
        </p:txBody>
      </p:sp>
      <p:sp>
        <p:nvSpPr>
          <p:cNvPr id="28" name="角丸四角形 27"/>
          <p:cNvSpPr/>
          <p:nvPr/>
        </p:nvSpPr>
        <p:spPr bwMode="auto">
          <a:xfrm>
            <a:off x="5014913" y="2150492"/>
            <a:ext cx="1597643" cy="664790"/>
          </a:xfrm>
          <a:prstGeom prst="roundRect">
            <a:avLst/>
          </a:prstGeom>
          <a:noFill/>
          <a:ln>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9" name="テキスト ボックス 28"/>
          <p:cNvSpPr txBox="1"/>
          <p:nvPr/>
        </p:nvSpPr>
        <p:spPr>
          <a:xfrm>
            <a:off x="6780572" y="2152119"/>
            <a:ext cx="2781531" cy="1384995"/>
          </a:xfrm>
          <a:prstGeom prst="rect">
            <a:avLst/>
          </a:prstGeom>
          <a:noFill/>
        </p:spPr>
        <p:txBody>
          <a:bodyPr wrap="none" rtlCol="0">
            <a:spAutoFit/>
          </a:bodyPr>
          <a:lstStyle/>
          <a:p>
            <a:r>
              <a:rPr lang="ja-JP" altLang="en-US" sz="1200" dirty="0" smtClean="0"/>
              <a:t>達成率</a:t>
            </a:r>
            <a:br>
              <a:rPr lang="ja-JP" altLang="en-US" sz="1200" dirty="0" smtClean="0"/>
            </a:br>
            <a:r>
              <a:rPr lang="en-US" altLang="ja-JP" sz="1200" dirty="0" err="1" smtClean="0"/>
              <a:t>iOS</a:t>
            </a:r>
            <a:r>
              <a:rPr lang="en-US" altLang="ja-JP" sz="1200" dirty="0" smtClean="0"/>
              <a:t>          </a:t>
            </a:r>
            <a:r>
              <a:rPr lang="ja-JP" altLang="en-US" sz="1200" dirty="0" smtClean="0"/>
              <a:t>平均値</a:t>
            </a:r>
            <a:br>
              <a:rPr lang="ja-JP" altLang="en-US" sz="1200" dirty="0" smtClean="0"/>
            </a:br>
            <a:r>
              <a:rPr lang="en-US" altLang="ja-JP" sz="1200" dirty="0" smtClean="0"/>
              <a:t>Android       </a:t>
            </a:r>
            <a:r>
              <a:rPr lang="ja-JP" altLang="en-US" sz="1200" dirty="0" smtClean="0"/>
              <a:t>最大値</a:t>
            </a:r>
            <a:br>
              <a:rPr lang="ja-JP" altLang="en-US" sz="1200" dirty="0" smtClean="0"/>
            </a:br>
            <a:r>
              <a:rPr lang="ja-JP" altLang="en-US" sz="1200" dirty="0" smtClean="0"/>
              <a:t/>
            </a:r>
            <a:br>
              <a:rPr lang="ja-JP" altLang="en-US" sz="1200" dirty="0" smtClean="0"/>
            </a:br>
            <a:r>
              <a:rPr lang="ja-JP" altLang="en-US" sz="1200" dirty="0" smtClean="0"/>
              <a:t>欲しいのは　達成度　</a:t>
            </a:r>
            <a:r>
              <a:rPr lang="en-US" altLang="ja-JP" sz="1200" dirty="0" smtClean="0"/>
              <a:t>×</a:t>
            </a:r>
            <a:r>
              <a:rPr lang="ja-JP" altLang="en-US" sz="1200" dirty="0" smtClean="0"/>
              <a:t>　時間</a:t>
            </a:r>
            <a:r>
              <a:rPr lang="en-US" altLang="ja-JP" sz="1200" dirty="0" smtClean="0"/>
              <a:t>[s]/60</a:t>
            </a:r>
            <a:br>
              <a:rPr lang="en-US" altLang="ja-JP" sz="1200" dirty="0" smtClean="0"/>
            </a:br>
            <a:r>
              <a:rPr lang="en-US" altLang="ja-JP" sz="1200" dirty="0" smtClean="0"/>
              <a:t>            10</a:t>
            </a:r>
            <a:r>
              <a:rPr lang="ja-JP" altLang="en-US" sz="1200" dirty="0" smtClean="0"/>
              <a:t>点 *</a:t>
            </a:r>
            <a:r>
              <a:rPr lang="en-US" altLang="ja-JP" sz="1200" dirty="0" smtClean="0"/>
              <a:t>10min = 100</a:t>
            </a:r>
            <a:r>
              <a:rPr lang="ja-JP" altLang="en-US" sz="1200" dirty="0" smtClean="0"/>
              <a:t>点</a:t>
            </a:r>
            <a:br>
              <a:rPr lang="ja-JP" altLang="en-US" sz="1200" dirty="0" smtClean="0"/>
            </a:br>
            <a:r>
              <a:rPr lang="ja-JP" altLang="en-US" sz="1200" dirty="0" smtClean="0"/>
              <a:t>            １００点*</a:t>
            </a:r>
            <a:r>
              <a:rPr lang="en-US" altLang="ja-JP" sz="1200" dirty="0" smtClean="0"/>
              <a:t>1</a:t>
            </a:r>
            <a:r>
              <a:rPr lang="ja-JP" altLang="en-US" sz="1200" dirty="0" smtClean="0"/>
              <a:t>分　＝１００点</a:t>
            </a:r>
            <a:endParaRPr kumimoji="1" lang="ja-JP" altLang="en-US" sz="1200" dirty="0"/>
          </a:p>
        </p:txBody>
      </p:sp>
    </p:spTree>
    <p:extLst>
      <p:ext uri="{BB962C8B-B14F-4D97-AF65-F5344CB8AC3E}">
        <p14:creationId xmlns:p14="http://schemas.microsoft.com/office/powerpoint/2010/main" xmlns="" val="9484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画面２：測定結果表示</a:t>
            </a:r>
            <a:endParaRPr lang="en-US" altLang="ja-JP" dirty="0"/>
          </a:p>
        </p:txBody>
      </p:sp>
      <p:grpSp>
        <p:nvGrpSpPr>
          <p:cNvPr id="23" name="グループ化 22">
            <a:extLst>
              <a:ext uri="{FF2B5EF4-FFF2-40B4-BE49-F238E27FC236}">
                <a16:creationId xmlns:a16="http://schemas.microsoft.com/office/drawing/2014/main" xmlns="" id="{D4858E69-FB5F-4D58-A247-F9B11F94B37E}"/>
              </a:ext>
            </a:extLst>
          </p:cNvPr>
          <p:cNvGrpSpPr/>
          <p:nvPr/>
        </p:nvGrpSpPr>
        <p:grpSpPr>
          <a:xfrm>
            <a:off x="2860541" y="1097283"/>
            <a:ext cx="3581823" cy="4854633"/>
            <a:chOff x="6678986" y="2223441"/>
            <a:chExt cx="2890567" cy="4116785"/>
          </a:xfrm>
        </p:grpSpPr>
        <p:pic>
          <p:nvPicPr>
            <p:cNvPr id="25" name="Picture 5">
              <a:extLst>
                <a:ext uri="{FF2B5EF4-FFF2-40B4-BE49-F238E27FC236}">
                  <a16:creationId xmlns:a16="http://schemas.microsoft.com/office/drawing/2014/main" xmlns="" id="{F4A98E37-8AEB-4A11-9B06-32CF981DC5EF}"/>
                </a:ext>
              </a:extLst>
            </p:cNvPr>
            <p:cNvPicPr>
              <a:picLocks noChangeAspect="1" noChangeArrowheads="1"/>
            </p:cNvPicPr>
            <p:nvPr/>
          </p:nvPicPr>
          <p:blipFill>
            <a:blip r:embed="rId2"/>
            <a:srcRect/>
            <a:stretch>
              <a:fillRect/>
            </a:stretch>
          </p:blipFill>
          <p:spPr bwMode="auto">
            <a:xfrm>
              <a:off x="6678986" y="2245256"/>
              <a:ext cx="2890567" cy="4094970"/>
            </a:xfrm>
            <a:prstGeom prst="rect">
              <a:avLst/>
            </a:prstGeom>
            <a:noFill/>
            <a:ln w="9525">
              <a:noFill/>
              <a:miter lim="800000"/>
              <a:headEnd/>
              <a:tailEnd/>
            </a:ln>
          </p:spPr>
        </p:pic>
        <p:sp>
          <p:nvSpPr>
            <p:cNvPr id="26" name="テキスト ボックス 25">
              <a:extLst>
                <a:ext uri="{FF2B5EF4-FFF2-40B4-BE49-F238E27FC236}">
                  <a16:creationId xmlns:a16="http://schemas.microsoft.com/office/drawing/2014/main" xmlns="" id="{3FAF0E5B-D29F-422B-AF95-B0F95576EC73}"/>
                </a:ext>
              </a:extLst>
            </p:cNvPr>
            <p:cNvSpPr txBox="1"/>
            <p:nvPr/>
          </p:nvSpPr>
          <p:spPr>
            <a:xfrm>
              <a:off x="6760187" y="2248842"/>
              <a:ext cx="1324402" cy="1169551"/>
            </a:xfrm>
            <a:prstGeom prst="rect">
              <a:avLst/>
            </a:prstGeom>
            <a:noFill/>
          </p:spPr>
          <p:txBody>
            <a:bodyPr wrap="none" rtlCol="0">
              <a:spAutoFit/>
            </a:bodyPr>
            <a:lstStyle/>
            <a:p>
              <a:r>
                <a:rPr kumimoji="1" lang="en-US" altLang="ja-JP" sz="1000" dirty="0">
                  <a:solidFill>
                    <a:schemeClr val="bg1">
                      <a:lumMod val="75000"/>
                    </a:schemeClr>
                  </a:solidFill>
                  <a:latin typeface="Century Gothic" pitchFamily="34" charset="0"/>
                </a:rPr>
                <a:t>Date:</a:t>
              </a:r>
            </a:p>
            <a:p>
              <a:r>
                <a:rPr lang="en-US" altLang="ja-JP" sz="1000" dirty="0">
                  <a:solidFill>
                    <a:schemeClr val="bg1">
                      <a:lumMod val="75000"/>
                    </a:schemeClr>
                  </a:solidFill>
                  <a:latin typeface="Century Gothic" pitchFamily="34" charset="0"/>
                </a:rPr>
                <a:t>Duration</a:t>
              </a:r>
            </a:p>
            <a:p>
              <a:r>
                <a:rPr kumimoji="1" lang="en-US" altLang="ja-JP" sz="1000" dirty="0">
                  <a:solidFill>
                    <a:schemeClr val="bg1">
                      <a:lumMod val="75000"/>
                    </a:schemeClr>
                  </a:solidFill>
                  <a:latin typeface="Century Gothic" pitchFamily="34" charset="0"/>
                </a:rPr>
                <a:t>Breath Type:</a:t>
              </a:r>
            </a:p>
            <a:p>
              <a:endParaRPr lang="en-US" altLang="ja-JP" sz="1000" dirty="0">
                <a:solidFill>
                  <a:schemeClr val="bg1">
                    <a:lumMod val="75000"/>
                  </a:schemeClr>
                </a:solidFill>
                <a:latin typeface="Century Gothic" pitchFamily="34" charset="0"/>
              </a:endParaRPr>
            </a:p>
            <a:p>
              <a:r>
                <a:rPr kumimoji="1" lang="en-US" altLang="ja-JP" sz="1000" dirty="0">
                  <a:solidFill>
                    <a:schemeClr val="bg1">
                      <a:lumMod val="75000"/>
                    </a:schemeClr>
                  </a:solidFill>
                  <a:latin typeface="Century Gothic" pitchFamily="34" charset="0"/>
                </a:rPr>
                <a:t>Coherence Score:</a:t>
              </a:r>
            </a:p>
            <a:p>
              <a:r>
                <a:rPr lang="en-US" altLang="ja-JP" sz="1000" dirty="0">
                  <a:solidFill>
                    <a:schemeClr val="bg1">
                      <a:lumMod val="75000"/>
                    </a:schemeClr>
                  </a:solidFill>
                  <a:latin typeface="Century Gothic" pitchFamily="34" charset="0"/>
                </a:rPr>
                <a:t>       Mean:</a:t>
              </a:r>
            </a:p>
            <a:p>
              <a:r>
                <a:rPr kumimoji="1" lang="en-US" altLang="ja-JP" sz="1000" dirty="0">
                  <a:solidFill>
                    <a:schemeClr val="bg1">
                      <a:lumMod val="75000"/>
                    </a:schemeClr>
                  </a:solidFill>
                  <a:latin typeface="Century Gothic" pitchFamily="34" charset="0"/>
                </a:rPr>
                <a:t>       Maximum:</a:t>
              </a:r>
              <a:endParaRPr kumimoji="1" lang="ja-JP" altLang="en-US" sz="1000" dirty="0">
                <a:solidFill>
                  <a:schemeClr val="bg1">
                    <a:lumMod val="75000"/>
                  </a:schemeClr>
                </a:solidFill>
                <a:latin typeface="Century Gothic" pitchFamily="34" charset="0"/>
              </a:endParaRPr>
            </a:p>
          </p:txBody>
        </p:sp>
        <p:sp>
          <p:nvSpPr>
            <p:cNvPr id="33" name="テキスト ボックス 32">
              <a:extLst>
                <a:ext uri="{FF2B5EF4-FFF2-40B4-BE49-F238E27FC236}">
                  <a16:creationId xmlns:a16="http://schemas.microsoft.com/office/drawing/2014/main" xmlns="" id="{204B85E3-FF28-453F-9D2B-401E9489282E}"/>
                </a:ext>
              </a:extLst>
            </p:cNvPr>
            <p:cNvSpPr txBox="1"/>
            <p:nvPr/>
          </p:nvSpPr>
          <p:spPr>
            <a:xfrm>
              <a:off x="7922737" y="2223441"/>
              <a:ext cx="1638654" cy="1169551"/>
            </a:xfrm>
            <a:prstGeom prst="rect">
              <a:avLst/>
            </a:prstGeom>
            <a:noFill/>
          </p:spPr>
          <p:txBody>
            <a:bodyPr wrap="none" rtlCol="0">
              <a:spAutoFit/>
            </a:bodyPr>
            <a:lstStyle/>
            <a:p>
              <a:pPr algn="r"/>
              <a:r>
                <a:rPr kumimoji="1" lang="en-US" altLang="ja-JP" sz="1000" dirty="0">
                  <a:solidFill>
                    <a:schemeClr val="bg1">
                      <a:lumMod val="75000"/>
                    </a:schemeClr>
                  </a:solidFill>
                  <a:latin typeface="Century Gothic" pitchFamily="34" charset="0"/>
                </a:rPr>
                <a:t>2018/06/25  AM10:40:05</a:t>
              </a:r>
            </a:p>
            <a:p>
              <a:pPr algn="r"/>
              <a:r>
                <a:rPr lang="en-US" altLang="ja-JP" sz="1000" dirty="0">
                  <a:solidFill>
                    <a:schemeClr val="bg1">
                      <a:lumMod val="75000"/>
                    </a:schemeClr>
                  </a:solidFill>
                  <a:latin typeface="Century Gothic" pitchFamily="34" charset="0"/>
                </a:rPr>
                <a:t>1:31</a:t>
              </a:r>
            </a:p>
            <a:p>
              <a:pPr algn="r"/>
              <a:r>
                <a:rPr kumimoji="1" lang="en-US" altLang="ja-JP" sz="1000" dirty="0">
                  <a:solidFill>
                    <a:schemeClr val="bg1">
                      <a:lumMod val="75000"/>
                    </a:schemeClr>
                  </a:solidFill>
                  <a:latin typeface="Century Gothic" pitchFamily="34" charset="0"/>
                </a:rPr>
                <a:t>5:5</a:t>
              </a:r>
            </a:p>
            <a:p>
              <a:pPr algn="r"/>
              <a:r>
                <a:rPr lang="en-US" altLang="ja-JP" sz="1000" dirty="0">
                  <a:solidFill>
                    <a:schemeClr val="bg1">
                      <a:lumMod val="75000"/>
                    </a:schemeClr>
                  </a:solidFill>
                  <a:latin typeface="Century Gothic" pitchFamily="34" charset="0"/>
                </a:rPr>
                <a:t>50% 0% 50% 0%</a:t>
              </a:r>
            </a:p>
            <a:p>
              <a:pPr algn="r"/>
              <a:endParaRPr lang="en-US" altLang="ja-JP" sz="1000" dirty="0">
                <a:solidFill>
                  <a:schemeClr val="bg1">
                    <a:lumMod val="75000"/>
                  </a:schemeClr>
                </a:solidFill>
                <a:latin typeface="Century Gothic" pitchFamily="34" charset="0"/>
              </a:endParaRPr>
            </a:p>
            <a:p>
              <a:pPr algn="r"/>
              <a:r>
                <a:rPr lang="en-US" altLang="ja-JP" sz="1000" dirty="0">
                  <a:solidFill>
                    <a:schemeClr val="bg1">
                      <a:lumMod val="75000"/>
                    </a:schemeClr>
                  </a:solidFill>
                  <a:latin typeface="Century Gothic" pitchFamily="34" charset="0"/>
                </a:rPr>
                <a:t>61%</a:t>
              </a:r>
            </a:p>
            <a:p>
              <a:pPr algn="r"/>
              <a:r>
                <a:rPr kumimoji="1" lang="en-US" altLang="ja-JP" sz="1000" dirty="0">
                  <a:solidFill>
                    <a:schemeClr val="bg1">
                      <a:lumMod val="75000"/>
                    </a:schemeClr>
                  </a:solidFill>
                  <a:latin typeface="Century Gothic" pitchFamily="34" charset="0"/>
                </a:rPr>
                <a:t>       83%</a:t>
              </a:r>
              <a:endParaRPr kumimoji="1" lang="ja-JP" altLang="en-US" sz="1000" dirty="0">
                <a:solidFill>
                  <a:schemeClr val="bg1">
                    <a:lumMod val="75000"/>
                  </a:schemeClr>
                </a:solidFill>
                <a:latin typeface="Century Gothic" pitchFamily="34" charset="0"/>
              </a:endParaRPr>
            </a:p>
          </p:txBody>
        </p:sp>
      </p:grpSp>
      <p:sp>
        <p:nvSpPr>
          <p:cNvPr id="34" name="コンテンツ プレースホルダー 2">
            <a:extLst>
              <a:ext uri="{FF2B5EF4-FFF2-40B4-BE49-F238E27FC236}">
                <a16:creationId xmlns:a16="http://schemas.microsoft.com/office/drawing/2014/main" xmlns="" id="{DBB9D2D2-CED6-48BA-96F9-E1E0CAD144FA}"/>
              </a:ext>
            </a:extLst>
          </p:cNvPr>
          <p:cNvSpPr>
            <a:spLocks noGrp="1"/>
          </p:cNvSpPr>
          <p:nvPr>
            <p:ph sz="quarter" idx="10"/>
          </p:nvPr>
        </p:nvSpPr>
        <p:spPr>
          <a:xfrm>
            <a:off x="188774" y="1179090"/>
            <a:ext cx="2586049" cy="998845"/>
          </a:xfrm>
          <a:solidFill>
            <a:schemeClr val="accent3">
              <a:lumMod val="10000"/>
              <a:lumOff val="90000"/>
            </a:schemeClr>
          </a:solidFill>
        </p:spPr>
        <p:txBody>
          <a:bodyPr>
            <a:normAutofit/>
          </a:bodyPr>
          <a:lstStyle/>
          <a:p>
            <a:r>
              <a:rPr lang="ja-JP" altLang="en-US" dirty="0"/>
              <a:t>心拍数測定結果</a:t>
            </a:r>
            <a:endParaRPr lang="en-US" altLang="ja-JP" dirty="0"/>
          </a:p>
          <a:p>
            <a:pPr marL="177800" indent="-177800">
              <a:buFont typeface="+mj-ea"/>
              <a:buAutoNum type="circleNumDbPlain"/>
            </a:pPr>
            <a:r>
              <a:rPr lang="ja-JP" altLang="en-US" sz="1100" dirty="0"/>
              <a:t>測定日時、呼吸法、達成度を表示する</a:t>
            </a:r>
            <a:endParaRPr lang="en-US" altLang="ja-JP" sz="1100" dirty="0"/>
          </a:p>
        </p:txBody>
      </p:sp>
      <p:sp>
        <p:nvSpPr>
          <p:cNvPr id="35" name="角丸四角形 38">
            <a:extLst>
              <a:ext uri="{FF2B5EF4-FFF2-40B4-BE49-F238E27FC236}">
                <a16:creationId xmlns:a16="http://schemas.microsoft.com/office/drawing/2014/main" xmlns="" id="{BE140F29-F059-4449-B0CD-5EF93B65326F}"/>
              </a:ext>
            </a:extLst>
          </p:cNvPr>
          <p:cNvSpPr/>
          <p:nvPr/>
        </p:nvSpPr>
        <p:spPr bwMode="auto">
          <a:xfrm>
            <a:off x="2861408" y="1121637"/>
            <a:ext cx="3575233" cy="1189472"/>
          </a:xfrm>
          <a:prstGeom prst="roundRect">
            <a:avLst/>
          </a:prstGeom>
          <a:noFill/>
          <a:ln w="1270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cxnSp>
        <p:nvCxnSpPr>
          <p:cNvPr id="36" name="図形 40">
            <a:extLst>
              <a:ext uri="{FF2B5EF4-FFF2-40B4-BE49-F238E27FC236}">
                <a16:creationId xmlns:a16="http://schemas.microsoft.com/office/drawing/2014/main" xmlns="" id="{669B643A-72C3-48F4-8242-027F57B55892}"/>
              </a:ext>
            </a:extLst>
          </p:cNvPr>
          <p:cNvCxnSpPr>
            <a:cxnSpLocks/>
            <a:stCxn id="35" idx="1"/>
            <a:endCxn id="34" idx="0"/>
          </p:cNvCxnSpPr>
          <p:nvPr/>
        </p:nvCxnSpPr>
        <p:spPr bwMode="auto">
          <a:xfrm rot="10800000">
            <a:off x="1481800" y="1179091"/>
            <a:ext cx="1379609" cy="537283"/>
          </a:xfrm>
          <a:prstGeom prst="bentConnector4">
            <a:avLst>
              <a:gd name="adj1" fmla="val 7356"/>
              <a:gd name="adj2" fmla="val 142547"/>
            </a:avLst>
          </a:prstGeom>
          <a:solidFill>
            <a:schemeClr val="bg1"/>
          </a:solidFill>
          <a:ln w="25400">
            <a:solidFill>
              <a:srgbClr val="FF0000"/>
            </a:solidFill>
            <a:tailEnd type="arrow"/>
          </a:ln>
          <a:effectLst/>
          <a:extLst>
            <a:ext uri="{91240B29-F687-4f45-9708-019B960494DF}">
              <a14:hiddenLine xmlns=""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tx1">
                      <a:alpha val="50000"/>
                    </a:schemeClr>
                  </a:outerShdw>
                </a:effectLst>
              </a14:hiddenEffects>
            </a:ext>
          </a:extLst>
        </p:spPr>
      </p:cxnSp>
      <p:sp>
        <p:nvSpPr>
          <p:cNvPr id="37" name="角丸四角形 38">
            <a:extLst>
              <a:ext uri="{FF2B5EF4-FFF2-40B4-BE49-F238E27FC236}">
                <a16:creationId xmlns:a16="http://schemas.microsoft.com/office/drawing/2014/main" xmlns="" id="{0B8194ED-014F-4794-ADAC-887E68387D0D}"/>
              </a:ext>
            </a:extLst>
          </p:cNvPr>
          <p:cNvSpPr/>
          <p:nvPr/>
        </p:nvSpPr>
        <p:spPr bwMode="auto">
          <a:xfrm>
            <a:off x="2867131" y="2504331"/>
            <a:ext cx="3575233" cy="1618781"/>
          </a:xfrm>
          <a:prstGeom prst="roundRect">
            <a:avLst/>
          </a:prstGeom>
          <a:noFill/>
          <a:ln w="1270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39" name="コンテンツ プレースホルダー 2">
            <a:extLst>
              <a:ext uri="{FF2B5EF4-FFF2-40B4-BE49-F238E27FC236}">
                <a16:creationId xmlns:a16="http://schemas.microsoft.com/office/drawing/2014/main" xmlns="" id="{C734F56D-D033-488B-8B4D-DADC4CDAA7AC}"/>
              </a:ext>
            </a:extLst>
          </p:cNvPr>
          <p:cNvSpPr txBox="1">
            <a:spLocks/>
          </p:cNvSpPr>
          <p:nvPr/>
        </p:nvSpPr>
        <p:spPr bwMode="gray">
          <a:xfrm>
            <a:off x="188773" y="2709397"/>
            <a:ext cx="2586049" cy="998845"/>
          </a:xfrm>
          <a:prstGeom prst="rect">
            <a:avLst/>
          </a:prstGeom>
          <a:solidFill>
            <a:schemeClr val="accent3">
              <a:lumMod val="10000"/>
              <a:lumOff val="90000"/>
            </a:schemeClr>
          </a:solidFill>
        </p:spPr>
        <p:txBody>
          <a:bodyPr vert="horz" lIns="91440" tIns="45720" rIns="91440" bIns="45720" rtlCol="0">
            <a:normAutofit/>
          </a:bodyPr>
          <a:lstStyle>
            <a:lvl1pPr marL="180000" indent="-180000" algn="l" rtl="0" eaLnBrk="1" fontAlgn="base" hangingPunct="0">
              <a:spcBef>
                <a:spcPts val="500"/>
              </a:spcBef>
              <a:spcAft>
                <a:spcPct val="0"/>
              </a:spcAft>
              <a:buClr>
                <a:srgbClr val="31722C"/>
              </a:buClr>
              <a:buFont typeface="Arial"/>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rgbClr val="31722C"/>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rgbClr val="31722C"/>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rgbClr val="31722C"/>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kern="0" dirty="0"/>
              <a:t>心拍数履歴</a:t>
            </a:r>
          </a:p>
          <a:p>
            <a:pPr marL="177800" indent="-177800">
              <a:buFont typeface="+mj-ea"/>
              <a:buAutoNum type="circleNumDbPlain"/>
            </a:pPr>
            <a:r>
              <a:rPr lang="ja-JP" altLang="en-US" sz="1100" kern="0" dirty="0"/>
              <a:t>カメラレンズで取得した明暗を基に、取得した心拍数をグラフ表示する</a:t>
            </a:r>
          </a:p>
        </p:txBody>
      </p:sp>
      <p:cxnSp>
        <p:nvCxnSpPr>
          <p:cNvPr id="40" name="図形 40">
            <a:extLst>
              <a:ext uri="{FF2B5EF4-FFF2-40B4-BE49-F238E27FC236}">
                <a16:creationId xmlns:a16="http://schemas.microsoft.com/office/drawing/2014/main" xmlns="" id="{11B066F0-0A3A-4049-9463-B88AE32EBD52}"/>
              </a:ext>
            </a:extLst>
          </p:cNvPr>
          <p:cNvCxnSpPr>
            <a:cxnSpLocks/>
            <a:stCxn id="37" idx="1"/>
            <a:endCxn id="39" idx="0"/>
          </p:cNvCxnSpPr>
          <p:nvPr/>
        </p:nvCxnSpPr>
        <p:spPr bwMode="auto">
          <a:xfrm rot="10800000">
            <a:off x="1481799" y="2709398"/>
            <a:ext cx="1385333" cy="604325"/>
          </a:xfrm>
          <a:prstGeom prst="bentConnector4">
            <a:avLst>
              <a:gd name="adj1" fmla="val 6932"/>
              <a:gd name="adj2" fmla="val 137827"/>
            </a:avLst>
          </a:prstGeom>
          <a:solidFill>
            <a:schemeClr val="bg1"/>
          </a:solidFill>
          <a:ln w="25400">
            <a:solidFill>
              <a:srgbClr val="FF0000"/>
            </a:solidFill>
            <a:tailEnd type="arrow"/>
          </a:ln>
          <a:effectLst/>
          <a:extLst>
            <a:ext uri="{91240B29-F687-4f45-9708-019B960494DF}">
              <a14:hiddenLine xmlns=""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tx1">
                      <a:alpha val="50000"/>
                    </a:schemeClr>
                  </a:outerShdw>
                </a:effectLst>
              </a14:hiddenEffects>
            </a:ext>
          </a:extLst>
        </p:spPr>
      </p:cxnSp>
      <p:sp>
        <p:nvSpPr>
          <p:cNvPr id="41" name="角丸四角形 38">
            <a:extLst>
              <a:ext uri="{FF2B5EF4-FFF2-40B4-BE49-F238E27FC236}">
                <a16:creationId xmlns:a16="http://schemas.microsoft.com/office/drawing/2014/main" xmlns="" id="{08C2C1FD-8616-430D-8F8F-180C61BA312A}"/>
              </a:ext>
            </a:extLst>
          </p:cNvPr>
          <p:cNvSpPr/>
          <p:nvPr/>
        </p:nvSpPr>
        <p:spPr bwMode="auto">
          <a:xfrm>
            <a:off x="2867132" y="4228123"/>
            <a:ext cx="3575233" cy="1618781"/>
          </a:xfrm>
          <a:prstGeom prst="roundRect">
            <a:avLst/>
          </a:prstGeom>
          <a:noFill/>
          <a:ln w="1270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2" name="コンテンツ プレースホルダー 2">
            <a:extLst>
              <a:ext uri="{FF2B5EF4-FFF2-40B4-BE49-F238E27FC236}">
                <a16:creationId xmlns:a16="http://schemas.microsoft.com/office/drawing/2014/main" xmlns="" id="{35F4D256-C8A3-43D4-9E2C-DEC12259CDAB}"/>
              </a:ext>
            </a:extLst>
          </p:cNvPr>
          <p:cNvSpPr txBox="1">
            <a:spLocks/>
          </p:cNvSpPr>
          <p:nvPr/>
        </p:nvSpPr>
        <p:spPr bwMode="gray">
          <a:xfrm>
            <a:off x="188775" y="4424589"/>
            <a:ext cx="2586049" cy="1422315"/>
          </a:xfrm>
          <a:prstGeom prst="rect">
            <a:avLst/>
          </a:prstGeom>
          <a:solidFill>
            <a:schemeClr val="accent3">
              <a:lumMod val="10000"/>
              <a:lumOff val="90000"/>
            </a:schemeClr>
          </a:solidFill>
        </p:spPr>
        <p:txBody>
          <a:bodyPr vert="horz" lIns="91440" tIns="45720" rIns="91440" bIns="45720" rtlCol="0">
            <a:normAutofit/>
          </a:bodyPr>
          <a:lstStyle>
            <a:lvl1pPr marL="180000" indent="-180000" algn="l" rtl="0" eaLnBrk="1" fontAlgn="base" hangingPunct="0">
              <a:spcBef>
                <a:spcPts val="500"/>
              </a:spcBef>
              <a:spcAft>
                <a:spcPct val="0"/>
              </a:spcAft>
              <a:buClr>
                <a:srgbClr val="31722C"/>
              </a:buClr>
              <a:buFont typeface="Arial"/>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rgbClr val="31722C"/>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rgbClr val="31722C"/>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rgbClr val="31722C"/>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kern="0" dirty="0"/>
              <a:t>コヒーレンス達成度合い</a:t>
            </a:r>
          </a:p>
          <a:p>
            <a:pPr marL="177800" indent="-177800">
              <a:buFont typeface="+mj-ea"/>
              <a:buAutoNum type="circleNumDbPlain"/>
            </a:pPr>
            <a:r>
              <a:rPr lang="ja-JP" altLang="en-US" sz="1100" kern="0" dirty="0"/>
              <a:t>呼吸タイミングと心拍数を基に、取得したコヒーレンス呼吸法の達成度をグラフ表示する</a:t>
            </a:r>
          </a:p>
        </p:txBody>
      </p:sp>
      <p:cxnSp>
        <p:nvCxnSpPr>
          <p:cNvPr id="43" name="図形 40">
            <a:extLst>
              <a:ext uri="{FF2B5EF4-FFF2-40B4-BE49-F238E27FC236}">
                <a16:creationId xmlns:a16="http://schemas.microsoft.com/office/drawing/2014/main" xmlns="" id="{FB69CD42-0B4C-45CA-AE84-7F04AE48EA70}"/>
              </a:ext>
            </a:extLst>
          </p:cNvPr>
          <p:cNvCxnSpPr>
            <a:cxnSpLocks/>
            <a:stCxn id="41" idx="1"/>
            <a:endCxn id="42" idx="0"/>
          </p:cNvCxnSpPr>
          <p:nvPr/>
        </p:nvCxnSpPr>
        <p:spPr bwMode="auto">
          <a:xfrm rot="10800000">
            <a:off x="1481800" y="4424590"/>
            <a:ext cx="1385332" cy="612925"/>
          </a:xfrm>
          <a:prstGeom prst="bentConnector4">
            <a:avLst>
              <a:gd name="adj1" fmla="val 7532"/>
              <a:gd name="adj2" fmla="val 137297"/>
            </a:avLst>
          </a:prstGeom>
          <a:solidFill>
            <a:schemeClr val="bg1"/>
          </a:solidFill>
          <a:ln w="25400">
            <a:solidFill>
              <a:srgbClr val="FF0000"/>
            </a:solidFill>
            <a:tailEnd type="arrow"/>
          </a:ln>
          <a:effectLst/>
          <a:extLst>
            <a:ext uri="{91240B29-F687-4f45-9708-019B960494DF}">
              <a14:hiddenLine xmlns="" xmlns:a14="http://schemas.microsoft.com/office/drawing/2010/main" w="317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tx1">
                      <a:alpha val="50000"/>
                    </a:schemeClr>
                  </a:outerShdw>
                </a:effectLst>
              </a14:hiddenEffects>
            </a:ext>
          </a:extLst>
        </p:spPr>
      </p:cxnSp>
      <p:sp>
        <p:nvSpPr>
          <p:cNvPr id="16" name="テキスト ボックス 15"/>
          <p:cNvSpPr txBox="1"/>
          <p:nvPr/>
        </p:nvSpPr>
        <p:spPr>
          <a:xfrm>
            <a:off x="7286324" y="3166712"/>
            <a:ext cx="1800493" cy="369332"/>
          </a:xfrm>
          <a:prstGeom prst="rect">
            <a:avLst/>
          </a:prstGeom>
          <a:noFill/>
        </p:spPr>
        <p:txBody>
          <a:bodyPr wrap="none" rtlCol="0">
            <a:spAutoFit/>
          </a:bodyPr>
          <a:lstStyle/>
          <a:p>
            <a:r>
              <a:rPr kumimoji="1" lang="ja-JP" altLang="en-US" dirty="0" smtClean="0"/>
              <a:t>ここをメインに</a:t>
            </a:r>
            <a:endParaRPr kumimoji="1" lang="ja-JP" altLang="en-US" dirty="0"/>
          </a:p>
        </p:txBody>
      </p:sp>
    </p:spTree>
    <p:extLst>
      <p:ext uri="{BB962C8B-B14F-4D97-AF65-F5344CB8AC3E}">
        <p14:creationId xmlns:p14="http://schemas.microsoft.com/office/powerpoint/2010/main" xmlns="" val="846590408"/>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xmlns="" w="31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tx1">
                    <a:alpha val="50000"/>
                  </a:schemeClr>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11867</TotalTime>
  <Words>1332</Words>
  <Application>Microsoft Office PowerPoint</Application>
  <PresentationFormat>A4 210 x 297 mm</PresentationFormat>
  <Paragraphs>482</Paragraphs>
  <Slides>28</Slides>
  <Notes>0</Notes>
  <HiddenSlides>0</HiddenSlides>
  <MMClips>0</MMClips>
  <ScaleCrop>false</ScaleCrop>
  <HeadingPairs>
    <vt:vector size="4" baseType="variant">
      <vt:variant>
        <vt:lpstr>テーマ</vt:lpstr>
      </vt:variant>
      <vt:variant>
        <vt:i4>1</vt:i4>
      </vt:variant>
      <vt:variant>
        <vt:lpstr>スライド タイトル</vt:lpstr>
      </vt:variant>
      <vt:variant>
        <vt:i4>28</vt:i4>
      </vt:variant>
    </vt:vector>
  </HeadingPairs>
  <TitlesOfParts>
    <vt:vector size="29" baseType="lpstr">
      <vt:lpstr>NEC_standard4_3</vt:lpstr>
      <vt:lpstr>心拍数計測アプリ開発に関する御提案書 （概算御見積書）</vt:lpstr>
      <vt:lpstr>目次</vt:lpstr>
      <vt:lpstr>はじめに</vt:lpstr>
      <vt:lpstr>開発ポリシー</vt:lpstr>
      <vt:lpstr>弊社の開発ポリシー</vt:lpstr>
      <vt:lpstr>弊社の開発ポリシー</vt:lpstr>
      <vt:lpstr>ご提案内容</vt:lpstr>
      <vt:lpstr>画面１：心拍数測定</vt:lpstr>
      <vt:lpstr>画面２：測定結果表示</vt:lpstr>
      <vt:lpstr>想定機能</vt:lpstr>
      <vt:lpstr>想定機能一覧</vt:lpstr>
      <vt:lpstr>検証バージョン</vt:lpstr>
      <vt:lpstr>費用について</vt:lpstr>
      <vt:lpstr>お見積もり条件</vt:lpstr>
      <vt:lpstr>費用まとめ</vt:lpstr>
      <vt:lpstr>オプション費用</vt:lpstr>
      <vt:lpstr>スケジュールについて</vt:lpstr>
      <vt:lpstr>全体スケジュール</vt:lpstr>
      <vt:lpstr>プロジェクト体制</vt:lpstr>
      <vt:lpstr>プロジェクトの体制について</vt:lpstr>
      <vt:lpstr>システムの運用</vt:lpstr>
      <vt:lpstr>サポートについて</vt:lpstr>
      <vt:lpstr>会社紹介</vt:lpstr>
      <vt:lpstr>会社概要</vt:lpstr>
      <vt:lpstr>納入実績・取引先</vt:lpstr>
      <vt:lpstr>納入実績・取引先</vt:lpstr>
      <vt:lpstr>最後に</vt:lpstr>
      <vt:lpstr>スライド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菊地 幸平 ２００９.</dc:creator>
  <cp:lastModifiedBy>桑山 博臣</cp:lastModifiedBy>
  <cp:revision>838</cp:revision>
  <cp:lastPrinted>2015-06-15T12:59:27Z</cp:lastPrinted>
  <dcterms:created xsi:type="dcterms:W3CDTF">2015-04-16T03:28:40Z</dcterms:created>
  <dcterms:modified xsi:type="dcterms:W3CDTF">2018-09-07T08:37:54Z</dcterms:modified>
</cp:coreProperties>
</file>