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2018/7/20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-northeast-1.console.aws.amazon.com/ec2/v2/home?region=ap-northeast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リカバリーブラインアプリ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RECOVERY DOOR</a:t>
            </a:r>
            <a:r>
              <a:rPr kumimoji="1" lang="ja-JP" altLang="en-US" dirty="0" smtClean="0"/>
              <a:t>　の</a:t>
            </a:r>
            <a:endParaRPr kumimoji="1" lang="en-US" altLang="ja-JP" dirty="0" smtClean="0"/>
          </a:p>
          <a:p>
            <a:r>
              <a:rPr lang="ja-JP" altLang="en-US" dirty="0" smtClean="0"/>
              <a:t>脳機能回復訓練箱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2018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20</a:t>
            </a:r>
            <a:r>
              <a:rPr lang="ja-JP" altLang="en-US" dirty="0" smtClean="0"/>
              <a:t>日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2160239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線の書かれた紙を見ながら、その線をなぞる事は簡単が、手元を見ずに、鏡越しに映された線をなぞるのは難しい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脳機能回復訓練連に下の様な器具が考案されたが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価格￥</a:t>
            </a:r>
            <a:r>
              <a:rPr lang="en-US" altLang="ja-JP" dirty="0" smtClean="0"/>
              <a:t>35,000</a:t>
            </a:r>
          </a:p>
          <a:p>
            <a:pPr lvl="1"/>
            <a:r>
              <a:rPr lang="ja-JP" altLang="en-US" dirty="0" smtClean="0"/>
              <a:t>場所も取る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アプリ化できないか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1028" name="Picture 4" descr="C:\Users\hkuwayama\Desktop\頭の体操\使い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340768"/>
            <a:ext cx="2094400" cy="1178952"/>
          </a:xfrm>
          <a:prstGeom prst="rect">
            <a:avLst/>
          </a:prstGeom>
          <a:noFill/>
        </p:spPr>
      </p:pic>
      <p:pic>
        <p:nvPicPr>
          <p:cNvPr id="6" name="コンテンツ プレースホルダ 3" descr="Recovery03.jpg"/>
          <p:cNvPicPr>
            <a:picLocks noChangeAspect="1"/>
          </p:cNvPicPr>
          <p:nvPr/>
        </p:nvPicPr>
        <p:blipFill>
          <a:blip r:embed="rId3" cstate="print"/>
          <a:srcRect l="28346" t="57298" r="2756" b="6675"/>
          <a:stretch>
            <a:fillRect/>
          </a:stretch>
        </p:blipFill>
        <p:spPr>
          <a:xfrm>
            <a:off x="114335" y="2996952"/>
            <a:ext cx="8994169" cy="3327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360040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素案①カメラでペン先の軌跡を追う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4906888" cy="5361459"/>
          </a:xfrm>
        </p:spPr>
        <p:txBody>
          <a:bodyPr>
            <a:normAutofit lnSpcReduction="10000"/>
          </a:bodyPr>
          <a:lstStyle/>
          <a:p>
            <a:pPr marL="179388" indent="-179388">
              <a:buFont typeface="+mj-ea"/>
              <a:buAutoNum type="circleNumDbPlain"/>
            </a:pPr>
            <a:r>
              <a:rPr kumimoji="1" lang="en-US" altLang="ja-JP" sz="1800" dirty="0" smtClean="0"/>
              <a:t>Android</a:t>
            </a:r>
            <a:r>
              <a:rPr kumimoji="1" lang="ja-JP" altLang="en-US" sz="1800" dirty="0" smtClean="0"/>
              <a:t>端末のモニターにトレースする</a:t>
            </a:r>
            <a:r>
              <a:rPr lang="ja-JP" altLang="en-US" sz="1800" dirty="0" smtClean="0"/>
              <a:t>画像を表示</a:t>
            </a:r>
            <a:endParaRPr lang="en-US" altLang="ja-JP" sz="18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kumimoji="1" lang="ja-JP" altLang="en-US" sz="1400" dirty="0" smtClean="0"/>
              <a:t>描画できる</a:t>
            </a:r>
            <a:r>
              <a:rPr kumimoji="1" lang="en-US" altLang="ja-JP" sz="1400" dirty="0" smtClean="0"/>
              <a:t>View</a:t>
            </a:r>
            <a:r>
              <a:rPr kumimoji="1" lang="ja-JP" altLang="en-US" sz="1400" dirty="0" smtClean="0"/>
              <a:t>を表示</a:t>
            </a:r>
            <a:endParaRPr kumimoji="1" lang="en-US" altLang="ja-JP" sz="14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kumimoji="1" lang="ja-JP" altLang="en-US" sz="1400" dirty="0" smtClean="0"/>
              <a:t>ディスプレイをなぞってトレース元になる画像を作成</a:t>
            </a:r>
            <a:endParaRPr kumimoji="1" lang="en-US" altLang="ja-JP" sz="14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kumimoji="1" lang="ja-JP" altLang="en-US" sz="1400" dirty="0" smtClean="0"/>
              <a:t>作成した画像を保存</a:t>
            </a:r>
            <a:endParaRPr kumimoji="1" lang="en-US" altLang="ja-JP" sz="14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kumimoji="1" lang="ja-JP" altLang="en-US" sz="1400" dirty="0" smtClean="0"/>
              <a:t>もしくは</a:t>
            </a:r>
            <a:r>
              <a:rPr kumimoji="1" lang="en-US" altLang="ja-JP" sz="1400" dirty="0" smtClean="0"/>
              <a:t>Ping</a:t>
            </a:r>
            <a:r>
              <a:rPr kumimoji="1" lang="ja-JP" altLang="en-US" sz="1400" dirty="0" smtClean="0"/>
              <a:t>などの画像ファイルを表示</a:t>
            </a:r>
            <a:endParaRPr kumimoji="1" lang="en-US" altLang="ja-JP" sz="1400" dirty="0" smtClean="0"/>
          </a:p>
          <a:p>
            <a:pPr marL="179388" indent="-179388">
              <a:buFont typeface="+mj-ea"/>
              <a:buAutoNum type="circleNumDbPlain"/>
            </a:pPr>
            <a:endParaRPr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r>
              <a:rPr kumimoji="1" lang="ja-JP" altLang="en-US" sz="1800" dirty="0" smtClean="0"/>
              <a:t>サブカメラで手元を撮影</a:t>
            </a:r>
            <a:endParaRPr kumimoji="1" lang="en-US" altLang="ja-JP" sz="18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lang="ja-JP" altLang="en-US" sz="1400" dirty="0" smtClean="0"/>
              <a:t>プレビュー表示の上にオーバーレイでトレースする画像を表示</a:t>
            </a:r>
            <a:endParaRPr lang="en-US" altLang="ja-JP" sz="14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lang="ja-JP" altLang="en-US" sz="1400" dirty="0" smtClean="0"/>
              <a:t>追跡する対象を特定</a:t>
            </a:r>
            <a:endParaRPr lang="en-US" altLang="ja-JP" sz="1400" dirty="0" smtClean="0"/>
          </a:p>
          <a:p>
            <a:pPr marL="979488" lvl="2" indent="-179388">
              <a:buFont typeface="Wingdings" pitchFamily="2" charset="2"/>
              <a:buChar char="Ø"/>
            </a:pPr>
            <a:r>
              <a:rPr lang="ja-JP" altLang="en-US" sz="1000" dirty="0" smtClean="0"/>
              <a:t>映像から検出？マーカーレス</a:t>
            </a:r>
            <a:r>
              <a:rPr lang="en-US" altLang="ja-JP" sz="1000" dirty="0" smtClean="0"/>
              <a:t>AR?</a:t>
            </a:r>
          </a:p>
          <a:p>
            <a:pPr marL="979488" lvl="2" indent="-179388">
              <a:buFont typeface="Wingdings" pitchFamily="2" charset="2"/>
              <a:buChar char="Ø"/>
            </a:pPr>
            <a:r>
              <a:rPr lang="ja-JP" altLang="en-US" sz="1000" dirty="0" smtClean="0"/>
              <a:t>画面上でペン先をタップ？</a:t>
            </a:r>
            <a:endParaRPr lang="en-US" altLang="ja-JP" sz="1000" dirty="0" smtClean="0"/>
          </a:p>
          <a:p>
            <a:pPr marL="979488" lvl="2" indent="-179388">
              <a:buFont typeface="Wingdings" pitchFamily="2" charset="2"/>
              <a:buChar char="Ø"/>
            </a:pPr>
            <a:r>
              <a:rPr lang="ja-JP" altLang="en-US" sz="1000" dirty="0" smtClean="0"/>
              <a:t>トレーズ画像の始点にペン先が有るものとして導線記録開始</a:t>
            </a:r>
            <a:endParaRPr lang="en-US" altLang="ja-JP" sz="1000" dirty="0" smtClean="0"/>
          </a:p>
          <a:p>
            <a:pPr marL="179388" indent="-179388">
              <a:buFont typeface="+mj-ea"/>
              <a:buAutoNum type="circleNumDbPlain"/>
            </a:pPr>
            <a:endParaRPr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r>
              <a:rPr kumimoji="1" lang="ja-JP" altLang="en-US" sz="1800" dirty="0" smtClean="0"/>
              <a:t>ペンの先だけを録画</a:t>
            </a:r>
            <a:endParaRPr kumimoji="1" lang="en-US" altLang="ja-JP" sz="18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lang="ja-JP" altLang="en-US" sz="1400" dirty="0" smtClean="0"/>
              <a:t>追跡対象の特定後、カメラ映像のプレビュー不要</a:t>
            </a:r>
            <a:endParaRPr lang="en-US" altLang="ja-JP" sz="1400" dirty="0" smtClean="0"/>
          </a:p>
          <a:p>
            <a:pPr marL="979488" lvl="2" indent="-179388">
              <a:buFont typeface="Wingdings" pitchFamily="2" charset="2"/>
              <a:buChar char="Ø"/>
            </a:pPr>
            <a:r>
              <a:rPr lang="ja-JP" altLang="en-US" sz="1000" dirty="0" smtClean="0"/>
              <a:t>ペン先を示す点とそれまでの軌跡だけを表示</a:t>
            </a:r>
            <a:endParaRPr lang="en-US" altLang="ja-JP" sz="1000" dirty="0" smtClean="0"/>
          </a:p>
          <a:p>
            <a:pPr marL="979488" lvl="2" indent="-179388">
              <a:buFont typeface="Wingdings" pitchFamily="2" charset="2"/>
              <a:buChar char="Ø"/>
            </a:pPr>
            <a:r>
              <a:rPr lang="ja-JP" altLang="en-US" sz="1000" dirty="0" smtClean="0"/>
              <a:t>ペン先の軌跡を描画</a:t>
            </a:r>
            <a:endParaRPr lang="en-US" altLang="ja-JP" sz="1000" dirty="0" smtClean="0"/>
          </a:p>
          <a:p>
            <a:pPr marL="179388" indent="-179388">
              <a:buFont typeface="+mj-ea"/>
              <a:buAutoNum type="circleNumDbPlain"/>
            </a:pPr>
            <a:endParaRPr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r>
              <a:rPr kumimoji="1" lang="ja-JP" altLang="en-US" sz="1800" dirty="0" smtClean="0"/>
              <a:t>その軌跡が表示されている図形と一致するかを評価する（必要？）</a:t>
            </a:r>
            <a:endParaRPr kumimoji="1"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endParaRPr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endParaRPr kumimoji="1" lang="ja-JP" altLang="en-US" sz="18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300192" y="620688"/>
            <a:ext cx="1872208" cy="3024336"/>
            <a:chOff x="6300192" y="620688"/>
            <a:chExt cx="1872208" cy="3024336"/>
          </a:xfrm>
        </p:grpSpPr>
        <p:sp>
          <p:nvSpPr>
            <p:cNvPr id="6" name="直方体 5"/>
            <p:cNvSpPr/>
            <p:nvPr/>
          </p:nvSpPr>
          <p:spPr>
            <a:xfrm>
              <a:off x="6300192" y="620688"/>
              <a:ext cx="1872208" cy="3024336"/>
            </a:xfrm>
            <a:prstGeom prst="cube">
              <a:avLst>
                <a:gd name="adj" fmla="val 4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444208" y="1052736"/>
              <a:ext cx="1512168" cy="2376264"/>
            </a:xfrm>
            <a:prstGeom prst="roundRect">
              <a:avLst>
                <a:gd name="adj" fmla="val 36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7092280" y="76470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カギ線コネクタ 14"/>
          <p:cNvCxnSpPr/>
          <p:nvPr/>
        </p:nvCxnSpPr>
        <p:spPr>
          <a:xfrm flipV="1">
            <a:off x="6588224" y="1916832"/>
            <a:ext cx="1152128" cy="36004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 15"/>
          <p:cNvSpPr/>
          <p:nvPr/>
        </p:nvSpPr>
        <p:spPr>
          <a:xfrm>
            <a:off x="6588224" y="1844824"/>
            <a:ext cx="1084729" cy="496043"/>
          </a:xfrm>
          <a:custGeom>
            <a:avLst/>
            <a:gdLst>
              <a:gd name="connsiteX0" fmla="*/ 0 w 1084729"/>
              <a:gd name="connsiteY0" fmla="*/ 461809 h 496043"/>
              <a:gd name="connsiteX1" fmla="*/ 349624 w 1084729"/>
              <a:gd name="connsiteY1" fmla="*/ 461809 h 496043"/>
              <a:gd name="connsiteX2" fmla="*/ 600635 w 1084729"/>
              <a:gd name="connsiteY2" fmla="*/ 452845 h 496043"/>
              <a:gd name="connsiteX3" fmla="*/ 600635 w 1084729"/>
              <a:gd name="connsiteY3" fmla="*/ 282515 h 496043"/>
              <a:gd name="connsiteX4" fmla="*/ 546847 w 1084729"/>
              <a:gd name="connsiteY4" fmla="*/ 255621 h 496043"/>
              <a:gd name="connsiteX5" fmla="*/ 502024 w 1084729"/>
              <a:gd name="connsiteY5" fmla="*/ 192868 h 496043"/>
              <a:gd name="connsiteX6" fmla="*/ 484094 w 1084729"/>
              <a:gd name="connsiteY6" fmla="*/ 85292 h 496043"/>
              <a:gd name="connsiteX7" fmla="*/ 519953 w 1084729"/>
              <a:gd name="connsiteY7" fmla="*/ 76327 h 496043"/>
              <a:gd name="connsiteX8" fmla="*/ 573741 w 1084729"/>
              <a:gd name="connsiteY8" fmla="*/ 58398 h 496043"/>
              <a:gd name="connsiteX9" fmla="*/ 869577 w 1084729"/>
              <a:gd name="connsiteY9" fmla="*/ 67362 h 496043"/>
              <a:gd name="connsiteX10" fmla="*/ 896471 w 1084729"/>
              <a:gd name="connsiteY10" fmla="*/ 76327 h 496043"/>
              <a:gd name="connsiteX11" fmla="*/ 977153 w 1084729"/>
              <a:gd name="connsiteY11" fmla="*/ 58398 h 496043"/>
              <a:gd name="connsiteX12" fmla="*/ 995082 w 1084729"/>
              <a:gd name="connsiteY12" fmla="*/ 31504 h 496043"/>
              <a:gd name="connsiteX13" fmla="*/ 1084729 w 1084729"/>
              <a:gd name="connsiteY13" fmla="*/ 22539 h 496043"/>
              <a:gd name="connsiteX14" fmla="*/ 1057835 w 1084729"/>
              <a:gd name="connsiteY14" fmla="*/ 49433 h 4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4729" h="496043">
                <a:moveTo>
                  <a:pt x="0" y="461809"/>
                </a:moveTo>
                <a:cubicBezTo>
                  <a:pt x="136933" y="496043"/>
                  <a:pt x="27215" y="472044"/>
                  <a:pt x="349624" y="461809"/>
                </a:cubicBezTo>
                <a:lnTo>
                  <a:pt x="600635" y="452845"/>
                </a:lnTo>
                <a:cubicBezTo>
                  <a:pt x="611420" y="388133"/>
                  <a:pt x="620822" y="358215"/>
                  <a:pt x="600635" y="282515"/>
                </a:cubicBezTo>
                <a:cubicBezTo>
                  <a:pt x="597244" y="269800"/>
                  <a:pt x="556452" y="258823"/>
                  <a:pt x="546847" y="255621"/>
                </a:cubicBezTo>
                <a:cubicBezTo>
                  <a:pt x="545300" y="253558"/>
                  <a:pt x="505301" y="201608"/>
                  <a:pt x="502024" y="192868"/>
                </a:cubicBezTo>
                <a:cubicBezTo>
                  <a:pt x="495973" y="176733"/>
                  <a:pt x="485425" y="94612"/>
                  <a:pt x="484094" y="85292"/>
                </a:cubicBezTo>
                <a:cubicBezTo>
                  <a:pt x="496047" y="82304"/>
                  <a:pt x="508152" y="79867"/>
                  <a:pt x="519953" y="76327"/>
                </a:cubicBezTo>
                <a:cubicBezTo>
                  <a:pt x="538055" y="70896"/>
                  <a:pt x="573741" y="58398"/>
                  <a:pt x="573741" y="58398"/>
                </a:cubicBezTo>
                <a:cubicBezTo>
                  <a:pt x="672353" y="61386"/>
                  <a:pt x="771072" y="61890"/>
                  <a:pt x="869577" y="67362"/>
                </a:cubicBezTo>
                <a:cubicBezTo>
                  <a:pt x="879012" y="67886"/>
                  <a:pt x="887021" y="76327"/>
                  <a:pt x="896471" y="76327"/>
                </a:cubicBezTo>
                <a:cubicBezTo>
                  <a:pt x="928022" y="76327"/>
                  <a:pt x="949421" y="67641"/>
                  <a:pt x="977153" y="58398"/>
                </a:cubicBezTo>
                <a:cubicBezTo>
                  <a:pt x="983129" y="49433"/>
                  <a:pt x="987464" y="39122"/>
                  <a:pt x="995082" y="31504"/>
                </a:cubicBezTo>
                <a:cubicBezTo>
                  <a:pt x="1026586" y="0"/>
                  <a:pt x="1036750" y="15685"/>
                  <a:pt x="1084729" y="22539"/>
                </a:cubicBezTo>
                <a:cubicBezTo>
                  <a:pt x="1065142" y="51919"/>
                  <a:pt x="1077574" y="49433"/>
                  <a:pt x="1057835" y="4943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5652120" y="4653136"/>
            <a:ext cx="1800200" cy="640059"/>
          </a:xfrm>
          <a:custGeom>
            <a:avLst/>
            <a:gdLst>
              <a:gd name="connsiteX0" fmla="*/ 0 w 1084729"/>
              <a:gd name="connsiteY0" fmla="*/ 461809 h 496043"/>
              <a:gd name="connsiteX1" fmla="*/ 349624 w 1084729"/>
              <a:gd name="connsiteY1" fmla="*/ 461809 h 496043"/>
              <a:gd name="connsiteX2" fmla="*/ 600635 w 1084729"/>
              <a:gd name="connsiteY2" fmla="*/ 452845 h 496043"/>
              <a:gd name="connsiteX3" fmla="*/ 600635 w 1084729"/>
              <a:gd name="connsiteY3" fmla="*/ 282515 h 496043"/>
              <a:gd name="connsiteX4" fmla="*/ 546847 w 1084729"/>
              <a:gd name="connsiteY4" fmla="*/ 255621 h 496043"/>
              <a:gd name="connsiteX5" fmla="*/ 502024 w 1084729"/>
              <a:gd name="connsiteY5" fmla="*/ 192868 h 496043"/>
              <a:gd name="connsiteX6" fmla="*/ 484094 w 1084729"/>
              <a:gd name="connsiteY6" fmla="*/ 85292 h 496043"/>
              <a:gd name="connsiteX7" fmla="*/ 519953 w 1084729"/>
              <a:gd name="connsiteY7" fmla="*/ 76327 h 496043"/>
              <a:gd name="connsiteX8" fmla="*/ 573741 w 1084729"/>
              <a:gd name="connsiteY8" fmla="*/ 58398 h 496043"/>
              <a:gd name="connsiteX9" fmla="*/ 869577 w 1084729"/>
              <a:gd name="connsiteY9" fmla="*/ 67362 h 496043"/>
              <a:gd name="connsiteX10" fmla="*/ 896471 w 1084729"/>
              <a:gd name="connsiteY10" fmla="*/ 76327 h 496043"/>
              <a:gd name="connsiteX11" fmla="*/ 977153 w 1084729"/>
              <a:gd name="connsiteY11" fmla="*/ 58398 h 496043"/>
              <a:gd name="connsiteX12" fmla="*/ 995082 w 1084729"/>
              <a:gd name="connsiteY12" fmla="*/ 31504 h 496043"/>
              <a:gd name="connsiteX13" fmla="*/ 1084729 w 1084729"/>
              <a:gd name="connsiteY13" fmla="*/ 22539 h 496043"/>
              <a:gd name="connsiteX14" fmla="*/ 1057835 w 1084729"/>
              <a:gd name="connsiteY14" fmla="*/ 49433 h 4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4729" h="496043">
                <a:moveTo>
                  <a:pt x="0" y="461809"/>
                </a:moveTo>
                <a:cubicBezTo>
                  <a:pt x="136933" y="496043"/>
                  <a:pt x="27215" y="472044"/>
                  <a:pt x="349624" y="461809"/>
                </a:cubicBezTo>
                <a:lnTo>
                  <a:pt x="600635" y="452845"/>
                </a:lnTo>
                <a:cubicBezTo>
                  <a:pt x="611420" y="388133"/>
                  <a:pt x="620822" y="358215"/>
                  <a:pt x="600635" y="282515"/>
                </a:cubicBezTo>
                <a:cubicBezTo>
                  <a:pt x="597244" y="269800"/>
                  <a:pt x="556452" y="258823"/>
                  <a:pt x="546847" y="255621"/>
                </a:cubicBezTo>
                <a:cubicBezTo>
                  <a:pt x="545300" y="253558"/>
                  <a:pt x="505301" y="201608"/>
                  <a:pt x="502024" y="192868"/>
                </a:cubicBezTo>
                <a:cubicBezTo>
                  <a:pt x="495973" y="176733"/>
                  <a:pt x="485425" y="94612"/>
                  <a:pt x="484094" y="85292"/>
                </a:cubicBezTo>
                <a:cubicBezTo>
                  <a:pt x="496047" y="82304"/>
                  <a:pt x="508152" y="79867"/>
                  <a:pt x="519953" y="76327"/>
                </a:cubicBezTo>
                <a:cubicBezTo>
                  <a:pt x="538055" y="70896"/>
                  <a:pt x="573741" y="58398"/>
                  <a:pt x="573741" y="58398"/>
                </a:cubicBezTo>
                <a:cubicBezTo>
                  <a:pt x="672353" y="61386"/>
                  <a:pt x="771072" y="61890"/>
                  <a:pt x="869577" y="67362"/>
                </a:cubicBezTo>
                <a:cubicBezTo>
                  <a:pt x="879012" y="67886"/>
                  <a:pt x="887021" y="76327"/>
                  <a:pt x="896471" y="76327"/>
                </a:cubicBezTo>
                <a:cubicBezTo>
                  <a:pt x="928022" y="76327"/>
                  <a:pt x="949421" y="67641"/>
                  <a:pt x="977153" y="58398"/>
                </a:cubicBezTo>
                <a:cubicBezTo>
                  <a:pt x="983129" y="49433"/>
                  <a:pt x="987464" y="39122"/>
                  <a:pt x="995082" y="31504"/>
                </a:cubicBezTo>
                <a:cubicBezTo>
                  <a:pt x="1026586" y="0"/>
                  <a:pt x="1036750" y="15685"/>
                  <a:pt x="1084729" y="22539"/>
                </a:cubicBezTo>
                <a:cubicBezTo>
                  <a:pt x="1065142" y="51919"/>
                  <a:pt x="1077574" y="49433"/>
                  <a:pt x="1057835" y="49433"/>
                </a:cubicBez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 descr="C:\Users\hkuwayama\Desktop\頭の体操\h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077072"/>
            <a:ext cx="2344518" cy="1526259"/>
          </a:xfrm>
          <a:prstGeom prst="rect">
            <a:avLst/>
          </a:prstGeom>
          <a:noFill/>
        </p:spPr>
      </p:pic>
      <p:cxnSp>
        <p:nvCxnSpPr>
          <p:cNvPr id="20" name="カギ線コネクタ 19"/>
          <p:cNvCxnSpPr/>
          <p:nvPr/>
        </p:nvCxnSpPr>
        <p:spPr>
          <a:xfrm flipV="1">
            <a:off x="5004048" y="1484784"/>
            <a:ext cx="1152128" cy="36004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 20"/>
          <p:cNvSpPr/>
          <p:nvPr/>
        </p:nvSpPr>
        <p:spPr>
          <a:xfrm>
            <a:off x="4716016" y="4581128"/>
            <a:ext cx="1084729" cy="496043"/>
          </a:xfrm>
          <a:custGeom>
            <a:avLst/>
            <a:gdLst>
              <a:gd name="connsiteX0" fmla="*/ 0 w 1084729"/>
              <a:gd name="connsiteY0" fmla="*/ 461809 h 496043"/>
              <a:gd name="connsiteX1" fmla="*/ 349624 w 1084729"/>
              <a:gd name="connsiteY1" fmla="*/ 461809 h 496043"/>
              <a:gd name="connsiteX2" fmla="*/ 600635 w 1084729"/>
              <a:gd name="connsiteY2" fmla="*/ 452845 h 496043"/>
              <a:gd name="connsiteX3" fmla="*/ 600635 w 1084729"/>
              <a:gd name="connsiteY3" fmla="*/ 282515 h 496043"/>
              <a:gd name="connsiteX4" fmla="*/ 546847 w 1084729"/>
              <a:gd name="connsiteY4" fmla="*/ 255621 h 496043"/>
              <a:gd name="connsiteX5" fmla="*/ 502024 w 1084729"/>
              <a:gd name="connsiteY5" fmla="*/ 192868 h 496043"/>
              <a:gd name="connsiteX6" fmla="*/ 484094 w 1084729"/>
              <a:gd name="connsiteY6" fmla="*/ 85292 h 496043"/>
              <a:gd name="connsiteX7" fmla="*/ 519953 w 1084729"/>
              <a:gd name="connsiteY7" fmla="*/ 76327 h 496043"/>
              <a:gd name="connsiteX8" fmla="*/ 573741 w 1084729"/>
              <a:gd name="connsiteY8" fmla="*/ 58398 h 496043"/>
              <a:gd name="connsiteX9" fmla="*/ 869577 w 1084729"/>
              <a:gd name="connsiteY9" fmla="*/ 67362 h 496043"/>
              <a:gd name="connsiteX10" fmla="*/ 896471 w 1084729"/>
              <a:gd name="connsiteY10" fmla="*/ 76327 h 496043"/>
              <a:gd name="connsiteX11" fmla="*/ 977153 w 1084729"/>
              <a:gd name="connsiteY11" fmla="*/ 58398 h 496043"/>
              <a:gd name="connsiteX12" fmla="*/ 995082 w 1084729"/>
              <a:gd name="connsiteY12" fmla="*/ 31504 h 496043"/>
              <a:gd name="connsiteX13" fmla="*/ 1084729 w 1084729"/>
              <a:gd name="connsiteY13" fmla="*/ 22539 h 496043"/>
              <a:gd name="connsiteX14" fmla="*/ 1057835 w 1084729"/>
              <a:gd name="connsiteY14" fmla="*/ 49433 h 4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4729" h="496043">
                <a:moveTo>
                  <a:pt x="0" y="461809"/>
                </a:moveTo>
                <a:cubicBezTo>
                  <a:pt x="136933" y="496043"/>
                  <a:pt x="27215" y="472044"/>
                  <a:pt x="349624" y="461809"/>
                </a:cubicBezTo>
                <a:lnTo>
                  <a:pt x="600635" y="452845"/>
                </a:lnTo>
                <a:cubicBezTo>
                  <a:pt x="611420" y="388133"/>
                  <a:pt x="620822" y="358215"/>
                  <a:pt x="600635" y="282515"/>
                </a:cubicBezTo>
                <a:cubicBezTo>
                  <a:pt x="597244" y="269800"/>
                  <a:pt x="556452" y="258823"/>
                  <a:pt x="546847" y="255621"/>
                </a:cubicBezTo>
                <a:cubicBezTo>
                  <a:pt x="545300" y="253558"/>
                  <a:pt x="505301" y="201608"/>
                  <a:pt x="502024" y="192868"/>
                </a:cubicBezTo>
                <a:cubicBezTo>
                  <a:pt x="495973" y="176733"/>
                  <a:pt x="485425" y="94612"/>
                  <a:pt x="484094" y="85292"/>
                </a:cubicBezTo>
                <a:cubicBezTo>
                  <a:pt x="496047" y="82304"/>
                  <a:pt x="508152" y="79867"/>
                  <a:pt x="519953" y="76327"/>
                </a:cubicBezTo>
                <a:cubicBezTo>
                  <a:pt x="538055" y="70896"/>
                  <a:pt x="573741" y="58398"/>
                  <a:pt x="573741" y="58398"/>
                </a:cubicBezTo>
                <a:cubicBezTo>
                  <a:pt x="672353" y="61386"/>
                  <a:pt x="771072" y="61890"/>
                  <a:pt x="869577" y="67362"/>
                </a:cubicBezTo>
                <a:cubicBezTo>
                  <a:pt x="879012" y="67886"/>
                  <a:pt x="887021" y="76327"/>
                  <a:pt x="896471" y="76327"/>
                </a:cubicBezTo>
                <a:cubicBezTo>
                  <a:pt x="928022" y="76327"/>
                  <a:pt x="949421" y="67641"/>
                  <a:pt x="977153" y="58398"/>
                </a:cubicBezTo>
                <a:cubicBezTo>
                  <a:pt x="983129" y="49433"/>
                  <a:pt x="987464" y="39122"/>
                  <a:pt x="995082" y="31504"/>
                </a:cubicBezTo>
                <a:cubicBezTo>
                  <a:pt x="1026586" y="0"/>
                  <a:pt x="1036750" y="15685"/>
                  <a:pt x="1084729" y="22539"/>
                </a:cubicBezTo>
                <a:cubicBezTo>
                  <a:pt x="1065142" y="51919"/>
                  <a:pt x="1077574" y="49433"/>
                  <a:pt x="1057835" y="4943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4283968" y="3108970"/>
            <a:ext cx="1800200" cy="640059"/>
          </a:xfrm>
          <a:custGeom>
            <a:avLst/>
            <a:gdLst>
              <a:gd name="connsiteX0" fmla="*/ 0 w 1084729"/>
              <a:gd name="connsiteY0" fmla="*/ 461809 h 496043"/>
              <a:gd name="connsiteX1" fmla="*/ 349624 w 1084729"/>
              <a:gd name="connsiteY1" fmla="*/ 461809 h 496043"/>
              <a:gd name="connsiteX2" fmla="*/ 600635 w 1084729"/>
              <a:gd name="connsiteY2" fmla="*/ 452845 h 496043"/>
              <a:gd name="connsiteX3" fmla="*/ 600635 w 1084729"/>
              <a:gd name="connsiteY3" fmla="*/ 282515 h 496043"/>
              <a:gd name="connsiteX4" fmla="*/ 546847 w 1084729"/>
              <a:gd name="connsiteY4" fmla="*/ 255621 h 496043"/>
              <a:gd name="connsiteX5" fmla="*/ 502024 w 1084729"/>
              <a:gd name="connsiteY5" fmla="*/ 192868 h 496043"/>
              <a:gd name="connsiteX6" fmla="*/ 484094 w 1084729"/>
              <a:gd name="connsiteY6" fmla="*/ 85292 h 496043"/>
              <a:gd name="connsiteX7" fmla="*/ 519953 w 1084729"/>
              <a:gd name="connsiteY7" fmla="*/ 76327 h 496043"/>
              <a:gd name="connsiteX8" fmla="*/ 573741 w 1084729"/>
              <a:gd name="connsiteY8" fmla="*/ 58398 h 496043"/>
              <a:gd name="connsiteX9" fmla="*/ 869577 w 1084729"/>
              <a:gd name="connsiteY9" fmla="*/ 67362 h 496043"/>
              <a:gd name="connsiteX10" fmla="*/ 896471 w 1084729"/>
              <a:gd name="connsiteY10" fmla="*/ 76327 h 496043"/>
              <a:gd name="connsiteX11" fmla="*/ 977153 w 1084729"/>
              <a:gd name="connsiteY11" fmla="*/ 58398 h 496043"/>
              <a:gd name="connsiteX12" fmla="*/ 995082 w 1084729"/>
              <a:gd name="connsiteY12" fmla="*/ 31504 h 496043"/>
              <a:gd name="connsiteX13" fmla="*/ 1084729 w 1084729"/>
              <a:gd name="connsiteY13" fmla="*/ 22539 h 496043"/>
              <a:gd name="connsiteX14" fmla="*/ 1057835 w 1084729"/>
              <a:gd name="connsiteY14" fmla="*/ 49433 h 4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4729" h="496043">
                <a:moveTo>
                  <a:pt x="0" y="461809"/>
                </a:moveTo>
                <a:cubicBezTo>
                  <a:pt x="136933" y="496043"/>
                  <a:pt x="27215" y="472044"/>
                  <a:pt x="349624" y="461809"/>
                </a:cubicBezTo>
                <a:lnTo>
                  <a:pt x="600635" y="452845"/>
                </a:lnTo>
                <a:cubicBezTo>
                  <a:pt x="611420" y="388133"/>
                  <a:pt x="620822" y="358215"/>
                  <a:pt x="600635" y="282515"/>
                </a:cubicBezTo>
                <a:cubicBezTo>
                  <a:pt x="597244" y="269800"/>
                  <a:pt x="556452" y="258823"/>
                  <a:pt x="546847" y="255621"/>
                </a:cubicBezTo>
                <a:cubicBezTo>
                  <a:pt x="545300" y="253558"/>
                  <a:pt x="505301" y="201608"/>
                  <a:pt x="502024" y="192868"/>
                </a:cubicBezTo>
                <a:cubicBezTo>
                  <a:pt x="495973" y="176733"/>
                  <a:pt x="485425" y="94612"/>
                  <a:pt x="484094" y="85292"/>
                </a:cubicBezTo>
                <a:cubicBezTo>
                  <a:pt x="496047" y="82304"/>
                  <a:pt x="508152" y="79867"/>
                  <a:pt x="519953" y="76327"/>
                </a:cubicBezTo>
                <a:cubicBezTo>
                  <a:pt x="538055" y="70896"/>
                  <a:pt x="573741" y="58398"/>
                  <a:pt x="573741" y="58398"/>
                </a:cubicBezTo>
                <a:cubicBezTo>
                  <a:pt x="672353" y="61386"/>
                  <a:pt x="771072" y="61890"/>
                  <a:pt x="869577" y="67362"/>
                </a:cubicBezTo>
                <a:cubicBezTo>
                  <a:pt x="879012" y="67886"/>
                  <a:pt x="887021" y="76327"/>
                  <a:pt x="896471" y="76327"/>
                </a:cubicBezTo>
                <a:cubicBezTo>
                  <a:pt x="928022" y="76327"/>
                  <a:pt x="949421" y="67641"/>
                  <a:pt x="977153" y="58398"/>
                </a:cubicBezTo>
                <a:cubicBezTo>
                  <a:pt x="983129" y="49433"/>
                  <a:pt x="987464" y="39122"/>
                  <a:pt x="995082" y="31504"/>
                </a:cubicBezTo>
                <a:cubicBezTo>
                  <a:pt x="1026586" y="0"/>
                  <a:pt x="1036750" y="15685"/>
                  <a:pt x="1084729" y="22539"/>
                </a:cubicBezTo>
                <a:cubicBezTo>
                  <a:pt x="1065142" y="51919"/>
                  <a:pt x="1077574" y="49433"/>
                  <a:pt x="1057835" y="49433"/>
                </a:cubicBez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aptop"/>
          <p:cNvSpPr>
            <a:spLocks noEditPoints="1" noChangeArrowheads="1"/>
          </p:cNvSpPr>
          <p:nvPr/>
        </p:nvSpPr>
        <p:spPr bwMode="auto">
          <a:xfrm>
            <a:off x="6228184" y="692696"/>
            <a:ext cx="2592288" cy="195103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360040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素案②</a:t>
            </a:r>
            <a:r>
              <a:rPr lang="en-US" altLang="ja-JP" sz="2800" dirty="0" smtClean="0"/>
              <a:t> Stock.IO</a:t>
            </a:r>
            <a:r>
              <a:rPr lang="ja-JP" altLang="en-US" sz="2800" dirty="0" smtClean="0"/>
              <a:t>の利用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4906888" cy="5361459"/>
          </a:xfrm>
        </p:spPr>
        <p:txBody>
          <a:bodyPr>
            <a:normAutofit lnSpcReduction="10000"/>
          </a:bodyPr>
          <a:lstStyle/>
          <a:p>
            <a:pPr marL="179388" indent="-179388">
              <a:buFont typeface="+mj-ea"/>
              <a:buAutoNum type="circleNumDbPlain"/>
            </a:pPr>
            <a:r>
              <a:rPr lang="en-US" altLang="ja-JP" sz="1800" dirty="0" smtClean="0"/>
              <a:t>PC</a:t>
            </a:r>
            <a:r>
              <a:rPr kumimoji="1" lang="ja-JP" altLang="en-US" sz="1800" dirty="0" smtClean="0"/>
              <a:t>のモニターにトレースする</a:t>
            </a:r>
            <a:r>
              <a:rPr lang="ja-JP" altLang="en-US" sz="1800" dirty="0" smtClean="0"/>
              <a:t>画像を表示</a:t>
            </a:r>
            <a:endParaRPr lang="en-US" altLang="ja-JP" sz="18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kumimoji="1" lang="en-US" altLang="ja-JP" sz="1400" dirty="0" smtClean="0"/>
              <a:t>AWS</a:t>
            </a:r>
            <a:r>
              <a:rPr kumimoji="1" lang="ja-JP" altLang="en-US" sz="1400" dirty="0" smtClean="0"/>
              <a:t>の</a:t>
            </a:r>
            <a:r>
              <a:rPr kumimoji="1" lang="en-US" altLang="ja-JP" sz="1400" dirty="0" smtClean="0"/>
              <a:t>EC2</a:t>
            </a:r>
            <a:r>
              <a:rPr kumimoji="1" lang="ja-JP" altLang="en-US" sz="1400" dirty="0" smtClean="0"/>
              <a:t>など</a:t>
            </a:r>
            <a:r>
              <a:rPr kumimoji="1" lang="en-US" altLang="ja-JP" sz="1400" dirty="0" smtClean="0"/>
              <a:t>Nodo.js</a:t>
            </a:r>
            <a:r>
              <a:rPr kumimoji="1" lang="ja-JP" altLang="en-US" sz="1400" dirty="0" smtClean="0"/>
              <a:t>が利用できるサーバにホワイトボードアプリを設置</a:t>
            </a:r>
            <a:endParaRPr kumimoji="1" lang="en-US" altLang="ja-JP" sz="14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kumimoji="1" lang="ja-JP" altLang="en-US" sz="1400" dirty="0" smtClean="0"/>
              <a:t>トレース元になる画像を送信し、ホワイドボードに表示</a:t>
            </a:r>
            <a:endParaRPr kumimoji="1" lang="en-US" altLang="ja-JP" sz="1400" dirty="0" smtClean="0"/>
          </a:p>
          <a:p>
            <a:pPr marL="979488" lvl="2" indent="-179388">
              <a:buFont typeface="Wingdings" pitchFamily="2" charset="2"/>
              <a:buChar char="Ø"/>
            </a:pPr>
            <a:r>
              <a:rPr lang="ja-JP" altLang="en-US" sz="1000" dirty="0" smtClean="0"/>
              <a:t>元画像は</a:t>
            </a:r>
            <a:r>
              <a:rPr lang="en-US" altLang="ja-JP" sz="1000" dirty="0" smtClean="0"/>
              <a:t>Android</a:t>
            </a:r>
            <a:r>
              <a:rPr lang="ja-JP" altLang="en-US" sz="1000" dirty="0" smtClean="0"/>
              <a:t>端末に有り、</a:t>
            </a:r>
            <a:endParaRPr kumimoji="1" lang="en-US" altLang="ja-JP" sz="1000" dirty="0" smtClean="0"/>
          </a:p>
          <a:p>
            <a:pPr marL="579438" lvl="1" indent="-179388">
              <a:buFont typeface="Wingdings" pitchFamily="2" charset="2"/>
              <a:buChar char="Ø"/>
            </a:pPr>
            <a:endParaRPr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r>
              <a:rPr lang="en-US" altLang="ja-JP" sz="1800" dirty="0" smtClean="0"/>
              <a:t>Android</a:t>
            </a:r>
            <a:r>
              <a:rPr lang="ja-JP" altLang="en-US" sz="1800" dirty="0" smtClean="0"/>
              <a:t>端末でホワイトボード共有</a:t>
            </a:r>
            <a:endParaRPr kumimoji="1" lang="en-US" altLang="ja-JP" sz="18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lang="en-US" altLang="ja-JP" sz="1400" dirty="0" smtClean="0"/>
              <a:t>Android</a:t>
            </a:r>
            <a:r>
              <a:rPr lang="ja-JP" altLang="en-US" sz="1400" dirty="0" smtClean="0"/>
              <a:t>端末上は何も表示しない</a:t>
            </a:r>
            <a:endParaRPr lang="en-US" altLang="ja-JP" sz="1400" dirty="0" smtClean="0"/>
          </a:p>
          <a:p>
            <a:pPr marL="979488" lvl="2" indent="-179388">
              <a:buFont typeface="Wingdings" pitchFamily="2" charset="2"/>
              <a:buChar char="Ø"/>
            </a:pPr>
            <a:r>
              <a:rPr lang="en-US" altLang="ja-JP" sz="1000" dirty="0" smtClean="0"/>
              <a:t>PC</a:t>
            </a:r>
            <a:r>
              <a:rPr lang="ja-JP" altLang="en-US" sz="1000" dirty="0" smtClean="0"/>
              <a:t>からの描画イベント受信は止める</a:t>
            </a:r>
            <a:endParaRPr lang="en-US" altLang="ja-JP" sz="10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lang="ja-JP" altLang="en-US" sz="1400" dirty="0" smtClean="0"/>
              <a:t>ディスプレイを指でなぞって軌跡を示すイベントを送信</a:t>
            </a:r>
            <a:endParaRPr lang="en-US" altLang="ja-JP" sz="1400" dirty="0" smtClean="0"/>
          </a:p>
          <a:p>
            <a:pPr marL="579438" lvl="1" indent="-179388">
              <a:buFont typeface="Wingdings" pitchFamily="2" charset="2"/>
              <a:buChar char="Ø"/>
            </a:pPr>
            <a:endParaRPr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r>
              <a:rPr lang="en-US" altLang="ja-JP" sz="1800" dirty="0" smtClean="0"/>
              <a:t>PC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web</a:t>
            </a:r>
            <a:r>
              <a:rPr lang="ja-JP" altLang="en-US" sz="1800" dirty="0" smtClean="0"/>
              <a:t>）画面上で描画の様子を表示</a:t>
            </a:r>
            <a:endParaRPr kumimoji="1" lang="en-US" altLang="ja-JP" sz="18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lang="ja-JP" altLang="en-US" sz="1400" dirty="0" smtClean="0"/>
              <a:t>元画像の上に</a:t>
            </a:r>
            <a:r>
              <a:rPr lang="en-US" altLang="ja-JP" sz="1400" dirty="0" smtClean="0"/>
              <a:t>Android</a:t>
            </a:r>
            <a:r>
              <a:rPr lang="ja-JP" altLang="en-US" sz="1400" dirty="0" smtClean="0"/>
              <a:t>端末から送信される軌跡が重なって表示される</a:t>
            </a:r>
            <a:endParaRPr lang="en-US" altLang="ja-JP" sz="1400" dirty="0" smtClean="0"/>
          </a:p>
          <a:p>
            <a:pPr marL="579438" lvl="1" indent="-179388">
              <a:buFont typeface="Wingdings" pitchFamily="2" charset="2"/>
              <a:buChar char="Ø"/>
            </a:pPr>
            <a:endParaRPr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r>
              <a:rPr kumimoji="1" lang="ja-JP" altLang="en-US" sz="1800" dirty="0" smtClean="0"/>
              <a:t>その軌跡が表示されている図形と一致するかを評価する</a:t>
            </a:r>
            <a:endParaRPr kumimoji="1" lang="en-US" altLang="ja-JP" sz="18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lang="en-US" altLang="ja-JP" sz="1400" dirty="0" smtClean="0"/>
              <a:t>Android</a:t>
            </a:r>
            <a:r>
              <a:rPr lang="ja-JP" altLang="en-US" sz="1400" dirty="0" smtClean="0"/>
              <a:t>端末内にある送信前の画像と、書いた軌跡を重ねて表示</a:t>
            </a:r>
            <a:endParaRPr lang="en-US" altLang="ja-JP" sz="1400" dirty="0" smtClean="0"/>
          </a:p>
          <a:p>
            <a:pPr marL="579438" lvl="1" indent="-179388">
              <a:buFont typeface="Wingdings" pitchFamily="2" charset="2"/>
              <a:buChar char="Ø"/>
            </a:pPr>
            <a:r>
              <a:rPr kumimoji="1" lang="ja-JP" altLang="en-US" sz="1400" dirty="0" smtClean="0"/>
              <a:t>もしくは</a:t>
            </a:r>
            <a:r>
              <a:rPr kumimoji="1" lang="en-US" altLang="ja-JP" sz="1400" dirty="0" smtClean="0"/>
              <a:t>web</a:t>
            </a:r>
            <a:r>
              <a:rPr kumimoji="1" lang="ja-JP" altLang="en-US" sz="1400" dirty="0" smtClean="0"/>
              <a:t>上の描画結果を一枚の画像にまとめて取得</a:t>
            </a:r>
            <a:endParaRPr kumimoji="1" lang="en-US" altLang="ja-JP" sz="1400" dirty="0" smtClean="0"/>
          </a:p>
          <a:p>
            <a:pPr marL="179388" indent="-179388">
              <a:buFont typeface="+mj-ea"/>
              <a:buAutoNum type="circleNumDbPlain"/>
            </a:pPr>
            <a:endParaRPr lang="en-US" altLang="ja-JP" sz="1800" dirty="0" smtClean="0"/>
          </a:p>
          <a:p>
            <a:pPr marL="179388" indent="-179388">
              <a:buFont typeface="+mj-ea"/>
              <a:buAutoNum type="circleNumDbPlain"/>
            </a:pPr>
            <a:endParaRPr kumimoji="1" lang="ja-JP" altLang="en-US" sz="1800" dirty="0"/>
          </a:p>
        </p:txBody>
      </p:sp>
      <p:grpSp>
        <p:nvGrpSpPr>
          <p:cNvPr id="5" name="グループ化 8"/>
          <p:cNvGrpSpPr/>
          <p:nvPr/>
        </p:nvGrpSpPr>
        <p:grpSpPr>
          <a:xfrm>
            <a:off x="6444208" y="3212976"/>
            <a:ext cx="1872208" cy="3024336"/>
            <a:chOff x="6300192" y="620688"/>
            <a:chExt cx="1872208" cy="3024336"/>
          </a:xfrm>
        </p:grpSpPr>
        <p:sp>
          <p:nvSpPr>
            <p:cNvPr id="6" name="直方体 5"/>
            <p:cNvSpPr/>
            <p:nvPr/>
          </p:nvSpPr>
          <p:spPr>
            <a:xfrm>
              <a:off x="6300192" y="620688"/>
              <a:ext cx="1872208" cy="3024336"/>
            </a:xfrm>
            <a:prstGeom prst="cube">
              <a:avLst>
                <a:gd name="adj" fmla="val 4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444208" y="1052736"/>
              <a:ext cx="1512168" cy="2376264"/>
            </a:xfrm>
            <a:prstGeom prst="roundRect">
              <a:avLst>
                <a:gd name="adj" fmla="val 36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7092280" y="76470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フリーフォーム 16"/>
          <p:cNvSpPr/>
          <p:nvPr/>
        </p:nvSpPr>
        <p:spPr>
          <a:xfrm>
            <a:off x="6588224" y="4365104"/>
            <a:ext cx="1368152" cy="576064"/>
          </a:xfrm>
          <a:custGeom>
            <a:avLst/>
            <a:gdLst>
              <a:gd name="connsiteX0" fmla="*/ 0 w 1084729"/>
              <a:gd name="connsiteY0" fmla="*/ 461809 h 496043"/>
              <a:gd name="connsiteX1" fmla="*/ 349624 w 1084729"/>
              <a:gd name="connsiteY1" fmla="*/ 461809 h 496043"/>
              <a:gd name="connsiteX2" fmla="*/ 600635 w 1084729"/>
              <a:gd name="connsiteY2" fmla="*/ 452845 h 496043"/>
              <a:gd name="connsiteX3" fmla="*/ 600635 w 1084729"/>
              <a:gd name="connsiteY3" fmla="*/ 282515 h 496043"/>
              <a:gd name="connsiteX4" fmla="*/ 546847 w 1084729"/>
              <a:gd name="connsiteY4" fmla="*/ 255621 h 496043"/>
              <a:gd name="connsiteX5" fmla="*/ 502024 w 1084729"/>
              <a:gd name="connsiteY5" fmla="*/ 192868 h 496043"/>
              <a:gd name="connsiteX6" fmla="*/ 484094 w 1084729"/>
              <a:gd name="connsiteY6" fmla="*/ 85292 h 496043"/>
              <a:gd name="connsiteX7" fmla="*/ 519953 w 1084729"/>
              <a:gd name="connsiteY7" fmla="*/ 76327 h 496043"/>
              <a:gd name="connsiteX8" fmla="*/ 573741 w 1084729"/>
              <a:gd name="connsiteY8" fmla="*/ 58398 h 496043"/>
              <a:gd name="connsiteX9" fmla="*/ 869577 w 1084729"/>
              <a:gd name="connsiteY9" fmla="*/ 67362 h 496043"/>
              <a:gd name="connsiteX10" fmla="*/ 896471 w 1084729"/>
              <a:gd name="connsiteY10" fmla="*/ 76327 h 496043"/>
              <a:gd name="connsiteX11" fmla="*/ 977153 w 1084729"/>
              <a:gd name="connsiteY11" fmla="*/ 58398 h 496043"/>
              <a:gd name="connsiteX12" fmla="*/ 995082 w 1084729"/>
              <a:gd name="connsiteY12" fmla="*/ 31504 h 496043"/>
              <a:gd name="connsiteX13" fmla="*/ 1084729 w 1084729"/>
              <a:gd name="connsiteY13" fmla="*/ 22539 h 496043"/>
              <a:gd name="connsiteX14" fmla="*/ 1057835 w 1084729"/>
              <a:gd name="connsiteY14" fmla="*/ 49433 h 4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4729" h="496043">
                <a:moveTo>
                  <a:pt x="0" y="461809"/>
                </a:moveTo>
                <a:cubicBezTo>
                  <a:pt x="136933" y="496043"/>
                  <a:pt x="27215" y="472044"/>
                  <a:pt x="349624" y="461809"/>
                </a:cubicBezTo>
                <a:lnTo>
                  <a:pt x="600635" y="452845"/>
                </a:lnTo>
                <a:cubicBezTo>
                  <a:pt x="611420" y="388133"/>
                  <a:pt x="620822" y="358215"/>
                  <a:pt x="600635" y="282515"/>
                </a:cubicBezTo>
                <a:cubicBezTo>
                  <a:pt x="597244" y="269800"/>
                  <a:pt x="556452" y="258823"/>
                  <a:pt x="546847" y="255621"/>
                </a:cubicBezTo>
                <a:cubicBezTo>
                  <a:pt x="545300" y="253558"/>
                  <a:pt x="505301" y="201608"/>
                  <a:pt x="502024" y="192868"/>
                </a:cubicBezTo>
                <a:cubicBezTo>
                  <a:pt x="495973" y="176733"/>
                  <a:pt x="485425" y="94612"/>
                  <a:pt x="484094" y="85292"/>
                </a:cubicBezTo>
                <a:cubicBezTo>
                  <a:pt x="496047" y="82304"/>
                  <a:pt x="508152" y="79867"/>
                  <a:pt x="519953" y="76327"/>
                </a:cubicBezTo>
                <a:cubicBezTo>
                  <a:pt x="538055" y="70896"/>
                  <a:pt x="573741" y="58398"/>
                  <a:pt x="573741" y="58398"/>
                </a:cubicBezTo>
                <a:cubicBezTo>
                  <a:pt x="672353" y="61386"/>
                  <a:pt x="771072" y="61890"/>
                  <a:pt x="869577" y="67362"/>
                </a:cubicBezTo>
                <a:cubicBezTo>
                  <a:pt x="879012" y="67886"/>
                  <a:pt x="887021" y="76327"/>
                  <a:pt x="896471" y="76327"/>
                </a:cubicBezTo>
                <a:cubicBezTo>
                  <a:pt x="928022" y="76327"/>
                  <a:pt x="949421" y="67641"/>
                  <a:pt x="977153" y="58398"/>
                </a:cubicBezTo>
                <a:cubicBezTo>
                  <a:pt x="983129" y="49433"/>
                  <a:pt x="987464" y="39122"/>
                  <a:pt x="995082" y="31504"/>
                </a:cubicBezTo>
                <a:cubicBezTo>
                  <a:pt x="1026586" y="0"/>
                  <a:pt x="1036750" y="15685"/>
                  <a:pt x="1084729" y="22539"/>
                </a:cubicBezTo>
                <a:cubicBezTo>
                  <a:pt x="1065142" y="51919"/>
                  <a:pt x="1077574" y="49433"/>
                  <a:pt x="1057835" y="49433"/>
                </a:cubicBez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/>
          <p:nvPr/>
        </p:nvCxnSpPr>
        <p:spPr>
          <a:xfrm flipV="1">
            <a:off x="5076056" y="1124744"/>
            <a:ext cx="1152128" cy="36004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732240" y="836712"/>
            <a:ext cx="158417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/>
          <p:nvPr/>
        </p:nvCxnSpPr>
        <p:spPr>
          <a:xfrm flipV="1">
            <a:off x="6948264" y="1124744"/>
            <a:ext cx="1152128" cy="36004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 15"/>
          <p:cNvSpPr/>
          <p:nvPr/>
        </p:nvSpPr>
        <p:spPr>
          <a:xfrm>
            <a:off x="6948264" y="1060749"/>
            <a:ext cx="1084729" cy="496043"/>
          </a:xfrm>
          <a:custGeom>
            <a:avLst/>
            <a:gdLst>
              <a:gd name="connsiteX0" fmla="*/ 0 w 1084729"/>
              <a:gd name="connsiteY0" fmla="*/ 461809 h 496043"/>
              <a:gd name="connsiteX1" fmla="*/ 349624 w 1084729"/>
              <a:gd name="connsiteY1" fmla="*/ 461809 h 496043"/>
              <a:gd name="connsiteX2" fmla="*/ 600635 w 1084729"/>
              <a:gd name="connsiteY2" fmla="*/ 452845 h 496043"/>
              <a:gd name="connsiteX3" fmla="*/ 600635 w 1084729"/>
              <a:gd name="connsiteY3" fmla="*/ 282515 h 496043"/>
              <a:gd name="connsiteX4" fmla="*/ 546847 w 1084729"/>
              <a:gd name="connsiteY4" fmla="*/ 255621 h 496043"/>
              <a:gd name="connsiteX5" fmla="*/ 502024 w 1084729"/>
              <a:gd name="connsiteY5" fmla="*/ 192868 h 496043"/>
              <a:gd name="connsiteX6" fmla="*/ 484094 w 1084729"/>
              <a:gd name="connsiteY6" fmla="*/ 85292 h 496043"/>
              <a:gd name="connsiteX7" fmla="*/ 519953 w 1084729"/>
              <a:gd name="connsiteY7" fmla="*/ 76327 h 496043"/>
              <a:gd name="connsiteX8" fmla="*/ 573741 w 1084729"/>
              <a:gd name="connsiteY8" fmla="*/ 58398 h 496043"/>
              <a:gd name="connsiteX9" fmla="*/ 869577 w 1084729"/>
              <a:gd name="connsiteY9" fmla="*/ 67362 h 496043"/>
              <a:gd name="connsiteX10" fmla="*/ 896471 w 1084729"/>
              <a:gd name="connsiteY10" fmla="*/ 76327 h 496043"/>
              <a:gd name="connsiteX11" fmla="*/ 977153 w 1084729"/>
              <a:gd name="connsiteY11" fmla="*/ 58398 h 496043"/>
              <a:gd name="connsiteX12" fmla="*/ 995082 w 1084729"/>
              <a:gd name="connsiteY12" fmla="*/ 31504 h 496043"/>
              <a:gd name="connsiteX13" fmla="*/ 1084729 w 1084729"/>
              <a:gd name="connsiteY13" fmla="*/ 22539 h 496043"/>
              <a:gd name="connsiteX14" fmla="*/ 1057835 w 1084729"/>
              <a:gd name="connsiteY14" fmla="*/ 49433 h 4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4729" h="496043">
                <a:moveTo>
                  <a:pt x="0" y="461809"/>
                </a:moveTo>
                <a:cubicBezTo>
                  <a:pt x="136933" y="496043"/>
                  <a:pt x="27215" y="472044"/>
                  <a:pt x="349624" y="461809"/>
                </a:cubicBezTo>
                <a:lnTo>
                  <a:pt x="600635" y="452845"/>
                </a:lnTo>
                <a:cubicBezTo>
                  <a:pt x="611420" y="388133"/>
                  <a:pt x="620822" y="358215"/>
                  <a:pt x="600635" y="282515"/>
                </a:cubicBezTo>
                <a:cubicBezTo>
                  <a:pt x="597244" y="269800"/>
                  <a:pt x="556452" y="258823"/>
                  <a:pt x="546847" y="255621"/>
                </a:cubicBezTo>
                <a:cubicBezTo>
                  <a:pt x="545300" y="253558"/>
                  <a:pt x="505301" y="201608"/>
                  <a:pt x="502024" y="192868"/>
                </a:cubicBezTo>
                <a:cubicBezTo>
                  <a:pt x="495973" y="176733"/>
                  <a:pt x="485425" y="94612"/>
                  <a:pt x="484094" y="85292"/>
                </a:cubicBezTo>
                <a:cubicBezTo>
                  <a:pt x="496047" y="82304"/>
                  <a:pt x="508152" y="79867"/>
                  <a:pt x="519953" y="76327"/>
                </a:cubicBezTo>
                <a:cubicBezTo>
                  <a:pt x="538055" y="70896"/>
                  <a:pt x="573741" y="58398"/>
                  <a:pt x="573741" y="58398"/>
                </a:cubicBezTo>
                <a:cubicBezTo>
                  <a:pt x="672353" y="61386"/>
                  <a:pt x="771072" y="61890"/>
                  <a:pt x="869577" y="67362"/>
                </a:cubicBezTo>
                <a:cubicBezTo>
                  <a:pt x="879012" y="67886"/>
                  <a:pt x="887021" y="76327"/>
                  <a:pt x="896471" y="76327"/>
                </a:cubicBezTo>
                <a:cubicBezTo>
                  <a:pt x="928022" y="76327"/>
                  <a:pt x="949421" y="67641"/>
                  <a:pt x="977153" y="58398"/>
                </a:cubicBezTo>
                <a:cubicBezTo>
                  <a:pt x="983129" y="49433"/>
                  <a:pt x="987464" y="39122"/>
                  <a:pt x="995082" y="31504"/>
                </a:cubicBezTo>
                <a:cubicBezTo>
                  <a:pt x="1026586" y="0"/>
                  <a:pt x="1036750" y="15685"/>
                  <a:pt x="1084729" y="22539"/>
                </a:cubicBezTo>
                <a:cubicBezTo>
                  <a:pt x="1065142" y="51919"/>
                  <a:pt x="1077574" y="49433"/>
                  <a:pt x="1057835" y="4943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 descr="C:\Users\hkuwayama\Desktop\頭の体操\han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789040"/>
            <a:ext cx="3646037" cy="2373536"/>
          </a:xfrm>
          <a:prstGeom prst="rect">
            <a:avLst/>
          </a:prstGeom>
          <a:noFill/>
        </p:spPr>
      </p:pic>
      <p:sp>
        <p:nvSpPr>
          <p:cNvPr id="18" name="フリーフォーム 17"/>
          <p:cNvSpPr/>
          <p:nvPr/>
        </p:nvSpPr>
        <p:spPr>
          <a:xfrm>
            <a:off x="4572000" y="2708920"/>
            <a:ext cx="1368152" cy="576064"/>
          </a:xfrm>
          <a:custGeom>
            <a:avLst/>
            <a:gdLst>
              <a:gd name="connsiteX0" fmla="*/ 0 w 1084729"/>
              <a:gd name="connsiteY0" fmla="*/ 461809 h 496043"/>
              <a:gd name="connsiteX1" fmla="*/ 349624 w 1084729"/>
              <a:gd name="connsiteY1" fmla="*/ 461809 h 496043"/>
              <a:gd name="connsiteX2" fmla="*/ 600635 w 1084729"/>
              <a:gd name="connsiteY2" fmla="*/ 452845 h 496043"/>
              <a:gd name="connsiteX3" fmla="*/ 600635 w 1084729"/>
              <a:gd name="connsiteY3" fmla="*/ 282515 h 496043"/>
              <a:gd name="connsiteX4" fmla="*/ 546847 w 1084729"/>
              <a:gd name="connsiteY4" fmla="*/ 255621 h 496043"/>
              <a:gd name="connsiteX5" fmla="*/ 502024 w 1084729"/>
              <a:gd name="connsiteY5" fmla="*/ 192868 h 496043"/>
              <a:gd name="connsiteX6" fmla="*/ 484094 w 1084729"/>
              <a:gd name="connsiteY6" fmla="*/ 85292 h 496043"/>
              <a:gd name="connsiteX7" fmla="*/ 519953 w 1084729"/>
              <a:gd name="connsiteY7" fmla="*/ 76327 h 496043"/>
              <a:gd name="connsiteX8" fmla="*/ 573741 w 1084729"/>
              <a:gd name="connsiteY8" fmla="*/ 58398 h 496043"/>
              <a:gd name="connsiteX9" fmla="*/ 869577 w 1084729"/>
              <a:gd name="connsiteY9" fmla="*/ 67362 h 496043"/>
              <a:gd name="connsiteX10" fmla="*/ 896471 w 1084729"/>
              <a:gd name="connsiteY10" fmla="*/ 76327 h 496043"/>
              <a:gd name="connsiteX11" fmla="*/ 977153 w 1084729"/>
              <a:gd name="connsiteY11" fmla="*/ 58398 h 496043"/>
              <a:gd name="connsiteX12" fmla="*/ 995082 w 1084729"/>
              <a:gd name="connsiteY12" fmla="*/ 31504 h 496043"/>
              <a:gd name="connsiteX13" fmla="*/ 1084729 w 1084729"/>
              <a:gd name="connsiteY13" fmla="*/ 22539 h 496043"/>
              <a:gd name="connsiteX14" fmla="*/ 1057835 w 1084729"/>
              <a:gd name="connsiteY14" fmla="*/ 49433 h 4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4729" h="496043">
                <a:moveTo>
                  <a:pt x="0" y="461809"/>
                </a:moveTo>
                <a:cubicBezTo>
                  <a:pt x="136933" y="496043"/>
                  <a:pt x="27215" y="472044"/>
                  <a:pt x="349624" y="461809"/>
                </a:cubicBezTo>
                <a:lnTo>
                  <a:pt x="600635" y="452845"/>
                </a:lnTo>
                <a:cubicBezTo>
                  <a:pt x="611420" y="388133"/>
                  <a:pt x="620822" y="358215"/>
                  <a:pt x="600635" y="282515"/>
                </a:cubicBezTo>
                <a:cubicBezTo>
                  <a:pt x="597244" y="269800"/>
                  <a:pt x="556452" y="258823"/>
                  <a:pt x="546847" y="255621"/>
                </a:cubicBezTo>
                <a:cubicBezTo>
                  <a:pt x="545300" y="253558"/>
                  <a:pt x="505301" y="201608"/>
                  <a:pt x="502024" y="192868"/>
                </a:cubicBezTo>
                <a:cubicBezTo>
                  <a:pt x="495973" y="176733"/>
                  <a:pt x="485425" y="94612"/>
                  <a:pt x="484094" y="85292"/>
                </a:cubicBezTo>
                <a:cubicBezTo>
                  <a:pt x="496047" y="82304"/>
                  <a:pt x="508152" y="79867"/>
                  <a:pt x="519953" y="76327"/>
                </a:cubicBezTo>
                <a:cubicBezTo>
                  <a:pt x="538055" y="70896"/>
                  <a:pt x="573741" y="58398"/>
                  <a:pt x="573741" y="58398"/>
                </a:cubicBezTo>
                <a:cubicBezTo>
                  <a:pt x="672353" y="61386"/>
                  <a:pt x="771072" y="61890"/>
                  <a:pt x="869577" y="67362"/>
                </a:cubicBezTo>
                <a:cubicBezTo>
                  <a:pt x="879012" y="67886"/>
                  <a:pt x="887021" y="76327"/>
                  <a:pt x="896471" y="76327"/>
                </a:cubicBezTo>
                <a:cubicBezTo>
                  <a:pt x="928022" y="76327"/>
                  <a:pt x="949421" y="67641"/>
                  <a:pt x="977153" y="58398"/>
                </a:cubicBezTo>
                <a:cubicBezTo>
                  <a:pt x="983129" y="49433"/>
                  <a:pt x="987464" y="39122"/>
                  <a:pt x="995082" y="31504"/>
                </a:cubicBezTo>
                <a:cubicBezTo>
                  <a:pt x="1026586" y="0"/>
                  <a:pt x="1036750" y="15685"/>
                  <a:pt x="1084729" y="22539"/>
                </a:cubicBezTo>
                <a:cubicBezTo>
                  <a:pt x="1065142" y="51919"/>
                  <a:pt x="1077574" y="49433"/>
                  <a:pt x="1057835" y="49433"/>
                </a:cubicBez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　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836712"/>
            <a:ext cx="7056784" cy="5760640"/>
          </a:xfrm>
        </p:spPr>
        <p:txBody>
          <a:bodyPr>
            <a:noAutofit/>
          </a:bodyPr>
          <a:lstStyle/>
          <a:p>
            <a:pPr marL="179388" indent="-179388">
              <a:tabLst>
                <a:tab pos="1971675" algn="l"/>
              </a:tabLst>
            </a:pPr>
            <a:r>
              <a:rPr lang="ja-JP" altLang="en-US" sz="1050" dirty="0" smtClean="0"/>
              <a:t>インスタンス </a:t>
            </a:r>
            <a:r>
              <a:rPr lang="en-US" altLang="ja-JP" sz="1050" dirty="0" smtClean="0"/>
              <a:t>ID	i-0d53efddae1bc34a6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インスタンスの状態</a:t>
            </a:r>
            <a:r>
              <a:rPr lang="en-US" altLang="ja-JP" sz="1050" dirty="0" smtClean="0"/>
              <a:t>	running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en-US" altLang="ja-JP" sz="1050" dirty="0" smtClean="0"/>
              <a:t>IPv4 </a:t>
            </a:r>
            <a:r>
              <a:rPr lang="ja-JP" altLang="en-US" sz="1050" dirty="0" smtClean="0"/>
              <a:t>パブリック </a:t>
            </a:r>
            <a:r>
              <a:rPr lang="en-US" altLang="ja-JP" sz="1050" dirty="0" smtClean="0"/>
              <a:t>IP	54.248.53.184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インスタンスタイプ</a:t>
            </a:r>
            <a:r>
              <a:rPr lang="en-US" altLang="ja-JP" sz="1050" dirty="0" smtClean="0"/>
              <a:t>	t2.micro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プライベート </a:t>
            </a:r>
            <a:r>
              <a:rPr lang="en-US" altLang="ja-JP" sz="1050" dirty="0" smtClean="0"/>
              <a:t>DNS	ip-172-31-33-178.ap-northeast-1.compute.internal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>
                <a:solidFill>
                  <a:srgbClr val="FF0000"/>
                </a:solidFill>
              </a:rPr>
              <a:t>アベイラビリティーゾーン</a:t>
            </a:r>
            <a:r>
              <a:rPr lang="en-US" altLang="ja-JP" sz="1050" dirty="0" smtClean="0">
                <a:solidFill>
                  <a:srgbClr val="FF0000"/>
                </a:solidFill>
              </a:rPr>
              <a:t>	ap-northeast-1a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>
                <a:solidFill>
                  <a:srgbClr val="FF0000"/>
                </a:solidFill>
              </a:rPr>
              <a:t>プライベート </a:t>
            </a:r>
            <a:r>
              <a:rPr lang="en-US" altLang="ja-JP" sz="1050" dirty="0" smtClean="0">
                <a:solidFill>
                  <a:srgbClr val="FF0000"/>
                </a:solidFill>
              </a:rPr>
              <a:t>IP	172.31.33.178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セキュリティグループ</a:t>
            </a:r>
            <a:r>
              <a:rPr lang="en-US" altLang="ja-JP" sz="1050" dirty="0" smtClean="0"/>
              <a:t>	</a:t>
            </a:r>
            <a:r>
              <a:rPr lang="en-US" altLang="ja-JP" sz="1050" dirty="0" smtClean="0">
                <a:hlinkClick r:id="rId2"/>
              </a:rPr>
              <a:t>launch-wizard-2</a:t>
            </a:r>
            <a:r>
              <a:rPr lang="en-US" altLang="ja-JP" sz="1050" dirty="0" smtClean="0"/>
              <a:t>. </a:t>
            </a:r>
            <a:r>
              <a:rPr lang="ja-JP" altLang="en-US" sz="1050" dirty="0" smtClean="0"/>
              <a:t>ルールの表示</a:t>
            </a:r>
            <a:r>
              <a:rPr lang="en-US" altLang="ja-JP" sz="1050" dirty="0" smtClean="0"/>
              <a:t>. view outbound rules</a:t>
            </a:r>
            <a:endParaRPr lang="ja-JP" altLang="en-US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予定されているイベント</a:t>
            </a:r>
            <a:r>
              <a:rPr lang="en-US" altLang="ja-JP" sz="1050" dirty="0" smtClean="0"/>
              <a:t>	</a:t>
            </a:r>
            <a:r>
              <a:rPr lang="ja-JP" altLang="en-US" sz="1050" dirty="0" smtClean="0">
                <a:hlinkClick r:id="rId2"/>
              </a:rPr>
              <a:t>予定されているイベントはありません</a:t>
            </a:r>
            <a:endParaRPr lang="ja-JP" altLang="en-US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en-US" altLang="ja-JP" sz="1050" dirty="0" smtClean="0"/>
              <a:t>VPC ID	vpc-78d6b51f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en-US" altLang="ja-JP" sz="1050" dirty="0" smtClean="0"/>
              <a:t>AMI ID	amzn2-ami-hvm-2.0.20180622.1-x86_64-gp2 (ami-e99f4896)</a:t>
            </a:r>
            <a:endParaRPr lang="ja-JP" altLang="en-US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サブネット </a:t>
            </a:r>
            <a:r>
              <a:rPr lang="en-US" altLang="ja-JP" sz="1050" dirty="0" smtClean="0"/>
              <a:t>ID	subnet-cac0f383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ネットワークインターフェイス</a:t>
            </a:r>
            <a:r>
              <a:rPr lang="en-US" altLang="ja-JP" sz="1050" dirty="0" smtClean="0"/>
              <a:t>	eth0</a:t>
            </a:r>
            <a:endParaRPr lang="ja-JP" altLang="en-US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送信元</a:t>
            </a:r>
            <a:r>
              <a:rPr lang="en-US" altLang="ja-JP" sz="1050" dirty="0" smtClean="0"/>
              <a:t>/</a:t>
            </a:r>
            <a:r>
              <a:rPr lang="ja-JP" altLang="en-US" sz="1050" dirty="0" smtClean="0"/>
              <a:t>送信先チェック</a:t>
            </a:r>
            <a:r>
              <a:rPr lang="en-US" altLang="ja-JP" sz="1050" dirty="0" smtClean="0"/>
              <a:t>	True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>
                <a:solidFill>
                  <a:srgbClr val="FF0000"/>
                </a:solidFill>
              </a:rPr>
              <a:t>キーペア名</a:t>
            </a:r>
            <a:r>
              <a:rPr lang="en-US" altLang="ja-JP" sz="1050" dirty="0" smtClean="0">
                <a:solidFill>
                  <a:srgbClr val="FF0000"/>
                </a:solidFill>
              </a:rPr>
              <a:t>	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recoveryBrain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pPr marL="179388" indent="-179388" fontAlgn="t">
              <a:tabLst>
                <a:tab pos="1971675" algn="l"/>
              </a:tabLst>
            </a:pPr>
            <a:r>
              <a:rPr lang="en-US" altLang="ja-JP" sz="1050" dirty="0" smtClean="0"/>
              <a:t>T2 Unlimited	</a:t>
            </a:r>
            <a:r>
              <a:rPr lang="ja-JP" altLang="en-US" sz="1050" dirty="0" smtClean="0"/>
              <a:t>無効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所有者</a:t>
            </a:r>
            <a:r>
              <a:rPr lang="en-US" altLang="ja-JP" sz="1050" dirty="0" smtClean="0"/>
              <a:t>	388501962755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en-US" altLang="ja-JP" sz="1050" dirty="0" smtClean="0"/>
              <a:t>EBS </a:t>
            </a:r>
            <a:r>
              <a:rPr lang="ja-JP" altLang="en-US" sz="1050" dirty="0" smtClean="0"/>
              <a:t>最適化</a:t>
            </a:r>
            <a:r>
              <a:rPr lang="en-US" altLang="ja-JP" sz="1050" dirty="0" smtClean="0"/>
              <a:t>	False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起動時刻</a:t>
            </a:r>
            <a:r>
              <a:rPr lang="en-US" altLang="ja-JP" sz="1050" dirty="0" smtClean="0"/>
              <a:t>	2018</a:t>
            </a:r>
            <a:r>
              <a:rPr lang="ja-JP" altLang="en-US" sz="1050" dirty="0" smtClean="0"/>
              <a:t>年</a:t>
            </a:r>
            <a:r>
              <a:rPr lang="en-US" altLang="ja-JP" sz="1050" dirty="0" smtClean="0"/>
              <a:t>7</a:t>
            </a:r>
            <a:r>
              <a:rPr lang="ja-JP" altLang="en-US" sz="1050" dirty="0" smtClean="0"/>
              <a:t>月</a:t>
            </a:r>
            <a:r>
              <a:rPr lang="en-US" altLang="ja-JP" sz="1050" dirty="0" smtClean="0"/>
              <a:t>20</a:t>
            </a:r>
            <a:r>
              <a:rPr lang="ja-JP" altLang="en-US" sz="1050" dirty="0" smtClean="0"/>
              <a:t>日 </a:t>
            </a:r>
            <a:r>
              <a:rPr lang="en-US" altLang="ja-JP" sz="1050" dirty="0" smtClean="0"/>
              <a:t>14:56:23 UTC+9 (1 </a:t>
            </a:r>
            <a:r>
              <a:rPr lang="ja-JP" altLang="en-US" sz="1050" dirty="0" smtClean="0"/>
              <a:t>時間未満</a:t>
            </a:r>
            <a:r>
              <a:rPr lang="en-US" altLang="ja-JP" sz="1050" dirty="0" smtClean="0"/>
              <a:t>)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ルートデバイスタイプ</a:t>
            </a:r>
            <a:r>
              <a:rPr lang="en-US" altLang="ja-JP" sz="1050" dirty="0" smtClean="0"/>
              <a:t>	</a:t>
            </a:r>
            <a:r>
              <a:rPr lang="en-US" altLang="ja-JP" sz="1050" dirty="0" err="1" smtClean="0"/>
              <a:t>ebs</a:t>
            </a:r>
            <a:endParaRPr lang="en-US" altLang="ja-JP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削除保護</a:t>
            </a:r>
            <a:r>
              <a:rPr lang="en-US" altLang="ja-JP" sz="1050" dirty="0" smtClean="0"/>
              <a:t>	False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ルートデバイス</a:t>
            </a:r>
            <a:r>
              <a:rPr lang="en-US" altLang="ja-JP" sz="1050" dirty="0" smtClean="0"/>
              <a:t>	/dev/</a:t>
            </a:r>
            <a:r>
              <a:rPr lang="en-US" altLang="ja-JP" sz="1050" dirty="0" err="1" smtClean="0"/>
              <a:t>xvda</a:t>
            </a:r>
            <a:endParaRPr lang="ja-JP" altLang="en-US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ライフサイクル</a:t>
            </a:r>
            <a:r>
              <a:rPr lang="en-US" altLang="ja-JP" sz="1050" dirty="0" smtClean="0"/>
              <a:t>	normal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ブロックデバイス</a:t>
            </a:r>
            <a:r>
              <a:rPr lang="en-US" altLang="ja-JP" sz="1050" dirty="0" smtClean="0"/>
              <a:t>	/dev/</a:t>
            </a:r>
            <a:r>
              <a:rPr lang="en-US" altLang="ja-JP" sz="1050" dirty="0" err="1" smtClean="0"/>
              <a:t>xvda</a:t>
            </a:r>
            <a:endParaRPr lang="ja-JP" altLang="en-US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モニタリング</a:t>
            </a:r>
            <a:r>
              <a:rPr lang="en-US" altLang="ja-JP" sz="1050" dirty="0" smtClean="0"/>
              <a:t>	</a:t>
            </a:r>
            <a:r>
              <a:rPr lang="ja-JP" altLang="en-US" sz="1050" dirty="0" smtClean="0"/>
              <a:t>基本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アラームステータス</a:t>
            </a:r>
            <a:r>
              <a:rPr lang="en-US" altLang="ja-JP" sz="1050" dirty="0" smtClean="0"/>
              <a:t>	</a:t>
            </a:r>
            <a:r>
              <a:rPr lang="ja-JP" altLang="en-US" sz="1050" i="1" dirty="0" smtClean="0"/>
              <a:t>なし</a:t>
            </a:r>
            <a:endParaRPr lang="ja-JP" altLang="en-US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仮想化</a:t>
            </a:r>
            <a:r>
              <a:rPr lang="en-US" altLang="ja-JP" sz="1050" dirty="0" smtClean="0"/>
              <a:t>	</a:t>
            </a:r>
            <a:r>
              <a:rPr lang="en-US" altLang="ja-JP" sz="1050" dirty="0" err="1" smtClean="0"/>
              <a:t>hvm</a:t>
            </a:r>
            <a:endParaRPr lang="en-US" altLang="ja-JP" sz="1050" dirty="0" smtClean="0"/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予約</a:t>
            </a:r>
            <a:r>
              <a:rPr lang="en-US" altLang="ja-JP" sz="1050" dirty="0" smtClean="0"/>
              <a:t>	r-05afed89efcad45e0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en-US" altLang="ja-JP" sz="1050" dirty="0" smtClean="0"/>
              <a:t>AMI </a:t>
            </a:r>
            <a:r>
              <a:rPr lang="ja-JP" altLang="en-US" sz="1050" dirty="0" smtClean="0"/>
              <a:t>作成インデックス</a:t>
            </a:r>
            <a:r>
              <a:rPr lang="en-US" altLang="ja-JP" sz="1050" dirty="0" smtClean="0"/>
              <a:t>	0</a:t>
            </a:r>
          </a:p>
          <a:p>
            <a:pPr marL="179388" indent="-179388" fontAlgn="t">
              <a:tabLst>
                <a:tab pos="1971675" algn="l"/>
              </a:tabLst>
            </a:pPr>
            <a:r>
              <a:rPr lang="ja-JP" altLang="en-US" sz="1050" dirty="0" smtClean="0"/>
              <a:t>テナンシー</a:t>
            </a:r>
            <a:r>
              <a:rPr lang="en-US" altLang="ja-JP" sz="1050" dirty="0" smtClean="0"/>
              <a:t>	default</a:t>
            </a: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7308304" y="908720"/>
            <a:ext cx="1835696" cy="5760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IPv6 IP	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Elastic IP</a:t>
            </a:r>
            <a:endParaRPr kumimoji="1" lang="ja-JP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セカンダリプライベート 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	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プラットフォーム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IAM </a:t>
            </a: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ロール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Elastic GPU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Elastic GPU </a:t>
            </a: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タイプ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カーネル 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Elastic GPU </a:t>
            </a: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ステータス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 </a:t>
            </a: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ディスク 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配置グループ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ホスト 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アフィニティ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状態遷移の理由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</a:t>
            </a: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状態遷移の理由メッセージ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endParaRPr lang="en-US" altLang="ja-JP" sz="800" dirty="0" smtClean="0"/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endParaRPr lang="en-US" altLang="ja-JP" sz="800" dirty="0" smtClean="0"/>
          </a:p>
          <a:p>
            <a:pPr marL="179388" marR="0" lvl="0" indent="-179388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lvl="0" indent="-179388" fontAlgn="t">
              <a:spcBef>
                <a:spcPct val="20000"/>
              </a:spcBef>
              <a:buFont typeface="Arial" pitchFamily="34" charset="0"/>
              <a:buChar char="•"/>
              <a:tabLst>
                <a:tab pos="1524000" algn="l"/>
              </a:tabLst>
            </a:pPr>
            <a:r>
              <a:rPr lang="en-US" altLang="ja-JP" sz="800" dirty="0" smtClean="0"/>
              <a:t># </a:t>
            </a:r>
            <a:r>
              <a:rPr lang="en-US" altLang="ja-JP" sz="800" dirty="0" err="1" smtClean="0"/>
              <a:t>nvm</a:t>
            </a:r>
            <a:r>
              <a:rPr lang="en-US" altLang="ja-JP" sz="800" dirty="0" smtClean="0"/>
              <a:t> if [[ -s ~/.</a:t>
            </a:r>
            <a:r>
              <a:rPr lang="en-US" altLang="ja-JP" sz="800" dirty="0" err="1" smtClean="0"/>
              <a:t>nvm</a:t>
            </a:r>
            <a:r>
              <a:rPr lang="en-US" altLang="ja-JP" sz="800" dirty="0" smtClean="0"/>
              <a:t>/nvm.sh ]] ; then source ~/.</a:t>
            </a:r>
            <a:r>
              <a:rPr lang="en-US" altLang="ja-JP" sz="800" dirty="0" err="1" smtClean="0"/>
              <a:t>nvm</a:t>
            </a:r>
            <a:r>
              <a:rPr lang="en-US" altLang="ja-JP" sz="800" dirty="0" smtClean="0"/>
              <a:t>/nvm.sh ; </a:t>
            </a:r>
            <a:r>
              <a:rPr lang="en-US" altLang="ja-JP" sz="800" dirty="0" err="1" smtClean="0"/>
              <a:t>fi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524000" algn="l"/>
              </a:tabLst>
              <a:defRPr/>
            </a:pP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FileZilla</a:t>
            </a:r>
            <a:r>
              <a:rPr kumimoji="1" lang="ja-JP" altLang="en-US" dirty="0" smtClean="0"/>
              <a:t>　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836712"/>
            <a:ext cx="7056784" cy="5760640"/>
          </a:xfrm>
        </p:spPr>
        <p:txBody>
          <a:bodyPr>
            <a:noAutofit/>
          </a:bodyPr>
          <a:lstStyle/>
          <a:p>
            <a:pPr marL="179388" indent="-179388">
              <a:tabLst>
                <a:tab pos="1971675" algn="l"/>
              </a:tabLst>
            </a:pPr>
            <a:r>
              <a:rPr lang="ja-JP" altLang="en-US" sz="1050" dirty="0" smtClean="0"/>
              <a:t>作成　</a:t>
            </a:r>
            <a:r>
              <a:rPr lang="en-US" altLang="ja-JP" sz="1050" dirty="0" smtClean="0"/>
              <a:t>dir        </a:t>
            </a:r>
            <a:r>
              <a:rPr lang="en-US" altLang="ja-JP" sz="1050" dirty="0" err="1" smtClean="0"/>
              <a:t>rb</a:t>
            </a:r>
            <a:endParaRPr lang="en-US" altLang="ja-JP" sz="105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35" y="1052736"/>
            <a:ext cx="4382665" cy="349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028700"/>
            <a:ext cx="36385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359</Words>
  <Application>Microsoft Office PowerPoint</Application>
  <PresentationFormat>画面に合わせる 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リカバリーブラインアプリ</vt:lpstr>
      <vt:lpstr>趣旨</vt:lpstr>
      <vt:lpstr>素案①カメラでペン先の軌跡を追う</vt:lpstr>
      <vt:lpstr>素案② Stock.IOの利用</vt:lpstr>
      <vt:lpstr>AWS　設定</vt:lpstr>
      <vt:lpstr>FileZilla　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頭の体操</dc:title>
  <dc:creator>桑山 博臣</dc:creator>
  <cp:lastModifiedBy>桑山 博臣</cp:lastModifiedBy>
  <cp:revision>28</cp:revision>
  <dcterms:created xsi:type="dcterms:W3CDTF">2018-07-20T02:13:42Z</dcterms:created>
  <dcterms:modified xsi:type="dcterms:W3CDTF">2018-07-20T09:18:08Z</dcterms:modified>
</cp:coreProperties>
</file>