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Lst>
  <p:sldSz cx="5765800" cy="3244850"/>
  <p:notesSz cx="5765800" cy="324485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BDF29-75BA-6344-98E6-A70C6717FB7C}" v="61" dt="2024-09-08T02:22:35.0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0"/>
    <p:restoredTop sz="84296"/>
  </p:normalViewPr>
  <p:slideViewPr>
    <p:cSldViewPr>
      <p:cViewPr varScale="1">
        <p:scale>
          <a:sx n="217" d="100"/>
          <a:sy n="217" d="100"/>
        </p:scale>
        <p:origin x="776" y="176"/>
      </p:cViewPr>
      <p:guideLst>
        <p:guide orient="horz" pos="2880"/>
        <p:guide pos="2160"/>
      </p:guideLst>
    </p:cSldViewPr>
  </p:slideViewPr>
  <p:notesTextViewPr>
    <p:cViewPr>
      <p:scale>
        <a:sx n="100" d="100"/>
        <a:sy n="100" d="100"/>
      </p:scale>
      <p:origin x="0" y="-8"/>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ong Thai Nguyen" userId="598680f98d4801c4" providerId="LiveId" clId="{437BDF29-75BA-6344-98E6-A70C6717FB7C}"/>
    <pc:docChg chg="undo custSel modSld">
      <pc:chgData name="Phuong Thai Nguyen" userId="598680f98d4801c4" providerId="LiveId" clId="{437BDF29-75BA-6344-98E6-A70C6717FB7C}" dt="2024-09-11T17:12:42.887" v="928" actId="20577"/>
      <pc:docMkLst>
        <pc:docMk/>
      </pc:docMkLst>
      <pc:sldChg chg="addSp delSp modSp mod modNotesTx">
        <pc:chgData name="Phuong Thai Nguyen" userId="598680f98d4801c4" providerId="LiveId" clId="{437BDF29-75BA-6344-98E6-A70C6717FB7C}" dt="2024-09-11T15:26:31.734" v="325" actId="20577"/>
        <pc:sldMkLst>
          <pc:docMk/>
          <pc:sldMk cId="0" sldId="256"/>
        </pc:sldMkLst>
        <pc:spChg chg="del">
          <ac:chgData name="Phuong Thai Nguyen" userId="598680f98d4801c4" providerId="LiveId" clId="{437BDF29-75BA-6344-98E6-A70C6717FB7C}" dt="2024-09-06T15:57:57.669" v="0" actId="478"/>
          <ac:spMkLst>
            <pc:docMk/>
            <pc:sldMk cId="0" sldId="256"/>
            <ac:spMk id="3" creationId="{00000000-0000-0000-0000-000000000000}"/>
          </ac:spMkLst>
        </pc:spChg>
        <pc:spChg chg="add mod">
          <ac:chgData name="Phuong Thai Nguyen" userId="598680f98d4801c4" providerId="LiveId" clId="{437BDF29-75BA-6344-98E6-A70C6717FB7C}" dt="2024-09-06T15:57:59.965" v="1"/>
          <ac:spMkLst>
            <pc:docMk/>
            <pc:sldMk cId="0" sldId="256"/>
            <ac:spMk id="10" creationId="{AA6230F7-0266-008B-3930-52C501376680}"/>
          </ac:spMkLst>
        </pc:spChg>
      </pc:sldChg>
      <pc:sldChg chg="modSp mod modNotesTx">
        <pc:chgData name="Phuong Thai Nguyen" userId="598680f98d4801c4" providerId="LiveId" clId="{437BDF29-75BA-6344-98E6-A70C6717FB7C}" dt="2024-09-11T15:46:25.003" v="686"/>
        <pc:sldMkLst>
          <pc:docMk/>
          <pc:sldMk cId="0" sldId="259"/>
        </pc:sldMkLst>
        <pc:spChg chg="mod">
          <ac:chgData name="Phuong Thai Nguyen" userId="598680f98d4801c4" providerId="LiveId" clId="{437BDF29-75BA-6344-98E6-A70C6717FB7C}" dt="2024-09-11T15:28:08.611" v="326" actId="20577"/>
          <ac:spMkLst>
            <pc:docMk/>
            <pc:sldMk cId="0" sldId="259"/>
            <ac:spMk id="10" creationId="{00000000-0000-0000-0000-000000000000}"/>
          </ac:spMkLst>
        </pc:spChg>
      </pc:sldChg>
      <pc:sldChg chg="modNotesTx">
        <pc:chgData name="Phuong Thai Nguyen" userId="598680f98d4801c4" providerId="LiveId" clId="{437BDF29-75BA-6344-98E6-A70C6717FB7C}" dt="2024-09-11T15:43:00.937" v="490" actId="20577"/>
        <pc:sldMkLst>
          <pc:docMk/>
          <pc:sldMk cId="0" sldId="268"/>
        </pc:sldMkLst>
      </pc:sldChg>
      <pc:sldChg chg="modNotesTx">
        <pc:chgData name="Phuong Thai Nguyen" userId="598680f98d4801c4" providerId="LiveId" clId="{437BDF29-75BA-6344-98E6-A70C6717FB7C}" dt="2024-09-11T15:44:09.665" v="521" actId="20577"/>
        <pc:sldMkLst>
          <pc:docMk/>
          <pc:sldMk cId="0" sldId="269"/>
        </pc:sldMkLst>
      </pc:sldChg>
      <pc:sldChg chg="modNotesTx">
        <pc:chgData name="Phuong Thai Nguyen" userId="598680f98d4801c4" providerId="LiveId" clId="{437BDF29-75BA-6344-98E6-A70C6717FB7C}" dt="2024-09-11T15:55:45.560" v="781" actId="5793"/>
        <pc:sldMkLst>
          <pc:docMk/>
          <pc:sldMk cId="0" sldId="270"/>
        </pc:sldMkLst>
      </pc:sldChg>
      <pc:sldChg chg="modNotesTx">
        <pc:chgData name="Phuong Thai Nguyen" userId="598680f98d4801c4" providerId="LiveId" clId="{437BDF29-75BA-6344-98E6-A70C6717FB7C}" dt="2024-09-11T16:04:16.398" v="846" actId="20577"/>
        <pc:sldMkLst>
          <pc:docMk/>
          <pc:sldMk cId="0" sldId="272"/>
        </pc:sldMkLst>
      </pc:sldChg>
      <pc:sldChg chg="modNotesTx">
        <pc:chgData name="Phuong Thai Nguyen" userId="598680f98d4801c4" providerId="LiveId" clId="{437BDF29-75BA-6344-98E6-A70C6717FB7C}" dt="2024-09-11T16:26:20.206" v="854" actId="20577"/>
        <pc:sldMkLst>
          <pc:docMk/>
          <pc:sldMk cId="0" sldId="274"/>
        </pc:sldMkLst>
      </pc:sldChg>
      <pc:sldChg chg="modNotesTx">
        <pc:chgData name="Phuong Thai Nguyen" userId="598680f98d4801c4" providerId="LiveId" clId="{437BDF29-75BA-6344-98E6-A70C6717FB7C}" dt="2024-09-11T16:21:36.378" v="851" actId="5793"/>
        <pc:sldMkLst>
          <pc:docMk/>
          <pc:sldMk cId="0" sldId="275"/>
        </pc:sldMkLst>
      </pc:sldChg>
      <pc:sldChg chg="addSp delSp modSp mod">
        <pc:chgData name="Phuong Thai Nguyen" userId="598680f98d4801c4" providerId="LiveId" clId="{437BDF29-75BA-6344-98E6-A70C6717FB7C}" dt="2024-09-07T15:18:05.726" v="49" actId="1076"/>
        <pc:sldMkLst>
          <pc:docMk/>
          <pc:sldMk cId="0" sldId="279"/>
        </pc:sldMkLst>
        <pc:spChg chg="topLvl">
          <ac:chgData name="Phuong Thai Nguyen" userId="598680f98d4801c4" providerId="LiveId" clId="{437BDF29-75BA-6344-98E6-A70C6717FB7C}" dt="2024-09-07T15:17:33.086" v="26" actId="165"/>
          <ac:spMkLst>
            <pc:docMk/>
            <pc:sldMk cId="0" sldId="279"/>
            <ac:spMk id="3" creationId="{00000000-0000-0000-0000-000000000000}"/>
          </ac:spMkLst>
        </pc:spChg>
        <pc:spChg chg="mod topLvl">
          <ac:chgData name="Phuong Thai Nguyen" userId="598680f98d4801c4" providerId="LiveId" clId="{437BDF29-75BA-6344-98E6-A70C6717FB7C}" dt="2024-09-07T15:17:40.867" v="31" actId="20577"/>
          <ac:spMkLst>
            <pc:docMk/>
            <pc:sldMk cId="0" sldId="279"/>
            <ac:spMk id="4" creationId="{00000000-0000-0000-0000-000000000000}"/>
          </ac:spMkLst>
        </pc:spChg>
        <pc:spChg chg="del mod">
          <ac:chgData name="Phuong Thai Nguyen" userId="598680f98d4801c4" providerId="LiveId" clId="{437BDF29-75BA-6344-98E6-A70C6717FB7C}" dt="2024-09-07T15:13:29.339" v="5" actId="478"/>
          <ac:spMkLst>
            <pc:docMk/>
            <pc:sldMk cId="0" sldId="279"/>
            <ac:spMk id="5" creationId="{00000000-0000-0000-0000-000000000000}"/>
          </ac:spMkLst>
        </pc:spChg>
        <pc:spChg chg="del">
          <ac:chgData name="Phuong Thai Nguyen" userId="598680f98d4801c4" providerId="LiveId" clId="{437BDF29-75BA-6344-98E6-A70C6717FB7C}" dt="2024-09-07T15:13:43.844" v="10" actId="478"/>
          <ac:spMkLst>
            <pc:docMk/>
            <pc:sldMk cId="0" sldId="279"/>
            <ac:spMk id="6" creationId="{00000000-0000-0000-0000-000000000000}"/>
          </ac:spMkLst>
        </pc:spChg>
        <pc:spChg chg="del">
          <ac:chgData name="Phuong Thai Nguyen" userId="598680f98d4801c4" providerId="LiveId" clId="{437BDF29-75BA-6344-98E6-A70C6717FB7C}" dt="2024-09-07T15:13:46.639" v="11" actId="478"/>
          <ac:spMkLst>
            <pc:docMk/>
            <pc:sldMk cId="0" sldId="279"/>
            <ac:spMk id="7" creationId="{00000000-0000-0000-0000-000000000000}"/>
          </ac:spMkLst>
        </pc:spChg>
        <pc:spChg chg="del">
          <ac:chgData name="Phuong Thai Nguyen" userId="598680f98d4801c4" providerId="LiveId" clId="{437BDF29-75BA-6344-98E6-A70C6717FB7C}" dt="2024-09-07T15:13:37.715" v="8" actId="478"/>
          <ac:spMkLst>
            <pc:docMk/>
            <pc:sldMk cId="0" sldId="279"/>
            <ac:spMk id="8" creationId="{00000000-0000-0000-0000-000000000000}"/>
          </ac:spMkLst>
        </pc:spChg>
        <pc:spChg chg="del mod">
          <ac:chgData name="Phuong Thai Nguyen" userId="598680f98d4801c4" providerId="LiveId" clId="{437BDF29-75BA-6344-98E6-A70C6717FB7C}" dt="2024-09-07T15:13:42.514" v="9" actId="478"/>
          <ac:spMkLst>
            <pc:docMk/>
            <pc:sldMk cId="0" sldId="279"/>
            <ac:spMk id="9" creationId="{00000000-0000-0000-0000-000000000000}"/>
          </ac:spMkLst>
        </pc:spChg>
        <pc:spChg chg="del">
          <ac:chgData name="Phuong Thai Nguyen" userId="598680f98d4801c4" providerId="LiveId" clId="{437BDF29-75BA-6344-98E6-A70C6717FB7C}" dt="2024-09-07T15:13:22.073" v="2" actId="478"/>
          <ac:spMkLst>
            <pc:docMk/>
            <pc:sldMk cId="0" sldId="279"/>
            <ac:spMk id="10" creationId="{00000000-0000-0000-0000-000000000000}"/>
          </ac:spMkLst>
        </pc:spChg>
        <pc:spChg chg="del">
          <ac:chgData name="Phuong Thai Nguyen" userId="598680f98d4801c4" providerId="LiveId" clId="{437BDF29-75BA-6344-98E6-A70C6717FB7C}" dt="2024-09-07T15:13:32.273" v="6" actId="478"/>
          <ac:spMkLst>
            <pc:docMk/>
            <pc:sldMk cId="0" sldId="279"/>
            <ac:spMk id="11" creationId="{00000000-0000-0000-0000-000000000000}"/>
          </ac:spMkLst>
        </pc:spChg>
        <pc:spChg chg="del">
          <ac:chgData name="Phuong Thai Nguyen" userId="598680f98d4801c4" providerId="LiveId" clId="{437BDF29-75BA-6344-98E6-A70C6717FB7C}" dt="2024-09-07T15:13:34.815" v="7" actId="478"/>
          <ac:spMkLst>
            <pc:docMk/>
            <pc:sldMk cId="0" sldId="279"/>
            <ac:spMk id="12" creationId="{00000000-0000-0000-0000-000000000000}"/>
          </ac:spMkLst>
        </pc:spChg>
        <pc:spChg chg="mod">
          <ac:chgData name="Phuong Thai Nguyen" userId="598680f98d4801c4" providerId="LiveId" clId="{437BDF29-75BA-6344-98E6-A70C6717FB7C}" dt="2024-09-07T15:17:43.341" v="33" actId="20577"/>
          <ac:spMkLst>
            <pc:docMk/>
            <pc:sldMk cId="0" sldId="279"/>
            <ac:spMk id="13" creationId="{00000000-0000-0000-0000-000000000000}"/>
          </ac:spMkLst>
        </pc:spChg>
        <pc:grpChg chg="add del">
          <ac:chgData name="Phuong Thai Nguyen" userId="598680f98d4801c4" providerId="LiveId" clId="{437BDF29-75BA-6344-98E6-A70C6717FB7C}" dt="2024-09-07T15:17:33.086" v="26" actId="165"/>
          <ac:grpSpMkLst>
            <pc:docMk/>
            <pc:sldMk cId="0" sldId="279"/>
            <ac:grpSpMk id="22" creationId="{95AF96CB-148C-5E7A-17A2-3AB6749D688C}"/>
          </ac:grpSpMkLst>
        </pc:grpChg>
        <pc:picChg chg="add mod">
          <ac:chgData name="Phuong Thai Nguyen" userId="598680f98d4801c4" providerId="LiveId" clId="{437BDF29-75BA-6344-98E6-A70C6717FB7C}" dt="2024-09-07T15:18:05.726" v="49" actId="1076"/>
          <ac:picMkLst>
            <pc:docMk/>
            <pc:sldMk cId="0" sldId="279"/>
            <ac:picMk id="23" creationId="{7B9A53A1-0906-8D59-8112-305EDA116C02}"/>
          </ac:picMkLst>
        </pc:picChg>
      </pc:sldChg>
      <pc:sldChg chg="modNotesTx">
        <pc:chgData name="Phuong Thai Nguyen" userId="598680f98d4801c4" providerId="LiveId" clId="{437BDF29-75BA-6344-98E6-A70C6717FB7C}" dt="2024-09-11T16:38:32.360" v="865" actId="20577"/>
        <pc:sldMkLst>
          <pc:docMk/>
          <pc:sldMk cId="0" sldId="280"/>
        </pc:sldMkLst>
      </pc:sldChg>
      <pc:sldChg chg="addSp delSp modSp mod">
        <pc:chgData name="Phuong Thai Nguyen" userId="598680f98d4801c4" providerId="LiveId" clId="{437BDF29-75BA-6344-98E6-A70C6717FB7C}" dt="2024-09-07T15:19:50.484" v="69" actId="1076"/>
        <pc:sldMkLst>
          <pc:docMk/>
          <pc:sldMk cId="0" sldId="281"/>
        </pc:sldMkLst>
        <pc:spChg chg="del">
          <ac:chgData name="Phuong Thai Nguyen" userId="598680f98d4801c4" providerId="LiveId" clId="{437BDF29-75BA-6344-98E6-A70C6717FB7C}" dt="2024-09-07T15:18:52.475" v="50" actId="478"/>
          <ac:spMkLst>
            <pc:docMk/>
            <pc:sldMk cId="0" sldId="281"/>
            <ac:spMk id="4" creationId="{00000000-0000-0000-0000-000000000000}"/>
          </ac:spMkLst>
        </pc:spChg>
        <pc:spChg chg="del">
          <ac:chgData name="Phuong Thai Nguyen" userId="598680f98d4801c4" providerId="LiveId" clId="{437BDF29-75BA-6344-98E6-A70C6717FB7C}" dt="2024-09-07T15:18:52.475" v="50" actId="478"/>
          <ac:spMkLst>
            <pc:docMk/>
            <pc:sldMk cId="0" sldId="281"/>
            <ac:spMk id="5" creationId="{00000000-0000-0000-0000-000000000000}"/>
          </ac:spMkLst>
        </pc:spChg>
        <pc:spChg chg="del">
          <ac:chgData name="Phuong Thai Nguyen" userId="598680f98d4801c4" providerId="LiveId" clId="{437BDF29-75BA-6344-98E6-A70C6717FB7C}" dt="2024-09-07T15:19:10.503" v="53" actId="478"/>
          <ac:spMkLst>
            <pc:docMk/>
            <pc:sldMk cId="0" sldId="281"/>
            <ac:spMk id="6" creationId="{00000000-0000-0000-0000-000000000000}"/>
          </ac:spMkLst>
        </pc:spChg>
        <pc:spChg chg="del">
          <ac:chgData name="Phuong Thai Nguyen" userId="598680f98d4801c4" providerId="LiveId" clId="{437BDF29-75BA-6344-98E6-A70C6717FB7C}" dt="2024-09-07T15:19:00.114" v="52" actId="478"/>
          <ac:spMkLst>
            <pc:docMk/>
            <pc:sldMk cId="0" sldId="281"/>
            <ac:spMk id="7" creationId="{00000000-0000-0000-0000-000000000000}"/>
          </ac:spMkLst>
        </pc:spChg>
        <pc:spChg chg="del">
          <ac:chgData name="Phuong Thai Nguyen" userId="598680f98d4801c4" providerId="LiveId" clId="{437BDF29-75BA-6344-98E6-A70C6717FB7C}" dt="2024-09-07T15:18:52.475" v="50" actId="478"/>
          <ac:spMkLst>
            <pc:docMk/>
            <pc:sldMk cId="0" sldId="281"/>
            <ac:spMk id="8" creationId="{00000000-0000-0000-0000-000000000000}"/>
          </ac:spMkLst>
        </pc:spChg>
        <pc:spChg chg="mod">
          <ac:chgData name="Phuong Thai Nguyen" userId="598680f98d4801c4" providerId="LiveId" clId="{437BDF29-75BA-6344-98E6-A70C6717FB7C}" dt="2024-09-07T15:19:27.188" v="66" actId="6549"/>
          <ac:spMkLst>
            <pc:docMk/>
            <pc:sldMk cId="0" sldId="281"/>
            <ac:spMk id="9" creationId="{00000000-0000-0000-0000-000000000000}"/>
          </ac:spMkLst>
        </pc:spChg>
        <pc:spChg chg="del">
          <ac:chgData name="Phuong Thai Nguyen" userId="598680f98d4801c4" providerId="LiveId" clId="{437BDF29-75BA-6344-98E6-A70C6717FB7C}" dt="2024-09-07T15:18:56.591" v="51" actId="478"/>
          <ac:spMkLst>
            <pc:docMk/>
            <pc:sldMk cId="0" sldId="281"/>
            <ac:spMk id="10" creationId="{00000000-0000-0000-0000-000000000000}"/>
          </ac:spMkLst>
        </pc:spChg>
        <pc:spChg chg="del">
          <ac:chgData name="Phuong Thai Nguyen" userId="598680f98d4801c4" providerId="LiveId" clId="{437BDF29-75BA-6344-98E6-A70C6717FB7C}" dt="2024-09-07T15:18:52.475" v="50" actId="478"/>
          <ac:spMkLst>
            <pc:docMk/>
            <pc:sldMk cId="0" sldId="281"/>
            <ac:spMk id="11" creationId="{00000000-0000-0000-0000-000000000000}"/>
          </ac:spMkLst>
        </pc:spChg>
        <pc:spChg chg="del">
          <ac:chgData name="Phuong Thai Nguyen" userId="598680f98d4801c4" providerId="LiveId" clId="{437BDF29-75BA-6344-98E6-A70C6717FB7C}" dt="2024-09-07T15:18:52.475" v="50" actId="478"/>
          <ac:spMkLst>
            <pc:docMk/>
            <pc:sldMk cId="0" sldId="281"/>
            <ac:spMk id="12" creationId="{00000000-0000-0000-0000-000000000000}"/>
          </ac:spMkLst>
        </pc:spChg>
        <pc:spChg chg="del">
          <ac:chgData name="Phuong Thai Nguyen" userId="598680f98d4801c4" providerId="LiveId" clId="{437BDF29-75BA-6344-98E6-A70C6717FB7C}" dt="2024-09-07T15:18:52.475" v="50" actId="478"/>
          <ac:spMkLst>
            <pc:docMk/>
            <pc:sldMk cId="0" sldId="281"/>
            <ac:spMk id="13" creationId="{00000000-0000-0000-0000-000000000000}"/>
          </ac:spMkLst>
        </pc:spChg>
        <pc:spChg chg="mod">
          <ac:chgData name="Phuong Thai Nguyen" userId="598680f98d4801c4" providerId="LiveId" clId="{437BDF29-75BA-6344-98E6-A70C6717FB7C}" dt="2024-09-07T15:19:16.111" v="58" actId="20577"/>
          <ac:spMkLst>
            <pc:docMk/>
            <pc:sldMk cId="0" sldId="281"/>
            <ac:spMk id="14" creationId="{00000000-0000-0000-0000-000000000000}"/>
          </ac:spMkLst>
        </pc:spChg>
        <pc:picChg chg="add mod">
          <ac:chgData name="Phuong Thai Nguyen" userId="598680f98d4801c4" providerId="LiveId" clId="{437BDF29-75BA-6344-98E6-A70C6717FB7C}" dt="2024-09-07T15:19:50.484" v="69" actId="1076"/>
          <ac:picMkLst>
            <pc:docMk/>
            <pc:sldMk cId="0" sldId="281"/>
            <ac:picMk id="23" creationId="{08C25C35-CD56-0738-C22C-EA56C7A294C3}"/>
          </ac:picMkLst>
        </pc:picChg>
      </pc:sldChg>
      <pc:sldChg chg="modNotesTx">
        <pc:chgData name="Phuong Thai Nguyen" userId="598680f98d4801c4" providerId="LiveId" clId="{437BDF29-75BA-6344-98E6-A70C6717FB7C}" dt="2024-09-11T16:36:38.680" v="860" actId="20577"/>
        <pc:sldMkLst>
          <pc:docMk/>
          <pc:sldMk cId="0" sldId="282"/>
        </pc:sldMkLst>
      </pc:sldChg>
      <pc:sldChg chg="modNotesTx">
        <pc:chgData name="Phuong Thai Nguyen" userId="598680f98d4801c4" providerId="LiveId" clId="{437BDF29-75BA-6344-98E6-A70C6717FB7C}" dt="2024-09-11T16:41:22.157" v="878" actId="20577"/>
        <pc:sldMkLst>
          <pc:docMk/>
          <pc:sldMk cId="0" sldId="283"/>
        </pc:sldMkLst>
      </pc:sldChg>
      <pc:sldChg chg="addSp delSp modSp mod">
        <pc:chgData name="Phuong Thai Nguyen" userId="598680f98d4801c4" providerId="LiveId" clId="{437BDF29-75BA-6344-98E6-A70C6717FB7C}" dt="2024-09-07T15:23:27.339" v="79" actId="14100"/>
        <pc:sldMkLst>
          <pc:docMk/>
          <pc:sldMk cId="0" sldId="284"/>
        </pc:sldMkLst>
        <pc:spChg chg="del">
          <ac:chgData name="Phuong Thai Nguyen" userId="598680f98d4801c4" providerId="LiveId" clId="{437BDF29-75BA-6344-98E6-A70C6717FB7C}" dt="2024-09-07T15:22:28.645" v="70" actId="478"/>
          <ac:spMkLst>
            <pc:docMk/>
            <pc:sldMk cId="0" sldId="284"/>
            <ac:spMk id="5" creationId="{00000000-0000-0000-0000-000000000000}"/>
          </ac:spMkLst>
        </pc:spChg>
        <pc:spChg chg="del">
          <ac:chgData name="Phuong Thai Nguyen" userId="598680f98d4801c4" providerId="LiveId" clId="{437BDF29-75BA-6344-98E6-A70C6717FB7C}" dt="2024-09-07T15:22:28.645" v="70" actId="478"/>
          <ac:spMkLst>
            <pc:docMk/>
            <pc:sldMk cId="0" sldId="284"/>
            <ac:spMk id="6" creationId="{00000000-0000-0000-0000-000000000000}"/>
          </ac:spMkLst>
        </pc:spChg>
        <pc:spChg chg="del">
          <ac:chgData name="Phuong Thai Nguyen" userId="598680f98d4801c4" providerId="LiveId" clId="{437BDF29-75BA-6344-98E6-A70C6717FB7C}" dt="2024-09-07T15:22:28.645" v="70" actId="478"/>
          <ac:spMkLst>
            <pc:docMk/>
            <pc:sldMk cId="0" sldId="284"/>
            <ac:spMk id="7" creationId="{00000000-0000-0000-0000-000000000000}"/>
          </ac:spMkLst>
        </pc:spChg>
        <pc:spChg chg="del">
          <ac:chgData name="Phuong Thai Nguyen" userId="598680f98d4801c4" providerId="LiveId" clId="{437BDF29-75BA-6344-98E6-A70C6717FB7C}" dt="2024-09-07T15:22:28.645" v="70" actId="478"/>
          <ac:spMkLst>
            <pc:docMk/>
            <pc:sldMk cId="0" sldId="284"/>
            <ac:spMk id="8" creationId="{00000000-0000-0000-0000-000000000000}"/>
          </ac:spMkLst>
        </pc:spChg>
        <pc:spChg chg="del">
          <ac:chgData name="Phuong Thai Nguyen" userId="598680f98d4801c4" providerId="LiveId" clId="{437BDF29-75BA-6344-98E6-A70C6717FB7C}" dt="2024-09-07T15:22:28.645" v="70" actId="478"/>
          <ac:spMkLst>
            <pc:docMk/>
            <pc:sldMk cId="0" sldId="284"/>
            <ac:spMk id="9" creationId="{00000000-0000-0000-0000-000000000000}"/>
          </ac:spMkLst>
        </pc:spChg>
        <pc:spChg chg="del">
          <ac:chgData name="Phuong Thai Nguyen" userId="598680f98d4801c4" providerId="LiveId" clId="{437BDF29-75BA-6344-98E6-A70C6717FB7C}" dt="2024-09-07T15:22:28.645" v="70" actId="478"/>
          <ac:spMkLst>
            <pc:docMk/>
            <pc:sldMk cId="0" sldId="284"/>
            <ac:spMk id="10" creationId="{00000000-0000-0000-0000-000000000000}"/>
          </ac:spMkLst>
        </pc:spChg>
        <pc:spChg chg="del">
          <ac:chgData name="Phuong Thai Nguyen" userId="598680f98d4801c4" providerId="LiveId" clId="{437BDF29-75BA-6344-98E6-A70C6717FB7C}" dt="2024-09-07T15:22:28.645" v="70" actId="478"/>
          <ac:spMkLst>
            <pc:docMk/>
            <pc:sldMk cId="0" sldId="284"/>
            <ac:spMk id="11" creationId="{00000000-0000-0000-0000-000000000000}"/>
          </ac:spMkLst>
        </pc:spChg>
        <pc:spChg chg="del">
          <ac:chgData name="Phuong Thai Nguyen" userId="598680f98d4801c4" providerId="LiveId" clId="{437BDF29-75BA-6344-98E6-A70C6717FB7C}" dt="2024-09-07T15:22:28.645" v="70" actId="478"/>
          <ac:spMkLst>
            <pc:docMk/>
            <pc:sldMk cId="0" sldId="284"/>
            <ac:spMk id="12" creationId="{00000000-0000-0000-0000-000000000000}"/>
          </ac:spMkLst>
        </pc:spChg>
        <pc:spChg chg="del">
          <ac:chgData name="Phuong Thai Nguyen" userId="598680f98d4801c4" providerId="LiveId" clId="{437BDF29-75BA-6344-98E6-A70C6717FB7C}" dt="2024-09-07T15:22:28.645" v="70" actId="478"/>
          <ac:spMkLst>
            <pc:docMk/>
            <pc:sldMk cId="0" sldId="284"/>
            <ac:spMk id="13" creationId="{00000000-0000-0000-0000-000000000000}"/>
          </ac:spMkLst>
        </pc:spChg>
        <pc:spChg chg="del">
          <ac:chgData name="Phuong Thai Nguyen" userId="598680f98d4801c4" providerId="LiveId" clId="{437BDF29-75BA-6344-98E6-A70C6717FB7C}" dt="2024-09-07T15:22:28.645" v="70" actId="478"/>
          <ac:spMkLst>
            <pc:docMk/>
            <pc:sldMk cId="0" sldId="284"/>
            <ac:spMk id="14" creationId="{00000000-0000-0000-0000-000000000000}"/>
          </ac:spMkLst>
        </pc:spChg>
        <pc:spChg chg="del">
          <ac:chgData name="Phuong Thai Nguyen" userId="598680f98d4801c4" providerId="LiveId" clId="{437BDF29-75BA-6344-98E6-A70C6717FB7C}" dt="2024-09-07T15:22:28.645" v="70" actId="478"/>
          <ac:spMkLst>
            <pc:docMk/>
            <pc:sldMk cId="0" sldId="284"/>
            <ac:spMk id="15" creationId="{00000000-0000-0000-0000-000000000000}"/>
          </ac:spMkLst>
        </pc:spChg>
        <pc:spChg chg="del">
          <ac:chgData name="Phuong Thai Nguyen" userId="598680f98d4801c4" providerId="LiveId" clId="{437BDF29-75BA-6344-98E6-A70C6717FB7C}" dt="2024-09-07T15:22:28.645" v="70" actId="478"/>
          <ac:spMkLst>
            <pc:docMk/>
            <pc:sldMk cId="0" sldId="284"/>
            <ac:spMk id="16" creationId="{00000000-0000-0000-0000-000000000000}"/>
          </ac:spMkLst>
        </pc:spChg>
        <pc:spChg chg="del">
          <ac:chgData name="Phuong Thai Nguyen" userId="598680f98d4801c4" providerId="LiveId" clId="{437BDF29-75BA-6344-98E6-A70C6717FB7C}" dt="2024-09-07T15:22:28.645" v="70" actId="478"/>
          <ac:spMkLst>
            <pc:docMk/>
            <pc:sldMk cId="0" sldId="284"/>
            <ac:spMk id="17" creationId="{00000000-0000-0000-0000-000000000000}"/>
          </ac:spMkLst>
        </pc:spChg>
        <pc:spChg chg="del">
          <ac:chgData name="Phuong Thai Nguyen" userId="598680f98d4801c4" providerId="LiveId" clId="{437BDF29-75BA-6344-98E6-A70C6717FB7C}" dt="2024-09-07T15:22:28.645" v="70" actId="478"/>
          <ac:spMkLst>
            <pc:docMk/>
            <pc:sldMk cId="0" sldId="284"/>
            <ac:spMk id="18" creationId="{00000000-0000-0000-0000-000000000000}"/>
          </ac:spMkLst>
        </pc:spChg>
        <pc:spChg chg="del">
          <ac:chgData name="Phuong Thai Nguyen" userId="598680f98d4801c4" providerId="LiveId" clId="{437BDF29-75BA-6344-98E6-A70C6717FB7C}" dt="2024-09-07T15:22:28.645" v="70" actId="478"/>
          <ac:spMkLst>
            <pc:docMk/>
            <pc:sldMk cId="0" sldId="284"/>
            <ac:spMk id="19" creationId="{00000000-0000-0000-0000-000000000000}"/>
          </ac:spMkLst>
        </pc:spChg>
        <pc:spChg chg="del">
          <ac:chgData name="Phuong Thai Nguyen" userId="598680f98d4801c4" providerId="LiveId" clId="{437BDF29-75BA-6344-98E6-A70C6717FB7C}" dt="2024-09-07T15:22:28.645" v="70" actId="478"/>
          <ac:spMkLst>
            <pc:docMk/>
            <pc:sldMk cId="0" sldId="284"/>
            <ac:spMk id="20" creationId="{00000000-0000-0000-0000-000000000000}"/>
          </ac:spMkLst>
        </pc:spChg>
        <pc:spChg chg="del">
          <ac:chgData name="Phuong Thai Nguyen" userId="598680f98d4801c4" providerId="LiveId" clId="{437BDF29-75BA-6344-98E6-A70C6717FB7C}" dt="2024-09-07T15:22:28.645" v="70" actId="478"/>
          <ac:spMkLst>
            <pc:docMk/>
            <pc:sldMk cId="0" sldId="284"/>
            <ac:spMk id="21" creationId="{00000000-0000-0000-0000-000000000000}"/>
          </ac:spMkLst>
        </pc:spChg>
        <pc:spChg chg="del">
          <ac:chgData name="Phuong Thai Nguyen" userId="598680f98d4801c4" providerId="LiveId" clId="{437BDF29-75BA-6344-98E6-A70C6717FB7C}" dt="2024-09-07T15:22:28.645" v="70" actId="478"/>
          <ac:spMkLst>
            <pc:docMk/>
            <pc:sldMk cId="0" sldId="284"/>
            <ac:spMk id="22" creationId="{00000000-0000-0000-0000-000000000000}"/>
          </ac:spMkLst>
        </pc:spChg>
        <pc:spChg chg="del">
          <ac:chgData name="Phuong Thai Nguyen" userId="598680f98d4801c4" providerId="LiveId" clId="{437BDF29-75BA-6344-98E6-A70C6717FB7C}" dt="2024-09-07T15:22:28.645" v="70" actId="478"/>
          <ac:spMkLst>
            <pc:docMk/>
            <pc:sldMk cId="0" sldId="284"/>
            <ac:spMk id="23" creationId="{00000000-0000-0000-0000-000000000000}"/>
          </ac:spMkLst>
        </pc:spChg>
        <pc:spChg chg="del">
          <ac:chgData name="Phuong Thai Nguyen" userId="598680f98d4801c4" providerId="LiveId" clId="{437BDF29-75BA-6344-98E6-A70C6717FB7C}" dt="2024-09-07T15:22:31.894" v="71" actId="478"/>
          <ac:spMkLst>
            <pc:docMk/>
            <pc:sldMk cId="0" sldId="284"/>
            <ac:spMk id="24" creationId="{00000000-0000-0000-0000-000000000000}"/>
          </ac:spMkLst>
        </pc:spChg>
        <pc:spChg chg="del">
          <ac:chgData name="Phuong Thai Nguyen" userId="598680f98d4801c4" providerId="LiveId" clId="{437BDF29-75BA-6344-98E6-A70C6717FB7C}" dt="2024-09-07T15:22:28.645" v="70" actId="478"/>
          <ac:spMkLst>
            <pc:docMk/>
            <pc:sldMk cId="0" sldId="284"/>
            <ac:spMk id="25" creationId="{00000000-0000-0000-0000-000000000000}"/>
          </ac:spMkLst>
        </pc:spChg>
        <pc:spChg chg="del">
          <ac:chgData name="Phuong Thai Nguyen" userId="598680f98d4801c4" providerId="LiveId" clId="{437BDF29-75BA-6344-98E6-A70C6717FB7C}" dt="2024-09-07T15:22:28.645" v="70" actId="478"/>
          <ac:spMkLst>
            <pc:docMk/>
            <pc:sldMk cId="0" sldId="284"/>
            <ac:spMk id="26" creationId="{00000000-0000-0000-0000-000000000000}"/>
          </ac:spMkLst>
        </pc:spChg>
        <pc:spChg chg="del">
          <ac:chgData name="Phuong Thai Nguyen" userId="598680f98d4801c4" providerId="LiveId" clId="{437BDF29-75BA-6344-98E6-A70C6717FB7C}" dt="2024-09-07T15:22:28.645" v="70" actId="478"/>
          <ac:spMkLst>
            <pc:docMk/>
            <pc:sldMk cId="0" sldId="284"/>
            <ac:spMk id="27" creationId="{00000000-0000-0000-0000-000000000000}"/>
          </ac:spMkLst>
        </pc:spChg>
        <pc:picChg chg="add mod">
          <ac:chgData name="Phuong Thai Nguyen" userId="598680f98d4801c4" providerId="LiveId" clId="{437BDF29-75BA-6344-98E6-A70C6717FB7C}" dt="2024-09-07T15:23:27.339" v="79" actId="14100"/>
          <ac:picMkLst>
            <pc:docMk/>
            <pc:sldMk cId="0" sldId="284"/>
            <ac:picMk id="37" creationId="{B517AFA6-180A-6016-72AE-EE9614E45E61}"/>
          </ac:picMkLst>
        </pc:picChg>
      </pc:sldChg>
      <pc:sldChg chg="addSp delSp modSp mod modNotesTx">
        <pc:chgData name="Phuong Thai Nguyen" userId="598680f98d4801c4" providerId="LiveId" clId="{437BDF29-75BA-6344-98E6-A70C6717FB7C}" dt="2024-09-11T16:43:17.072" v="881" actId="20577"/>
        <pc:sldMkLst>
          <pc:docMk/>
          <pc:sldMk cId="0" sldId="285"/>
        </pc:sldMkLst>
        <pc:spChg chg="del">
          <ac:chgData name="Phuong Thai Nguyen" userId="598680f98d4801c4" providerId="LiveId" clId="{437BDF29-75BA-6344-98E6-A70C6717FB7C}" dt="2024-09-07T15:24:29.509" v="84" actId="478"/>
          <ac:spMkLst>
            <pc:docMk/>
            <pc:sldMk cId="0" sldId="285"/>
            <ac:spMk id="5" creationId="{00000000-0000-0000-0000-000000000000}"/>
          </ac:spMkLst>
        </pc:spChg>
        <pc:spChg chg="del">
          <ac:chgData name="Phuong Thai Nguyen" userId="598680f98d4801c4" providerId="LiveId" clId="{437BDF29-75BA-6344-98E6-A70C6717FB7C}" dt="2024-09-07T15:24:22.369" v="80" actId="478"/>
          <ac:spMkLst>
            <pc:docMk/>
            <pc:sldMk cId="0" sldId="285"/>
            <ac:spMk id="6" creationId="{00000000-0000-0000-0000-000000000000}"/>
          </ac:spMkLst>
        </pc:spChg>
        <pc:spChg chg="del">
          <ac:chgData name="Phuong Thai Nguyen" userId="598680f98d4801c4" providerId="LiveId" clId="{437BDF29-75BA-6344-98E6-A70C6717FB7C}" dt="2024-09-07T15:24:22.369" v="80" actId="478"/>
          <ac:spMkLst>
            <pc:docMk/>
            <pc:sldMk cId="0" sldId="285"/>
            <ac:spMk id="7" creationId="{00000000-0000-0000-0000-000000000000}"/>
          </ac:spMkLst>
        </pc:spChg>
        <pc:spChg chg="del">
          <ac:chgData name="Phuong Thai Nguyen" userId="598680f98d4801c4" providerId="LiveId" clId="{437BDF29-75BA-6344-98E6-A70C6717FB7C}" dt="2024-09-07T15:24:22.369" v="80" actId="478"/>
          <ac:spMkLst>
            <pc:docMk/>
            <pc:sldMk cId="0" sldId="285"/>
            <ac:spMk id="8" creationId="{00000000-0000-0000-0000-000000000000}"/>
          </ac:spMkLst>
        </pc:spChg>
        <pc:spChg chg="del">
          <ac:chgData name="Phuong Thai Nguyen" userId="598680f98d4801c4" providerId="LiveId" clId="{437BDF29-75BA-6344-98E6-A70C6717FB7C}" dt="2024-09-07T15:24:22.369" v="80" actId="478"/>
          <ac:spMkLst>
            <pc:docMk/>
            <pc:sldMk cId="0" sldId="285"/>
            <ac:spMk id="9" creationId="{00000000-0000-0000-0000-000000000000}"/>
          </ac:spMkLst>
        </pc:spChg>
        <pc:spChg chg="del">
          <ac:chgData name="Phuong Thai Nguyen" userId="598680f98d4801c4" providerId="LiveId" clId="{437BDF29-75BA-6344-98E6-A70C6717FB7C}" dt="2024-09-07T15:24:22.369" v="80" actId="478"/>
          <ac:spMkLst>
            <pc:docMk/>
            <pc:sldMk cId="0" sldId="285"/>
            <ac:spMk id="10" creationId="{00000000-0000-0000-0000-000000000000}"/>
          </ac:spMkLst>
        </pc:spChg>
        <pc:spChg chg="del">
          <ac:chgData name="Phuong Thai Nguyen" userId="598680f98d4801c4" providerId="LiveId" clId="{437BDF29-75BA-6344-98E6-A70C6717FB7C}" dt="2024-09-07T15:24:22.369" v="80" actId="478"/>
          <ac:spMkLst>
            <pc:docMk/>
            <pc:sldMk cId="0" sldId="285"/>
            <ac:spMk id="11" creationId="{00000000-0000-0000-0000-000000000000}"/>
          </ac:spMkLst>
        </pc:spChg>
        <pc:spChg chg="del">
          <ac:chgData name="Phuong Thai Nguyen" userId="598680f98d4801c4" providerId="LiveId" clId="{437BDF29-75BA-6344-98E6-A70C6717FB7C}" dt="2024-09-07T15:24:22.369" v="80" actId="478"/>
          <ac:spMkLst>
            <pc:docMk/>
            <pc:sldMk cId="0" sldId="285"/>
            <ac:spMk id="12" creationId="{00000000-0000-0000-0000-000000000000}"/>
          </ac:spMkLst>
        </pc:spChg>
        <pc:spChg chg="del">
          <ac:chgData name="Phuong Thai Nguyen" userId="598680f98d4801c4" providerId="LiveId" clId="{437BDF29-75BA-6344-98E6-A70C6717FB7C}" dt="2024-09-07T15:24:22.369" v="80" actId="478"/>
          <ac:spMkLst>
            <pc:docMk/>
            <pc:sldMk cId="0" sldId="285"/>
            <ac:spMk id="13" creationId="{00000000-0000-0000-0000-000000000000}"/>
          </ac:spMkLst>
        </pc:spChg>
        <pc:spChg chg="del">
          <ac:chgData name="Phuong Thai Nguyen" userId="598680f98d4801c4" providerId="LiveId" clId="{437BDF29-75BA-6344-98E6-A70C6717FB7C}" dt="2024-09-07T15:24:22.369" v="80" actId="478"/>
          <ac:spMkLst>
            <pc:docMk/>
            <pc:sldMk cId="0" sldId="285"/>
            <ac:spMk id="14" creationId="{00000000-0000-0000-0000-000000000000}"/>
          </ac:spMkLst>
        </pc:spChg>
        <pc:spChg chg="del">
          <ac:chgData name="Phuong Thai Nguyen" userId="598680f98d4801c4" providerId="LiveId" clId="{437BDF29-75BA-6344-98E6-A70C6717FB7C}" dt="2024-09-07T15:24:22.369" v="80" actId="478"/>
          <ac:spMkLst>
            <pc:docMk/>
            <pc:sldMk cId="0" sldId="285"/>
            <ac:spMk id="15" creationId="{00000000-0000-0000-0000-000000000000}"/>
          </ac:spMkLst>
        </pc:spChg>
        <pc:spChg chg="del">
          <ac:chgData name="Phuong Thai Nguyen" userId="598680f98d4801c4" providerId="LiveId" clId="{437BDF29-75BA-6344-98E6-A70C6717FB7C}" dt="2024-09-07T15:24:22.369" v="80" actId="478"/>
          <ac:spMkLst>
            <pc:docMk/>
            <pc:sldMk cId="0" sldId="285"/>
            <ac:spMk id="16" creationId="{00000000-0000-0000-0000-000000000000}"/>
          </ac:spMkLst>
        </pc:spChg>
        <pc:spChg chg="del">
          <ac:chgData name="Phuong Thai Nguyen" userId="598680f98d4801c4" providerId="LiveId" clId="{437BDF29-75BA-6344-98E6-A70C6717FB7C}" dt="2024-09-07T15:24:22.369" v="80" actId="478"/>
          <ac:spMkLst>
            <pc:docMk/>
            <pc:sldMk cId="0" sldId="285"/>
            <ac:spMk id="17" creationId="{00000000-0000-0000-0000-000000000000}"/>
          </ac:spMkLst>
        </pc:spChg>
        <pc:spChg chg="del">
          <ac:chgData name="Phuong Thai Nguyen" userId="598680f98d4801c4" providerId="LiveId" clId="{437BDF29-75BA-6344-98E6-A70C6717FB7C}" dt="2024-09-07T15:24:29.509" v="84" actId="478"/>
          <ac:spMkLst>
            <pc:docMk/>
            <pc:sldMk cId="0" sldId="285"/>
            <ac:spMk id="18" creationId="{00000000-0000-0000-0000-000000000000}"/>
          </ac:spMkLst>
        </pc:spChg>
        <pc:spChg chg="del">
          <ac:chgData name="Phuong Thai Nguyen" userId="598680f98d4801c4" providerId="LiveId" clId="{437BDF29-75BA-6344-98E6-A70C6717FB7C}" dt="2024-09-07T15:24:22.369" v="80" actId="478"/>
          <ac:spMkLst>
            <pc:docMk/>
            <pc:sldMk cId="0" sldId="285"/>
            <ac:spMk id="19" creationId="{00000000-0000-0000-0000-000000000000}"/>
          </ac:spMkLst>
        </pc:spChg>
        <pc:spChg chg="del">
          <ac:chgData name="Phuong Thai Nguyen" userId="598680f98d4801c4" providerId="LiveId" clId="{437BDF29-75BA-6344-98E6-A70C6717FB7C}" dt="2024-09-07T15:24:22.369" v="80" actId="478"/>
          <ac:spMkLst>
            <pc:docMk/>
            <pc:sldMk cId="0" sldId="285"/>
            <ac:spMk id="20" creationId="{00000000-0000-0000-0000-000000000000}"/>
          </ac:spMkLst>
        </pc:spChg>
        <pc:spChg chg="del">
          <ac:chgData name="Phuong Thai Nguyen" userId="598680f98d4801c4" providerId="LiveId" clId="{437BDF29-75BA-6344-98E6-A70C6717FB7C}" dt="2024-09-07T15:24:55.860" v="89" actId="478"/>
          <ac:spMkLst>
            <pc:docMk/>
            <pc:sldMk cId="0" sldId="285"/>
            <ac:spMk id="24" creationId="{00000000-0000-0000-0000-000000000000}"/>
          </ac:spMkLst>
        </pc:spChg>
        <pc:spChg chg="del">
          <ac:chgData name="Phuong Thai Nguyen" userId="598680f98d4801c4" providerId="LiveId" clId="{437BDF29-75BA-6344-98E6-A70C6717FB7C}" dt="2024-09-07T15:24:55.860" v="89" actId="478"/>
          <ac:spMkLst>
            <pc:docMk/>
            <pc:sldMk cId="0" sldId="285"/>
            <ac:spMk id="25" creationId="{00000000-0000-0000-0000-000000000000}"/>
          </ac:spMkLst>
        </pc:spChg>
        <pc:spChg chg="del">
          <ac:chgData name="Phuong Thai Nguyen" userId="598680f98d4801c4" providerId="LiveId" clId="{437BDF29-75BA-6344-98E6-A70C6717FB7C}" dt="2024-09-07T15:24:55.860" v="89" actId="478"/>
          <ac:spMkLst>
            <pc:docMk/>
            <pc:sldMk cId="0" sldId="285"/>
            <ac:spMk id="26" creationId="{00000000-0000-0000-0000-000000000000}"/>
          </ac:spMkLst>
        </pc:spChg>
        <pc:spChg chg="del">
          <ac:chgData name="Phuong Thai Nguyen" userId="598680f98d4801c4" providerId="LiveId" clId="{437BDF29-75BA-6344-98E6-A70C6717FB7C}" dt="2024-09-07T15:24:55.860" v="89" actId="478"/>
          <ac:spMkLst>
            <pc:docMk/>
            <pc:sldMk cId="0" sldId="285"/>
            <ac:spMk id="27" creationId="{00000000-0000-0000-0000-000000000000}"/>
          </ac:spMkLst>
        </pc:spChg>
        <pc:spChg chg="del">
          <ac:chgData name="Phuong Thai Nguyen" userId="598680f98d4801c4" providerId="LiveId" clId="{437BDF29-75BA-6344-98E6-A70C6717FB7C}" dt="2024-09-07T15:24:55.860" v="89" actId="478"/>
          <ac:spMkLst>
            <pc:docMk/>
            <pc:sldMk cId="0" sldId="285"/>
            <ac:spMk id="28" creationId="{00000000-0000-0000-0000-000000000000}"/>
          </ac:spMkLst>
        </pc:spChg>
        <pc:spChg chg="del">
          <ac:chgData name="Phuong Thai Nguyen" userId="598680f98d4801c4" providerId="LiveId" clId="{437BDF29-75BA-6344-98E6-A70C6717FB7C}" dt="2024-09-07T15:24:55.860" v="89" actId="478"/>
          <ac:spMkLst>
            <pc:docMk/>
            <pc:sldMk cId="0" sldId="285"/>
            <ac:spMk id="29" creationId="{00000000-0000-0000-0000-000000000000}"/>
          </ac:spMkLst>
        </pc:spChg>
        <pc:spChg chg="del">
          <ac:chgData name="Phuong Thai Nguyen" userId="598680f98d4801c4" providerId="LiveId" clId="{437BDF29-75BA-6344-98E6-A70C6717FB7C}" dt="2024-09-07T15:24:55.860" v="89" actId="478"/>
          <ac:spMkLst>
            <pc:docMk/>
            <pc:sldMk cId="0" sldId="285"/>
            <ac:spMk id="30" creationId="{00000000-0000-0000-0000-000000000000}"/>
          </ac:spMkLst>
        </pc:spChg>
        <pc:spChg chg="del">
          <ac:chgData name="Phuong Thai Nguyen" userId="598680f98d4801c4" providerId="LiveId" clId="{437BDF29-75BA-6344-98E6-A70C6717FB7C}" dt="2024-09-07T15:24:55.860" v="89" actId="478"/>
          <ac:spMkLst>
            <pc:docMk/>
            <pc:sldMk cId="0" sldId="285"/>
            <ac:spMk id="31" creationId="{00000000-0000-0000-0000-000000000000}"/>
          </ac:spMkLst>
        </pc:spChg>
        <pc:spChg chg="del">
          <ac:chgData name="Phuong Thai Nguyen" userId="598680f98d4801c4" providerId="LiveId" clId="{437BDF29-75BA-6344-98E6-A70C6717FB7C}" dt="2024-09-07T15:24:55.860" v="89" actId="478"/>
          <ac:spMkLst>
            <pc:docMk/>
            <pc:sldMk cId="0" sldId="285"/>
            <ac:spMk id="32" creationId="{00000000-0000-0000-0000-000000000000}"/>
          </ac:spMkLst>
        </pc:spChg>
        <pc:spChg chg="del">
          <ac:chgData name="Phuong Thai Nguyen" userId="598680f98d4801c4" providerId="LiveId" clId="{437BDF29-75BA-6344-98E6-A70C6717FB7C}" dt="2024-09-07T15:24:55.860" v="89" actId="478"/>
          <ac:spMkLst>
            <pc:docMk/>
            <pc:sldMk cId="0" sldId="285"/>
            <ac:spMk id="33" creationId="{00000000-0000-0000-0000-000000000000}"/>
          </ac:spMkLst>
        </pc:spChg>
        <pc:spChg chg="del">
          <ac:chgData name="Phuong Thai Nguyen" userId="598680f98d4801c4" providerId="LiveId" clId="{437BDF29-75BA-6344-98E6-A70C6717FB7C}" dt="2024-09-07T15:24:55.860" v="89" actId="478"/>
          <ac:spMkLst>
            <pc:docMk/>
            <pc:sldMk cId="0" sldId="285"/>
            <ac:spMk id="34" creationId="{00000000-0000-0000-0000-000000000000}"/>
          </ac:spMkLst>
        </pc:spChg>
        <pc:spChg chg="del">
          <ac:chgData name="Phuong Thai Nguyen" userId="598680f98d4801c4" providerId="LiveId" clId="{437BDF29-75BA-6344-98E6-A70C6717FB7C}" dt="2024-09-07T15:24:55.860" v="89" actId="478"/>
          <ac:spMkLst>
            <pc:docMk/>
            <pc:sldMk cId="0" sldId="285"/>
            <ac:spMk id="35" creationId="{00000000-0000-0000-0000-000000000000}"/>
          </ac:spMkLst>
        </pc:spChg>
        <pc:spChg chg="del">
          <ac:chgData name="Phuong Thai Nguyen" userId="598680f98d4801c4" providerId="LiveId" clId="{437BDF29-75BA-6344-98E6-A70C6717FB7C}" dt="2024-09-07T15:24:55.860" v="89" actId="478"/>
          <ac:spMkLst>
            <pc:docMk/>
            <pc:sldMk cId="0" sldId="285"/>
            <ac:spMk id="36" creationId="{00000000-0000-0000-0000-000000000000}"/>
          </ac:spMkLst>
        </pc:spChg>
        <pc:spChg chg="del">
          <ac:chgData name="Phuong Thai Nguyen" userId="598680f98d4801c4" providerId="LiveId" clId="{437BDF29-75BA-6344-98E6-A70C6717FB7C}" dt="2024-09-07T15:24:55.860" v="89" actId="478"/>
          <ac:spMkLst>
            <pc:docMk/>
            <pc:sldMk cId="0" sldId="285"/>
            <ac:spMk id="37" creationId="{00000000-0000-0000-0000-000000000000}"/>
          </ac:spMkLst>
        </pc:spChg>
        <pc:spChg chg="del">
          <ac:chgData name="Phuong Thai Nguyen" userId="598680f98d4801c4" providerId="LiveId" clId="{437BDF29-75BA-6344-98E6-A70C6717FB7C}" dt="2024-09-07T15:24:55.860" v="89" actId="478"/>
          <ac:spMkLst>
            <pc:docMk/>
            <pc:sldMk cId="0" sldId="285"/>
            <ac:spMk id="38" creationId="{00000000-0000-0000-0000-000000000000}"/>
          </ac:spMkLst>
        </pc:spChg>
        <pc:spChg chg="del">
          <ac:chgData name="Phuong Thai Nguyen" userId="598680f98d4801c4" providerId="LiveId" clId="{437BDF29-75BA-6344-98E6-A70C6717FB7C}" dt="2024-09-07T15:24:55.860" v="89" actId="478"/>
          <ac:spMkLst>
            <pc:docMk/>
            <pc:sldMk cId="0" sldId="285"/>
            <ac:spMk id="39" creationId="{00000000-0000-0000-0000-000000000000}"/>
          </ac:spMkLst>
        </pc:spChg>
        <pc:spChg chg="del">
          <ac:chgData name="Phuong Thai Nguyen" userId="598680f98d4801c4" providerId="LiveId" clId="{437BDF29-75BA-6344-98E6-A70C6717FB7C}" dt="2024-09-07T15:24:55.860" v="89" actId="478"/>
          <ac:spMkLst>
            <pc:docMk/>
            <pc:sldMk cId="0" sldId="285"/>
            <ac:spMk id="40" creationId="{00000000-0000-0000-0000-000000000000}"/>
          </ac:spMkLst>
        </pc:spChg>
        <pc:spChg chg="del">
          <ac:chgData name="Phuong Thai Nguyen" userId="598680f98d4801c4" providerId="LiveId" clId="{437BDF29-75BA-6344-98E6-A70C6717FB7C}" dt="2024-09-07T15:24:55.860" v="89" actId="478"/>
          <ac:spMkLst>
            <pc:docMk/>
            <pc:sldMk cId="0" sldId="285"/>
            <ac:spMk id="41" creationId="{00000000-0000-0000-0000-000000000000}"/>
          </ac:spMkLst>
        </pc:spChg>
        <pc:spChg chg="del">
          <ac:chgData name="Phuong Thai Nguyen" userId="598680f98d4801c4" providerId="LiveId" clId="{437BDF29-75BA-6344-98E6-A70C6717FB7C}" dt="2024-09-07T15:24:55.860" v="89" actId="478"/>
          <ac:spMkLst>
            <pc:docMk/>
            <pc:sldMk cId="0" sldId="285"/>
            <ac:spMk id="42" creationId="{00000000-0000-0000-0000-000000000000}"/>
          </ac:spMkLst>
        </pc:spChg>
        <pc:spChg chg="del">
          <ac:chgData name="Phuong Thai Nguyen" userId="598680f98d4801c4" providerId="LiveId" clId="{437BDF29-75BA-6344-98E6-A70C6717FB7C}" dt="2024-09-07T15:24:55.860" v="89" actId="478"/>
          <ac:spMkLst>
            <pc:docMk/>
            <pc:sldMk cId="0" sldId="285"/>
            <ac:spMk id="43" creationId="{00000000-0000-0000-0000-000000000000}"/>
          </ac:spMkLst>
        </pc:spChg>
        <pc:spChg chg="del">
          <ac:chgData name="Phuong Thai Nguyen" userId="598680f98d4801c4" providerId="LiveId" clId="{437BDF29-75BA-6344-98E6-A70C6717FB7C}" dt="2024-09-07T15:24:55.860" v="89" actId="478"/>
          <ac:spMkLst>
            <pc:docMk/>
            <pc:sldMk cId="0" sldId="285"/>
            <ac:spMk id="44" creationId="{00000000-0000-0000-0000-000000000000}"/>
          </ac:spMkLst>
        </pc:spChg>
        <pc:spChg chg="del">
          <ac:chgData name="Phuong Thai Nguyen" userId="598680f98d4801c4" providerId="LiveId" clId="{437BDF29-75BA-6344-98E6-A70C6717FB7C}" dt="2024-09-07T15:24:55.860" v="89" actId="478"/>
          <ac:spMkLst>
            <pc:docMk/>
            <pc:sldMk cId="0" sldId="285"/>
            <ac:spMk id="45" creationId="{00000000-0000-0000-0000-000000000000}"/>
          </ac:spMkLst>
        </pc:spChg>
        <pc:spChg chg="del">
          <ac:chgData name="Phuong Thai Nguyen" userId="598680f98d4801c4" providerId="LiveId" clId="{437BDF29-75BA-6344-98E6-A70C6717FB7C}" dt="2024-09-07T15:24:55.860" v="89" actId="478"/>
          <ac:spMkLst>
            <pc:docMk/>
            <pc:sldMk cId="0" sldId="285"/>
            <ac:spMk id="46" creationId="{00000000-0000-0000-0000-000000000000}"/>
          </ac:spMkLst>
        </pc:spChg>
        <pc:spChg chg="del">
          <ac:chgData name="Phuong Thai Nguyen" userId="598680f98d4801c4" providerId="LiveId" clId="{437BDF29-75BA-6344-98E6-A70C6717FB7C}" dt="2024-09-07T15:24:55.860" v="89" actId="478"/>
          <ac:spMkLst>
            <pc:docMk/>
            <pc:sldMk cId="0" sldId="285"/>
            <ac:spMk id="47" creationId="{00000000-0000-0000-0000-000000000000}"/>
          </ac:spMkLst>
        </pc:spChg>
        <pc:spChg chg="del">
          <ac:chgData name="Phuong Thai Nguyen" userId="598680f98d4801c4" providerId="LiveId" clId="{437BDF29-75BA-6344-98E6-A70C6717FB7C}" dt="2024-09-07T15:24:55.860" v="89" actId="478"/>
          <ac:spMkLst>
            <pc:docMk/>
            <pc:sldMk cId="0" sldId="285"/>
            <ac:spMk id="48" creationId="{00000000-0000-0000-0000-000000000000}"/>
          </ac:spMkLst>
        </pc:spChg>
        <pc:spChg chg="del">
          <ac:chgData name="Phuong Thai Nguyen" userId="598680f98d4801c4" providerId="LiveId" clId="{437BDF29-75BA-6344-98E6-A70C6717FB7C}" dt="2024-09-07T15:24:55.860" v="89" actId="478"/>
          <ac:spMkLst>
            <pc:docMk/>
            <pc:sldMk cId="0" sldId="285"/>
            <ac:spMk id="49" creationId="{00000000-0000-0000-0000-000000000000}"/>
          </ac:spMkLst>
        </pc:spChg>
        <pc:spChg chg="del">
          <ac:chgData name="Phuong Thai Nguyen" userId="598680f98d4801c4" providerId="LiveId" clId="{437BDF29-75BA-6344-98E6-A70C6717FB7C}" dt="2024-09-07T15:24:55.860" v="89" actId="478"/>
          <ac:spMkLst>
            <pc:docMk/>
            <pc:sldMk cId="0" sldId="285"/>
            <ac:spMk id="50" creationId="{00000000-0000-0000-0000-000000000000}"/>
          </ac:spMkLst>
        </pc:spChg>
        <pc:spChg chg="add del mod">
          <ac:chgData name="Phuong Thai Nguyen" userId="598680f98d4801c4" providerId="LiveId" clId="{437BDF29-75BA-6344-98E6-A70C6717FB7C}" dt="2024-09-07T15:24:27.804" v="83"/>
          <ac:spMkLst>
            <pc:docMk/>
            <pc:sldMk cId="0" sldId="285"/>
            <ac:spMk id="61" creationId="{99E702AA-15F3-8A90-2CD2-AF962425835E}"/>
          </ac:spMkLst>
        </pc:spChg>
        <pc:picChg chg="add mod">
          <ac:chgData name="Phuong Thai Nguyen" userId="598680f98d4801c4" providerId="LiveId" clId="{437BDF29-75BA-6344-98E6-A70C6717FB7C}" dt="2024-09-07T15:24:49.024" v="88" actId="1076"/>
          <ac:picMkLst>
            <pc:docMk/>
            <pc:sldMk cId="0" sldId="285"/>
            <ac:picMk id="62" creationId="{4E0EA764-62B9-57F2-22D1-4E811D996FC0}"/>
          </ac:picMkLst>
        </pc:picChg>
        <pc:picChg chg="add mod">
          <ac:chgData name="Phuong Thai Nguyen" userId="598680f98d4801c4" providerId="LiveId" clId="{437BDF29-75BA-6344-98E6-A70C6717FB7C}" dt="2024-09-07T15:25:31.513" v="93" actId="1076"/>
          <ac:picMkLst>
            <pc:docMk/>
            <pc:sldMk cId="0" sldId="285"/>
            <ac:picMk id="63" creationId="{CDCB124F-2D4F-7ED5-BDB4-92E06920C9E8}"/>
          </ac:picMkLst>
        </pc:picChg>
      </pc:sldChg>
      <pc:sldChg chg="modNotesTx">
        <pc:chgData name="Phuong Thai Nguyen" userId="598680f98d4801c4" providerId="LiveId" clId="{437BDF29-75BA-6344-98E6-A70C6717FB7C}" dt="2024-09-11T16:51:12.541" v="890" actId="20577"/>
        <pc:sldMkLst>
          <pc:docMk/>
          <pc:sldMk cId="0" sldId="289"/>
        </pc:sldMkLst>
      </pc:sldChg>
      <pc:sldChg chg="modNotesTx">
        <pc:chgData name="Phuong Thai Nguyen" userId="598680f98d4801c4" providerId="LiveId" clId="{437BDF29-75BA-6344-98E6-A70C6717FB7C}" dt="2024-09-11T16:54:47.307" v="900" actId="20577"/>
        <pc:sldMkLst>
          <pc:docMk/>
          <pc:sldMk cId="0" sldId="290"/>
        </pc:sldMkLst>
      </pc:sldChg>
      <pc:sldChg chg="modNotesTx">
        <pc:chgData name="Phuong Thai Nguyen" userId="598680f98d4801c4" providerId="LiveId" clId="{437BDF29-75BA-6344-98E6-A70C6717FB7C}" dt="2024-09-11T17:06:33.037" v="907" actId="20577"/>
        <pc:sldMkLst>
          <pc:docMk/>
          <pc:sldMk cId="0" sldId="295"/>
        </pc:sldMkLst>
      </pc:sldChg>
      <pc:sldChg chg="modNotesTx">
        <pc:chgData name="Phuong Thai Nguyen" userId="598680f98d4801c4" providerId="LiveId" clId="{437BDF29-75BA-6344-98E6-A70C6717FB7C}" dt="2024-09-11T17:08:17.857" v="914" actId="20577"/>
        <pc:sldMkLst>
          <pc:docMk/>
          <pc:sldMk cId="0" sldId="296"/>
        </pc:sldMkLst>
      </pc:sldChg>
      <pc:sldChg chg="modNotesTx">
        <pc:chgData name="Phuong Thai Nguyen" userId="598680f98d4801c4" providerId="LiveId" clId="{437BDF29-75BA-6344-98E6-A70C6717FB7C}" dt="2024-09-11T17:09:51.948" v="919" actId="20577"/>
        <pc:sldMkLst>
          <pc:docMk/>
          <pc:sldMk cId="0" sldId="297"/>
        </pc:sldMkLst>
      </pc:sldChg>
      <pc:sldChg chg="addSp delSp modSp mod">
        <pc:chgData name="Phuong Thai Nguyen" userId="598680f98d4801c4" providerId="LiveId" clId="{437BDF29-75BA-6344-98E6-A70C6717FB7C}" dt="2024-09-08T01:54:14.762" v="104" actId="1076"/>
        <pc:sldMkLst>
          <pc:docMk/>
          <pc:sldMk cId="0" sldId="306"/>
        </pc:sldMkLst>
        <pc:spChg chg="del">
          <ac:chgData name="Phuong Thai Nguyen" userId="598680f98d4801c4" providerId="LiveId" clId="{437BDF29-75BA-6344-98E6-A70C6717FB7C}" dt="2024-09-08T01:53:13.107" v="94" actId="478"/>
          <ac:spMkLst>
            <pc:docMk/>
            <pc:sldMk cId="0" sldId="306"/>
            <ac:spMk id="5" creationId="{00000000-0000-0000-0000-000000000000}"/>
          </ac:spMkLst>
        </pc:spChg>
        <pc:spChg chg="del">
          <ac:chgData name="Phuong Thai Nguyen" userId="598680f98d4801c4" providerId="LiveId" clId="{437BDF29-75BA-6344-98E6-A70C6717FB7C}" dt="2024-09-08T01:53:17.690" v="95" actId="478"/>
          <ac:spMkLst>
            <pc:docMk/>
            <pc:sldMk cId="0" sldId="306"/>
            <ac:spMk id="6" creationId="{00000000-0000-0000-0000-000000000000}"/>
          </ac:spMkLst>
        </pc:spChg>
        <pc:spChg chg="mod">
          <ac:chgData name="Phuong Thai Nguyen" userId="598680f98d4801c4" providerId="LiveId" clId="{437BDF29-75BA-6344-98E6-A70C6717FB7C}" dt="2024-09-08T01:53:28.511" v="98" actId="20577"/>
          <ac:spMkLst>
            <pc:docMk/>
            <pc:sldMk cId="0" sldId="306"/>
            <ac:spMk id="7" creationId="{00000000-0000-0000-0000-000000000000}"/>
          </ac:spMkLst>
        </pc:spChg>
        <pc:spChg chg="del">
          <ac:chgData name="Phuong Thai Nguyen" userId="598680f98d4801c4" providerId="LiveId" clId="{437BDF29-75BA-6344-98E6-A70C6717FB7C}" dt="2024-09-08T01:53:24.153" v="97" actId="478"/>
          <ac:spMkLst>
            <pc:docMk/>
            <pc:sldMk cId="0" sldId="306"/>
            <ac:spMk id="8" creationId="{00000000-0000-0000-0000-000000000000}"/>
          </ac:spMkLst>
        </pc:spChg>
        <pc:spChg chg="del">
          <ac:chgData name="Phuong Thai Nguyen" userId="598680f98d4801c4" providerId="LiveId" clId="{437BDF29-75BA-6344-98E6-A70C6717FB7C}" dt="2024-09-08T01:53:20.651" v="96" actId="478"/>
          <ac:spMkLst>
            <pc:docMk/>
            <pc:sldMk cId="0" sldId="306"/>
            <ac:spMk id="9" creationId="{00000000-0000-0000-0000-000000000000}"/>
          </ac:spMkLst>
        </pc:spChg>
        <pc:spChg chg="del">
          <ac:chgData name="Phuong Thai Nguyen" userId="598680f98d4801c4" providerId="LiveId" clId="{437BDF29-75BA-6344-98E6-A70C6717FB7C}" dt="2024-09-08T01:53:13.107" v="94" actId="478"/>
          <ac:spMkLst>
            <pc:docMk/>
            <pc:sldMk cId="0" sldId="306"/>
            <ac:spMk id="10" creationId="{00000000-0000-0000-0000-000000000000}"/>
          </ac:spMkLst>
        </pc:spChg>
        <pc:spChg chg="del">
          <ac:chgData name="Phuong Thai Nguyen" userId="598680f98d4801c4" providerId="LiveId" clId="{437BDF29-75BA-6344-98E6-A70C6717FB7C}" dt="2024-09-08T01:53:13.107" v="94" actId="478"/>
          <ac:spMkLst>
            <pc:docMk/>
            <pc:sldMk cId="0" sldId="306"/>
            <ac:spMk id="11" creationId="{00000000-0000-0000-0000-000000000000}"/>
          </ac:spMkLst>
        </pc:spChg>
        <pc:spChg chg="del">
          <ac:chgData name="Phuong Thai Nguyen" userId="598680f98d4801c4" providerId="LiveId" clId="{437BDF29-75BA-6344-98E6-A70C6717FB7C}" dt="2024-09-08T01:53:13.107" v="94" actId="478"/>
          <ac:spMkLst>
            <pc:docMk/>
            <pc:sldMk cId="0" sldId="306"/>
            <ac:spMk id="12" creationId="{00000000-0000-0000-0000-000000000000}"/>
          </ac:spMkLst>
        </pc:spChg>
        <pc:spChg chg="del">
          <ac:chgData name="Phuong Thai Nguyen" userId="598680f98d4801c4" providerId="LiveId" clId="{437BDF29-75BA-6344-98E6-A70C6717FB7C}" dt="2024-09-08T01:53:13.107" v="94" actId="478"/>
          <ac:spMkLst>
            <pc:docMk/>
            <pc:sldMk cId="0" sldId="306"/>
            <ac:spMk id="13" creationId="{00000000-0000-0000-0000-000000000000}"/>
          </ac:spMkLst>
        </pc:spChg>
        <pc:spChg chg="del">
          <ac:chgData name="Phuong Thai Nguyen" userId="598680f98d4801c4" providerId="LiveId" clId="{437BDF29-75BA-6344-98E6-A70C6717FB7C}" dt="2024-09-08T01:53:13.107" v="94" actId="478"/>
          <ac:spMkLst>
            <pc:docMk/>
            <pc:sldMk cId="0" sldId="306"/>
            <ac:spMk id="14" creationId="{00000000-0000-0000-0000-000000000000}"/>
          </ac:spMkLst>
        </pc:spChg>
        <pc:spChg chg="del">
          <ac:chgData name="Phuong Thai Nguyen" userId="598680f98d4801c4" providerId="LiveId" clId="{437BDF29-75BA-6344-98E6-A70C6717FB7C}" dt="2024-09-08T01:53:34.786" v="99" actId="478"/>
          <ac:spMkLst>
            <pc:docMk/>
            <pc:sldMk cId="0" sldId="306"/>
            <ac:spMk id="15" creationId="{00000000-0000-0000-0000-000000000000}"/>
          </ac:spMkLst>
        </pc:spChg>
        <pc:picChg chg="add mod">
          <ac:chgData name="Phuong Thai Nguyen" userId="598680f98d4801c4" providerId="LiveId" clId="{437BDF29-75BA-6344-98E6-A70C6717FB7C}" dt="2024-09-08T01:54:14.762" v="104" actId="1076"/>
          <ac:picMkLst>
            <pc:docMk/>
            <pc:sldMk cId="0" sldId="306"/>
            <ac:picMk id="29" creationId="{35754C2F-0081-BE3E-0E12-817C70847DAD}"/>
          </ac:picMkLst>
        </pc:picChg>
      </pc:sldChg>
      <pc:sldChg chg="addSp delSp modSp mod">
        <pc:chgData name="Phuong Thai Nguyen" userId="598680f98d4801c4" providerId="LiveId" clId="{437BDF29-75BA-6344-98E6-A70C6717FB7C}" dt="2024-09-08T01:55:25.516" v="109" actId="14100"/>
        <pc:sldMkLst>
          <pc:docMk/>
          <pc:sldMk cId="0" sldId="307"/>
        </pc:sldMkLst>
        <pc:spChg chg="del">
          <ac:chgData name="Phuong Thai Nguyen" userId="598680f98d4801c4" providerId="LiveId" clId="{437BDF29-75BA-6344-98E6-A70C6717FB7C}" dt="2024-09-08T01:55:11.664" v="105" actId="478"/>
          <ac:spMkLst>
            <pc:docMk/>
            <pc:sldMk cId="0" sldId="307"/>
            <ac:spMk id="4" creationId="{00000000-0000-0000-0000-000000000000}"/>
          </ac:spMkLst>
        </pc:spChg>
        <pc:spChg chg="del">
          <ac:chgData name="Phuong Thai Nguyen" userId="598680f98d4801c4" providerId="LiveId" clId="{437BDF29-75BA-6344-98E6-A70C6717FB7C}" dt="2024-09-08T01:55:11.664" v="105" actId="478"/>
          <ac:spMkLst>
            <pc:docMk/>
            <pc:sldMk cId="0" sldId="307"/>
            <ac:spMk id="5" creationId="{00000000-0000-0000-0000-000000000000}"/>
          </ac:spMkLst>
        </pc:spChg>
        <pc:spChg chg="del">
          <ac:chgData name="Phuong Thai Nguyen" userId="598680f98d4801c4" providerId="LiveId" clId="{437BDF29-75BA-6344-98E6-A70C6717FB7C}" dt="2024-09-08T01:55:11.664" v="105" actId="478"/>
          <ac:spMkLst>
            <pc:docMk/>
            <pc:sldMk cId="0" sldId="307"/>
            <ac:spMk id="6" creationId="{00000000-0000-0000-0000-000000000000}"/>
          </ac:spMkLst>
        </pc:spChg>
        <pc:spChg chg="del">
          <ac:chgData name="Phuong Thai Nguyen" userId="598680f98d4801c4" providerId="LiveId" clId="{437BDF29-75BA-6344-98E6-A70C6717FB7C}" dt="2024-09-08T01:55:11.664" v="105" actId="478"/>
          <ac:spMkLst>
            <pc:docMk/>
            <pc:sldMk cId="0" sldId="307"/>
            <ac:spMk id="7" creationId="{00000000-0000-0000-0000-000000000000}"/>
          </ac:spMkLst>
        </pc:spChg>
        <pc:spChg chg="del">
          <ac:chgData name="Phuong Thai Nguyen" userId="598680f98d4801c4" providerId="LiveId" clId="{437BDF29-75BA-6344-98E6-A70C6717FB7C}" dt="2024-09-08T01:55:11.664" v="105" actId="478"/>
          <ac:spMkLst>
            <pc:docMk/>
            <pc:sldMk cId="0" sldId="307"/>
            <ac:spMk id="8" creationId="{00000000-0000-0000-0000-000000000000}"/>
          </ac:spMkLst>
        </pc:spChg>
        <pc:spChg chg="del">
          <ac:chgData name="Phuong Thai Nguyen" userId="598680f98d4801c4" providerId="LiveId" clId="{437BDF29-75BA-6344-98E6-A70C6717FB7C}" dt="2024-09-08T01:55:11.664" v="105" actId="478"/>
          <ac:spMkLst>
            <pc:docMk/>
            <pc:sldMk cId="0" sldId="307"/>
            <ac:spMk id="9" creationId="{00000000-0000-0000-0000-000000000000}"/>
          </ac:spMkLst>
        </pc:spChg>
        <pc:spChg chg="del">
          <ac:chgData name="Phuong Thai Nguyen" userId="598680f98d4801c4" providerId="LiveId" clId="{437BDF29-75BA-6344-98E6-A70C6717FB7C}" dt="2024-09-08T01:55:11.664" v="105" actId="478"/>
          <ac:spMkLst>
            <pc:docMk/>
            <pc:sldMk cId="0" sldId="307"/>
            <ac:spMk id="10" creationId="{00000000-0000-0000-0000-000000000000}"/>
          </ac:spMkLst>
        </pc:spChg>
        <pc:spChg chg="del">
          <ac:chgData name="Phuong Thai Nguyen" userId="598680f98d4801c4" providerId="LiveId" clId="{437BDF29-75BA-6344-98E6-A70C6717FB7C}" dt="2024-09-08T01:55:11.664" v="105" actId="478"/>
          <ac:spMkLst>
            <pc:docMk/>
            <pc:sldMk cId="0" sldId="307"/>
            <ac:spMk id="11" creationId="{00000000-0000-0000-0000-000000000000}"/>
          </ac:spMkLst>
        </pc:spChg>
        <pc:spChg chg="del">
          <ac:chgData name="Phuong Thai Nguyen" userId="598680f98d4801c4" providerId="LiveId" clId="{437BDF29-75BA-6344-98E6-A70C6717FB7C}" dt="2024-09-08T01:55:11.664" v="105" actId="478"/>
          <ac:spMkLst>
            <pc:docMk/>
            <pc:sldMk cId="0" sldId="307"/>
            <ac:spMk id="12" creationId="{00000000-0000-0000-0000-000000000000}"/>
          </ac:spMkLst>
        </pc:spChg>
        <pc:spChg chg="del">
          <ac:chgData name="Phuong Thai Nguyen" userId="598680f98d4801c4" providerId="LiveId" clId="{437BDF29-75BA-6344-98E6-A70C6717FB7C}" dt="2024-09-08T01:55:11.664" v="105" actId="478"/>
          <ac:spMkLst>
            <pc:docMk/>
            <pc:sldMk cId="0" sldId="307"/>
            <ac:spMk id="13" creationId="{00000000-0000-0000-0000-000000000000}"/>
          </ac:spMkLst>
        </pc:spChg>
        <pc:spChg chg="del">
          <ac:chgData name="Phuong Thai Nguyen" userId="598680f98d4801c4" providerId="LiveId" clId="{437BDF29-75BA-6344-98E6-A70C6717FB7C}" dt="2024-09-08T01:55:11.664" v="105" actId="478"/>
          <ac:spMkLst>
            <pc:docMk/>
            <pc:sldMk cId="0" sldId="307"/>
            <ac:spMk id="14" creationId="{00000000-0000-0000-0000-000000000000}"/>
          </ac:spMkLst>
        </pc:spChg>
        <pc:spChg chg="del">
          <ac:chgData name="Phuong Thai Nguyen" userId="598680f98d4801c4" providerId="LiveId" clId="{437BDF29-75BA-6344-98E6-A70C6717FB7C}" dt="2024-09-08T01:55:11.664" v="105" actId="478"/>
          <ac:spMkLst>
            <pc:docMk/>
            <pc:sldMk cId="0" sldId="307"/>
            <ac:spMk id="15" creationId="{00000000-0000-0000-0000-000000000000}"/>
          </ac:spMkLst>
        </pc:spChg>
        <pc:spChg chg="del">
          <ac:chgData name="Phuong Thai Nguyen" userId="598680f98d4801c4" providerId="LiveId" clId="{437BDF29-75BA-6344-98E6-A70C6717FB7C}" dt="2024-09-08T01:55:11.664" v="105" actId="478"/>
          <ac:spMkLst>
            <pc:docMk/>
            <pc:sldMk cId="0" sldId="307"/>
            <ac:spMk id="16" creationId="{00000000-0000-0000-0000-000000000000}"/>
          </ac:spMkLst>
        </pc:spChg>
        <pc:spChg chg="del">
          <ac:chgData name="Phuong Thai Nguyen" userId="598680f98d4801c4" providerId="LiveId" clId="{437BDF29-75BA-6344-98E6-A70C6717FB7C}" dt="2024-09-08T01:55:11.664" v="105" actId="478"/>
          <ac:spMkLst>
            <pc:docMk/>
            <pc:sldMk cId="0" sldId="307"/>
            <ac:spMk id="17" creationId="{00000000-0000-0000-0000-000000000000}"/>
          </ac:spMkLst>
        </pc:spChg>
        <pc:spChg chg="del">
          <ac:chgData name="Phuong Thai Nguyen" userId="598680f98d4801c4" providerId="LiveId" clId="{437BDF29-75BA-6344-98E6-A70C6717FB7C}" dt="2024-09-08T01:55:11.664" v="105" actId="478"/>
          <ac:spMkLst>
            <pc:docMk/>
            <pc:sldMk cId="0" sldId="307"/>
            <ac:spMk id="18" creationId="{00000000-0000-0000-0000-000000000000}"/>
          </ac:spMkLst>
        </pc:spChg>
        <pc:picChg chg="add mod">
          <ac:chgData name="Phuong Thai Nguyen" userId="598680f98d4801c4" providerId="LiveId" clId="{437BDF29-75BA-6344-98E6-A70C6717FB7C}" dt="2024-09-08T01:55:25.516" v="109" actId="14100"/>
          <ac:picMkLst>
            <pc:docMk/>
            <pc:sldMk cId="0" sldId="307"/>
            <ac:picMk id="26" creationId="{49A34972-49BF-32E0-D4F6-01FA9098FC65}"/>
          </ac:picMkLst>
        </pc:picChg>
      </pc:sldChg>
      <pc:sldChg chg="modNotesTx">
        <pc:chgData name="Phuong Thai Nguyen" userId="598680f98d4801c4" providerId="LiveId" clId="{437BDF29-75BA-6344-98E6-A70C6717FB7C}" dt="2024-09-11T17:12:42.887" v="928" actId="20577"/>
        <pc:sldMkLst>
          <pc:docMk/>
          <pc:sldMk cId="0" sldId="308"/>
        </pc:sldMkLst>
      </pc:sldChg>
      <pc:sldChg chg="addSp delSp modSp mod">
        <pc:chgData name="Phuong Thai Nguyen" userId="598680f98d4801c4" providerId="LiveId" clId="{437BDF29-75BA-6344-98E6-A70C6717FB7C}" dt="2024-09-08T02:22:48.832" v="234" actId="14100"/>
        <pc:sldMkLst>
          <pc:docMk/>
          <pc:sldMk cId="0" sldId="325"/>
        </pc:sldMkLst>
        <pc:spChg chg="del">
          <ac:chgData name="Phuong Thai Nguyen" userId="598680f98d4801c4" providerId="LiveId" clId="{437BDF29-75BA-6344-98E6-A70C6717FB7C}" dt="2024-09-08T02:22:14.270" v="229" actId="478"/>
          <ac:spMkLst>
            <pc:docMk/>
            <pc:sldMk cId="0" sldId="325"/>
            <ac:spMk id="4" creationId="{00000000-0000-0000-0000-000000000000}"/>
          </ac:spMkLst>
        </pc:spChg>
        <pc:spChg chg="del">
          <ac:chgData name="Phuong Thai Nguyen" userId="598680f98d4801c4" providerId="LiveId" clId="{437BDF29-75BA-6344-98E6-A70C6717FB7C}" dt="2024-09-08T02:22:14.270" v="229" actId="478"/>
          <ac:spMkLst>
            <pc:docMk/>
            <pc:sldMk cId="0" sldId="325"/>
            <ac:spMk id="5" creationId="{00000000-0000-0000-0000-000000000000}"/>
          </ac:spMkLst>
        </pc:spChg>
        <pc:spChg chg="del">
          <ac:chgData name="Phuong Thai Nguyen" userId="598680f98d4801c4" providerId="LiveId" clId="{437BDF29-75BA-6344-98E6-A70C6717FB7C}" dt="2024-09-08T02:22:14.270" v="229" actId="478"/>
          <ac:spMkLst>
            <pc:docMk/>
            <pc:sldMk cId="0" sldId="325"/>
            <ac:spMk id="6" creationId="{00000000-0000-0000-0000-000000000000}"/>
          </ac:spMkLst>
        </pc:spChg>
        <pc:spChg chg="del">
          <ac:chgData name="Phuong Thai Nguyen" userId="598680f98d4801c4" providerId="LiveId" clId="{437BDF29-75BA-6344-98E6-A70C6717FB7C}" dt="2024-09-08T02:22:14.270" v="229" actId="478"/>
          <ac:spMkLst>
            <pc:docMk/>
            <pc:sldMk cId="0" sldId="325"/>
            <ac:spMk id="7" creationId="{00000000-0000-0000-0000-000000000000}"/>
          </ac:spMkLst>
        </pc:spChg>
        <pc:spChg chg="del">
          <ac:chgData name="Phuong Thai Nguyen" userId="598680f98d4801c4" providerId="LiveId" clId="{437BDF29-75BA-6344-98E6-A70C6717FB7C}" dt="2024-09-08T02:22:14.270" v="229" actId="478"/>
          <ac:spMkLst>
            <pc:docMk/>
            <pc:sldMk cId="0" sldId="325"/>
            <ac:spMk id="8" creationId="{00000000-0000-0000-0000-000000000000}"/>
          </ac:spMkLst>
        </pc:spChg>
        <pc:spChg chg="del">
          <ac:chgData name="Phuong Thai Nguyen" userId="598680f98d4801c4" providerId="LiveId" clId="{437BDF29-75BA-6344-98E6-A70C6717FB7C}" dt="2024-09-08T02:22:14.270" v="229" actId="478"/>
          <ac:spMkLst>
            <pc:docMk/>
            <pc:sldMk cId="0" sldId="325"/>
            <ac:spMk id="9" creationId="{00000000-0000-0000-0000-000000000000}"/>
          </ac:spMkLst>
        </pc:spChg>
        <pc:spChg chg="del">
          <ac:chgData name="Phuong Thai Nguyen" userId="598680f98d4801c4" providerId="LiveId" clId="{437BDF29-75BA-6344-98E6-A70C6717FB7C}" dt="2024-09-08T02:22:14.270" v="229" actId="478"/>
          <ac:spMkLst>
            <pc:docMk/>
            <pc:sldMk cId="0" sldId="325"/>
            <ac:spMk id="10" creationId="{00000000-0000-0000-0000-000000000000}"/>
          </ac:spMkLst>
        </pc:spChg>
        <pc:spChg chg="del">
          <ac:chgData name="Phuong Thai Nguyen" userId="598680f98d4801c4" providerId="LiveId" clId="{437BDF29-75BA-6344-98E6-A70C6717FB7C}" dt="2024-09-08T02:22:14.270" v="229" actId="478"/>
          <ac:spMkLst>
            <pc:docMk/>
            <pc:sldMk cId="0" sldId="325"/>
            <ac:spMk id="11" creationId="{00000000-0000-0000-0000-000000000000}"/>
          </ac:spMkLst>
        </pc:spChg>
        <pc:spChg chg="del">
          <ac:chgData name="Phuong Thai Nguyen" userId="598680f98d4801c4" providerId="LiveId" clId="{437BDF29-75BA-6344-98E6-A70C6717FB7C}" dt="2024-09-08T02:22:09.885" v="228" actId="478"/>
          <ac:spMkLst>
            <pc:docMk/>
            <pc:sldMk cId="0" sldId="325"/>
            <ac:spMk id="12" creationId="{00000000-0000-0000-0000-000000000000}"/>
          </ac:spMkLst>
        </pc:spChg>
        <pc:picChg chg="del">
          <ac:chgData name="Phuong Thai Nguyen" userId="598680f98d4801c4" providerId="LiveId" clId="{437BDF29-75BA-6344-98E6-A70C6717FB7C}" dt="2024-09-08T02:22:14.270" v="229" actId="478"/>
          <ac:picMkLst>
            <pc:docMk/>
            <pc:sldMk cId="0" sldId="325"/>
            <ac:picMk id="3" creationId="{00000000-0000-0000-0000-000000000000}"/>
          </ac:picMkLst>
        </pc:picChg>
        <pc:picChg chg="add mod">
          <ac:chgData name="Phuong Thai Nguyen" userId="598680f98d4801c4" providerId="LiveId" clId="{437BDF29-75BA-6344-98E6-A70C6717FB7C}" dt="2024-09-08T02:22:48.832" v="234" actId="14100"/>
          <ac:picMkLst>
            <pc:docMk/>
            <pc:sldMk cId="0" sldId="325"/>
            <ac:picMk id="19" creationId="{EE3CE8DA-77FC-ED26-EAE5-11C4CF896574}"/>
          </ac:picMkLst>
        </pc:picChg>
      </pc:sldChg>
      <pc:sldChg chg="addSp delSp modSp mod">
        <pc:chgData name="Phuong Thai Nguyen" userId="598680f98d4801c4" providerId="LiveId" clId="{437BDF29-75BA-6344-98E6-A70C6717FB7C}" dt="2024-09-08T01:57:36.960" v="114" actId="1076"/>
        <pc:sldMkLst>
          <pc:docMk/>
          <pc:sldMk cId="0" sldId="328"/>
        </pc:sldMkLst>
        <pc:spChg chg="del">
          <ac:chgData name="Phuong Thai Nguyen" userId="598680f98d4801c4" providerId="LiveId" clId="{437BDF29-75BA-6344-98E6-A70C6717FB7C}" dt="2024-09-08T01:57:00.404" v="111" actId="478"/>
          <ac:spMkLst>
            <pc:docMk/>
            <pc:sldMk cId="0" sldId="328"/>
            <ac:spMk id="7" creationId="{00000000-0000-0000-0000-000000000000}"/>
          </ac:spMkLst>
        </pc:spChg>
        <pc:spChg chg="del">
          <ac:chgData name="Phuong Thai Nguyen" userId="598680f98d4801c4" providerId="LiveId" clId="{437BDF29-75BA-6344-98E6-A70C6717FB7C}" dt="2024-09-08T01:56:57.018" v="110" actId="478"/>
          <ac:spMkLst>
            <pc:docMk/>
            <pc:sldMk cId="0" sldId="328"/>
            <ac:spMk id="8" creationId="{00000000-0000-0000-0000-000000000000}"/>
          </ac:spMkLst>
        </pc:spChg>
        <pc:spChg chg="del">
          <ac:chgData name="Phuong Thai Nguyen" userId="598680f98d4801c4" providerId="LiveId" clId="{437BDF29-75BA-6344-98E6-A70C6717FB7C}" dt="2024-09-08T01:56:57.018" v="110" actId="478"/>
          <ac:spMkLst>
            <pc:docMk/>
            <pc:sldMk cId="0" sldId="328"/>
            <ac:spMk id="9" creationId="{00000000-0000-0000-0000-000000000000}"/>
          </ac:spMkLst>
        </pc:spChg>
        <pc:spChg chg="del">
          <ac:chgData name="Phuong Thai Nguyen" userId="598680f98d4801c4" providerId="LiveId" clId="{437BDF29-75BA-6344-98E6-A70C6717FB7C}" dt="2024-09-08T01:56:57.018" v="110" actId="478"/>
          <ac:spMkLst>
            <pc:docMk/>
            <pc:sldMk cId="0" sldId="328"/>
            <ac:spMk id="10" creationId="{00000000-0000-0000-0000-000000000000}"/>
          </ac:spMkLst>
        </pc:spChg>
        <pc:spChg chg="del">
          <ac:chgData name="Phuong Thai Nguyen" userId="598680f98d4801c4" providerId="LiveId" clId="{437BDF29-75BA-6344-98E6-A70C6717FB7C}" dt="2024-09-08T01:56:57.018" v="110" actId="478"/>
          <ac:spMkLst>
            <pc:docMk/>
            <pc:sldMk cId="0" sldId="328"/>
            <ac:spMk id="11" creationId="{00000000-0000-0000-0000-000000000000}"/>
          </ac:spMkLst>
        </pc:spChg>
        <pc:spChg chg="del">
          <ac:chgData name="Phuong Thai Nguyen" userId="598680f98d4801c4" providerId="LiveId" clId="{437BDF29-75BA-6344-98E6-A70C6717FB7C}" dt="2024-09-08T01:56:57.018" v="110" actId="478"/>
          <ac:spMkLst>
            <pc:docMk/>
            <pc:sldMk cId="0" sldId="328"/>
            <ac:spMk id="12" creationId="{00000000-0000-0000-0000-000000000000}"/>
          </ac:spMkLst>
        </pc:spChg>
        <pc:spChg chg="del">
          <ac:chgData name="Phuong Thai Nguyen" userId="598680f98d4801c4" providerId="LiveId" clId="{437BDF29-75BA-6344-98E6-A70C6717FB7C}" dt="2024-09-08T01:56:57.018" v="110" actId="478"/>
          <ac:spMkLst>
            <pc:docMk/>
            <pc:sldMk cId="0" sldId="328"/>
            <ac:spMk id="13" creationId="{00000000-0000-0000-0000-000000000000}"/>
          </ac:spMkLst>
        </pc:spChg>
        <pc:spChg chg="del">
          <ac:chgData name="Phuong Thai Nguyen" userId="598680f98d4801c4" providerId="LiveId" clId="{437BDF29-75BA-6344-98E6-A70C6717FB7C}" dt="2024-09-08T01:56:57.018" v="110" actId="478"/>
          <ac:spMkLst>
            <pc:docMk/>
            <pc:sldMk cId="0" sldId="328"/>
            <ac:spMk id="14" creationId="{00000000-0000-0000-0000-000000000000}"/>
          </ac:spMkLst>
        </pc:spChg>
        <pc:spChg chg="del">
          <ac:chgData name="Phuong Thai Nguyen" userId="598680f98d4801c4" providerId="LiveId" clId="{437BDF29-75BA-6344-98E6-A70C6717FB7C}" dt="2024-09-08T01:56:57.018" v="110" actId="478"/>
          <ac:spMkLst>
            <pc:docMk/>
            <pc:sldMk cId="0" sldId="328"/>
            <ac:spMk id="15" creationId="{00000000-0000-0000-0000-000000000000}"/>
          </ac:spMkLst>
        </pc:spChg>
        <pc:spChg chg="del">
          <ac:chgData name="Phuong Thai Nguyen" userId="598680f98d4801c4" providerId="LiveId" clId="{437BDF29-75BA-6344-98E6-A70C6717FB7C}" dt="2024-09-08T01:56:57.018" v="110" actId="478"/>
          <ac:spMkLst>
            <pc:docMk/>
            <pc:sldMk cId="0" sldId="328"/>
            <ac:spMk id="16" creationId="{00000000-0000-0000-0000-000000000000}"/>
          </ac:spMkLst>
        </pc:spChg>
        <pc:spChg chg="del">
          <ac:chgData name="Phuong Thai Nguyen" userId="598680f98d4801c4" providerId="LiveId" clId="{437BDF29-75BA-6344-98E6-A70C6717FB7C}" dt="2024-09-08T01:56:57.018" v="110" actId="478"/>
          <ac:spMkLst>
            <pc:docMk/>
            <pc:sldMk cId="0" sldId="328"/>
            <ac:spMk id="17" creationId="{00000000-0000-0000-0000-000000000000}"/>
          </ac:spMkLst>
        </pc:spChg>
        <pc:spChg chg="del">
          <ac:chgData name="Phuong Thai Nguyen" userId="598680f98d4801c4" providerId="LiveId" clId="{437BDF29-75BA-6344-98E6-A70C6717FB7C}" dt="2024-09-08T01:56:57.018" v="110" actId="478"/>
          <ac:spMkLst>
            <pc:docMk/>
            <pc:sldMk cId="0" sldId="328"/>
            <ac:spMk id="18" creationId="{00000000-0000-0000-0000-000000000000}"/>
          </ac:spMkLst>
        </pc:spChg>
        <pc:spChg chg="del">
          <ac:chgData name="Phuong Thai Nguyen" userId="598680f98d4801c4" providerId="LiveId" clId="{437BDF29-75BA-6344-98E6-A70C6717FB7C}" dt="2024-09-08T01:56:57.018" v="110" actId="478"/>
          <ac:spMkLst>
            <pc:docMk/>
            <pc:sldMk cId="0" sldId="328"/>
            <ac:spMk id="19" creationId="{00000000-0000-0000-0000-000000000000}"/>
          </ac:spMkLst>
        </pc:spChg>
        <pc:picChg chg="add mod">
          <ac:chgData name="Phuong Thai Nguyen" userId="598680f98d4801c4" providerId="LiveId" clId="{437BDF29-75BA-6344-98E6-A70C6717FB7C}" dt="2024-09-08T01:57:36.960" v="114" actId="1076"/>
          <ac:picMkLst>
            <pc:docMk/>
            <pc:sldMk cId="0" sldId="328"/>
            <ac:picMk id="29" creationId="{00C70A1D-C684-E8D8-EC0F-87A0B1CB4B14}"/>
          </ac:picMkLst>
        </pc:picChg>
      </pc:sldChg>
      <pc:sldChg chg="addSp delSp modSp mod">
        <pc:chgData name="Phuong Thai Nguyen" userId="598680f98d4801c4" providerId="LiveId" clId="{437BDF29-75BA-6344-98E6-A70C6717FB7C}" dt="2024-09-08T02:00:32.970" v="126" actId="20577"/>
        <pc:sldMkLst>
          <pc:docMk/>
          <pc:sldMk cId="0" sldId="329"/>
        </pc:sldMkLst>
        <pc:spChg chg="del">
          <ac:chgData name="Phuong Thai Nguyen" userId="598680f98d4801c4" providerId="LiveId" clId="{437BDF29-75BA-6344-98E6-A70C6717FB7C}" dt="2024-09-08T01:58:12.903" v="115" actId="478"/>
          <ac:spMkLst>
            <pc:docMk/>
            <pc:sldMk cId="0" sldId="329"/>
            <ac:spMk id="5" creationId="{00000000-0000-0000-0000-000000000000}"/>
          </ac:spMkLst>
        </pc:spChg>
        <pc:spChg chg="del">
          <ac:chgData name="Phuong Thai Nguyen" userId="598680f98d4801c4" providerId="LiveId" clId="{437BDF29-75BA-6344-98E6-A70C6717FB7C}" dt="2024-09-08T01:58:12.903" v="115" actId="478"/>
          <ac:spMkLst>
            <pc:docMk/>
            <pc:sldMk cId="0" sldId="329"/>
            <ac:spMk id="6" creationId="{00000000-0000-0000-0000-000000000000}"/>
          </ac:spMkLst>
        </pc:spChg>
        <pc:spChg chg="del">
          <ac:chgData name="Phuong Thai Nguyen" userId="598680f98d4801c4" providerId="LiveId" clId="{437BDF29-75BA-6344-98E6-A70C6717FB7C}" dt="2024-09-08T01:58:12.903" v="115" actId="478"/>
          <ac:spMkLst>
            <pc:docMk/>
            <pc:sldMk cId="0" sldId="329"/>
            <ac:spMk id="7" creationId="{00000000-0000-0000-0000-000000000000}"/>
          </ac:spMkLst>
        </pc:spChg>
        <pc:spChg chg="mod">
          <ac:chgData name="Phuong Thai Nguyen" userId="598680f98d4801c4" providerId="LiveId" clId="{437BDF29-75BA-6344-98E6-A70C6717FB7C}" dt="2024-09-08T02:00:32.970" v="126" actId="20577"/>
          <ac:spMkLst>
            <pc:docMk/>
            <pc:sldMk cId="0" sldId="329"/>
            <ac:spMk id="8" creationId="{00000000-0000-0000-0000-000000000000}"/>
          </ac:spMkLst>
        </pc:spChg>
        <pc:spChg chg="del">
          <ac:chgData name="Phuong Thai Nguyen" userId="598680f98d4801c4" providerId="LiveId" clId="{437BDF29-75BA-6344-98E6-A70C6717FB7C}" dt="2024-09-08T01:59:05.660" v="120" actId="478"/>
          <ac:spMkLst>
            <pc:docMk/>
            <pc:sldMk cId="0" sldId="329"/>
            <ac:spMk id="10" creationId="{00000000-0000-0000-0000-000000000000}"/>
          </ac:spMkLst>
        </pc:spChg>
        <pc:spChg chg="del">
          <ac:chgData name="Phuong Thai Nguyen" userId="598680f98d4801c4" providerId="LiveId" clId="{437BDF29-75BA-6344-98E6-A70C6717FB7C}" dt="2024-09-08T01:59:05.660" v="120" actId="478"/>
          <ac:spMkLst>
            <pc:docMk/>
            <pc:sldMk cId="0" sldId="329"/>
            <ac:spMk id="11" creationId="{00000000-0000-0000-0000-000000000000}"/>
          </ac:spMkLst>
        </pc:spChg>
        <pc:spChg chg="del">
          <ac:chgData name="Phuong Thai Nguyen" userId="598680f98d4801c4" providerId="LiveId" clId="{437BDF29-75BA-6344-98E6-A70C6717FB7C}" dt="2024-09-08T01:59:05.660" v="120" actId="478"/>
          <ac:spMkLst>
            <pc:docMk/>
            <pc:sldMk cId="0" sldId="329"/>
            <ac:spMk id="12" creationId="{00000000-0000-0000-0000-000000000000}"/>
          </ac:spMkLst>
        </pc:spChg>
        <pc:spChg chg="del">
          <ac:chgData name="Phuong Thai Nguyen" userId="598680f98d4801c4" providerId="LiveId" clId="{437BDF29-75BA-6344-98E6-A70C6717FB7C}" dt="2024-09-08T01:59:05.660" v="120" actId="478"/>
          <ac:spMkLst>
            <pc:docMk/>
            <pc:sldMk cId="0" sldId="329"/>
            <ac:spMk id="13" creationId="{00000000-0000-0000-0000-000000000000}"/>
          </ac:spMkLst>
        </pc:spChg>
        <pc:picChg chg="add mod">
          <ac:chgData name="Phuong Thai Nguyen" userId="598680f98d4801c4" providerId="LiveId" clId="{437BDF29-75BA-6344-98E6-A70C6717FB7C}" dt="2024-09-08T01:58:59.824" v="119" actId="1076"/>
          <ac:picMkLst>
            <pc:docMk/>
            <pc:sldMk cId="0" sldId="329"/>
            <ac:picMk id="20" creationId="{B6EFBA26-3888-17B3-BCED-1B48F3CF0259}"/>
          </ac:picMkLst>
        </pc:picChg>
        <pc:picChg chg="add mod">
          <ac:chgData name="Phuong Thai Nguyen" userId="598680f98d4801c4" providerId="LiveId" clId="{437BDF29-75BA-6344-98E6-A70C6717FB7C}" dt="2024-09-08T02:00:02.196" v="124" actId="1076"/>
          <ac:picMkLst>
            <pc:docMk/>
            <pc:sldMk cId="0" sldId="329"/>
            <ac:picMk id="21" creationId="{54F44CFA-6A30-A845-63AA-31959CB22849}"/>
          </ac:picMkLst>
        </pc:picChg>
      </pc:sldChg>
      <pc:sldChg chg="addSp delSp modSp mod">
        <pc:chgData name="Phuong Thai Nguyen" userId="598680f98d4801c4" providerId="LiveId" clId="{437BDF29-75BA-6344-98E6-A70C6717FB7C}" dt="2024-09-08T02:04:35.984" v="141" actId="1076"/>
        <pc:sldMkLst>
          <pc:docMk/>
          <pc:sldMk cId="0" sldId="335"/>
        </pc:sldMkLst>
        <pc:spChg chg="del">
          <ac:chgData name="Phuong Thai Nguyen" userId="598680f98d4801c4" providerId="LiveId" clId="{437BDF29-75BA-6344-98E6-A70C6717FB7C}" dt="2024-09-08T02:04:24.394" v="138" actId="478"/>
          <ac:spMkLst>
            <pc:docMk/>
            <pc:sldMk cId="0" sldId="335"/>
            <ac:spMk id="3" creationId="{00000000-0000-0000-0000-000000000000}"/>
          </ac:spMkLst>
        </pc:spChg>
        <pc:spChg chg="del">
          <ac:chgData name="Phuong Thai Nguyen" userId="598680f98d4801c4" providerId="LiveId" clId="{437BDF29-75BA-6344-98E6-A70C6717FB7C}" dt="2024-09-08T02:03:17.369" v="134" actId="478"/>
          <ac:spMkLst>
            <pc:docMk/>
            <pc:sldMk cId="0" sldId="335"/>
            <ac:spMk id="4" creationId="{00000000-0000-0000-0000-000000000000}"/>
          </ac:spMkLst>
        </pc:spChg>
        <pc:spChg chg="del">
          <ac:chgData name="Phuong Thai Nguyen" userId="598680f98d4801c4" providerId="LiveId" clId="{437BDF29-75BA-6344-98E6-A70C6717FB7C}" dt="2024-09-08T02:03:17.369" v="134" actId="478"/>
          <ac:spMkLst>
            <pc:docMk/>
            <pc:sldMk cId="0" sldId="335"/>
            <ac:spMk id="5" creationId="{00000000-0000-0000-0000-000000000000}"/>
          </ac:spMkLst>
        </pc:spChg>
        <pc:spChg chg="del mod">
          <ac:chgData name="Phuong Thai Nguyen" userId="598680f98d4801c4" providerId="LiveId" clId="{437BDF29-75BA-6344-98E6-A70C6717FB7C}" dt="2024-09-08T02:04:24.394" v="138" actId="478"/>
          <ac:spMkLst>
            <pc:docMk/>
            <pc:sldMk cId="0" sldId="335"/>
            <ac:spMk id="6" creationId="{00000000-0000-0000-0000-000000000000}"/>
          </ac:spMkLst>
        </pc:spChg>
        <pc:spChg chg="del">
          <ac:chgData name="Phuong Thai Nguyen" userId="598680f98d4801c4" providerId="LiveId" clId="{437BDF29-75BA-6344-98E6-A70C6717FB7C}" dt="2024-09-08T02:03:17.369" v="134" actId="478"/>
          <ac:spMkLst>
            <pc:docMk/>
            <pc:sldMk cId="0" sldId="335"/>
            <ac:spMk id="7" creationId="{00000000-0000-0000-0000-000000000000}"/>
          </ac:spMkLst>
        </pc:spChg>
        <pc:spChg chg="del">
          <ac:chgData name="Phuong Thai Nguyen" userId="598680f98d4801c4" providerId="LiveId" clId="{437BDF29-75BA-6344-98E6-A70C6717FB7C}" dt="2024-09-08T02:03:17.369" v="134" actId="478"/>
          <ac:spMkLst>
            <pc:docMk/>
            <pc:sldMk cId="0" sldId="335"/>
            <ac:spMk id="8" creationId="{00000000-0000-0000-0000-000000000000}"/>
          </ac:spMkLst>
        </pc:spChg>
        <pc:spChg chg="del">
          <ac:chgData name="Phuong Thai Nguyen" userId="598680f98d4801c4" providerId="LiveId" clId="{437BDF29-75BA-6344-98E6-A70C6717FB7C}" dt="2024-09-08T02:03:17.369" v="134" actId="478"/>
          <ac:spMkLst>
            <pc:docMk/>
            <pc:sldMk cId="0" sldId="335"/>
            <ac:spMk id="9" creationId="{00000000-0000-0000-0000-000000000000}"/>
          </ac:spMkLst>
        </pc:spChg>
        <pc:spChg chg="del">
          <ac:chgData name="Phuong Thai Nguyen" userId="598680f98d4801c4" providerId="LiveId" clId="{437BDF29-75BA-6344-98E6-A70C6717FB7C}" dt="2024-09-08T02:03:17.369" v="134" actId="478"/>
          <ac:spMkLst>
            <pc:docMk/>
            <pc:sldMk cId="0" sldId="335"/>
            <ac:spMk id="10" creationId="{00000000-0000-0000-0000-000000000000}"/>
          </ac:spMkLst>
        </pc:spChg>
        <pc:spChg chg="del">
          <ac:chgData name="Phuong Thai Nguyen" userId="598680f98d4801c4" providerId="LiveId" clId="{437BDF29-75BA-6344-98E6-A70C6717FB7C}" dt="2024-09-08T02:03:17.369" v="134" actId="478"/>
          <ac:spMkLst>
            <pc:docMk/>
            <pc:sldMk cId="0" sldId="335"/>
            <ac:spMk id="11" creationId="{00000000-0000-0000-0000-000000000000}"/>
          </ac:spMkLst>
        </pc:spChg>
        <pc:spChg chg="del">
          <ac:chgData name="Phuong Thai Nguyen" userId="598680f98d4801c4" providerId="LiveId" clId="{437BDF29-75BA-6344-98E6-A70C6717FB7C}" dt="2024-09-08T02:03:17.369" v="134" actId="478"/>
          <ac:spMkLst>
            <pc:docMk/>
            <pc:sldMk cId="0" sldId="335"/>
            <ac:spMk id="12" creationId="{00000000-0000-0000-0000-000000000000}"/>
          </ac:spMkLst>
        </pc:spChg>
        <pc:spChg chg="del">
          <ac:chgData name="Phuong Thai Nguyen" userId="598680f98d4801c4" providerId="LiveId" clId="{437BDF29-75BA-6344-98E6-A70C6717FB7C}" dt="2024-09-08T02:03:17.369" v="134" actId="478"/>
          <ac:spMkLst>
            <pc:docMk/>
            <pc:sldMk cId="0" sldId="335"/>
            <ac:spMk id="13" creationId="{00000000-0000-0000-0000-000000000000}"/>
          </ac:spMkLst>
        </pc:spChg>
        <pc:spChg chg="del">
          <ac:chgData name="Phuong Thai Nguyen" userId="598680f98d4801c4" providerId="LiveId" clId="{437BDF29-75BA-6344-98E6-A70C6717FB7C}" dt="2024-09-08T02:03:17.369" v="134" actId="478"/>
          <ac:spMkLst>
            <pc:docMk/>
            <pc:sldMk cId="0" sldId="335"/>
            <ac:spMk id="14" creationId="{00000000-0000-0000-0000-000000000000}"/>
          </ac:spMkLst>
        </pc:spChg>
        <pc:spChg chg="del">
          <ac:chgData name="Phuong Thai Nguyen" userId="598680f98d4801c4" providerId="LiveId" clId="{437BDF29-75BA-6344-98E6-A70C6717FB7C}" dt="2024-09-08T02:03:17.369" v="134" actId="478"/>
          <ac:spMkLst>
            <pc:docMk/>
            <pc:sldMk cId="0" sldId="335"/>
            <ac:spMk id="15" creationId="{00000000-0000-0000-0000-000000000000}"/>
          </ac:spMkLst>
        </pc:spChg>
        <pc:spChg chg="del">
          <ac:chgData name="Phuong Thai Nguyen" userId="598680f98d4801c4" providerId="LiveId" clId="{437BDF29-75BA-6344-98E6-A70C6717FB7C}" dt="2024-09-08T02:03:17.369" v="134" actId="478"/>
          <ac:spMkLst>
            <pc:docMk/>
            <pc:sldMk cId="0" sldId="335"/>
            <ac:spMk id="16" creationId="{00000000-0000-0000-0000-000000000000}"/>
          </ac:spMkLst>
        </pc:spChg>
        <pc:spChg chg="del">
          <ac:chgData name="Phuong Thai Nguyen" userId="598680f98d4801c4" providerId="LiveId" clId="{437BDF29-75BA-6344-98E6-A70C6717FB7C}" dt="2024-09-08T02:03:17.369" v="134" actId="478"/>
          <ac:spMkLst>
            <pc:docMk/>
            <pc:sldMk cId="0" sldId="335"/>
            <ac:spMk id="17" creationId="{00000000-0000-0000-0000-000000000000}"/>
          </ac:spMkLst>
        </pc:spChg>
        <pc:spChg chg="del">
          <ac:chgData name="Phuong Thai Nguyen" userId="598680f98d4801c4" providerId="LiveId" clId="{437BDF29-75BA-6344-98E6-A70C6717FB7C}" dt="2024-09-08T02:03:17.369" v="134" actId="478"/>
          <ac:spMkLst>
            <pc:docMk/>
            <pc:sldMk cId="0" sldId="335"/>
            <ac:spMk id="18" creationId="{00000000-0000-0000-0000-000000000000}"/>
          </ac:spMkLst>
        </pc:spChg>
        <pc:spChg chg="del mod">
          <ac:chgData name="Phuong Thai Nguyen" userId="598680f98d4801c4" providerId="LiveId" clId="{437BDF29-75BA-6344-98E6-A70C6717FB7C}" dt="2024-09-08T02:04:24.394" v="138" actId="478"/>
          <ac:spMkLst>
            <pc:docMk/>
            <pc:sldMk cId="0" sldId="335"/>
            <ac:spMk id="19" creationId="{00000000-0000-0000-0000-000000000000}"/>
          </ac:spMkLst>
        </pc:spChg>
        <pc:spChg chg="del">
          <ac:chgData name="Phuong Thai Nguyen" userId="598680f98d4801c4" providerId="LiveId" clId="{437BDF29-75BA-6344-98E6-A70C6717FB7C}" dt="2024-09-08T02:04:24.394" v="138" actId="478"/>
          <ac:spMkLst>
            <pc:docMk/>
            <pc:sldMk cId="0" sldId="335"/>
            <ac:spMk id="20" creationId="{00000000-0000-0000-0000-000000000000}"/>
          </ac:spMkLst>
        </pc:spChg>
        <pc:spChg chg="del">
          <ac:chgData name="Phuong Thai Nguyen" userId="598680f98d4801c4" providerId="LiveId" clId="{437BDF29-75BA-6344-98E6-A70C6717FB7C}" dt="2024-09-08T02:02:18.355" v="130" actId="478"/>
          <ac:spMkLst>
            <pc:docMk/>
            <pc:sldMk cId="0" sldId="335"/>
            <ac:spMk id="21" creationId="{00000000-0000-0000-0000-000000000000}"/>
          </ac:spMkLst>
        </pc:spChg>
        <pc:spChg chg="del">
          <ac:chgData name="Phuong Thai Nguyen" userId="598680f98d4801c4" providerId="LiveId" clId="{437BDF29-75BA-6344-98E6-A70C6717FB7C}" dt="2024-09-08T02:02:18.355" v="130" actId="478"/>
          <ac:spMkLst>
            <pc:docMk/>
            <pc:sldMk cId="0" sldId="335"/>
            <ac:spMk id="22" creationId="{00000000-0000-0000-0000-000000000000}"/>
          </ac:spMkLst>
        </pc:spChg>
        <pc:spChg chg="del">
          <ac:chgData name="Phuong Thai Nguyen" userId="598680f98d4801c4" providerId="LiveId" clId="{437BDF29-75BA-6344-98E6-A70C6717FB7C}" dt="2024-09-08T02:02:18.355" v="130" actId="478"/>
          <ac:spMkLst>
            <pc:docMk/>
            <pc:sldMk cId="0" sldId="335"/>
            <ac:spMk id="23" creationId="{00000000-0000-0000-0000-000000000000}"/>
          </ac:spMkLst>
        </pc:spChg>
        <pc:spChg chg="del">
          <ac:chgData name="Phuong Thai Nguyen" userId="598680f98d4801c4" providerId="LiveId" clId="{437BDF29-75BA-6344-98E6-A70C6717FB7C}" dt="2024-09-08T02:02:18.355" v="130" actId="478"/>
          <ac:spMkLst>
            <pc:docMk/>
            <pc:sldMk cId="0" sldId="335"/>
            <ac:spMk id="24" creationId="{00000000-0000-0000-0000-000000000000}"/>
          </ac:spMkLst>
        </pc:spChg>
        <pc:spChg chg="del">
          <ac:chgData name="Phuong Thai Nguyen" userId="598680f98d4801c4" providerId="LiveId" clId="{437BDF29-75BA-6344-98E6-A70C6717FB7C}" dt="2024-09-08T02:04:24.394" v="138" actId="478"/>
          <ac:spMkLst>
            <pc:docMk/>
            <pc:sldMk cId="0" sldId="335"/>
            <ac:spMk id="25" creationId="{00000000-0000-0000-0000-000000000000}"/>
          </ac:spMkLst>
        </pc:spChg>
        <pc:spChg chg="add del mod">
          <ac:chgData name="Phuong Thai Nguyen" userId="598680f98d4801c4" providerId="LiveId" clId="{437BDF29-75BA-6344-98E6-A70C6717FB7C}" dt="2024-09-08T02:02:17.014" v="129"/>
          <ac:spMkLst>
            <pc:docMk/>
            <pc:sldMk cId="0" sldId="335"/>
            <ac:spMk id="32" creationId="{A68B2008-2216-D3D9-29FA-1052F38D3A79}"/>
          </ac:spMkLst>
        </pc:spChg>
        <pc:picChg chg="add del mod">
          <ac:chgData name="Phuong Thai Nguyen" userId="598680f98d4801c4" providerId="LiveId" clId="{437BDF29-75BA-6344-98E6-A70C6717FB7C}" dt="2024-09-08T02:04:24.394" v="138" actId="478"/>
          <ac:picMkLst>
            <pc:docMk/>
            <pc:sldMk cId="0" sldId="335"/>
            <ac:picMk id="33" creationId="{B991C8DE-5108-2FB9-FC21-49441D8913E2}"/>
          </ac:picMkLst>
        </pc:picChg>
        <pc:picChg chg="add mod">
          <ac:chgData name="Phuong Thai Nguyen" userId="598680f98d4801c4" providerId="LiveId" clId="{437BDF29-75BA-6344-98E6-A70C6717FB7C}" dt="2024-09-08T02:04:35.984" v="141" actId="1076"/>
          <ac:picMkLst>
            <pc:docMk/>
            <pc:sldMk cId="0" sldId="335"/>
            <ac:picMk id="34" creationId="{FAA44E00-4E09-BA2F-2F3F-48546AFF2798}"/>
          </ac:picMkLst>
        </pc:picChg>
      </pc:sldChg>
      <pc:sldChg chg="addSp delSp modSp mod">
        <pc:chgData name="Phuong Thai Nguyen" userId="598680f98d4801c4" providerId="LiveId" clId="{437BDF29-75BA-6344-98E6-A70C6717FB7C}" dt="2024-09-08T02:08:01.658" v="175" actId="1076"/>
        <pc:sldMkLst>
          <pc:docMk/>
          <pc:sldMk cId="0" sldId="336"/>
        </pc:sldMkLst>
        <pc:spChg chg="mod">
          <ac:chgData name="Phuong Thai Nguyen" userId="598680f98d4801c4" providerId="LiveId" clId="{437BDF29-75BA-6344-98E6-A70C6717FB7C}" dt="2024-09-08T02:06:00.103" v="157" actId="6549"/>
          <ac:spMkLst>
            <pc:docMk/>
            <pc:sldMk cId="0" sldId="336"/>
            <ac:spMk id="4" creationId="{00000000-0000-0000-0000-000000000000}"/>
          </ac:spMkLst>
        </pc:spChg>
        <pc:spChg chg="del">
          <ac:chgData name="Phuong Thai Nguyen" userId="598680f98d4801c4" providerId="LiveId" clId="{437BDF29-75BA-6344-98E6-A70C6717FB7C}" dt="2024-09-08T02:05:38.652" v="142" actId="478"/>
          <ac:spMkLst>
            <pc:docMk/>
            <pc:sldMk cId="0" sldId="336"/>
            <ac:spMk id="5" creationId="{00000000-0000-0000-0000-000000000000}"/>
          </ac:spMkLst>
        </pc:spChg>
        <pc:spChg chg="del">
          <ac:chgData name="Phuong Thai Nguyen" userId="598680f98d4801c4" providerId="LiveId" clId="{437BDF29-75BA-6344-98E6-A70C6717FB7C}" dt="2024-09-08T02:05:38.652" v="142" actId="478"/>
          <ac:spMkLst>
            <pc:docMk/>
            <pc:sldMk cId="0" sldId="336"/>
            <ac:spMk id="6" creationId="{00000000-0000-0000-0000-000000000000}"/>
          </ac:spMkLst>
        </pc:spChg>
        <pc:spChg chg="del">
          <ac:chgData name="Phuong Thai Nguyen" userId="598680f98d4801c4" providerId="LiveId" clId="{437BDF29-75BA-6344-98E6-A70C6717FB7C}" dt="2024-09-08T02:05:38.652" v="142" actId="478"/>
          <ac:spMkLst>
            <pc:docMk/>
            <pc:sldMk cId="0" sldId="336"/>
            <ac:spMk id="7" creationId="{00000000-0000-0000-0000-000000000000}"/>
          </ac:spMkLst>
        </pc:spChg>
        <pc:spChg chg="del">
          <ac:chgData name="Phuong Thai Nguyen" userId="598680f98d4801c4" providerId="LiveId" clId="{437BDF29-75BA-6344-98E6-A70C6717FB7C}" dt="2024-09-08T02:05:38.652" v="142" actId="478"/>
          <ac:spMkLst>
            <pc:docMk/>
            <pc:sldMk cId="0" sldId="336"/>
            <ac:spMk id="8" creationId="{00000000-0000-0000-0000-000000000000}"/>
          </ac:spMkLst>
        </pc:spChg>
        <pc:spChg chg="del">
          <ac:chgData name="Phuong Thai Nguyen" userId="598680f98d4801c4" providerId="LiveId" clId="{437BDF29-75BA-6344-98E6-A70C6717FB7C}" dt="2024-09-08T02:05:38.652" v="142" actId="478"/>
          <ac:spMkLst>
            <pc:docMk/>
            <pc:sldMk cId="0" sldId="336"/>
            <ac:spMk id="9" creationId="{00000000-0000-0000-0000-000000000000}"/>
          </ac:spMkLst>
        </pc:spChg>
        <pc:spChg chg="del">
          <ac:chgData name="Phuong Thai Nguyen" userId="598680f98d4801c4" providerId="LiveId" clId="{437BDF29-75BA-6344-98E6-A70C6717FB7C}" dt="2024-09-08T02:05:51.304" v="149" actId="478"/>
          <ac:spMkLst>
            <pc:docMk/>
            <pc:sldMk cId="0" sldId="336"/>
            <ac:spMk id="10" creationId="{00000000-0000-0000-0000-000000000000}"/>
          </ac:spMkLst>
        </pc:spChg>
        <pc:spChg chg="del">
          <ac:chgData name="Phuong Thai Nguyen" userId="598680f98d4801c4" providerId="LiveId" clId="{437BDF29-75BA-6344-98E6-A70C6717FB7C}" dt="2024-09-08T02:05:38.652" v="142" actId="478"/>
          <ac:spMkLst>
            <pc:docMk/>
            <pc:sldMk cId="0" sldId="336"/>
            <ac:spMk id="11" creationId="{00000000-0000-0000-0000-000000000000}"/>
          </ac:spMkLst>
        </pc:spChg>
        <pc:spChg chg="del">
          <ac:chgData name="Phuong Thai Nguyen" userId="598680f98d4801c4" providerId="LiveId" clId="{437BDF29-75BA-6344-98E6-A70C6717FB7C}" dt="2024-09-08T02:05:38.652" v="142" actId="478"/>
          <ac:spMkLst>
            <pc:docMk/>
            <pc:sldMk cId="0" sldId="336"/>
            <ac:spMk id="12" creationId="{00000000-0000-0000-0000-000000000000}"/>
          </ac:spMkLst>
        </pc:spChg>
        <pc:spChg chg="del">
          <ac:chgData name="Phuong Thai Nguyen" userId="598680f98d4801c4" providerId="LiveId" clId="{437BDF29-75BA-6344-98E6-A70C6717FB7C}" dt="2024-09-08T02:05:38.652" v="142" actId="478"/>
          <ac:spMkLst>
            <pc:docMk/>
            <pc:sldMk cId="0" sldId="336"/>
            <ac:spMk id="13" creationId="{00000000-0000-0000-0000-000000000000}"/>
          </ac:spMkLst>
        </pc:spChg>
        <pc:spChg chg="del">
          <ac:chgData name="Phuong Thai Nguyen" userId="598680f98d4801c4" providerId="LiveId" clId="{437BDF29-75BA-6344-98E6-A70C6717FB7C}" dt="2024-09-08T02:05:42.954" v="143" actId="478"/>
          <ac:spMkLst>
            <pc:docMk/>
            <pc:sldMk cId="0" sldId="336"/>
            <ac:spMk id="14" creationId="{00000000-0000-0000-0000-000000000000}"/>
          </ac:spMkLst>
        </pc:spChg>
        <pc:spChg chg="mod">
          <ac:chgData name="Phuong Thai Nguyen" userId="598680f98d4801c4" providerId="LiveId" clId="{437BDF29-75BA-6344-98E6-A70C6717FB7C}" dt="2024-09-08T02:05:46.284" v="148" actId="20577"/>
          <ac:spMkLst>
            <pc:docMk/>
            <pc:sldMk cId="0" sldId="336"/>
            <ac:spMk id="15" creationId="{00000000-0000-0000-0000-000000000000}"/>
          </ac:spMkLst>
        </pc:spChg>
        <pc:spChg chg="del">
          <ac:chgData name="Phuong Thai Nguyen" userId="598680f98d4801c4" providerId="LiveId" clId="{437BDF29-75BA-6344-98E6-A70C6717FB7C}" dt="2024-09-08T02:06:57.850" v="164" actId="478"/>
          <ac:spMkLst>
            <pc:docMk/>
            <pc:sldMk cId="0" sldId="336"/>
            <ac:spMk id="18" creationId="{00000000-0000-0000-0000-000000000000}"/>
          </ac:spMkLst>
        </pc:spChg>
        <pc:spChg chg="del">
          <ac:chgData name="Phuong Thai Nguyen" userId="598680f98d4801c4" providerId="LiveId" clId="{437BDF29-75BA-6344-98E6-A70C6717FB7C}" dt="2024-09-08T02:06:57.850" v="164" actId="478"/>
          <ac:spMkLst>
            <pc:docMk/>
            <pc:sldMk cId="0" sldId="336"/>
            <ac:spMk id="19" creationId="{00000000-0000-0000-0000-000000000000}"/>
          </ac:spMkLst>
        </pc:spChg>
        <pc:spChg chg="del">
          <ac:chgData name="Phuong Thai Nguyen" userId="598680f98d4801c4" providerId="LiveId" clId="{437BDF29-75BA-6344-98E6-A70C6717FB7C}" dt="2024-09-08T02:06:57.850" v="164" actId="478"/>
          <ac:spMkLst>
            <pc:docMk/>
            <pc:sldMk cId="0" sldId="336"/>
            <ac:spMk id="20" creationId="{00000000-0000-0000-0000-000000000000}"/>
          </ac:spMkLst>
        </pc:spChg>
        <pc:spChg chg="del">
          <ac:chgData name="Phuong Thai Nguyen" userId="598680f98d4801c4" providerId="LiveId" clId="{437BDF29-75BA-6344-98E6-A70C6717FB7C}" dt="2024-09-08T02:06:57.850" v="164" actId="478"/>
          <ac:spMkLst>
            <pc:docMk/>
            <pc:sldMk cId="0" sldId="336"/>
            <ac:spMk id="21" creationId="{00000000-0000-0000-0000-000000000000}"/>
          </ac:spMkLst>
        </pc:spChg>
        <pc:spChg chg="del">
          <ac:chgData name="Phuong Thai Nguyen" userId="598680f98d4801c4" providerId="LiveId" clId="{437BDF29-75BA-6344-98E6-A70C6717FB7C}" dt="2024-09-08T02:06:57.850" v="164" actId="478"/>
          <ac:spMkLst>
            <pc:docMk/>
            <pc:sldMk cId="0" sldId="336"/>
            <ac:spMk id="22" creationId="{00000000-0000-0000-0000-000000000000}"/>
          </ac:spMkLst>
        </pc:spChg>
        <pc:spChg chg="del">
          <ac:chgData name="Phuong Thai Nguyen" userId="598680f98d4801c4" providerId="LiveId" clId="{437BDF29-75BA-6344-98E6-A70C6717FB7C}" dt="2024-09-08T02:06:57.850" v="164" actId="478"/>
          <ac:spMkLst>
            <pc:docMk/>
            <pc:sldMk cId="0" sldId="336"/>
            <ac:spMk id="23" creationId="{00000000-0000-0000-0000-000000000000}"/>
          </ac:spMkLst>
        </pc:spChg>
        <pc:spChg chg="del">
          <ac:chgData name="Phuong Thai Nguyen" userId="598680f98d4801c4" providerId="LiveId" clId="{437BDF29-75BA-6344-98E6-A70C6717FB7C}" dt="2024-09-08T02:06:57.850" v="164" actId="478"/>
          <ac:spMkLst>
            <pc:docMk/>
            <pc:sldMk cId="0" sldId="336"/>
            <ac:spMk id="24" creationId="{00000000-0000-0000-0000-000000000000}"/>
          </ac:spMkLst>
        </pc:spChg>
        <pc:spChg chg="del">
          <ac:chgData name="Phuong Thai Nguyen" userId="598680f98d4801c4" providerId="LiveId" clId="{437BDF29-75BA-6344-98E6-A70C6717FB7C}" dt="2024-09-08T02:06:57.850" v="164" actId="478"/>
          <ac:spMkLst>
            <pc:docMk/>
            <pc:sldMk cId="0" sldId="336"/>
            <ac:spMk id="25" creationId="{00000000-0000-0000-0000-000000000000}"/>
          </ac:spMkLst>
        </pc:spChg>
        <pc:spChg chg="del">
          <ac:chgData name="Phuong Thai Nguyen" userId="598680f98d4801c4" providerId="LiveId" clId="{437BDF29-75BA-6344-98E6-A70C6717FB7C}" dt="2024-09-08T02:06:57.850" v="164" actId="478"/>
          <ac:spMkLst>
            <pc:docMk/>
            <pc:sldMk cId="0" sldId="336"/>
            <ac:spMk id="26" creationId="{00000000-0000-0000-0000-000000000000}"/>
          </ac:spMkLst>
        </pc:spChg>
        <pc:spChg chg="del">
          <ac:chgData name="Phuong Thai Nguyen" userId="598680f98d4801c4" providerId="LiveId" clId="{437BDF29-75BA-6344-98E6-A70C6717FB7C}" dt="2024-09-08T02:06:57.850" v="164" actId="478"/>
          <ac:spMkLst>
            <pc:docMk/>
            <pc:sldMk cId="0" sldId="336"/>
            <ac:spMk id="27" creationId="{00000000-0000-0000-0000-000000000000}"/>
          </ac:spMkLst>
        </pc:spChg>
        <pc:spChg chg="del">
          <ac:chgData name="Phuong Thai Nguyen" userId="598680f98d4801c4" providerId="LiveId" clId="{437BDF29-75BA-6344-98E6-A70C6717FB7C}" dt="2024-09-08T02:06:57.850" v="164" actId="478"/>
          <ac:spMkLst>
            <pc:docMk/>
            <pc:sldMk cId="0" sldId="336"/>
            <ac:spMk id="28" creationId="{00000000-0000-0000-0000-000000000000}"/>
          </ac:spMkLst>
        </pc:spChg>
        <pc:spChg chg="del">
          <ac:chgData name="Phuong Thai Nguyen" userId="598680f98d4801c4" providerId="LiveId" clId="{437BDF29-75BA-6344-98E6-A70C6717FB7C}" dt="2024-09-08T02:07:26.859" v="171" actId="478"/>
          <ac:spMkLst>
            <pc:docMk/>
            <pc:sldMk cId="0" sldId="336"/>
            <ac:spMk id="29" creationId="{00000000-0000-0000-0000-000000000000}"/>
          </ac:spMkLst>
        </pc:spChg>
        <pc:spChg chg="del">
          <ac:chgData name="Phuong Thai Nguyen" userId="598680f98d4801c4" providerId="LiveId" clId="{437BDF29-75BA-6344-98E6-A70C6717FB7C}" dt="2024-09-08T02:07:23.710" v="170" actId="478"/>
          <ac:spMkLst>
            <pc:docMk/>
            <pc:sldMk cId="0" sldId="336"/>
            <ac:spMk id="30" creationId="{00000000-0000-0000-0000-000000000000}"/>
          </ac:spMkLst>
        </pc:spChg>
        <pc:spChg chg="del">
          <ac:chgData name="Phuong Thai Nguyen" userId="598680f98d4801c4" providerId="LiveId" clId="{437BDF29-75BA-6344-98E6-A70C6717FB7C}" dt="2024-09-08T02:07:18.420" v="169" actId="478"/>
          <ac:spMkLst>
            <pc:docMk/>
            <pc:sldMk cId="0" sldId="336"/>
            <ac:spMk id="31" creationId="{00000000-0000-0000-0000-000000000000}"/>
          </ac:spMkLst>
        </pc:spChg>
        <pc:spChg chg="del">
          <ac:chgData name="Phuong Thai Nguyen" userId="598680f98d4801c4" providerId="LiveId" clId="{437BDF29-75BA-6344-98E6-A70C6717FB7C}" dt="2024-09-08T02:07:29.754" v="172" actId="478"/>
          <ac:spMkLst>
            <pc:docMk/>
            <pc:sldMk cId="0" sldId="336"/>
            <ac:spMk id="32" creationId="{00000000-0000-0000-0000-000000000000}"/>
          </ac:spMkLst>
        </pc:spChg>
        <pc:spChg chg="del">
          <ac:chgData name="Phuong Thai Nguyen" userId="598680f98d4801c4" providerId="LiveId" clId="{437BDF29-75BA-6344-98E6-A70C6717FB7C}" dt="2024-09-08T02:06:57.850" v="164" actId="478"/>
          <ac:spMkLst>
            <pc:docMk/>
            <pc:sldMk cId="0" sldId="336"/>
            <ac:spMk id="33" creationId="{00000000-0000-0000-0000-000000000000}"/>
          </ac:spMkLst>
        </pc:spChg>
        <pc:spChg chg="del">
          <ac:chgData name="Phuong Thai Nguyen" userId="598680f98d4801c4" providerId="LiveId" clId="{437BDF29-75BA-6344-98E6-A70C6717FB7C}" dt="2024-09-08T02:06:57.850" v="164" actId="478"/>
          <ac:spMkLst>
            <pc:docMk/>
            <pc:sldMk cId="0" sldId="336"/>
            <ac:spMk id="34" creationId="{00000000-0000-0000-0000-000000000000}"/>
          </ac:spMkLst>
        </pc:spChg>
        <pc:spChg chg="del">
          <ac:chgData name="Phuong Thai Nguyen" userId="598680f98d4801c4" providerId="LiveId" clId="{437BDF29-75BA-6344-98E6-A70C6717FB7C}" dt="2024-09-08T02:06:57.850" v="164" actId="478"/>
          <ac:spMkLst>
            <pc:docMk/>
            <pc:sldMk cId="0" sldId="336"/>
            <ac:spMk id="35" creationId="{00000000-0000-0000-0000-000000000000}"/>
          </ac:spMkLst>
        </pc:spChg>
        <pc:spChg chg="del">
          <ac:chgData name="Phuong Thai Nguyen" userId="598680f98d4801c4" providerId="LiveId" clId="{437BDF29-75BA-6344-98E6-A70C6717FB7C}" dt="2024-09-08T02:07:07.849" v="166" actId="478"/>
          <ac:spMkLst>
            <pc:docMk/>
            <pc:sldMk cId="0" sldId="336"/>
            <ac:spMk id="36" creationId="{00000000-0000-0000-0000-000000000000}"/>
          </ac:spMkLst>
        </pc:spChg>
        <pc:spChg chg="del">
          <ac:chgData name="Phuong Thai Nguyen" userId="598680f98d4801c4" providerId="LiveId" clId="{437BDF29-75BA-6344-98E6-A70C6717FB7C}" dt="2024-09-08T02:07:11.597" v="167" actId="478"/>
          <ac:spMkLst>
            <pc:docMk/>
            <pc:sldMk cId="0" sldId="336"/>
            <ac:spMk id="37" creationId="{00000000-0000-0000-0000-000000000000}"/>
          </ac:spMkLst>
        </pc:spChg>
        <pc:spChg chg="del">
          <ac:chgData name="Phuong Thai Nguyen" userId="598680f98d4801c4" providerId="LiveId" clId="{437BDF29-75BA-6344-98E6-A70C6717FB7C}" dt="2024-09-08T02:07:02.208" v="165" actId="478"/>
          <ac:spMkLst>
            <pc:docMk/>
            <pc:sldMk cId="0" sldId="336"/>
            <ac:spMk id="38" creationId="{00000000-0000-0000-0000-000000000000}"/>
          </ac:spMkLst>
        </pc:spChg>
        <pc:spChg chg="del">
          <ac:chgData name="Phuong Thai Nguyen" userId="598680f98d4801c4" providerId="LiveId" clId="{437BDF29-75BA-6344-98E6-A70C6717FB7C}" dt="2024-09-08T02:07:14.882" v="168" actId="478"/>
          <ac:spMkLst>
            <pc:docMk/>
            <pc:sldMk cId="0" sldId="336"/>
            <ac:spMk id="39" creationId="{00000000-0000-0000-0000-000000000000}"/>
          </ac:spMkLst>
        </pc:spChg>
        <pc:picChg chg="add mod">
          <ac:chgData name="Phuong Thai Nguyen" userId="598680f98d4801c4" providerId="LiveId" clId="{437BDF29-75BA-6344-98E6-A70C6717FB7C}" dt="2024-09-08T02:06:46.823" v="163" actId="14100"/>
          <ac:picMkLst>
            <pc:docMk/>
            <pc:sldMk cId="0" sldId="336"/>
            <ac:picMk id="49" creationId="{87D78C34-F40C-EA14-ED86-05AB0E426A13}"/>
          </ac:picMkLst>
        </pc:picChg>
        <pc:picChg chg="add mod">
          <ac:chgData name="Phuong Thai Nguyen" userId="598680f98d4801c4" providerId="LiveId" clId="{437BDF29-75BA-6344-98E6-A70C6717FB7C}" dt="2024-09-08T02:08:01.658" v="175" actId="1076"/>
          <ac:picMkLst>
            <pc:docMk/>
            <pc:sldMk cId="0" sldId="336"/>
            <ac:picMk id="50" creationId="{A20AF39F-59D0-5AF5-C1E1-9009E5C70523}"/>
          </ac:picMkLst>
        </pc:picChg>
      </pc:sldChg>
      <pc:sldChg chg="addSp delSp modSp mod">
        <pc:chgData name="Phuong Thai Nguyen" userId="598680f98d4801c4" providerId="LiveId" clId="{437BDF29-75BA-6344-98E6-A70C6717FB7C}" dt="2024-09-08T02:14:12.259" v="209" actId="1076"/>
        <pc:sldMkLst>
          <pc:docMk/>
          <pc:sldMk cId="0" sldId="337"/>
        </pc:sldMkLst>
        <pc:spChg chg="del">
          <ac:chgData name="Phuong Thai Nguyen" userId="598680f98d4801c4" providerId="LiveId" clId="{437BDF29-75BA-6344-98E6-A70C6717FB7C}" dt="2024-09-08T02:13:23.548" v="205" actId="478"/>
          <ac:spMkLst>
            <pc:docMk/>
            <pc:sldMk cId="0" sldId="337"/>
            <ac:spMk id="3" creationId="{00000000-0000-0000-0000-000000000000}"/>
          </ac:spMkLst>
        </pc:spChg>
        <pc:spChg chg="del">
          <ac:chgData name="Phuong Thai Nguyen" userId="598680f98d4801c4" providerId="LiveId" clId="{437BDF29-75BA-6344-98E6-A70C6717FB7C}" dt="2024-09-08T02:13:23.548" v="205" actId="478"/>
          <ac:spMkLst>
            <pc:docMk/>
            <pc:sldMk cId="0" sldId="337"/>
            <ac:spMk id="4" creationId="{00000000-0000-0000-0000-000000000000}"/>
          </ac:spMkLst>
        </pc:spChg>
        <pc:spChg chg="del">
          <ac:chgData name="Phuong Thai Nguyen" userId="598680f98d4801c4" providerId="LiveId" clId="{437BDF29-75BA-6344-98E6-A70C6717FB7C}" dt="2024-09-08T02:13:23.548" v="205" actId="478"/>
          <ac:spMkLst>
            <pc:docMk/>
            <pc:sldMk cId="0" sldId="337"/>
            <ac:spMk id="5" creationId="{00000000-0000-0000-0000-000000000000}"/>
          </ac:spMkLst>
        </pc:spChg>
        <pc:spChg chg="del">
          <ac:chgData name="Phuong Thai Nguyen" userId="598680f98d4801c4" providerId="LiveId" clId="{437BDF29-75BA-6344-98E6-A70C6717FB7C}" dt="2024-09-08T02:13:23.548" v="205" actId="478"/>
          <ac:spMkLst>
            <pc:docMk/>
            <pc:sldMk cId="0" sldId="337"/>
            <ac:spMk id="6" creationId="{00000000-0000-0000-0000-000000000000}"/>
          </ac:spMkLst>
        </pc:spChg>
        <pc:spChg chg="del">
          <ac:chgData name="Phuong Thai Nguyen" userId="598680f98d4801c4" providerId="LiveId" clId="{437BDF29-75BA-6344-98E6-A70C6717FB7C}" dt="2024-09-08T02:13:23.548" v="205" actId="478"/>
          <ac:spMkLst>
            <pc:docMk/>
            <pc:sldMk cId="0" sldId="337"/>
            <ac:spMk id="7" creationId="{00000000-0000-0000-0000-000000000000}"/>
          </ac:spMkLst>
        </pc:spChg>
        <pc:spChg chg="del">
          <ac:chgData name="Phuong Thai Nguyen" userId="598680f98d4801c4" providerId="LiveId" clId="{437BDF29-75BA-6344-98E6-A70C6717FB7C}" dt="2024-09-08T02:13:23.548" v="205" actId="478"/>
          <ac:spMkLst>
            <pc:docMk/>
            <pc:sldMk cId="0" sldId="337"/>
            <ac:spMk id="8" creationId="{00000000-0000-0000-0000-000000000000}"/>
          </ac:spMkLst>
        </pc:spChg>
        <pc:spChg chg="del">
          <ac:chgData name="Phuong Thai Nguyen" userId="598680f98d4801c4" providerId="LiveId" clId="{437BDF29-75BA-6344-98E6-A70C6717FB7C}" dt="2024-09-08T02:13:23.548" v="205" actId="478"/>
          <ac:spMkLst>
            <pc:docMk/>
            <pc:sldMk cId="0" sldId="337"/>
            <ac:spMk id="9" creationId="{00000000-0000-0000-0000-000000000000}"/>
          </ac:spMkLst>
        </pc:spChg>
        <pc:spChg chg="del">
          <ac:chgData name="Phuong Thai Nguyen" userId="598680f98d4801c4" providerId="LiveId" clId="{437BDF29-75BA-6344-98E6-A70C6717FB7C}" dt="2024-09-08T02:13:23.548" v="205" actId="478"/>
          <ac:spMkLst>
            <pc:docMk/>
            <pc:sldMk cId="0" sldId="337"/>
            <ac:spMk id="10" creationId="{00000000-0000-0000-0000-000000000000}"/>
          </ac:spMkLst>
        </pc:spChg>
        <pc:spChg chg="del">
          <ac:chgData name="Phuong Thai Nguyen" userId="598680f98d4801c4" providerId="LiveId" clId="{437BDF29-75BA-6344-98E6-A70C6717FB7C}" dt="2024-09-08T02:13:23.548" v="205" actId="478"/>
          <ac:spMkLst>
            <pc:docMk/>
            <pc:sldMk cId="0" sldId="337"/>
            <ac:spMk id="11" creationId="{00000000-0000-0000-0000-000000000000}"/>
          </ac:spMkLst>
        </pc:spChg>
        <pc:spChg chg="del">
          <ac:chgData name="Phuong Thai Nguyen" userId="598680f98d4801c4" providerId="LiveId" clId="{437BDF29-75BA-6344-98E6-A70C6717FB7C}" dt="2024-09-08T02:13:23.548" v="205" actId="478"/>
          <ac:spMkLst>
            <pc:docMk/>
            <pc:sldMk cId="0" sldId="337"/>
            <ac:spMk id="12" creationId="{00000000-0000-0000-0000-000000000000}"/>
          </ac:spMkLst>
        </pc:spChg>
        <pc:spChg chg="del">
          <ac:chgData name="Phuong Thai Nguyen" userId="598680f98d4801c4" providerId="LiveId" clId="{437BDF29-75BA-6344-98E6-A70C6717FB7C}" dt="2024-09-08T02:13:23.548" v="205" actId="478"/>
          <ac:spMkLst>
            <pc:docMk/>
            <pc:sldMk cId="0" sldId="337"/>
            <ac:spMk id="13" creationId="{00000000-0000-0000-0000-000000000000}"/>
          </ac:spMkLst>
        </pc:spChg>
        <pc:spChg chg="del">
          <ac:chgData name="Phuong Thai Nguyen" userId="598680f98d4801c4" providerId="LiveId" clId="{437BDF29-75BA-6344-98E6-A70C6717FB7C}" dt="2024-09-08T02:13:23.548" v="205" actId="478"/>
          <ac:spMkLst>
            <pc:docMk/>
            <pc:sldMk cId="0" sldId="337"/>
            <ac:spMk id="14" creationId="{00000000-0000-0000-0000-000000000000}"/>
          </ac:spMkLst>
        </pc:spChg>
        <pc:picChg chg="add mod">
          <ac:chgData name="Phuong Thai Nguyen" userId="598680f98d4801c4" providerId="LiveId" clId="{437BDF29-75BA-6344-98E6-A70C6717FB7C}" dt="2024-09-08T02:14:12.259" v="209" actId="1076"/>
          <ac:picMkLst>
            <pc:docMk/>
            <pc:sldMk cId="0" sldId="337"/>
            <ac:picMk id="21" creationId="{6E0DD707-B519-440B-432A-DA2266A27A56}"/>
          </ac:picMkLst>
        </pc:picChg>
      </pc:sldChg>
      <pc:sldChg chg="addSp delSp modSp mod">
        <pc:chgData name="Phuong Thai Nguyen" userId="598680f98d4801c4" providerId="LiveId" clId="{437BDF29-75BA-6344-98E6-A70C6717FB7C}" dt="2024-09-08T02:09:58.794" v="193" actId="1076"/>
        <pc:sldMkLst>
          <pc:docMk/>
          <pc:sldMk cId="0" sldId="345"/>
        </pc:sldMkLst>
        <pc:spChg chg="mod">
          <ac:chgData name="Phuong Thai Nguyen" userId="598680f98d4801c4" providerId="LiveId" clId="{437BDF29-75BA-6344-98E6-A70C6717FB7C}" dt="2024-09-08T02:09:42.432" v="185" actId="20577"/>
          <ac:spMkLst>
            <pc:docMk/>
            <pc:sldMk cId="0" sldId="345"/>
            <ac:spMk id="4" creationId="{00000000-0000-0000-0000-000000000000}"/>
          </ac:spMkLst>
        </pc:spChg>
        <pc:spChg chg="del">
          <ac:chgData name="Phuong Thai Nguyen" userId="598680f98d4801c4" providerId="LiveId" clId="{437BDF29-75BA-6344-98E6-A70C6717FB7C}" dt="2024-09-08T02:09:38.724" v="178" actId="478"/>
          <ac:spMkLst>
            <pc:docMk/>
            <pc:sldMk cId="0" sldId="345"/>
            <ac:spMk id="7" creationId="{00000000-0000-0000-0000-000000000000}"/>
          </ac:spMkLst>
        </pc:spChg>
        <pc:spChg chg="del">
          <ac:chgData name="Phuong Thai Nguyen" userId="598680f98d4801c4" providerId="LiveId" clId="{437BDF29-75BA-6344-98E6-A70C6717FB7C}" dt="2024-09-08T02:09:38.724" v="178" actId="478"/>
          <ac:spMkLst>
            <pc:docMk/>
            <pc:sldMk cId="0" sldId="345"/>
            <ac:spMk id="8" creationId="{00000000-0000-0000-0000-000000000000}"/>
          </ac:spMkLst>
        </pc:spChg>
        <pc:spChg chg="del">
          <ac:chgData name="Phuong Thai Nguyen" userId="598680f98d4801c4" providerId="LiveId" clId="{437BDF29-75BA-6344-98E6-A70C6717FB7C}" dt="2024-09-08T02:09:38.724" v="178" actId="478"/>
          <ac:spMkLst>
            <pc:docMk/>
            <pc:sldMk cId="0" sldId="345"/>
            <ac:spMk id="9" creationId="{00000000-0000-0000-0000-000000000000}"/>
          </ac:spMkLst>
        </pc:spChg>
        <pc:spChg chg="del">
          <ac:chgData name="Phuong Thai Nguyen" userId="598680f98d4801c4" providerId="LiveId" clId="{437BDF29-75BA-6344-98E6-A70C6717FB7C}" dt="2024-09-08T02:09:38.724" v="178" actId="478"/>
          <ac:spMkLst>
            <pc:docMk/>
            <pc:sldMk cId="0" sldId="345"/>
            <ac:spMk id="10" creationId="{00000000-0000-0000-0000-000000000000}"/>
          </ac:spMkLst>
        </pc:spChg>
        <pc:spChg chg="del">
          <ac:chgData name="Phuong Thai Nguyen" userId="598680f98d4801c4" providerId="LiveId" clId="{437BDF29-75BA-6344-98E6-A70C6717FB7C}" dt="2024-09-08T02:09:38.724" v="178" actId="478"/>
          <ac:spMkLst>
            <pc:docMk/>
            <pc:sldMk cId="0" sldId="345"/>
            <ac:spMk id="11" creationId="{00000000-0000-0000-0000-000000000000}"/>
          </ac:spMkLst>
        </pc:spChg>
        <pc:spChg chg="del">
          <ac:chgData name="Phuong Thai Nguyen" userId="598680f98d4801c4" providerId="LiveId" clId="{437BDF29-75BA-6344-98E6-A70C6717FB7C}" dt="2024-09-08T02:09:38.724" v="178" actId="478"/>
          <ac:spMkLst>
            <pc:docMk/>
            <pc:sldMk cId="0" sldId="345"/>
            <ac:spMk id="12" creationId="{00000000-0000-0000-0000-000000000000}"/>
          </ac:spMkLst>
        </pc:spChg>
        <pc:spChg chg="del">
          <ac:chgData name="Phuong Thai Nguyen" userId="598680f98d4801c4" providerId="LiveId" clId="{437BDF29-75BA-6344-98E6-A70C6717FB7C}" dt="2024-09-08T02:09:38.724" v="178" actId="478"/>
          <ac:spMkLst>
            <pc:docMk/>
            <pc:sldMk cId="0" sldId="345"/>
            <ac:spMk id="13" creationId="{00000000-0000-0000-0000-000000000000}"/>
          </ac:spMkLst>
        </pc:spChg>
        <pc:spChg chg="del">
          <ac:chgData name="Phuong Thai Nguyen" userId="598680f98d4801c4" providerId="LiveId" clId="{437BDF29-75BA-6344-98E6-A70C6717FB7C}" dt="2024-09-08T02:09:38.724" v="178" actId="478"/>
          <ac:spMkLst>
            <pc:docMk/>
            <pc:sldMk cId="0" sldId="345"/>
            <ac:spMk id="14" creationId="{00000000-0000-0000-0000-000000000000}"/>
          </ac:spMkLst>
        </pc:spChg>
        <pc:spChg chg="del">
          <ac:chgData name="Phuong Thai Nguyen" userId="598680f98d4801c4" providerId="LiveId" clId="{437BDF29-75BA-6344-98E6-A70C6717FB7C}" dt="2024-09-08T02:09:38.724" v="178" actId="478"/>
          <ac:spMkLst>
            <pc:docMk/>
            <pc:sldMk cId="0" sldId="345"/>
            <ac:spMk id="15" creationId="{00000000-0000-0000-0000-000000000000}"/>
          </ac:spMkLst>
        </pc:spChg>
        <pc:spChg chg="del">
          <ac:chgData name="Phuong Thai Nguyen" userId="598680f98d4801c4" providerId="LiveId" clId="{437BDF29-75BA-6344-98E6-A70C6717FB7C}" dt="2024-09-08T02:09:38.724" v="178" actId="478"/>
          <ac:spMkLst>
            <pc:docMk/>
            <pc:sldMk cId="0" sldId="345"/>
            <ac:spMk id="16" creationId="{00000000-0000-0000-0000-000000000000}"/>
          </ac:spMkLst>
        </pc:spChg>
        <pc:spChg chg="mod">
          <ac:chgData name="Phuong Thai Nguyen" userId="598680f98d4801c4" providerId="LiveId" clId="{437BDF29-75BA-6344-98E6-A70C6717FB7C}" dt="2024-09-08T02:09:45.144" v="190" actId="20577"/>
          <ac:spMkLst>
            <pc:docMk/>
            <pc:sldMk cId="0" sldId="345"/>
            <ac:spMk id="17" creationId="{00000000-0000-0000-0000-000000000000}"/>
          </ac:spMkLst>
        </pc:spChg>
        <pc:picChg chg="add mod">
          <ac:chgData name="Phuong Thai Nguyen" userId="598680f98d4801c4" providerId="LiveId" clId="{437BDF29-75BA-6344-98E6-A70C6717FB7C}" dt="2024-09-08T02:09:58.794" v="193" actId="1076"/>
          <ac:picMkLst>
            <pc:docMk/>
            <pc:sldMk cId="0" sldId="345"/>
            <ac:picMk id="26" creationId="{95B7FD07-2926-3384-0F08-7FAB79573566}"/>
          </ac:picMkLst>
        </pc:picChg>
      </pc:sldChg>
      <pc:sldChg chg="addSp delSp modSp mod">
        <pc:chgData name="Phuong Thai Nguyen" userId="598680f98d4801c4" providerId="LiveId" clId="{437BDF29-75BA-6344-98E6-A70C6717FB7C}" dt="2024-09-08T02:11:03.495" v="200" actId="1076"/>
        <pc:sldMkLst>
          <pc:docMk/>
          <pc:sldMk cId="0" sldId="346"/>
        </pc:sldMkLst>
        <pc:spChg chg="del">
          <ac:chgData name="Phuong Thai Nguyen" userId="598680f98d4801c4" providerId="LiveId" clId="{437BDF29-75BA-6344-98E6-A70C6717FB7C}" dt="2024-09-08T02:10:16.052" v="194" actId="478"/>
          <ac:spMkLst>
            <pc:docMk/>
            <pc:sldMk cId="0" sldId="346"/>
            <ac:spMk id="3" creationId="{00000000-0000-0000-0000-000000000000}"/>
          </ac:spMkLst>
        </pc:spChg>
        <pc:spChg chg="del">
          <ac:chgData name="Phuong Thai Nguyen" userId="598680f98d4801c4" providerId="LiveId" clId="{437BDF29-75BA-6344-98E6-A70C6717FB7C}" dt="2024-09-08T02:10:16.052" v="194" actId="478"/>
          <ac:spMkLst>
            <pc:docMk/>
            <pc:sldMk cId="0" sldId="346"/>
            <ac:spMk id="4" creationId="{00000000-0000-0000-0000-000000000000}"/>
          </ac:spMkLst>
        </pc:spChg>
        <pc:spChg chg="del">
          <ac:chgData name="Phuong Thai Nguyen" userId="598680f98d4801c4" providerId="LiveId" clId="{437BDF29-75BA-6344-98E6-A70C6717FB7C}" dt="2024-09-08T02:10:16.052" v="194" actId="478"/>
          <ac:spMkLst>
            <pc:docMk/>
            <pc:sldMk cId="0" sldId="346"/>
            <ac:spMk id="6" creationId="{00000000-0000-0000-0000-000000000000}"/>
          </ac:spMkLst>
        </pc:spChg>
        <pc:spChg chg="del">
          <ac:chgData name="Phuong Thai Nguyen" userId="598680f98d4801c4" providerId="LiveId" clId="{437BDF29-75BA-6344-98E6-A70C6717FB7C}" dt="2024-09-08T02:10:16.052" v="194" actId="478"/>
          <ac:spMkLst>
            <pc:docMk/>
            <pc:sldMk cId="0" sldId="346"/>
            <ac:spMk id="7" creationId="{00000000-0000-0000-0000-000000000000}"/>
          </ac:spMkLst>
        </pc:spChg>
        <pc:spChg chg="del">
          <ac:chgData name="Phuong Thai Nguyen" userId="598680f98d4801c4" providerId="LiveId" clId="{437BDF29-75BA-6344-98E6-A70C6717FB7C}" dt="2024-09-08T02:10:16.052" v="194" actId="478"/>
          <ac:spMkLst>
            <pc:docMk/>
            <pc:sldMk cId="0" sldId="346"/>
            <ac:spMk id="8" creationId="{00000000-0000-0000-0000-000000000000}"/>
          </ac:spMkLst>
        </pc:spChg>
        <pc:spChg chg="del">
          <ac:chgData name="Phuong Thai Nguyen" userId="598680f98d4801c4" providerId="LiveId" clId="{437BDF29-75BA-6344-98E6-A70C6717FB7C}" dt="2024-09-08T02:10:16.052" v="194" actId="478"/>
          <ac:spMkLst>
            <pc:docMk/>
            <pc:sldMk cId="0" sldId="346"/>
            <ac:spMk id="9" creationId="{00000000-0000-0000-0000-000000000000}"/>
          </ac:spMkLst>
        </pc:spChg>
        <pc:spChg chg="del">
          <ac:chgData name="Phuong Thai Nguyen" userId="598680f98d4801c4" providerId="LiveId" clId="{437BDF29-75BA-6344-98E6-A70C6717FB7C}" dt="2024-09-08T02:10:16.052" v="194" actId="478"/>
          <ac:spMkLst>
            <pc:docMk/>
            <pc:sldMk cId="0" sldId="346"/>
            <ac:spMk id="10" creationId="{00000000-0000-0000-0000-000000000000}"/>
          </ac:spMkLst>
        </pc:spChg>
        <pc:spChg chg="del">
          <ac:chgData name="Phuong Thai Nguyen" userId="598680f98d4801c4" providerId="LiveId" clId="{437BDF29-75BA-6344-98E6-A70C6717FB7C}" dt="2024-09-08T02:10:16.052" v="194" actId="478"/>
          <ac:spMkLst>
            <pc:docMk/>
            <pc:sldMk cId="0" sldId="346"/>
            <ac:spMk id="11" creationId="{00000000-0000-0000-0000-000000000000}"/>
          </ac:spMkLst>
        </pc:spChg>
        <pc:spChg chg="del">
          <ac:chgData name="Phuong Thai Nguyen" userId="598680f98d4801c4" providerId="LiveId" clId="{437BDF29-75BA-6344-98E6-A70C6717FB7C}" dt="2024-09-08T02:10:16.052" v="194" actId="478"/>
          <ac:spMkLst>
            <pc:docMk/>
            <pc:sldMk cId="0" sldId="346"/>
            <ac:spMk id="12" creationId="{00000000-0000-0000-0000-000000000000}"/>
          </ac:spMkLst>
        </pc:spChg>
        <pc:spChg chg="del">
          <ac:chgData name="Phuong Thai Nguyen" userId="598680f98d4801c4" providerId="LiveId" clId="{437BDF29-75BA-6344-98E6-A70C6717FB7C}" dt="2024-09-08T02:10:16.052" v="194" actId="478"/>
          <ac:spMkLst>
            <pc:docMk/>
            <pc:sldMk cId="0" sldId="346"/>
            <ac:spMk id="13" creationId="{00000000-0000-0000-0000-000000000000}"/>
          </ac:spMkLst>
        </pc:spChg>
        <pc:spChg chg="del">
          <ac:chgData name="Phuong Thai Nguyen" userId="598680f98d4801c4" providerId="LiveId" clId="{437BDF29-75BA-6344-98E6-A70C6717FB7C}" dt="2024-09-08T02:10:16.052" v="194" actId="478"/>
          <ac:spMkLst>
            <pc:docMk/>
            <pc:sldMk cId="0" sldId="346"/>
            <ac:spMk id="14" creationId="{00000000-0000-0000-0000-000000000000}"/>
          </ac:spMkLst>
        </pc:spChg>
        <pc:spChg chg="del">
          <ac:chgData name="Phuong Thai Nguyen" userId="598680f98d4801c4" providerId="LiveId" clId="{437BDF29-75BA-6344-98E6-A70C6717FB7C}" dt="2024-09-08T02:10:16.052" v="194" actId="478"/>
          <ac:spMkLst>
            <pc:docMk/>
            <pc:sldMk cId="0" sldId="346"/>
            <ac:spMk id="15" creationId="{00000000-0000-0000-0000-000000000000}"/>
          </ac:spMkLst>
        </pc:spChg>
        <pc:spChg chg="del">
          <ac:chgData name="Phuong Thai Nguyen" userId="598680f98d4801c4" providerId="LiveId" clId="{437BDF29-75BA-6344-98E6-A70C6717FB7C}" dt="2024-09-08T02:10:16.052" v="194" actId="478"/>
          <ac:spMkLst>
            <pc:docMk/>
            <pc:sldMk cId="0" sldId="346"/>
            <ac:spMk id="16" creationId="{00000000-0000-0000-0000-000000000000}"/>
          </ac:spMkLst>
        </pc:spChg>
        <pc:spChg chg="del">
          <ac:chgData name="Phuong Thai Nguyen" userId="598680f98d4801c4" providerId="LiveId" clId="{437BDF29-75BA-6344-98E6-A70C6717FB7C}" dt="2024-09-08T02:10:16.052" v="194" actId="478"/>
          <ac:spMkLst>
            <pc:docMk/>
            <pc:sldMk cId="0" sldId="346"/>
            <ac:spMk id="17" creationId="{00000000-0000-0000-0000-000000000000}"/>
          </ac:spMkLst>
        </pc:spChg>
        <pc:spChg chg="del">
          <ac:chgData name="Phuong Thai Nguyen" userId="598680f98d4801c4" providerId="LiveId" clId="{437BDF29-75BA-6344-98E6-A70C6717FB7C}" dt="2024-09-08T02:10:16.052" v="194" actId="478"/>
          <ac:spMkLst>
            <pc:docMk/>
            <pc:sldMk cId="0" sldId="346"/>
            <ac:spMk id="18" creationId="{00000000-0000-0000-0000-000000000000}"/>
          </ac:spMkLst>
        </pc:spChg>
        <pc:spChg chg="del">
          <ac:chgData name="Phuong Thai Nguyen" userId="598680f98d4801c4" providerId="LiveId" clId="{437BDF29-75BA-6344-98E6-A70C6717FB7C}" dt="2024-09-08T02:10:16.052" v="194" actId="478"/>
          <ac:spMkLst>
            <pc:docMk/>
            <pc:sldMk cId="0" sldId="346"/>
            <ac:spMk id="19" creationId="{00000000-0000-0000-0000-000000000000}"/>
          </ac:spMkLst>
        </pc:spChg>
        <pc:spChg chg="del">
          <ac:chgData name="Phuong Thai Nguyen" userId="598680f98d4801c4" providerId="LiveId" clId="{437BDF29-75BA-6344-98E6-A70C6717FB7C}" dt="2024-09-08T02:10:16.052" v="194" actId="478"/>
          <ac:spMkLst>
            <pc:docMk/>
            <pc:sldMk cId="0" sldId="346"/>
            <ac:spMk id="20" creationId="{00000000-0000-0000-0000-000000000000}"/>
          </ac:spMkLst>
        </pc:spChg>
        <pc:spChg chg="del">
          <ac:chgData name="Phuong Thai Nguyen" userId="598680f98d4801c4" providerId="LiveId" clId="{437BDF29-75BA-6344-98E6-A70C6717FB7C}" dt="2024-09-08T02:10:16.052" v="194" actId="478"/>
          <ac:spMkLst>
            <pc:docMk/>
            <pc:sldMk cId="0" sldId="346"/>
            <ac:spMk id="21" creationId="{00000000-0000-0000-0000-000000000000}"/>
          </ac:spMkLst>
        </pc:spChg>
        <pc:spChg chg="del">
          <ac:chgData name="Phuong Thai Nguyen" userId="598680f98d4801c4" providerId="LiveId" clId="{437BDF29-75BA-6344-98E6-A70C6717FB7C}" dt="2024-09-08T02:10:16.052" v="194" actId="478"/>
          <ac:spMkLst>
            <pc:docMk/>
            <pc:sldMk cId="0" sldId="346"/>
            <ac:spMk id="22" creationId="{00000000-0000-0000-0000-000000000000}"/>
          </ac:spMkLst>
        </pc:spChg>
        <pc:spChg chg="del">
          <ac:chgData name="Phuong Thai Nguyen" userId="598680f98d4801c4" providerId="LiveId" clId="{437BDF29-75BA-6344-98E6-A70C6717FB7C}" dt="2024-09-08T02:10:16.052" v="194" actId="478"/>
          <ac:spMkLst>
            <pc:docMk/>
            <pc:sldMk cId="0" sldId="346"/>
            <ac:spMk id="23" creationId="{00000000-0000-0000-0000-000000000000}"/>
          </ac:spMkLst>
        </pc:spChg>
        <pc:spChg chg="del">
          <ac:chgData name="Phuong Thai Nguyen" userId="598680f98d4801c4" providerId="LiveId" clId="{437BDF29-75BA-6344-98E6-A70C6717FB7C}" dt="2024-09-08T02:10:16.052" v="194" actId="478"/>
          <ac:spMkLst>
            <pc:docMk/>
            <pc:sldMk cId="0" sldId="346"/>
            <ac:spMk id="24" creationId="{00000000-0000-0000-0000-000000000000}"/>
          </ac:spMkLst>
        </pc:spChg>
        <pc:spChg chg="del">
          <ac:chgData name="Phuong Thai Nguyen" userId="598680f98d4801c4" providerId="LiveId" clId="{437BDF29-75BA-6344-98E6-A70C6717FB7C}" dt="2024-09-08T02:10:16.052" v="194" actId="478"/>
          <ac:spMkLst>
            <pc:docMk/>
            <pc:sldMk cId="0" sldId="346"/>
            <ac:spMk id="25" creationId="{00000000-0000-0000-0000-000000000000}"/>
          </ac:spMkLst>
        </pc:spChg>
        <pc:spChg chg="del">
          <ac:chgData name="Phuong Thai Nguyen" userId="598680f98d4801c4" providerId="LiveId" clId="{437BDF29-75BA-6344-98E6-A70C6717FB7C}" dt="2024-09-08T02:10:16.052" v="194" actId="478"/>
          <ac:spMkLst>
            <pc:docMk/>
            <pc:sldMk cId="0" sldId="346"/>
            <ac:spMk id="26" creationId="{00000000-0000-0000-0000-000000000000}"/>
          </ac:spMkLst>
        </pc:spChg>
        <pc:spChg chg="del">
          <ac:chgData name="Phuong Thai Nguyen" userId="598680f98d4801c4" providerId="LiveId" clId="{437BDF29-75BA-6344-98E6-A70C6717FB7C}" dt="2024-09-08T02:10:16.052" v="194" actId="478"/>
          <ac:spMkLst>
            <pc:docMk/>
            <pc:sldMk cId="0" sldId="346"/>
            <ac:spMk id="27" creationId="{00000000-0000-0000-0000-000000000000}"/>
          </ac:spMkLst>
        </pc:spChg>
        <pc:spChg chg="del">
          <ac:chgData name="Phuong Thai Nguyen" userId="598680f98d4801c4" providerId="LiveId" clId="{437BDF29-75BA-6344-98E6-A70C6717FB7C}" dt="2024-09-08T02:10:16.052" v="194" actId="478"/>
          <ac:spMkLst>
            <pc:docMk/>
            <pc:sldMk cId="0" sldId="346"/>
            <ac:spMk id="28" creationId="{00000000-0000-0000-0000-000000000000}"/>
          </ac:spMkLst>
        </pc:spChg>
        <pc:spChg chg="del">
          <ac:chgData name="Phuong Thai Nguyen" userId="598680f98d4801c4" providerId="LiveId" clId="{437BDF29-75BA-6344-98E6-A70C6717FB7C}" dt="2024-09-08T02:10:16.052" v="194" actId="478"/>
          <ac:spMkLst>
            <pc:docMk/>
            <pc:sldMk cId="0" sldId="346"/>
            <ac:spMk id="29" creationId="{00000000-0000-0000-0000-000000000000}"/>
          </ac:spMkLst>
        </pc:spChg>
        <pc:spChg chg="del">
          <ac:chgData name="Phuong Thai Nguyen" userId="598680f98d4801c4" providerId="LiveId" clId="{437BDF29-75BA-6344-98E6-A70C6717FB7C}" dt="2024-09-08T02:10:16.052" v="194" actId="478"/>
          <ac:spMkLst>
            <pc:docMk/>
            <pc:sldMk cId="0" sldId="346"/>
            <ac:spMk id="30" creationId="{00000000-0000-0000-0000-000000000000}"/>
          </ac:spMkLst>
        </pc:spChg>
        <pc:spChg chg="del">
          <ac:chgData name="Phuong Thai Nguyen" userId="598680f98d4801c4" providerId="LiveId" clId="{437BDF29-75BA-6344-98E6-A70C6717FB7C}" dt="2024-09-08T02:10:16.052" v="194" actId="478"/>
          <ac:spMkLst>
            <pc:docMk/>
            <pc:sldMk cId="0" sldId="346"/>
            <ac:spMk id="31" creationId="{00000000-0000-0000-0000-000000000000}"/>
          </ac:spMkLst>
        </pc:spChg>
        <pc:spChg chg="del">
          <ac:chgData name="Phuong Thai Nguyen" userId="598680f98d4801c4" providerId="LiveId" clId="{437BDF29-75BA-6344-98E6-A70C6717FB7C}" dt="2024-09-08T02:10:16.052" v="194" actId="478"/>
          <ac:spMkLst>
            <pc:docMk/>
            <pc:sldMk cId="0" sldId="346"/>
            <ac:spMk id="32" creationId="{00000000-0000-0000-0000-000000000000}"/>
          </ac:spMkLst>
        </pc:spChg>
        <pc:spChg chg="del">
          <ac:chgData name="Phuong Thai Nguyen" userId="598680f98d4801c4" providerId="LiveId" clId="{437BDF29-75BA-6344-98E6-A70C6717FB7C}" dt="2024-09-08T02:10:16.052" v="194" actId="478"/>
          <ac:spMkLst>
            <pc:docMk/>
            <pc:sldMk cId="0" sldId="346"/>
            <ac:spMk id="33" creationId="{00000000-0000-0000-0000-000000000000}"/>
          </ac:spMkLst>
        </pc:spChg>
        <pc:spChg chg="del">
          <ac:chgData name="Phuong Thai Nguyen" userId="598680f98d4801c4" providerId="LiveId" clId="{437BDF29-75BA-6344-98E6-A70C6717FB7C}" dt="2024-09-08T02:10:16.052" v="194" actId="478"/>
          <ac:spMkLst>
            <pc:docMk/>
            <pc:sldMk cId="0" sldId="346"/>
            <ac:spMk id="34" creationId="{00000000-0000-0000-0000-000000000000}"/>
          </ac:spMkLst>
        </pc:spChg>
        <pc:spChg chg="del">
          <ac:chgData name="Phuong Thai Nguyen" userId="598680f98d4801c4" providerId="LiveId" clId="{437BDF29-75BA-6344-98E6-A70C6717FB7C}" dt="2024-09-08T02:10:16.052" v="194" actId="478"/>
          <ac:spMkLst>
            <pc:docMk/>
            <pc:sldMk cId="0" sldId="346"/>
            <ac:spMk id="35" creationId="{00000000-0000-0000-0000-000000000000}"/>
          </ac:spMkLst>
        </pc:spChg>
        <pc:graphicFrameChg chg="del">
          <ac:chgData name="Phuong Thai Nguyen" userId="598680f98d4801c4" providerId="LiveId" clId="{437BDF29-75BA-6344-98E6-A70C6717FB7C}" dt="2024-09-08T02:10:16.052" v="194" actId="478"/>
          <ac:graphicFrameMkLst>
            <pc:docMk/>
            <pc:sldMk cId="0" sldId="346"/>
            <ac:graphicFrameMk id="5" creationId="{00000000-0000-0000-0000-000000000000}"/>
          </ac:graphicFrameMkLst>
        </pc:graphicFrameChg>
        <pc:picChg chg="add mod">
          <ac:chgData name="Phuong Thai Nguyen" userId="598680f98d4801c4" providerId="LiveId" clId="{437BDF29-75BA-6344-98E6-A70C6717FB7C}" dt="2024-09-08T02:11:03.495" v="200" actId="1076"/>
          <ac:picMkLst>
            <pc:docMk/>
            <pc:sldMk cId="0" sldId="346"/>
            <ac:picMk id="42" creationId="{6A6479C3-74A8-172B-DF23-F7092C8C5714}"/>
          </ac:picMkLst>
        </pc:picChg>
      </pc:sldChg>
      <pc:sldChg chg="addSp delSp modSp mod">
        <pc:chgData name="Phuong Thai Nguyen" userId="598680f98d4801c4" providerId="LiveId" clId="{437BDF29-75BA-6344-98E6-A70C6717FB7C}" dt="2024-09-08T02:11:53.865" v="204" actId="1076"/>
        <pc:sldMkLst>
          <pc:docMk/>
          <pc:sldMk cId="0" sldId="347"/>
        </pc:sldMkLst>
        <pc:spChg chg="del">
          <ac:chgData name="Phuong Thai Nguyen" userId="598680f98d4801c4" providerId="LiveId" clId="{437BDF29-75BA-6344-98E6-A70C6717FB7C}" dt="2024-09-08T02:11:21.312" v="201" actId="478"/>
          <ac:spMkLst>
            <pc:docMk/>
            <pc:sldMk cId="0" sldId="347"/>
            <ac:spMk id="3" creationId="{00000000-0000-0000-0000-000000000000}"/>
          </ac:spMkLst>
        </pc:spChg>
        <pc:spChg chg="del">
          <ac:chgData name="Phuong Thai Nguyen" userId="598680f98d4801c4" providerId="LiveId" clId="{437BDF29-75BA-6344-98E6-A70C6717FB7C}" dt="2024-09-08T02:11:21.312" v="201" actId="478"/>
          <ac:spMkLst>
            <pc:docMk/>
            <pc:sldMk cId="0" sldId="347"/>
            <ac:spMk id="4" creationId="{00000000-0000-0000-0000-000000000000}"/>
          </ac:spMkLst>
        </pc:spChg>
        <pc:spChg chg="del">
          <ac:chgData name="Phuong Thai Nguyen" userId="598680f98d4801c4" providerId="LiveId" clId="{437BDF29-75BA-6344-98E6-A70C6717FB7C}" dt="2024-09-08T02:11:21.312" v="201" actId="478"/>
          <ac:spMkLst>
            <pc:docMk/>
            <pc:sldMk cId="0" sldId="347"/>
            <ac:spMk id="5" creationId="{00000000-0000-0000-0000-000000000000}"/>
          </ac:spMkLst>
        </pc:spChg>
        <pc:spChg chg="del">
          <ac:chgData name="Phuong Thai Nguyen" userId="598680f98d4801c4" providerId="LiveId" clId="{437BDF29-75BA-6344-98E6-A70C6717FB7C}" dt="2024-09-08T02:11:21.312" v="201" actId="478"/>
          <ac:spMkLst>
            <pc:docMk/>
            <pc:sldMk cId="0" sldId="347"/>
            <ac:spMk id="6" creationId="{00000000-0000-0000-0000-000000000000}"/>
          </ac:spMkLst>
        </pc:spChg>
        <pc:spChg chg="del">
          <ac:chgData name="Phuong Thai Nguyen" userId="598680f98d4801c4" providerId="LiveId" clId="{437BDF29-75BA-6344-98E6-A70C6717FB7C}" dt="2024-09-08T02:11:21.312" v="201" actId="478"/>
          <ac:spMkLst>
            <pc:docMk/>
            <pc:sldMk cId="0" sldId="347"/>
            <ac:spMk id="7" creationId="{00000000-0000-0000-0000-000000000000}"/>
          </ac:spMkLst>
        </pc:spChg>
        <pc:spChg chg="del">
          <ac:chgData name="Phuong Thai Nguyen" userId="598680f98d4801c4" providerId="LiveId" clId="{437BDF29-75BA-6344-98E6-A70C6717FB7C}" dt="2024-09-08T02:11:21.312" v="201" actId="478"/>
          <ac:spMkLst>
            <pc:docMk/>
            <pc:sldMk cId="0" sldId="347"/>
            <ac:spMk id="8" creationId="{00000000-0000-0000-0000-000000000000}"/>
          </ac:spMkLst>
        </pc:spChg>
        <pc:spChg chg="del">
          <ac:chgData name="Phuong Thai Nguyen" userId="598680f98d4801c4" providerId="LiveId" clId="{437BDF29-75BA-6344-98E6-A70C6717FB7C}" dt="2024-09-08T02:11:21.312" v="201" actId="478"/>
          <ac:spMkLst>
            <pc:docMk/>
            <pc:sldMk cId="0" sldId="347"/>
            <ac:spMk id="9" creationId="{00000000-0000-0000-0000-000000000000}"/>
          </ac:spMkLst>
        </pc:spChg>
        <pc:spChg chg="del">
          <ac:chgData name="Phuong Thai Nguyen" userId="598680f98d4801c4" providerId="LiveId" clId="{437BDF29-75BA-6344-98E6-A70C6717FB7C}" dt="2024-09-08T02:11:21.312" v="201" actId="478"/>
          <ac:spMkLst>
            <pc:docMk/>
            <pc:sldMk cId="0" sldId="347"/>
            <ac:spMk id="10" creationId="{00000000-0000-0000-0000-000000000000}"/>
          </ac:spMkLst>
        </pc:spChg>
        <pc:spChg chg="del">
          <ac:chgData name="Phuong Thai Nguyen" userId="598680f98d4801c4" providerId="LiveId" clId="{437BDF29-75BA-6344-98E6-A70C6717FB7C}" dt="2024-09-08T02:11:21.312" v="201" actId="478"/>
          <ac:spMkLst>
            <pc:docMk/>
            <pc:sldMk cId="0" sldId="347"/>
            <ac:spMk id="11" creationId="{00000000-0000-0000-0000-000000000000}"/>
          </ac:spMkLst>
        </pc:spChg>
        <pc:spChg chg="del">
          <ac:chgData name="Phuong Thai Nguyen" userId="598680f98d4801c4" providerId="LiveId" clId="{437BDF29-75BA-6344-98E6-A70C6717FB7C}" dt="2024-09-08T02:11:21.312" v="201" actId="478"/>
          <ac:spMkLst>
            <pc:docMk/>
            <pc:sldMk cId="0" sldId="347"/>
            <ac:spMk id="12" creationId="{00000000-0000-0000-0000-000000000000}"/>
          </ac:spMkLst>
        </pc:spChg>
        <pc:spChg chg="del">
          <ac:chgData name="Phuong Thai Nguyen" userId="598680f98d4801c4" providerId="LiveId" clId="{437BDF29-75BA-6344-98E6-A70C6717FB7C}" dt="2024-09-08T02:11:21.312" v="201" actId="478"/>
          <ac:spMkLst>
            <pc:docMk/>
            <pc:sldMk cId="0" sldId="347"/>
            <ac:spMk id="13" creationId="{00000000-0000-0000-0000-000000000000}"/>
          </ac:spMkLst>
        </pc:spChg>
        <pc:spChg chg="del">
          <ac:chgData name="Phuong Thai Nguyen" userId="598680f98d4801c4" providerId="LiveId" clId="{437BDF29-75BA-6344-98E6-A70C6717FB7C}" dt="2024-09-08T02:11:21.312" v="201" actId="478"/>
          <ac:spMkLst>
            <pc:docMk/>
            <pc:sldMk cId="0" sldId="347"/>
            <ac:spMk id="14" creationId="{00000000-0000-0000-0000-000000000000}"/>
          </ac:spMkLst>
        </pc:spChg>
        <pc:spChg chg="del">
          <ac:chgData name="Phuong Thai Nguyen" userId="598680f98d4801c4" providerId="LiveId" clId="{437BDF29-75BA-6344-98E6-A70C6717FB7C}" dt="2024-09-08T02:11:21.312" v="201" actId="478"/>
          <ac:spMkLst>
            <pc:docMk/>
            <pc:sldMk cId="0" sldId="347"/>
            <ac:spMk id="15" creationId="{00000000-0000-0000-0000-000000000000}"/>
          </ac:spMkLst>
        </pc:spChg>
        <pc:spChg chg="del">
          <ac:chgData name="Phuong Thai Nguyen" userId="598680f98d4801c4" providerId="LiveId" clId="{437BDF29-75BA-6344-98E6-A70C6717FB7C}" dt="2024-09-08T02:11:21.312" v="201" actId="478"/>
          <ac:spMkLst>
            <pc:docMk/>
            <pc:sldMk cId="0" sldId="347"/>
            <ac:spMk id="16" creationId="{00000000-0000-0000-0000-000000000000}"/>
          </ac:spMkLst>
        </pc:spChg>
        <pc:spChg chg="del">
          <ac:chgData name="Phuong Thai Nguyen" userId="598680f98d4801c4" providerId="LiveId" clId="{437BDF29-75BA-6344-98E6-A70C6717FB7C}" dt="2024-09-08T02:11:21.312" v="201" actId="478"/>
          <ac:spMkLst>
            <pc:docMk/>
            <pc:sldMk cId="0" sldId="347"/>
            <ac:spMk id="17" creationId="{00000000-0000-0000-0000-000000000000}"/>
          </ac:spMkLst>
        </pc:spChg>
        <pc:spChg chg="del">
          <ac:chgData name="Phuong Thai Nguyen" userId="598680f98d4801c4" providerId="LiveId" clId="{437BDF29-75BA-6344-98E6-A70C6717FB7C}" dt="2024-09-08T02:11:21.312" v="201" actId="478"/>
          <ac:spMkLst>
            <pc:docMk/>
            <pc:sldMk cId="0" sldId="347"/>
            <ac:spMk id="18" creationId="{00000000-0000-0000-0000-000000000000}"/>
          </ac:spMkLst>
        </pc:spChg>
        <pc:spChg chg="del">
          <ac:chgData name="Phuong Thai Nguyen" userId="598680f98d4801c4" providerId="LiveId" clId="{437BDF29-75BA-6344-98E6-A70C6717FB7C}" dt="2024-09-08T02:11:21.312" v="201" actId="478"/>
          <ac:spMkLst>
            <pc:docMk/>
            <pc:sldMk cId="0" sldId="347"/>
            <ac:spMk id="19" creationId="{00000000-0000-0000-0000-000000000000}"/>
          </ac:spMkLst>
        </pc:spChg>
        <pc:spChg chg="del">
          <ac:chgData name="Phuong Thai Nguyen" userId="598680f98d4801c4" providerId="LiveId" clId="{437BDF29-75BA-6344-98E6-A70C6717FB7C}" dt="2024-09-08T02:11:21.312" v="201" actId="478"/>
          <ac:spMkLst>
            <pc:docMk/>
            <pc:sldMk cId="0" sldId="347"/>
            <ac:spMk id="20" creationId="{00000000-0000-0000-0000-000000000000}"/>
          </ac:spMkLst>
        </pc:spChg>
        <pc:spChg chg="del">
          <ac:chgData name="Phuong Thai Nguyen" userId="598680f98d4801c4" providerId="LiveId" clId="{437BDF29-75BA-6344-98E6-A70C6717FB7C}" dt="2024-09-08T02:11:21.312" v="201" actId="478"/>
          <ac:spMkLst>
            <pc:docMk/>
            <pc:sldMk cId="0" sldId="347"/>
            <ac:spMk id="21" creationId="{00000000-0000-0000-0000-000000000000}"/>
          </ac:spMkLst>
        </pc:spChg>
        <pc:spChg chg="del">
          <ac:chgData name="Phuong Thai Nguyen" userId="598680f98d4801c4" providerId="LiveId" clId="{437BDF29-75BA-6344-98E6-A70C6717FB7C}" dt="2024-09-08T02:11:21.312" v="201" actId="478"/>
          <ac:spMkLst>
            <pc:docMk/>
            <pc:sldMk cId="0" sldId="347"/>
            <ac:spMk id="22" creationId="{00000000-0000-0000-0000-000000000000}"/>
          </ac:spMkLst>
        </pc:spChg>
        <pc:spChg chg="del">
          <ac:chgData name="Phuong Thai Nguyen" userId="598680f98d4801c4" providerId="LiveId" clId="{437BDF29-75BA-6344-98E6-A70C6717FB7C}" dt="2024-09-08T02:11:21.312" v="201" actId="478"/>
          <ac:spMkLst>
            <pc:docMk/>
            <pc:sldMk cId="0" sldId="347"/>
            <ac:spMk id="23" creationId="{00000000-0000-0000-0000-000000000000}"/>
          </ac:spMkLst>
        </pc:spChg>
        <pc:spChg chg="del">
          <ac:chgData name="Phuong Thai Nguyen" userId="598680f98d4801c4" providerId="LiveId" clId="{437BDF29-75BA-6344-98E6-A70C6717FB7C}" dt="2024-09-08T02:11:21.312" v="201" actId="478"/>
          <ac:spMkLst>
            <pc:docMk/>
            <pc:sldMk cId="0" sldId="347"/>
            <ac:spMk id="24" creationId="{00000000-0000-0000-0000-000000000000}"/>
          </ac:spMkLst>
        </pc:spChg>
        <pc:spChg chg="del">
          <ac:chgData name="Phuong Thai Nguyen" userId="598680f98d4801c4" providerId="LiveId" clId="{437BDF29-75BA-6344-98E6-A70C6717FB7C}" dt="2024-09-08T02:11:21.312" v="201" actId="478"/>
          <ac:spMkLst>
            <pc:docMk/>
            <pc:sldMk cId="0" sldId="347"/>
            <ac:spMk id="25" creationId="{00000000-0000-0000-0000-000000000000}"/>
          </ac:spMkLst>
        </pc:spChg>
        <pc:spChg chg="del">
          <ac:chgData name="Phuong Thai Nguyen" userId="598680f98d4801c4" providerId="LiveId" clId="{437BDF29-75BA-6344-98E6-A70C6717FB7C}" dt="2024-09-08T02:11:21.312" v="201" actId="478"/>
          <ac:spMkLst>
            <pc:docMk/>
            <pc:sldMk cId="0" sldId="347"/>
            <ac:spMk id="26" creationId="{00000000-0000-0000-0000-000000000000}"/>
          </ac:spMkLst>
        </pc:spChg>
        <pc:picChg chg="add mod">
          <ac:chgData name="Phuong Thai Nguyen" userId="598680f98d4801c4" providerId="LiveId" clId="{437BDF29-75BA-6344-98E6-A70C6717FB7C}" dt="2024-09-08T02:11:53.865" v="204" actId="1076"/>
          <ac:picMkLst>
            <pc:docMk/>
            <pc:sldMk cId="0" sldId="347"/>
            <ac:picMk id="33" creationId="{ADF9B60F-C7EC-E2CF-9F54-630B34838513}"/>
          </ac:picMkLst>
        </pc:picChg>
      </pc:sldChg>
      <pc:sldChg chg="addSp delSp modSp mod">
        <pc:chgData name="Phuong Thai Nguyen" userId="598680f98d4801c4" providerId="LiveId" clId="{437BDF29-75BA-6344-98E6-A70C6717FB7C}" dt="2024-09-08T02:20:26.950" v="227" actId="1076"/>
        <pc:sldMkLst>
          <pc:docMk/>
          <pc:sldMk cId="0" sldId="357"/>
        </pc:sldMkLst>
        <pc:spChg chg="del">
          <ac:chgData name="Phuong Thai Nguyen" userId="598680f98d4801c4" providerId="LiveId" clId="{437BDF29-75BA-6344-98E6-A70C6717FB7C}" dt="2024-09-08T02:18:47.798" v="212" actId="478"/>
          <ac:spMkLst>
            <pc:docMk/>
            <pc:sldMk cId="0" sldId="357"/>
            <ac:spMk id="3" creationId="{00000000-0000-0000-0000-000000000000}"/>
          </ac:spMkLst>
        </pc:spChg>
        <pc:spChg chg="del">
          <ac:chgData name="Phuong Thai Nguyen" userId="598680f98d4801c4" providerId="LiveId" clId="{437BDF29-75BA-6344-98E6-A70C6717FB7C}" dt="2024-09-08T02:18:36.073" v="210" actId="478"/>
          <ac:spMkLst>
            <pc:docMk/>
            <pc:sldMk cId="0" sldId="357"/>
            <ac:spMk id="4" creationId="{00000000-0000-0000-0000-000000000000}"/>
          </ac:spMkLst>
        </pc:spChg>
        <pc:spChg chg="del">
          <ac:chgData name="Phuong Thai Nguyen" userId="598680f98d4801c4" providerId="LiveId" clId="{437BDF29-75BA-6344-98E6-A70C6717FB7C}" dt="2024-09-08T02:18:36.073" v="210" actId="478"/>
          <ac:spMkLst>
            <pc:docMk/>
            <pc:sldMk cId="0" sldId="357"/>
            <ac:spMk id="5" creationId="{00000000-0000-0000-0000-000000000000}"/>
          </ac:spMkLst>
        </pc:spChg>
        <pc:spChg chg="del">
          <ac:chgData name="Phuong Thai Nguyen" userId="598680f98d4801c4" providerId="LiveId" clId="{437BDF29-75BA-6344-98E6-A70C6717FB7C}" dt="2024-09-08T02:18:36.073" v="210" actId="478"/>
          <ac:spMkLst>
            <pc:docMk/>
            <pc:sldMk cId="0" sldId="357"/>
            <ac:spMk id="6" creationId="{00000000-0000-0000-0000-000000000000}"/>
          </ac:spMkLst>
        </pc:spChg>
        <pc:spChg chg="del">
          <ac:chgData name="Phuong Thai Nguyen" userId="598680f98d4801c4" providerId="LiveId" clId="{437BDF29-75BA-6344-98E6-A70C6717FB7C}" dt="2024-09-08T02:18:36.073" v="210" actId="478"/>
          <ac:spMkLst>
            <pc:docMk/>
            <pc:sldMk cId="0" sldId="357"/>
            <ac:spMk id="7" creationId="{00000000-0000-0000-0000-000000000000}"/>
          </ac:spMkLst>
        </pc:spChg>
        <pc:spChg chg="del">
          <ac:chgData name="Phuong Thai Nguyen" userId="598680f98d4801c4" providerId="LiveId" clId="{437BDF29-75BA-6344-98E6-A70C6717FB7C}" dt="2024-09-08T02:18:36.073" v="210" actId="478"/>
          <ac:spMkLst>
            <pc:docMk/>
            <pc:sldMk cId="0" sldId="357"/>
            <ac:spMk id="8" creationId="{00000000-0000-0000-0000-000000000000}"/>
          </ac:spMkLst>
        </pc:spChg>
        <pc:spChg chg="del">
          <ac:chgData name="Phuong Thai Nguyen" userId="598680f98d4801c4" providerId="LiveId" clId="{437BDF29-75BA-6344-98E6-A70C6717FB7C}" dt="2024-09-08T02:18:36.073" v="210" actId="478"/>
          <ac:spMkLst>
            <pc:docMk/>
            <pc:sldMk cId="0" sldId="357"/>
            <ac:spMk id="9" creationId="{00000000-0000-0000-0000-000000000000}"/>
          </ac:spMkLst>
        </pc:spChg>
        <pc:spChg chg="del">
          <ac:chgData name="Phuong Thai Nguyen" userId="598680f98d4801c4" providerId="LiveId" clId="{437BDF29-75BA-6344-98E6-A70C6717FB7C}" dt="2024-09-08T02:18:36.073" v="210" actId="478"/>
          <ac:spMkLst>
            <pc:docMk/>
            <pc:sldMk cId="0" sldId="357"/>
            <ac:spMk id="10" creationId="{00000000-0000-0000-0000-000000000000}"/>
          </ac:spMkLst>
        </pc:spChg>
        <pc:spChg chg="del">
          <ac:chgData name="Phuong Thai Nguyen" userId="598680f98d4801c4" providerId="LiveId" clId="{437BDF29-75BA-6344-98E6-A70C6717FB7C}" dt="2024-09-08T02:18:36.073" v="210" actId="478"/>
          <ac:spMkLst>
            <pc:docMk/>
            <pc:sldMk cId="0" sldId="357"/>
            <ac:spMk id="11" creationId="{00000000-0000-0000-0000-000000000000}"/>
          </ac:spMkLst>
        </pc:spChg>
        <pc:spChg chg="del">
          <ac:chgData name="Phuong Thai Nguyen" userId="598680f98d4801c4" providerId="LiveId" clId="{437BDF29-75BA-6344-98E6-A70C6717FB7C}" dt="2024-09-08T02:18:36.073" v="210" actId="478"/>
          <ac:spMkLst>
            <pc:docMk/>
            <pc:sldMk cId="0" sldId="357"/>
            <ac:spMk id="12" creationId="{00000000-0000-0000-0000-000000000000}"/>
          </ac:spMkLst>
        </pc:spChg>
        <pc:spChg chg="del">
          <ac:chgData name="Phuong Thai Nguyen" userId="598680f98d4801c4" providerId="LiveId" clId="{437BDF29-75BA-6344-98E6-A70C6717FB7C}" dt="2024-09-08T02:18:36.073" v="210" actId="478"/>
          <ac:spMkLst>
            <pc:docMk/>
            <pc:sldMk cId="0" sldId="357"/>
            <ac:spMk id="13" creationId="{00000000-0000-0000-0000-000000000000}"/>
          </ac:spMkLst>
        </pc:spChg>
        <pc:spChg chg="del">
          <ac:chgData name="Phuong Thai Nguyen" userId="598680f98d4801c4" providerId="LiveId" clId="{437BDF29-75BA-6344-98E6-A70C6717FB7C}" dt="2024-09-08T02:18:36.073" v="210" actId="478"/>
          <ac:spMkLst>
            <pc:docMk/>
            <pc:sldMk cId="0" sldId="357"/>
            <ac:spMk id="14" creationId="{00000000-0000-0000-0000-000000000000}"/>
          </ac:spMkLst>
        </pc:spChg>
        <pc:spChg chg="del">
          <ac:chgData name="Phuong Thai Nguyen" userId="598680f98d4801c4" providerId="LiveId" clId="{437BDF29-75BA-6344-98E6-A70C6717FB7C}" dt="2024-09-08T02:18:36.073" v="210" actId="478"/>
          <ac:spMkLst>
            <pc:docMk/>
            <pc:sldMk cId="0" sldId="357"/>
            <ac:spMk id="15" creationId="{00000000-0000-0000-0000-000000000000}"/>
          </ac:spMkLst>
        </pc:spChg>
        <pc:spChg chg="del">
          <ac:chgData name="Phuong Thai Nguyen" userId="598680f98d4801c4" providerId="LiveId" clId="{437BDF29-75BA-6344-98E6-A70C6717FB7C}" dt="2024-09-08T02:18:36.073" v="210" actId="478"/>
          <ac:spMkLst>
            <pc:docMk/>
            <pc:sldMk cId="0" sldId="357"/>
            <ac:spMk id="16" creationId="{00000000-0000-0000-0000-000000000000}"/>
          </ac:spMkLst>
        </pc:spChg>
        <pc:spChg chg="del">
          <ac:chgData name="Phuong Thai Nguyen" userId="598680f98d4801c4" providerId="LiveId" clId="{437BDF29-75BA-6344-98E6-A70C6717FB7C}" dt="2024-09-08T02:18:36.073" v="210" actId="478"/>
          <ac:spMkLst>
            <pc:docMk/>
            <pc:sldMk cId="0" sldId="357"/>
            <ac:spMk id="17" creationId="{00000000-0000-0000-0000-000000000000}"/>
          </ac:spMkLst>
        </pc:spChg>
        <pc:spChg chg="del">
          <ac:chgData name="Phuong Thai Nguyen" userId="598680f98d4801c4" providerId="LiveId" clId="{437BDF29-75BA-6344-98E6-A70C6717FB7C}" dt="2024-09-08T02:18:36.073" v="210" actId="478"/>
          <ac:spMkLst>
            <pc:docMk/>
            <pc:sldMk cId="0" sldId="357"/>
            <ac:spMk id="18" creationId="{00000000-0000-0000-0000-000000000000}"/>
          </ac:spMkLst>
        </pc:spChg>
        <pc:spChg chg="del">
          <ac:chgData name="Phuong Thai Nguyen" userId="598680f98d4801c4" providerId="LiveId" clId="{437BDF29-75BA-6344-98E6-A70C6717FB7C}" dt="2024-09-08T02:18:36.073" v="210" actId="478"/>
          <ac:spMkLst>
            <pc:docMk/>
            <pc:sldMk cId="0" sldId="357"/>
            <ac:spMk id="19" creationId="{00000000-0000-0000-0000-000000000000}"/>
          </ac:spMkLst>
        </pc:spChg>
        <pc:spChg chg="del">
          <ac:chgData name="Phuong Thai Nguyen" userId="598680f98d4801c4" providerId="LiveId" clId="{437BDF29-75BA-6344-98E6-A70C6717FB7C}" dt="2024-09-08T02:18:36.073" v="210" actId="478"/>
          <ac:spMkLst>
            <pc:docMk/>
            <pc:sldMk cId="0" sldId="357"/>
            <ac:spMk id="20" creationId="{00000000-0000-0000-0000-000000000000}"/>
          </ac:spMkLst>
        </pc:spChg>
        <pc:spChg chg="del">
          <ac:chgData name="Phuong Thai Nguyen" userId="598680f98d4801c4" providerId="LiveId" clId="{437BDF29-75BA-6344-98E6-A70C6717FB7C}" dt="2024-09-08T02:18:36.073" v="210" actId="478"/>
          <ac:spMkLst>
            <pc:docMk/>
            <pc:sldMk cId="0" sldId="357"/>
            <ac:spMk id="21" creationId="{00000000-0000-0000-0000-000000000000}"/>
          </ac:spMkLst>
        </pc:spChg>
        <pc:spChg chg="del">
          <ac:chgData name="Phuong Thai Nguyen" userId="598680f98d4801c4" providerId="LiveId" clId="{437BDF29-75BA-6344-98E6-A70C6717FB7C}" dt="2024-09-08T02:18:36.073" v="210" actId="478"/>
          <ac:spMkLst>
            <pc:docMk/>
            <pc:sldMk cId="0" sldId="357"/>
            <ac:spMk id="22" creationId="{00000000-0000-0000-0000-000000000000}"/>
          </ac:spMkLst>
        </pc:spChg>
        <pc:spChg chg="del">
          <ac:chgData name="Phuong Thai Nguyen" userId="598680f98d4801c4" providerId="LiveId" clId="{437BDF29-75BA-6344-98E6-A70C6717FB7C}" dt="2024-09-08T02:18:36.073" v="210" actId="478"/>
          <ac:spMkLst>
            <pc:docMk/>
            <pc:sldMk cId="0" sldId="357"/>
            <ac:spMk id="23" creationId="{00000000-0000-0000-0000-000000000000}"/>
          </ac:spMkLst>
        </pc:spChg>
        <pc:spChg chg="del">
          <ac:chgData name="Phuong Thai Nguyen" userId="598680f98d4801c4" providerId="LiveId" clId="{437BDF29-75BA-6344-98E6-A70C6717FB7C}" dt="2024-09-08T02:18:51.279" v="213" actId="478"/>
          <ac:spMkLst>
            <pc:docMk/>
            <pc:sldMk cId="0" sldId="357"/>
            <ac:spMk id="25" creationId="{00000000-0000-0000-0000-000000000000}"/>
          </ac:spMkLst>
        </pc:spChg>
        <pc:spChg chg="del">
          <ac:chgData name="Phuong Thai Nguyen" userId="598680f98d4801c4" providerId="LiveId" clId="{437BDF29-75BA-6344-98E6-A70C6717FB7C}" dt="2024-09-08T02:18:36.073" v="210" actId="478"/>
          <ac:spMkLst>
            <pc:docMk/>
            <pc:sldMk cId="0" sldId="357"/>
            <ac:spMk id="26" creationId="{00000000-0000-0000-0000-000000000000}"/>
          </ac:spMkLst>
        </pc:spChg>
        <pc:spChg chg="del">
          <ac:chgData name="Phuong Thai Nguyen" userId="598680f98d4801c4" providerId="LiveId" clId="{437BDF29-75BA-6344-98E6-A70C6717FB7C}" dt="2024-09-08T02:18:36.073" v="210" actId="478"/>
          <ac:spMkLst>
            <pc:docMk/>
            <pc:sldMk cId="0" sldId="357"/>
            <ac:spMk id="27" creationId="{00000000-0000-0000-0000-000000000000}"/>
          </ac:spMkLst>
        </pc:spChg>
        <pc:spChg chg="del">
          <ac:chgData name="Phuong Thai Nguyen" userId="598680f98d4801c4" providerId="LiveId" clId="{437BDF29-75BA-6344-98E6-A70C6717FB7C}" dt="2024-09-08T02:18:36.073" v="210" actId="478"/>
          <ac:spMkLst>
            <pc:docMk/>
            <pc:sldMk cId="0" sldId="357"/>
            <ac:spMk id="28" creationId="{00000000-0000-0000-0000-000000000000}"/>
          </ac:spMkLst>
        </pc:spChg>
        <pc:spChg chg="del">
          <ac:chgData name="Phuong Thai Nguyen" userId="598680f98d4801c4" providerId="LiveId" clId="{437BDF29-75BA-6344-98E6-A70C6717FB7C}" dt="2024-09-08T02:18:36.073" v="210" actId="478"/>
          <ac:spMkLst>
            <pc:docMk/>
            <pc:sldMk cId="0" sldId="357"/>
            <ac:spMk id="29" creationId="{00000000-0000-0000-0000-000000000000}"/>
          </ac:spMkLst>
        </pc:spChg>
        <pc:spChg chg="del">
          <ac:chgData name="Phuong Thai Nguyen" userId="598680f98d4801c4" providerId="LiveId" clId="{437BDF29-75BA-6344-98E6-A70C6717FB7C}" dt="2024-09-08T02:18:36.073" v="210" actId="478"/>
          <ac:spMkLst>
            <pc:docMk/>
            <pc:sldMk cId="0" sldId="357"/>
            <ac:spMk id="30" creationId="{00000000-0000-0000-0000-000000000000}"/>
          </ac:spMkLst>
        </pc:spChg>
        <pc:spChg chg="del">
          <ac:chgData name="Phuong Thai Nguyen" userId="598680f98d4801c4" providerId="LiveId" clId="{437BDF29-75BA-6344-98E6-A70C6717FB7C}" dt="2024-09-08T02:18:36.073" v="210" actId="478"/>
          <ac:spMkLst>
            <pc:docMk/>
            <pc:sldMk cId="0" sldId="357"/>
            <ac:spMk id="31" creationId="{00000000-0000-0000-0000-000000000000}"/>
          </ac:spMkLst>
        </pc:spChg>
        <pc:spChg chg="del">
          <ac:chgData name="Phuong Thai Nguyen" userId="598680f98d4801c4" providerId="LiveId" clId="{437BDF29-75BA-6344-98E6-A70C6717FB7C}" dt="2024-09-08T02:18:36.073" v="210" actId="478"/>
          <ac:spMkLst>
            <pc:docMk/>
            <pc:sldMk cId="0" sldId="357"/>
            <ac:spMk id="32" creationId="{00000000-0000-0000-0000-000000000000}"/>
          </ac:spMkLst>
        </pc:spChg>
        <pc:spChg chg="del">
          <ac:chgData name="Phuong Thai Nguyen" userId="598680f98d4801c4" providerId="LiveId" clId="{437BDF29-75BA-6344-98E6-A70C6717FB7C}" dt="2024-09-08T02:18:36.073" v="210" actId="478"/>
          <ac:spMkLst>
            <pc:docMk/>
            <pc:sldMk cId="0" sldId="357"/>
            <ac:spMk id="33" creationId="{00000000-0000-0000-0000-000000000000}"/>
          </ac:spMkLst>
        </pc:spChg>
        <pc:spChg chg="del">
          <ac:chgData name="Phuong Thai Nguyen" userId="598680f98d4801c4" providerId="LiveId" clId="{437BDF29-75BA-6344-98E6-A70C6717FB7C}" dt="2024-09-08T02:18:36.073" v="210" actId="478"/>
          <ac:spMkLst>
            <pc:docMk/>
            <pc:sldMk cId="0" sldId="357"/>
            <ac:spMk id="34" creationId="{00000000-0000-0000-0000-000000000000}"/>
          </ac:spMkLst>
        </pc:spChg>
        <pc:graphicFrameChg chg="del">
          <ac:chgData name="Phuong Thai Nguyen" userId="598680f98d4801c4" providerId="LiveId" clId="{437BDF29-75BA-6344-98E6-A70C6717FB7C}" dt="2024-09-08T02:18:42.667" v="211" actId="478"/>
          <ac:graphicFrameMkLst>
            <pc:docMk/>
            <pc:sldMk cId="0" sldId="357"/>
            <ac:graphicFrameMk id="24" creationId="{00000000-0000-0000-0000-000000000000}"/>
          </ac:graphicFrameMkLst>
        </pc:graphicFrameChg>
        <pc:picChg chg="add del mod">
          <ac:chgData name="Phuong Thai Nguyen" userId="598680f98d4801c4" providerId="LiveId" clId="{437BDF29-75BA-6344-98E6-A70C6717FB7C}" dt="2024-09-08T02:19:48.214" v="219" actId="478"/>
          <ac:picMkLst>
            <pc:docMk/>
            <pc:sldMk cId="0" sldId="357"/>
            <ac:picMk id="41" creationId="{D401F5E8-67B3-8713-A031-A2D75FE8DA2D}"/>
          </ac:picMkLst>
        </pc:picChg>
        <pc:picChg chg="add mod">
          <ac:chgData name="Phuong Thai Nguyen" userId="598680f98d4801c4" providerId="LiveId" clId="{437BDF29-75BA-6344-98E6-A70C6717FB7C}" dt="2024-09-08T02:20:26.950" v="227" actId="1076"/>
          <ac:picMkLst>
            <pc:docMk/>
            <pc:sldMk cId="0" sldId="357"/>
            <ac:picMk id="42" creationId="{3A1EFB11-10FA-EAE2-638A-0CEF92D42D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035CFAF4-B420-5D48-AEAE-850C751A6632}" type="datetimeFigureOut">
              <a:t>11/9/24</a:t>
            </a:fld>
            <a:endParaRPr lang="en-VN"/>
          </a:p>
        </p:txBody>
      </p:sp>
      <p:sp>
        <p:nvSpPr>
          <p:cNvPr id="4" name="Slide Image Placeholder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3185CA31-3845-D547-B215-1D37BD9EC633}" type="slidenum">
              <a:t>‹#›</a:t>
            </a:fld>
            <a:endParaRPr lang="en-VN"/>
          </a:p>
        </p:txBody>
      </p:sp>
    </p:spTree>
    <p:extLst>
      <p:ext uri="{BB962C8B-B14F-4D97-AF65-F5344CB8AC3E}">
        <p14:creationId xmlns:p14="http://schemas.microsoft.com/office/powerpoint/2010/main" val="303532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Hiểu dữ liệu là bước quan trọng trong mô hình CRISP-DM (tổng 6 bước). </a:t>
            </a:r>
          </a:p>
        </p:txBody>
      </p:sp>
      <p:sp>
        <p:nvSpPr>
          <p:cNvPr id="4" name="Slide Number Placeholder 3"/>
          <p:cNvSpPr>
            <a:spLocks noGrp="1"/>
          </p:cNvSpPr>
          <p:nvPr>
            <p:ph type="sldNum" sz="quarter" idx="5"/>
          </p:nvPr>
        </p:nvSpPr>
        <p:spPr/>
        <p:txBody>
          <a:bodyPr/>
          <a:lstStyle/>
          <a:p>
            <a:fld id="{3185CA31-3845-D547-B215-1D37BD9EC633}" type="slidenum">
              <a:rPr lang="en-VN"/>
              <a:t>1</a:t>
            </a:fld>
            <a:endParaRPr lang="en-VN"/>
          </a:p>
        </p:txBody>
      </p:sp>
    </p:spTree>
    <p:extLst>
      <p:ext uri="{BB962C8B-B14F-4D97-AF65-F5344CB8AC3E}">
        <p14:creationId xmlns:p14="http://schemas.microsoft.com/office/powerpoint/2010/main" val="3060408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185CA31-3845-D547-B215-1D37BD9EC633}" type="slidenum">
              <a:t>24</a:t>
            </a:fld>
            <a:endParaRPr lang="en-VN"/>
          </a:p>
        </p:txBody>
      </p:sp>
    </p:spTree>
    <p:extLst>
      <p:ext uri="{BB962C8B-B14F-4D97-AF65-F5344CB8AC3E}">
        <p14:creationId xmlns:p14="http://schemas.microsoft.com/office/powerpoint/2010/main" val="282811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Phân tích dữ liệu đơn biến bao gồm thống kê mô tả như xu hướng trung tâm (trung bình, trung vị, mốt), phân tán (phạm vi, phương sai, tứ phân vị, độ lệch chuẩn), v.v.</a:t>
            </a:r>
          </a:p>
          <a:p>
            <a:r>
              <a:rPr lang="vi-VN"/>
              <a:t>- Hình ảnh hóa dữ liệu đơn biến có thể là bảng phân phối tần suất, biểu đồ thanh, biểu đồ histogram, biểu đồ hình tròn, v.v.</a:t>
            </a: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25</a:t>
            </a:fld>
            <a:endParaRPr lang="en-VN"/>
          </a:p>
        </p:txBody>
      </p:sp>
    </p:spTree>
    <p:extLst>
      <p:ext uri="{BB962C8B-B14F-4D97-AF65-F5344CB8AC3E}">
        <p14:creationId xmlns:p14="http://schemas.microsoft.com/office/powerpoint/2010/main" val="287264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a:t>- </a:t>
            </a:r>
            <a:r>
              <a:rPr lang="en-US" sz="1200" i="1" spc="35" dirty="0">
                <a:latin typeface="Georgia"/>
                <a:cs typeface="Georgia"/>
              </a:rPr>
              <a:t>The</a:t>
            </a:r>
            <a:r>
              <a:rPr lang="en-US" sz="1200" i="1" spc="110" dirty="0">
                <a:latin typeface="Georgia"/>
                <a:cs typeface="Georgia"/>
              </a:rPr>
              <a:t> </a:t>
            </a:r>
            <a:r>
              <a:rPr lang="en-US" sz="1200" i="1" spc="-10" dirty="0">
                <a:latin typeface="Georgia"/>
                <a:cs typeface="Georgia"/>
              </a:rPr>
              <a:t>advertising</a:t>
            </a:r>
            <a:r>
              <a:rPr lang="en-US" sz="1200" i="1" spc="110" dirty="0">
                <a:latin typeface="Georgia"/>
                <a:cs typeface="Georgia"/>
              </a:rPr>
              <a:t> </a:t>
            </a:r>
            <a:r>
              <a:rPr lang="en-US" sz="1200" i="1" spc="-20" dirty="0">
                <a:latin typeface="Georgia"/>
                <a:cs typeface="Georgia"/>
              </a:rPr>
              <a:t>spend</a:t>
            </a:r>
            <a:r>
              <a:rPr lang="en-US" sz="1200" i="1" spc="105" dirty="0">
                <a:latin typeface="Georgia"/>
                <a:cs typeface="Georgia"/>
              </a:rPr>
              <a:t> </a:t>
            </a:r>
            <a:r>
              <a:rPr lang="en-US" sz="1200" i="1" spc="-15" dirty="0">
                <a:latin typeface="Georgia"/>
                <a:cs typeface="Georgia"/>
              </a:rPr>
              <a:t>and</a:t>
            </a:r>
            <a:r>
              <a:rPr lang="en-US" sz="1200" i="1" spc="110" dirty="0">
                <a:latin typeface="Georgia"/>
                <a:cs typeface="Georgia"/>
              </a:rPr>
              <a:t> </a:t>
            </a:r>
            <a:r>
              <a:rPr lang="en-US" sz="1200" i="1" dirty="0">
                <a:latin typeface="Georgia"/>
                <a:cs typeface="Georgia"/>
              </a:rPr>
              <a:t>the</a:t>
            </a:r>
            <a:r>
              <a:rPr lang="en-US" sz="1200" i="1" spc="110" dirty="0">
                <a:latin typeface="Georgia"/>
                <a:cs typeface="Georgia"/>
              </a:rPr>
              <a:t> </a:t>
            </a:r>
            <a:r>
              <a:rPr lang="en-US" sz="1200" i="1" spc="-10" dirty="0">
                <a:latin typeface="Georgia"/>
                <a:cs typeface="Georgia"/>
              </a:rPr>
              <a:t>total </a:t>
            </a:r>
            <a:r>
              <a:rPr lang="en-US" sz="1200" i="1" spc="-180" dirty="0">
                <a:latin typeface="Georgia"/>
                <a:cs typeface="Georgia"/>
              </a:rPr>
              <a:t> </a:t>
            </a:r>
            <a:r>
              <a:rPr lang="en-US" sz="1200" i="1" spc="-10" dirty="0">
                <a:latin typeface="Georgia"/>
                <a:cs typeface="Georgia"/>
              </a:rPr>
              <a:t>revenue</a:t>
            </a:r>
            <a:r>
              <a:rPr lang="en-US" sz="1200" i="1" spc="105" dirty="0">
                <a:latin typeface="Georgia"/>
                <a:cs typeface="Georgia"/>
              </a:rPr>
              <a:t> </a:t>
            </a:r>
            <a:r>
              <a:rPr lang="en-US" sz="1200" i="1" dirty="0">
                <a:latin typeface="Georgia"/>
                <a:cs typeface="Georgia"/>
              </a:rPr>
              <a:t>of</a:t>
            </a:r>
            <a:r>
              <a:rPr lang="en-US" sz="1200" i="1" spc="110" dirty="0">
                <a:latin typeface="Georgia"/>
                <a:cs typeface="Georgia"/>
              </a:rPr>
              <a:t> </a:t>
            </a:r>
            <a:r>
              <a:rPr lang="en-US" sz="1200" i="1" spc="40" dirty="0">
                <a:latin typeface="Georgia"/>
                <a:cs typeface="Georgia"/>
              </a:rPr>
              <a:t>12</a:t>
            </a:r>
            <a:r>
              <a:rPr lang="en-US" sz="1200" i="1" spc="110" dirty="0">
                <a:latin typeface="Georgia"/>
                <a:cs typeface="Georgia"/>
              </a:rPr>
              <a:t> </a:t>
            </a:r>
            <a:r>
              <a:rPr lang="en-US" sz="1200" i="1" spc="-5" dirty="0">
                <a:latin typeface="Georgia"/>
                <a:cs typeface="Georgia"/>
              </a:rPr>
              <a:t>consecutive</a:t>
            </a:r>
            <a:r>
              <a:rPr lang="en-US" sz="1200" i="1" spc="105" dirty="0">
                <a:latin typeface="Georgia"/>
                <a:cs typeface="Georgia"/>
              </a:rPr>
              <a:t> </a:t>
            </a:r>
            <a:r>
              <a:rPr lang="en-US" sz="1200" i="1" spc="-15" dirty="0">
                <a:latin typeface="Georgia"/>
                <a:cs typeface="Georgia"/>
              </a:rPr>
              <a:t>quarters</a:t>
            </a:r>
            <a:endParaRPr lang="en-US" sz="1200">
              <a:latin typeface="Georgia"/>
              <a:cs typeface="Georgia"/>
            </a:endParaRPr>
          </a:p>
          <a:p>
            <a:r>
              <a:rPr lang="en-VN"/>
              <a:t>- </a:t>
            </a:r>
          </a:p>
          <a:p>
            <a:endParaRPr lang="en-VN"/>
          </a:p>
        </p:txBody>
      </p:sp>
      <p:sp>
        <p:nvSpPr>
          <p:cNvPr id="4" name="Slide Number Placeholder 3"/>
          <p:cNvSpPr>
            <a:spLocks noGrp="1"/>
          </p:cNvSpPr>
          <p:nvPr>
            <p:ph type="sldNum" sz="quarter" idx="5"/>
          </p:nvPr>
        </p:nvSpPr>
        <p:spPr/>
        <p:txBody>
          <a:bodyPr/>
          <a:lstStyle/>
          <a:p>
            <a:fld id="{3185CA31-3845-D547-B215-1D37BD9EC633}" type="slidenum">
              <a:rPr lang="en-VN"/>
              <a:t>27</a:t>
            </a:fld>
            <a:endParaRPr lang="en-VN"/>
          </a:p>
        </p:txBody>
      </p:sp>
    </p:spTree>
    <p:extLst>
      <p:ext uri="{BB962C8B-B14F-4D97-AF65-F5344CB8AC3E}">
        <p14:creationId xmlns:p14="http://schemas.microsoft.com/office/powerpoint/2010/main" val="4109193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Xác định mối quan hệ tiềm năng (tương quan, liên kết, phụ thuộc, nhân quả, v.v.) giữa hai biến X và Y.</a:t>
            </a:r>
          </a:p>
          <a:p>
            <a:r>
              <a:rPr lang="vi-VN"/>
              <a:t>- Hồi quy (và phân loại):</a:t>
            </a:r>
          </a:p>
          <a:p>
            <a:r>
              <a:rPr lang="vi-VN"/>
              <a:t>+ Dự đoán hoặc dự báo giá trị cho một biến (ví dụ: Y – biến phụ thuộc) nếu chúng ta biết giá trị của biến kia (X – biến độc lập); hoặc</a:t>
            </a:r>
          </a:p>
          <a:p>
            <a:r>
              <a:rPr lang="vi-VN"/>
              <a:t>+ Suy ra mối quan hệ nhân quả giữa biến phụ thuộc và biến độc lập.</a:t>
            </a:r>
          </a:p>
          <a:p>
            <a:r>
              <a:rPr lang="vi-VN"/>
              <a:t>- Phân tích hai biến cũng có thể mang tính mô tả (xu hướng trung tâm, tính biến thiên) hoặc suy luận (ví dụ: suy ra các đặc tính của phân phối cơ bản, các đặc tính của quần thể, v.v.)</a:t>
            </a:r>
          </a:p>
          <a:p>
            <a:r>
              <a:rPr lang="vi-VN"/>
              <a:t>- Hình ảnh trực quan hai biến với bảng tần suất hai chiều, bảng tỷ lệ hai chiều, biểu đồ thanh xếp chồng, biểu đồ thanh cạnh nhau, biểu đồ phân tán, biểu đồ chấm, biểu đồ hộp nhóm, biểu đồ histogram nhóm, bản đồ nhiệt, v.v.</a:t>
            </a: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28</a:t>
            </a:fld>
            <a:endParaRPr lang="en-VN"/>
          </a:p>
        </p:txBody>
      </p:sp>
    </p:spTree>
    <p:extLst>
      <p:ext uri="{BB962C8B-B14F-4D97-AF65-F5344CB8AC3E}">
        <p14:creationId xmlns:p14="http://schemas.microsoft.com/office/powerpoint/2010/main" val="1883824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pc="-25" dirty="0">
                <a:latin typeface="Georgia"/>
                <a:cs typeface="Georgia"/>
              </a:rPr>
              <a:t>Ma trận hiệp phương sai: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30</a:t>
            </a:fld>
            <a:endParaRPr lang="en-VN"/>
          </a:p>
        </p:txBody>
      </p:sp>
    </p:spTree>
    <p:extLst>
      <p:ext uri="{BB962C8B-B14F-4D97-AF65-F5344CB8AC3E}">
        <p14:creationId xmlns:p14="http://schemas.microsoft.com/office/powerpoint/2010/main" val="2022893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Dữ liệu chuỗi thời gian chứa các giá trị thường được tạo ra bằng phép đo liên tục theo thời gian.</a:t>
            </a:r>
          </a:p>
          <a:p>
            <a:r>
              <a:rPr lang="vi-VN"/>
              <a:t>- Ví dụ, cảm biến môi trường sẽ đo nhiệt độ liên tục, trong khi điện tâm đồ (ECG) sẽ đo các thông số về nhịp tim của đối tượng.</a:t>
            </a:r>
          </a:p>
          <a:p>
            <a:r>
              <a:rPr lang="vi-VN"/>
              <a:t>- Dữ liệu như vậy thường có các phụ thuộc ngầm được tích hợp vào các giá trị nhận được theo thời gian. Ví dụ, các giá trị liền kề được ghi lại bởi cảm biến nhiệt độ thường sẽ thay đổi trơn tru theo thời gian và yếu tố này cần được sử dụng rõ ràng trong quy trình khai thác dữ liệu.</a:t>
            </a:r>
          </a:p>
          <a:p>
            <a:r>
              <a:rPr lang="vi-VN"/>
              <a:t>- Bản chất của sự phụ thuộc theo thời gian có thể thay đổi đáng kể tùy theo ứng dụng. Ví dụ, một số dạng đọc cảm biến có thể hiển thị các mẫu tuần hoàn của thuộc tính được đo theo thời gian.</a:t>
            </a: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34</a:t>
            </a:fld>
            <a:endParaRPr lang="en-VN"/>
          </a:p>
        </p:txBody>
      </p:sp>
    </p:spTree>
    <p:extLst>
      <p:ext uri="{BB962C8B-B14F-4D97-AF65-F5344CB8AC3E}">
        <p14:creationId xmlns:p14="http://schemas.microsoft.com/office/powerpoint/2010/main" val="8083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spcBef>
                <a:spcPts val="400"/>
              </a:spcBef>
            </a:pPr>
            <a:r>
              <a:rPr lang="vi-VN" sz="1200" spc="-10" dirty="0">
                <a:latin typeface="Georgia"/>
                <a:cs typeface="Georgia"/>
              </a:rPr>
              <a:t>- Thuộc tính trong dữ liệu chuỗi thời gian được phân loại thành hai loại:</a:t>
            </a:r>
          </a:p>
          <a:p>
            <a:pPr marL="12700">
              <a:lnSpc>
                <a:spcPct val="100000"/>
              </a:lnSpc>
              <a:spcBef>
                <a:spcPts val="400"/>
              </a:spcBef>
            </a:pPr>
            <a:r>
              <a:rPr lang="vi-VN" sz="1200" spc="-10" dirty="0">
                <a:latin typeface="Georgia"/>
                <a:cs typeface="Georgia"/>
              </a:rPr>
              <a:t>+ Thuộc tính theo ngữ cảnh: Đây là các thuộc tính xác định ngữ cảnh mà trên cơ sở đó các phụ thuộc ngầm xảy ra trong dữ liệu. Ví dụ, trong trường hợp dữ liệu cảm biến, dấu thời gian mà giá trị đọc được đo có thể được coi là thuộc tính theo ngữ cảnh. Đôi khi, dấu thời gian không được sử dụng rõ ràng, nhưng chỉ số vị trí được sử dụng.</a:t>
            </a:r>
          </a:p>
          <a:p>
            <a:pPr marL="12700">
              <a:lnSpc>
                <a:spcPct val="100000"/>
              </a:lnSpc>
              <a:spcBef>
                <a:spcPts val="400"/>
              </a:spcBef>
            </a:pPr>
            <a:r>
              <a:rPr lang="vi-VN" sz="1200" spc="-10" dirty="0">
                <a:latin typeface="Georgia"/>
                <a:cs typeface="Georgia"/>
              </a:rPr>
              <a:t>+ Thuộc tính hành vi: Chúng biểu thị các giá trị được đo trong một ngữ cảnh cụ thể. Trong ví dụ về cảm biến, nhiệt độ là giá trị thuộc tính hành vi. Có thể có nhiều hơn một thuộc tính hành vi. Ví dụ, nếu nhiều cảm biến ghi lại các giá trị đọc tại các dấu thời gian được đồng bộ hóa, thì kết quả sẽ là một tập dữ liệu chuỗi thời gian đa chiều.</a:t>
            </a:r>
          </a:p>
          <a:p>
            <a:pPr marL="12700">
              <a:lnSpc>
                <a:spcPct val="100000"/>
              </a:lnSpc>
              <a:spcBef>
                <a:spcPts val="400"/>
              </a:spcBef>
            </a:pPr>
            <a:r>
              <a:rPr lang="vi-VN" sz="1200" spc="-10" dirty="0">
                <a:latin typeface="Georgia"/>
                <a:cs typeface="Georgia"/>
              </a:rPr>
              <a:t>- Các thuộc tính theo ngữ cảnh thường có tác động mạnh đến các phụ thuộc giữa các giá trị thuộc tính hành vi trong dữ liệu.</a:t>
            </a: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35</a:t>
            </a:fld>
            <a:endParaRPr lang="en-VN"/>
          </a:p>
        </p:txBody>
      </p:sp>
    </p:spTree>
    <p:extLst>
      <p:ext uri="{BB962C8B-B14F-4D97-AF65-F5344CB8AC3E}">
        <p14:creationId xmlns:p14="http://schemas.microsoft.com/office/powerpoint/2010/main" val="1961111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Trong dữ liệu không gian, nhiều thuộc tính phi không gian (ví dụ: nhiệt độ, áp suất, cường độ màu pixel ảnh) được đo tại các vị trí không gian.</a:t>
            </a:r>
          </a:p>
          <a:p>
            <a:r>
              <a:rPr lang="vi-VN"/>
              <a:t>- Ví dụ, nhiệt độ bề mặt biển thường được các nhà khí tượng học thu thập để dự báo sự xuất hiện của bão. Trong những trường hợp như vậy, tọa độ không gian tương ứng với các thuộc tính theo ngữ cảnh, trong khi các thuộc tính như nhiệt độ tương ứng với các thuộc tính hành vi.</a:t>
            </a:r>
          </a:p>
          <a:p>
            <a:r>
              <a:rPr lang="vi-VN"/>
              <a:t>- Thông thường, có hai thuộc tính không gian. Giống như trong trường hợp dữ liệu chuỗi thời gian, cũng có thể có nhiều thuộc tính hành vi. Ví dụ, trong ứng dụng nhiệt độ bề mặt biển, người ta cũng có thể đo các thuộc tính hành vi khác như áp suất.</a:t>
            </a: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40</a:t>
            </a:fld>
            <a:endParaRPr lang="en-VN"/>
          </a:p>
        </p:txBody>
      </p:sp>
    </p:spTree>
    <p:extLst>
      <p:ext uri="{BB962C8B-B14F-4D97-AF65-F5344CB8AC3E}">
        <p14:creationId xmlns:p14="http://schemas.microsoft.com/office/powerpoint/2010/main" val="3261392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Định nghĩa nêu trên cung cấp tính linh hoạt rộng rãi về cách bản ghi X¯i và vị trí Li có thể được định nghĩa.</a:t>
            </a:r>
          </a:p>
          <a:p>
            <a:r>
              <a:rPr lang="vi-VN"/>
              <a:t>- Ví dụ, các thuộc tính hành vi trong bản ghi X¯i có thể là số hoặc theo danh mục, hoặc là sự kết hợp của cả hai. Trong ứng dụng khí tượng, X¯i có thể chứa các thuộc tính nhiệt độ và áp suất tại vị trí Li.</a:t>
            </a:r>
          </a:p>
          <a:p>
            <a:r>
              <a:rPr lang="vi-VN"/>
              <a:t>- Hơn nữa, Li có thể được chỉ định theo tọa độ không gian chính xác, chẳng hạn như vĩ độ và kinh độ, hoặc theo vị trí hợp lý, chẳng hạn như thành phố hoặc tiểu bang.</a:t>
            </a: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41</a:t>
            </a:fld>
            <a:endParaRPr lang="en-VN"/>
          </a:p>
        </p:txBody>
      </p:sp>
    </p:spTree>
    <p:extLst>
      <p:ext uri="{BB962C8B-B14F-4D97-AF65-F5344CB8AC3E}">
        <p14:creationId xmlns:p14="http://schemas.microsoft.com/office/powerpoint/2010/main" val="2975613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Khai thác dữ liệu không gian có liên quan chặt chẽ với khai thác dữ liệu chuỗi thời gian, ở chỗ các thuộc tính hành vi trong hầu hết các ứng dụng không gian được nghiên cứu phổ biến nhất là liên tục, mặc dù một số ứng dụng cũng có thể sử dụng các thuộc tính theo danh mục.</a:t>
            </a:r>
          </a:p>
          <a:p>
            <a:r>
              <a:rPr lang="vi-VN"/>
              <a:t>- Do đó, tính liên tục của giá trị được quan sát thấy trên các vị trí không gian liền kề, cũng giống như tính liên tục của giá trị được quan sát thấy trên các dấu thời gian liền kề trong dữ liệu chuỗi thời gian.</a:t>
            </a: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42</a:t>
            </a:fld>
            <a:endParaRPr lang="en-VN"/>
          </a:p>
        </p:txBody>
      </p:sp>
    </p:spTree>
    <p:extLst>
      <p:ext uri="{BB962C8B-B14F-4D97-AF65-F5344CB8AC3E}">
        <p14:creationId xmlns:p14="http://schemas.microsoft.com/office/powerpoint/2010/main" val="323726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Ví dụ “vui” về sự tương quan (sự tương quan giữa lượng kem tiêu thụ và số lượng chết đuối của trẻ). </a:t>
            </a:r>
            <a:r>
              <a:rPr lang="vi-VN" b="0" i="0" u="none" strike="noStrike">
                <a:solidFill>
                  <a:srgbClr val="000000"/>
                </a:solidFill>
                <a:effectLst/>
                <a:latin typeface="-webkit-standard"/>
              </a:rPr>
              <a:t>Trong thực tế, </a:t>
            </a:r>
            <a:r>
              <a:rPr lang="vi-VN" b="1" i="0" u="none" strike="noStrike">
                <a:solidFill>
                  <a:srgbClr val="000000"/>
                </a:solidFill>
                <a:effectLst/>
              </a:rPr>
              <a:t>sự tương quan</a:t>
            </a:r>
            <a:r>
              <a:rPr lang="vi-VN" b="0" i="0" u="none" strike="noStrike">
                <a:solidFill>
                  <a:srgbClr val="000000"/>
                </a:solidFill>
                <a:effectLst/>
                <a:latin typeface="-webkit-standard"/>
              </a:rPr>
              <a:t> giúp mô tả mối quan hệ giữa các yếu tố trong nhiều lĩnh vực như kinh tế, giáo dục, khoa học xã hội. Tuy nhiên, cần lưu ý rằng </a:t>
            </a:r>
            <a:r>
              <a:rPr lang="vi-VN" b="1" i="0" u="none" strike="noStrike">
                <a:solidFill>
                  <a:srgbClr val="000000"/>
                </a:solidFill>
                <a:effectLst/>
              </a:rPr>
              <a:t>tương quan không đồng nghĩa với nhân quả</a:t>
            </a:r>
            <a:r>
              <a:rPr lang="vi-VN" b="0" i="0" u="none" strike="noStrike">
                <a:solidFill>
                  <a:srgbClr val="000000"/>
                </a:solidFill>
                <a:effectLst/>
                <a:latin typeface="-webkit-standard"/>
              </a:rPr>
              <a:t>. Ví dụ, nếu hai biến có sự tương quan cao, điều này không có nghĩa là một biến là nguyên nhân gây ra biến kia. Tương quan chỉ cho thấy sự liên hệ, không phải quan hệ nguyên nhân-hệ quả.</a:t>
            </a:r>
            <a:r>
              <a:rPr lang="en-VN"/>
              <a:t> </a:t>
            </a:r>
          </a:p>
        </p:txBody>
      </p:sp>
      <p:sp>
        <p:nvSpPr>
          <p:cNvPr id="4" name="Slide Number Placeholder 3"/>
          <p:cNvSpPr>
            <a:spLocks noGrp="1"/>
          </p:cNvSpPr>
          <p:nvPr>
            <p:ph type="sldNum" sz="quarter" idx="5"/>
          </p:nvPr>
        </p:nvSpPr>
        <p:spPr/>
        <p:txBody>
          <a:bodyPr/>
          <a:lstStyle/>
          <a:p>
            <a:fld id="{3185CA31-3845-D547-B215-1D37BD9EC633}" type="slidenum">
              <a:rPr lang="en-VN"/>
              <a:t>4</a:t>
            </a:fld>
            <a:endParaRPr lang="en-VN"/>
          </a:p>
        </p:txBody>
      </p:sp>
    </p:spTree>
    <p:extLst>
      <p:ext uri="{BB962C8B-B14F-4D97-AF65-F5344CB8AC3E}">
        <p14:creationId xmlns:p14="http://schemas.microsoft.com/office/powerpoint/2010/main" val="3314219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Mặc dù giá trị trung bình là đại lượng được biết đến nhiều nhất để mô tả một mẫu dữ liệu, nhưng nó không phải lúc nào cũng là cách tốt nhất để đo trung tâm của dữ liệu.</a:t>
            </a:r>
          </a:p>
          <a:p>
            <a:r>
              <a:rPr lang="vi-VN"/>
              <a:t>- Một vấn đề lớn với giá trị trung bình là độ nhạy của nó với các giá trị cực đoan (ví dụ:</a:t>
            </a:r>
          </a:p>
          <a:p>
            <a:r>
              <a:rPr lang="vi-VN"/>
              <a:t>giá trị ngoại lai). Ngay cả một số lượng nhỏ các giá trị cực đoan cũng có thể làm hỏng giá trị trung bình.</a:t>
            </a:r>
          </a:p>
          <a:p>
            <a:r>
              <a:rPr lang="vi-VN"/>
              <a:t>- Ví dụ, mức lương trung bình ở trên có thể tăng đáng kể do một số nhà quản lý được trả lương cao (110.000 đô la, 215.000 đô la). Tương tự như vậy, điểm trung bình của một lớp trong kỳ thi có thể giảm khá nhiều do một số điểm rất thấp.</a:t>
            </a:r>
          </a:p>
          <a:p>
            <a:r>
              <a:rPr lang="vi-VN"/>
              <a:t>- Để bù đắp cho hiệu ứng do một số lượng nhỏ các giá trị cực đoan gây ra, thay vào đó, chúng ta có thể sử dụng giá trị trung bình đã cắt bớt, là giá trị trung bình thu được sau khi cắt bỏ các giá trị ở mức cực cao và cực thấp. Ví dụ, chúng ta có thể sắp xếp các giá trị quan sát được đối với mức lương và loại bỏ 2% trên cùng và dưới cùng trước khi tính giá trị trung bình.</a:t>
            </a: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53</a:t>
            </a:fld>
            <a:endParaRPr lang="en-VN"/>
          </a:p>
        </p:txBody>
      </p:sp>
    </p:spTree>
    <p:extLst>
      <p:ext uri="{BB962C8B-B14F-4D97-AF65-F5344CB8AC3E}">
        <p14:creationId xmlns:p14="http://schemas.microsoft.com/office/powerpoint/2010/main" val="205528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185CA31-3845-D547-B215-1D37BD9EC633}" type="slidenum">
              <a:rPr lang="en-VN"/>
              <a:t>9</a:t>
            </a:fld>
            <a:endParaRPr lang="en-VN"/>
          </a:p>
        </p:txBody>
      </p:sp>
    </p:spTree>
    <p:extLst>
      <p:ext uri="{BB962C8B-B14F-4D97-AF65-F5344CB8AC3E}">
        <p14:creationId xmlns:p14="http://schemas.microsoft.com/office/powerpoint/2010/main" val="241113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Thuật ngữ quan trọng: thuộc tính</a:t>
            </a:r>
          </a:p>
        </p:txBody>
      </p:sp>
      <p:sp>
        <p:nvSpPr>
          <p:cNvPr id="4" name="Slide Number Placeholder 3"/>
          <p:cNvSpPr>
            <a:spLocks noGrp="1"/>
          </p:cNvSpPr>
          <p:nvPr>
            <p:ph type="sldNum" sz="quarter" idx="5"/>
          </p:nvPr>
        </p:nvSpPr>
        <p:spPr/>
        <p:txBody>
          <a:bodyPr/>
          <a:lstStyle/>
          <a:p>
            <a:fld id="{3185CA31-3845-D547-B215-1D37BD9EC633}" type="slidenum">
              <a:rPr lang="en-VN"/>
              <a:t>13</a:t>
            </a:fld>
            <a:endParaRPr lang="en-VN"/>
          </a:p>
        </p:txBody>
      </p:sp>
    </p:spTree>
    <p:extLst>
      <p:ext uri="{BB962C8B-B14F-4D97-AF65-F5344CB8AC3E}">
        <p14:creationId xmlns:p14="http://schemas.microsoft.com/office/powerpoint/2010/main" val="213828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Kiểu thuộc tính</a:t>
            </a:r>
          </a:p>
        </p:txBody>
      </p:sp>
      <p:sp>
        <p:nvSpPr>
          <p:cNvPr id="4" name="Slide Number Placeholder 3"/>
          <p:cNvSpPr>
            <a:spLocks noGrp="1"/>
          </p:cNvSpPr>
          <p:nvPr>
            <p:ph type="sldNum" sz="quarter" idx="5"/>
          </p:nvPr>
        </p:nvSpPr>
        <p:spPr/>
        <p:txBody>
          <a:bodyPr/>
          <a:lstStyle/>
          <a:p>
            <a:fld id="{3185CA31-3845-D547-B215-1D37BD9EC633}" type="slidenum">
              <a:rPr lang="en-VN"/>
              <a:t>14</a:t>
            </a:fld>
            <a:endParaRPr lang="en-VN"/>
          </a:p>
        </p:txBody>
      </p:sp>
    </p:spTree>
    <p:extLst>
      <p:ext uri="{BB962C8B-B14F-4D97-AF65-F5344CB8AC3E}">
        <p14:creationId xmlns:p14="http://schemas.microsoft.com/office/powerpoint/2010/main" val="3765814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 Thuộc tính định danh. Thuộc tính phân loại. </a:t>
            </a:r>
          </a:p>
          <a:p>
            <a:pPr marL="171450" indent="-171450">
              <a:buFontTx/>
              <a:buChar char="-"/>
            </a:pPr>
            <a:r>
              <a:rPr lang="en-VN"/>
              <a:t>Lưu ý về thống kê mô tả: </a:t>
            </a:r>
            <a:r>
              <a:rPr lang="vi-VN" b="0" i="0" u="none" strike="noStrike">
                <a:solidFill>
                  <a:srgbClr val="000000"/>
                </a:solidFill>
                <a:effectLst/>
                <a:latin typeface="-webkit-standard"/>
              </a:rPr>
              <a:t>Đây là các phương pháp được sử dụng để tóm tắt và mô tả các đặc điểm cơ bản của dữ liệu, thường thông qua các chỉ số như trung bình, trung vị, phương sai, độ lệch chuẩn, và các biểu đồ biểu diễn dữ liệu.</a:t>
            </a:r>
          </a:p>
          <a:p>
            <a:pPr marL="171450" indent="-171450">
              <a:buFontTx/>
              <a:buChar char="-"/>
            </a:pP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15</a:t>
            </a:fld>
            <a:endParaRPr lang="en-VN"/>
          </a:p>
        </p:txBody>
      </p:sp>
    </p:spTree>
    <p:extLst>
      <p:ext uri="{BB962C8B-B14F-4D97-AF65-F5344CB8AC3E}">
        <p14:creationId xmlns:p14="http://schemas.microsoft.com/office/powerpoint/2010/main" val="339191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a:t>Thuộc tính có thứ bậc, thuộc tính có thứ tự</a:t>
            </a:r>
          </a:p>
          <a:p>
            <a:r>
              <a:rPr lang="vi-VN" b="1"/>
              <a:t>- Mode</a:t>
            </a:r>
            <a:r>
              <a:rPr lang="vi-VN"/>
              <a:t>: </a:t>
            </a:r>
            <a:r>
              <a:rPr lang="vi-VN" b="1"/>
              <a:t>Giá trị xuất hiện nhiều nhất</a:t>
            </a:r>
            <a:r>
              <a:rPr lang="vi-VN"/>
              <a:t> (Trong thống kê, mode là giá trị xuất hiện với tần suất lớn nhất trong một tập hợp dữ liệu).</a:t>
            </a:r>
          </a:p>
          <a:p>
            <a:r>
              <a:rPr lang="vi-VN" b="1"/>
              <a:t>- Median</a:t>
            </a:r>
            <a:r>
              <a:rPr lang="vi-VN"/>
              <a:t>: </a:t>
            </a:r>
            <a:r>
              <a:rPr lang="vi-VN" b="1"/>
              <a:t>Trung vị</a:t>
            </a:r>
            <a:r>
              <a:rPr lang="vi-VN"/>
              <a:t> (Là giá trị nằm ở giữa một tập hợp dữ liệu đã được sắp xếp theo thứ tự. Nếu số lượng phần tử là lẻ, trung vị là giá trị ở giữa, còn nếu là chẵn, trung vị là trung bình của hai giá trị giữa).</a:t>
            </a:r>
          </a:p>
          <a:p>
            <a:pPr marL="171450" indent="-171450">
              <a:buFontTx/>
              <a:buChar char="-"/>
            </a:pP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17</a:t>
            </a:fld>
            <a:endParaRPr lang="en-VN"/>
          </a:p>
        </p:txBody>
      </p:sp>
    </p:spTree>
    <p:extLst>
      <p:ext uri="{BB962C8B-B14F-4D97-AF65-F5344CB8AC3E}">
        <p14:creationId xmlns:p14="http://schemas.microsoft.com/office/powerpoint/2010/main" val="87976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Thuộc tính được chia theo khoảng được đo trên thang đo các đơn vị có kích thước bằng nhau. Các giá trị của thuộc tính được chia theo khoảng có thứ tự và có thể là dương, 0 hoặc âm. Do đó, ngoài việc cung cấp thứ hạng các giá trị, các thuộc tính như vậy cho phép chúng ta so sánh và định lượng sự khác biệt giữa các giá trị.</a:t>
            </a: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19</a:t>
            </a:fld>
            <a:endParaRPr lang="en-VN"/>
          </a:p>
        </p:txBody>
      </p:sp>
    </p:spTree>
    <p:extLst>
      <p:ext uri="{BB962C8B-B14F-4D97-AF65-F5344CB8AC3E}">
        <p14:creationId xmlns:p14="http://schemas.microsoft.com/office/powerpoint/2010/main" val="3563509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b="0" i="0" u="none" strike="noStrike">
                <a:solidFill>
                  <a:srgbClr val="000000"/>
                </a:solidFill>
                <a:effectLst/>
                <a:latin typeface="-webkit-standard"/>
              </a:rPr>
              <a:t>Một thuộc tính tỷ lệ là một thuộc tính số có điểm gốc bằng 0 tự nhiên. Điều này có nghĩa là, nếu một phép đo có thang tỷ lệ, chúng ta có thể nói về một giá trị là bội số (hoặc tỷ lệ) của giá trị khác. Ngoài ra, các giá trị được sắp xếp theo thứ tự, và chúng ta cũng có thể tính toán sự chênh lệch giữa các giá trị, cũng như trung bình, trung vị và giá trị mode.</a:t>
            </a:r>
          </a:p>
          <a:p>
            <a:pPr marL="171450" indent="-171450">
              <a:buFontTx/>
              <a:buChar char="-"/>
            </a:pPr>
            <a:endParaRPr lang="en-VN"/>
          </a:p>
        </p:txBody>
      </p:sp>
      <p:sp>
        <p:nvSpPr>
          <p:cNvPr id="4" name="Slide Number Placeholder 3"/>
          <p:cNvSpPr>
            <a:spLocks noGrp="1"/>
          </p:cNvSpPr>
          <p:nvPr>
            <p:ph type="sldNum" sz="quarter" idx="5"/>
          </p:nvPr>
        </p:nvSpPr>
        <p:spPr/>
        <p:txBody>
          <a:bodyPr/>
          <a:lstStyle/>
          <a:p>
            <a:fld id="{3185CA31-3845-D547-B215-1D37BD9EC633}" type="slidenum">
              <a:rPr lang="en-VN"/>
              <a:t>20</a:t>
            </a:fld>
            <a:endParaRPr lang="en-VN"/>
          </a:p>
        </p:txBody>
      </p:sp>
    </p:spTree>
    <p:extLst>
      <p:ext uri="{BB962C8B-B14F-4D97-AF65-F5344CB8AC3E}">
        <p14:creationId xmlns:p14="http://schemas.microsoft.com/office/powerpoint/2010/main" val="2414854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28267"/>
            <a:ext cx="55751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38100">
              <a:lnSpc>
                <a:spcPct val="100000"/>
              </a:lnSpc>
              <a:spcBef>
                <a:spcPts val="65"/>
              </a:spcBef>
            </a:pPr>
            <a:fld id="{81D60167-4931-47E6-BA6A-407CBD079E47}" type="slidenum">
              <a:rPr spc="50" dirty="0"/>
              <a:t>‹#›</a:t>
            </a:fld>
            <a:r>
              <a:rPr spc="-25" dirty="0"/>
              <a:t> </a:t>
            </a:r>
            <a:r>
              <a:rPr spc="80" dirty="0"/>
              <a:t>/</a:t>
            </a:r>
            <a:r>
              <a:rPr spc="-25" dirty="0"/>
              <a:t> </a:t>
            </a:r>
            <a:r>
              <a:rPr spc="40" dirty="0"/>
              <a:t>106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38100">
              <a:lnSpc>
                <a:spcPct val="100000"/>
              </a:lnSpc>
              <a:spcBef>
                <a:spcPts val="65"/>
              </a:spcBef>
            </a:pPr>
            <a:fld id="{81D60167-4931-47E6-BA6A-407CBD079E47}" type="slidenum">
              <a:rPr spc="50" dirty="0"/>
              <a:t>‹#›</a:t>
            </a:fld>
            <a:r>
              <a:rPr spc="-25" dirty="0"/>
              <a:t> </a:t>
            </a:r>
            <a:r>
              <a:rPr spc="80" dirty="0"/>
              <a:t>/</a:t>
            </a:r>
            <a:r>
              <a:rPr spc="-25" dirty="0"/>
              <a:t> </a:t>
            </a:r>
            <a:r>
              <a:rPr spc="40" dirty="0"/>
              <a:t>106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imes New Roman"/>
                <a:cs typeface="Times New Roman"/>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7" name="Holder 7"/>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38100">
              <a:lnSpc>
                <a:spcPct val="100000"/>
              </a:lnSpc>
              <a:spcBef>
                <a:spcPts val="65"/>
              </a:spcBef>
            </a:pPr>
            <a:fld id="{81D60167-4931-47E6-BA6A-407CBD079E47}" type="slidenum">
              <a:rPr spc="50" dirty="0"/>
              <a:t>‹#›</a:t>
            </a:fld>
            <a:r>
              <a:rPr spc="-25" dirty="0"/>
              <a:t> </a:t>
            </a:r>
            <a:r>
              <a:rPr spc="80" dirty="0"/>
              <a:t>/</a:t>
            </a:r>
            <a:r>
              <a:rPr spc="-25" dirty="0"/>
              <a:t> </a:t>
            </a:r>
            <a:r>
              <a:rPr spc="40" dirty="0"/>
              <a:t>106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CC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5" name="Holder 5"/>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38100">
              <a:lnSpc>
                <a:spcPct val="100000"/>
              </a:lnSpc>
              <a:spcBef>
                <a:spcPts val="65"/>
              </a:spcBef>
            </a:pPr>
            <a:fld id="{81D60167-4931-47E6-BA6A-407CBD079E47}" type="slidenum">
              <a:rPr spc="50" dirty="0"/>
              <a:t>‹#›</a:t>
            </a:fld>
            <a:r>
              <a:rPr spc="-25" dirty="0"/>
              <a:t> </a:t>
            </a:r>
            <a:r>
              <a:rPr spc="80" dirty="0"/>
              <a:t>/</a:t>
            </a:r>
            <a:r>
              <a:rPr spc="-25" dirty="0"/>
              <a:t> </a:t>
            </a:r>
            <a:r>
              <a:rPr spc="40" dirty="0"/>
              <a:t>106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4" name="Holder 4"/>
          <p:cNvSpPr>
            <a:spLocks noGrp="1"/>
          </p:cNvSpPr>
          <p:nvPr>
            <p:ph type="sldNum" sz="quarter" idx="7"/>
          </p:nvPr>
        </p:nvSpPr>
        <p:spPr/>
        <p:txBody>
          <a:bodyPr lIns="0" tIns="0" rIns="0" bIns="0"/>
          <a:lstStyle>
            <a:lvl1pPr>
              <a:defRPr sz="600" b="0" i="0">
                <a:solidFill>
                  <a:srgbClr val="7A0000"/>
                </a:solidFill>
                <a:latin typeface="Georgia"/>
                <a:cs typeface="Georgia"/>
              </a:defRPr>
            </a:lvl1pPr>
          </a:lstStyle>
          <a:p>
            <a:pPr marL="38100">
              <a:lnSpc>
                <a:spcPct val="100000"/>
              </a:lnSpc>
              <a:spcBef>
                <a:spcPts val="65"/>
              </a:spcBef>
            </a:pPr>
            <a:fld id="{81D60167-4931-47E6-BA6A-407CBD079E47}" type="slidenum">
              <a:rPr spc="50" dirty="0"/>
              <a:t>‹#›</a:t>
            </a:fld>
            <a:r>
              <a:rPr spc="-25" dirty="0"/>
              <a:t> </a:t>
            </a:r>
            <a:r>
              <a:rPr spc="80" dirty="0"/>
              <a:t>/</a:t>
            </a:r>
            <a:r>
              <a:rPr spc="-25" dirty="0"/>
              <a:t> </a:t>
            </a:r>
            <a:r>
              <a:rPr spc="40" dirty="0"/>
              <a:t>106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5760085" cy="311150"/>
          </a:xfrm>
          <a:custGeom>
            <a:avLst/>
            <a:gdLst/>
            <a:ahLst/>
            <a:cxnLst/>
            <a:rect l="l" t="t" r="r" b="b"/>
            <a:pathLst>
              <a:path w="5760085" h="311150">
                <a:moveTo>
                  <a:pt x="5759996" y="0"/>
                </a:moveTo>
                <a:lnTo>
                  <a:pt x="0" y="0"/>
                </a:lnTo>
                <a:lnTo>
                  <a:pt x="0" y="310832"/>
                </a:lnTo>
                <a:lnTo>
                  <a:pt x="5759996" y="310832"/>
                </a:lnTo>
                <a:lnTo>
                  <a:pt x="5759996" y="0"/>
                </a:lnTo>
                <a:close/>
              </a:path>
            </a:pathLst>
          </a:custGeom>
          <a:solidFill>
            <a:srgbClr val="F2F2F2"/>
          </a:solidFill>
        </p:spPr>
        <p:txBody>
          <a:bodyPr wrap="square" lIns="0" tIns="0" rIns="0" bIns="0" rtlCol="0"/>
          <a:lstStyle/>
          <a:p>
            <a:endParaRPr/>
          </a:p>
        </p:txBody>
      </p:sp>
      <p:sp>
        <p:nvSpPr>
          <p:cNvPr id="2" name="Holder 2"/>
          <p:cNvSpPr>
            <a:spLocks noGrp="1"/>
          </p:cNvSpPr>
          <p:nvPr>
            <p:ph type="title"/>
          </p:nvPr>
        </p:nvSpPr>
        <p:spPr>
          <a:xfrm>
            <a:off x="95300" y="28267"/>
            <a:ext cx="1455420" cy="244475"/>
          </a:xfrm>
          <a:prstGeom prst="rect">
            <a:avLst/>
          </a:prstGeom>
        </p:spPr>
        <p:txBody>
          <a:bodyPr wrap="square" lIns="0" tIns="0" rIns="0" bIns="0">
            <a:spAutoFit/>
          </a:bodyPr>
          <a:lstStyle>
            <a:lvl1pPr>
              <a:defRPr sz="14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a:xfrm>
            <a:off x="454177" y="556360"/>
            <a:ext cx="5129530" cy="2197100"/>
          </a:xfrm>
          <a:prstGeom prst="rect">
            <a:avLst/>
          </a:prstGeom>
        </p:spPr>
        <p:txBody>
          <a:bodyPr wrap="square" lIns="0" tIns="0" rIns="0" bIns="0">
            <a:spAutoFit/>
          </a:bodyPr>
          <a:lstStyle>
            <a:lvl1pPr>
              <a:defRPr sz="11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622528" y="3118867"/>
            <a:ext cx="2162810" cy="121919"/>
          </a:xfrm>
          <a:prstGeom prst="rect">
            <a:avLst/>
          </a:prstGeom>
        </p:spPr>
        <p:txBody>
          <a:bodyPr wrap="square" lIns="0" tIns="0" rIns="0" bIns="0">
            <a:spAutoFit/>
          </a:bodyPr>
          <a:lstStyle>
            <a:lvl1pPr>
              <a:defRPr sz="600" b="0" i="0">
                <a:solidFill>
                  <a:srgbClr val="CC0000"/>
                </a:solidFill>
                <a:latin typeface="Georgia"/>
                <a:cs typeface="Georgia"/>
              </a:defRPr>
            </a:lvl1p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a:xfrm>
            <a:off x="4522616" y="3118867"/>
            <a:ext cx="398145" cy="121919"/>
          </a:xfrm>
          <a:prstGeom prst="rect">
            <a:avLst/>
          </a:prstGeom>
        </p:spPr>
        <p:txBody>
          <a:bodyPr wrap="square" lIns="0" tIns="0" rIns="0" bIns="0">
            <a:spAutoFit/>
          </a:bodyPr>
          <a:lstStyle>
            <a:lvl1pPr>
              <a:defRPr sz="600" b="0" i="0">
                <a:solidFill>
                  <a:srgbClr val="7A0000"/>
                </a:solidFill>
                <a:latin typeface="Georgia"/>
                <a:cs typeface="Georgia"/>
              </a:defRPr>
            </a:lvl1pPr>
          </a:lstStyle>
          <a:p>
            <a:pPr marL="38100">
              <a:lnSpc>
                <a:spcPct val="100000"/>
              </a:lnSpc>
              <a:spcBef>
                <a:spcPts val="65"/>
              </a:spcBef>
            </a:pPr>
            <a:fld id="{81D60167-4931-47E6-BA6A-407CBD079E47}" type="slidenum">
              <a:rPr spc="50" dirty="0"/>
              <a:t>‹#›</a:t>
            </a:fld>
            <a:r>
              <a:rPr spc="-25" dirty="0"/>
              <a:t> </a:t>
            </a:r>
            <a:r>
              <a:rPr spc="80" dirty="0"/>
              <a:t>/</a:t>
            </a:r>
            <a:r>
              <a:rPr spc="-25" dirty="0"/>
              <a:t> </a:t>
            </a:r>
            <a:r>
              <a:rPr spc="40" dirty="0"/>
              <a:t>106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6.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12.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06.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49.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59.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6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5.xml"/><Relationship Id="rId4" Type="http://schemas.openxmlformats.org/officeDocument/2006/relationships/slide" Target="slide1.xml"/></Relationships>
</file>

<file path=ppt/slides/_rels/slide6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76.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77.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7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8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9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_rels/slide9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89.xml"/><Relationship Id="rId3" Type="http://schemas.openxmlformats.org/officeDocument/2006/relationships/slide" Target="slide11.xml"/><Relationship Id="rId7" Type="http://schemas.openxmlformats.org/officeDocument/2006/relationships/slide" Target="slide48.xml"/><Relationship Id="rId12" Type="http://schemas.openxmlformats.org/officeDocument/2006/relationships/slide" Target="slide86.xml"/><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77.xml"/><Relationship Id="rId5" Type="http://schemas.openxmlformats.org/officeDocument/2006/relationships/slide" Target="slide23.xml"/><Relationship Id="rId15" Type="http://schemas.openxmlformats.org/officeDocument/2006/relationships/slide" Target="slide99.xml"/><Relationship Id="rId10" Type="http://schemas.openxmlformats.org/officeDocument/2006/relationships/slide" Target="slide76.xml"/><Relationship Id="rId4" Type="http://schemas.openxmlformats.org/officeDocument/2006/relationships/slide" Target="slide12.xml"/><Relationship Id="rId9" Type="http://schemas.openxmlformats.org/officeDocument/2006/relationships/slide" Target="slide59.xml"/><Relationship Id="rId14" Type="http://schemas.openxmlformats.org/officeDocument/2006/relationships/slide" Target="slide9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788" y="699909"/>
            <a:ext cx="5380990" cy="363855"/>
          </a:xfrm>
          <a:prstGeom prst="rect">
            <a:avLst/>
          </a:prstGeom>
          <a:solidFill>
            <a:srgbClr val="D8D8D8"/>
          </a:solidFill>
        </p:spPr>
        <p:txBody>
          <a:bodyPr vert="horz" wrap="square" lIns="0" tIns="48895" rIns="0" bIns="0" rtlCol="0">
            <a:spAutoFit/>
          </a:bodyPr>
          <a:lstStyle/>
          <a:p>
            <a:pPr algn="ctr">
              <a:lnSpc>
                <a:spcPct val="100000"/>
              </a:lnSpc>
              <a:spcBef>
                <a:spcPts val="385"/>
              </a:spcBef>
            </a:pPr>
            <a:r>
              <a:rPr spc="70" dirty="0"/>
              <a:t>Data </a:t>
            </a:r>
            <a:r>
              <a:rPr spc="35" dirty="0"/>
              <a:t>understanding</a:t>
            </a:r>
          </a:p>
        </p:txBody>
      </p:sp>
      <p:grpSp>
        <p:nvGrpSpPr>
          <p:cNvPr id="4" name="object 4"/>
          <p:cNvGrpSpPr/>
          <p:nvPr/>
        </p:nvGrpSpPr>
        <p:grpSpPr>
          <a:xfrm>
            <a:off x="0" y="3121545"/>
            <a:ext cx="5760085" cy="118745"/>
            <a:chOff x="0" y="3121545"/>
            <a:chExt cx="5760085" cy="118745"/>
          </a:xfrm>
        </p:grpSpPr>
        <p:sp>
          <p:nvSpPr>
            <p:cNvPr id="5" name="object 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6" name="object 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8" name="object 8"/>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9" name="object 9"/>
          <p:cNvSpPr txBox="1"/>
          <p:nvPr/>
        </p:nvSpPr>
        <p:spPr>
          <a:xfrm>
            <a:off x="4545770" y="3118867"/>
            <a:ext cx="351790"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105" dirty="0">
                <a:solidFill>
                  <a:srgbClr val="7A0000"/>
                </a:solidFill>
                <a:latin typeface="Georgia"/>
                <a:cs typeface="Georgia"/>
              </a:rPr>
              <a:t>1</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
        <p:nvSpPr>
          <p:cNvPr id="10" name="object 3">
            <a:extLst>
              <a:ext uri="{FF2B5EF4-FFF2-40B4-BE49-F238E27FC236}">
                <a16:creationId xmlns:a16="http://schemas.microsoft.com/office/drawing/2014/main" id="{AA6230F7-0266-008B-3930-52C501376680}"/>
              </a:ext>
            </a:extLst>
          </p:cNvPr>
          <p:cNvSpPr txBox="1"/>
          <p:nvPr/>
        </p:nvSpPr>
        <p:spPr>
          <a:xfrm>
            <a:off x="1358900" y="1264093"/>
            <a:ext cx="3276600" cy="576440"/>
          </a:xfrm>
          <a:prstGeom prst="rect">
            <a:avLst/>
          </a:prstGeom>
        </p:spPr>
        <p:txBody>
          <a:bodyPr vert="horz" wrap="square" lIns="0" tIns="11430" rIns="0" bIns="0" rtlCol="0">
            <a:spAutoFit/>
          </a:bodyPr>
          <a:lstStyle/>
          <a:p>
            <a:pPr algn="ctr">
              <a:lnSpc>
                <a:spcPct val="100000"/>
              </a:lnSpc>
              <a:spcBef>
                <a:spcPts val="90"/>
              </a:spcBef>
            </a:pPr>
            <a:r>
              <a:rPr lang="vi-VN" sz="1050" spc="-50" dirty="0">
                <a:latin typeface="Georgia"/>
                <a:cs typeface="Georgia"/>
              </a:rPr>
              <a:t>Lecturer: Assoc.Prof. Nguyễn Phương Thái</a:t>
            </a:r>
          </a:p>
          <a:p>
            <a:pPr marL="12700" marR="5080" algn="ctr">
              <a:lnSpc>
                <a:spcPct val="113300"/>
              </a:lnSpc>
              <a:spcBef>
                <a:spcPts val="1095"/>
              </a:spcBef>
            </a:pPr>
            <a:r>
              <a:rPr sz="800" spc="45" dirty="0">
                <a:latin typeface="Georgia"/>
                <a:cs typeface="Georgia"/>
              </a:rPr>
              <a:t>VNU</a:t>
            </a:r>
            <a:r>
              <a:rPr sz="800" spc="75" dirty="0">
                <a:latin typeface="Georgia"/>
                <a:cs typeface="Georgia"/>
              </a:rPr>
              <a:t> </a:t>
            </a:r>
            <a:r>
              <a:rPr sz="800" spc="10" dirty="0">
                <a:latin typeface="Georgia"/>
                <a:cs typeface="Georgia"/>
              </a:rPr>
              <a:t>University</a:t>
            </a:r>
            <a:r>
              <a:rPr sz="800" spc="75" dirty="0">
                <a:latin typeface="Georgia"/>
                <a:cs typeface="Georgia"/>
              </a:rPr>
              <a:t> </a:t>
            </a:r>
            <a:r>
              <a:rPr sz="800" spc="-5" dirty="0">
                <a:latin typeface="Georgia"/>
                <a:cs typeface="Georgia"/>
              </a:rPr>
              <a:t>of</a:t>
            </a:r>
            <a:r>
              <a:rPr sz="800" spc="75" dirty="0">
                <a:latin typeface="Georgia"/>
                <a:cs typeface="Georgia"/>
              </a:rPr>
              <a:t> </a:t>
            </a:r>
            <a:r>
              <a:rPr sz="800" spc="5" dirty="0">
                <a:latin typeface="Georgia"/>
                <a:cs typeface="Georgia"/>
              </a:rPr>
              <a:t>Engineering</a:t>
            </a:r>
            <a:r>
              <a:rPr sz="800" spc="80" dirty="0">
                <a:latin typeface="Georgia"/>
                <a:cs typeface="Georgia"/>
              </a:rPr>
              <a:t> </a:t>
            </a:r>
            <a:r>
              <a:rPr sz="800" spc="5" dirty="0">
                <a:latin typeface="Georgia"/>
                <a:cs typeface="Georgia"/>
              </a:rPr>
              <a:t>and</a:t>
            </a:r>
            <a:r>
              <a:rPr sz="800" spc="80" dirty="0">
                <a:latin typeface="Georgia"/>
                <a:cs typeface="Georgia"/>
              </a:rPr>
              <a:t> </a:t>
            </a:r>
            <a:r>
              <a:rPr sz="800" spc="5" dirty="0">
                <a:latin typeface="Georgia"/>
                <a:cs typeface="Georgia"/>
              </a:rPr>
              <a:t>Technology</a:t>
            </a:r>
            <a:endParaRPr sz="1250">
              <a:latin typeface="Georgia"/>
              <a:cs typeface="Georgia"/>
            </a:endParaRPr>
          </a:p>
          <a:p>
            <a:pPr algn="ctr">
              <a:lnSpc>
                <a:spcPct val="100000"/>
              </a:lnSpc>
            </a:pPr>
            <a:r>
              <a:rPr lang="vi-VN" sz="800" spc="15" dirty="0">
                <a:latin typeface="Georgia"/>
                <a:cs typeface="Georgia"/>
              </a:rPr>
              <a:t>Slide:</a:t>
            </a:r>
            <a:r>
              <a:rPr lang="vi-VN" sz="800" i="1" spc="15" dirty="0">
                <a:latin typeface="Georgia"/>
                <a:cs typeface="Georgia"/>
              </a:rPr>
              <a:t> from Assoc.Prof. Phan Xuân Hiếu, </a:t>
            </a:r>
            <a:r>
              <a:rPr sz="800" i="1" spc="15" dirty="0">
                <a:latin typeface="Georgia"/>
                <a:cs typeface="Georgia"/>
              </a:rPr>
              <a:t>Updated:</a:t>
            </a:r>
            <a:r>
              <a:rPr sz="800" i="1" spc="165" dirty="0">
                <a:latin typeface="Georgia"/>
                <a:cs typeface="Georgia"/>
              </a:rPr>
              <a:t> </a:t>
            </a:r>
            <a:r>
              <a:rPr sz="800" i="1" spc="10" dirty="0">
                <a:latin typeface="Georgia"/>
                <a:cs typeface="Georgia"/>
              </a:rPr>
              <a:t>February</a:t>
            </a:r>
            <a:r>
              <a:rPr sz="800" i="1" spc="75" dirty="0">
                <a:latin typeface="Georgia"/>
                <a:cs typeface="Georgia"/>
              </a:rPr>
              <a:t> </a:t>
            </a:r>
            <a:r>
              <a:rPr sz="800" i="1" spc="45" dirty="0">
                <a:latin typeface="Georgia"/>
                <a:cs typeface="Georgia"/>
              </a:rPr>
              <a:t>1,</a:t>
            </a:r>
            <a:r>
              <a:rPr sz="800" i="1" spc="70" dirty="0">
                <a:latin typeface="Georgia"/>
                <a:cs typeface="Georgia"/>
              </a:rPr>
              <a:t> </a:t>
            </a:r>
            <a:r>
              <a:rPr sz="800" i="1" spc="-40" dirty="0">
                <a:latin typeface="Georgia"/>
                <a:cs typeface="Georgia"/>
              </a:rPr>
              <a:t>2024</a:t>
            </a:r>
            <a:endParaRPr sz="800" i="1">
              <a:latin typeface="Georgia"/>
              <a:cs typeface="Georgi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993390" cy="244475"/>
          </a:xfrm>
          <a:prstGeom prst="rect">
            <a:avLst/>
          </a:prstGeom>
        </p:spPr>
        <p:txBody>
          <a:bodyPr vert="horz" wrap="square" lIns="0" tIns="17145" rIns="0" bIns="0" rtlCol="0">
            <a:spAutoFit/>
          </a:bodyPr>
          <a:lstStyle/>
          <a:p>
            <a:pPr marL="12700">
              <a:lnSpc>
                <a:spcPct val="100000"/>
              </a:lnSpc>
              <a:spcBef>
                <a:spcPts val="135"/>
              </a:spcBef>
            </a:pPr>
            <a:r>
              <a:rPr spc="30" dirty="0"/>
              <a:t>CRISP–DM</a:t>
            </a:r>
            <a:r>
              <a:rPr spc="100" dirty="0"/>
              <a:t> </a:t>
            </a:r>
            <a:r>
              <a:rPr spc="25" dirty="0"/>
              <a:t>phase</a:t>
            </a:r>
            <a:r>
              <a:rPr spc="100" dirty="0"/>
              <a:t> </a:t>
            </a:r>
            <a:r>
              <a:rPr spc="-20" dirty="0"/>
              <a:t>3:</a:t>
            </a:r>
            <a:r>
              <a:rPr spc="254" dirty="0"/>
              <a:t> </a:t>
            </a:r>
            <a:r>
              <a:rPr spc="70" dirty="0"/>
              <a:t>Data</a:t>
            </a:r>
            <a:r>
              <a:rPr spc="105" dirty="0"/>
              <a:t> </a:t>
            </a:r>
            <a:r>
              <a:rPr spc="40" dirty="0"/>
              <a:t>preparation</a:t>
            </a:r>
          </a:p>
        </p:txBody>
      </p:sp>
      <p:sp>
        <p:nvSpPr>
          <p:cNvPr id="3" name="object 3"/>
          <p:cNvSpPr/>
          <p:nvPr/>
        </p:nvSpPr>
        <p:spPr>
          <a:xfrm>
            <a:off x="299567" y="612089"/>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01912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684273"/>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2220366"/>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p:nvPr/>
        </p:nvSpPr>
        <p:spPr>
          <a:xfrm>
            <a:off x="299567" y="262741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8" name="object 8"/>
          <p:cNvSpPr txBox="1"/>
          <p:nvPr/>
        </p:nvSpPr>
        <p:spPr>
          <a:xfrm>
            <a:off x="177088" y="305382"/>
            <a:ext cx="5321935" cy="2752090"/>
          </a:xfrm>
          <a:prstGeom prst="rect">
            <a:avLst/>
          </a:prstGeom>
        </p:spPr>
        <p:txBody>
          <a:bodyPr vert="horz" wrap="square" lIns="0" tIns="46355" rIns="0" bIns="0" rtlCol="0">
            <a:spAutoFit/>
          </a:bodyPr>
          <a:lstStyle/>
          <a:p>
            <a:pPr marL="12700">
              <a:lnSpc>
                <a:spcPct val="100000"/>
              </a:lnSpc>
              <a:spcBef>
                <a:spcPts val="365"/>
              </a:spcBef>
            </a:pPr>
            <a:r>
              <a:rPr sz="1100" spc="-5" dirty="0">
                <a:latin typeface="Georgia"/>
                <a:cs typeface="Georgia"/>
              </a:rPr>
              <a:t>This</a:t>
            </a:r>
            <a:r>
              <a:rPr sz="1100" spc="95" dirty="0">
                <a:latin typeface="Georgia"/>
                <a:cs typeface="Georgia"/>
              </a:rPr>
              <a:t> </a:t>
            </a:r>
            <a:r>
              <a:rPr sz="1100" spc="-35" dirty="0">
                <a:latin typeface="Georgia"/>
                <a:cs typeface="Georgia"/>
              </a:rPr>
              <a:t>phase</a:t>
            </a:r>
            <a:r>
              <a:rPr sz="1100" spc="95" dirty="0">
                <a:latin typeface="Georgia"/>
                <a:cs typeface="Georgia"/>
              </a:rPr>
              <a:t> </a:t>
            </a:r>
            <a:r>
              <a:rPr sz="1100" spc="-35" dirty="0">
                <a:latin typeface="Georgia"/>
                <a:cs typeface="Georgia"/>
              </a:rPr>
              <a:t>prepares</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5" dirty="0">
                <a:latin typeface="Georgia"/>
                <a:cs typeface="Georgia"/>
              </a:rPr>
              <a:t>final</a:t>
            </a:r>
            <a:r>
              <a:rPr sz="1100" spc="100" dirty="0">
                <a:latin typeface="Georgia"/>
                <a:cs typeface="Georgia"/>
              </a:rPr>
              <a:t> </a:t>
            </a:r>
            <a:r>
              <a:rPr sz="1100" spc="-5" dirty="0">
                <a:latin typeface="Georgia"/>
                <a:cs typeface="Georgia"/>
              </a:rPr>
              <a:t>data</a:t>
            </a:r>
            <a:r>
              <a:rPr sz="1100" spc="95" dirty="0">
                <a:latin typeface="Georgia"/>
                <a:cs typeface="Georgia"/>
              </a:rPr>
              <a:t> </a:t>
            </a:r>
            <a:r>
              <a:rPr sz="1100" spc="-40" dirty="0">
                <a:latin typeface="Georgia"/>
                <a:cs typeface="Georgia"/>
              </a:rPr>
              <a:t>for</a:t>
            </a:r>
            <a:r>
              <a:rPr sz="1100" spc="95" dirty="0">
                <a:latin typeface="Georgia"/>
                <a:cs typeface="Georgia"/>
              </a:rPr>
              <a:t> </a:t>
            </a:r>
            <a:r>
              <a:rPr sz="1100" spc="-30" dirty="0">
                <a:latin typeface="Georgia"/>
                <a:cs typeface="Georgia"/>
              </a:rPr>
              <a:t>modeling.</a:t>
            </a:r>
            <a:r>
              <a:rPr sz="1100" spc="-15" dirty="0">
                <a:latin typeface="Georgia"/>
                <a:cs typeface="Georgia"/>
              </a:rPr>
              <a:t> </a:t>
            </a:r>
            <a:r>
              <a:rPr sz="1100" dirty="0">
                <a:latin typeface="Georgia"/>
                <a:cs typeface="Georgia"/>
              </a:rPr>
              <a:t>It</a:t>
            </a:r>
            <a:r>
              <a:rPr sz="1100" spc="95" dirty="0">
                <a:latin typeface="Georgia"/>
                <a:cs typeface="Georgia"/>
              </a:rPr>
              <a:t> </a:t>
            </a:r>
            <a:r>
              <a:rPr sz="1100" spc="-35" dirty="0">
                <a:latin typeface="Georgia"/>
                <a:cs typeface="Georgia"/>
              </a:rPr>
              <a:t>has</a:t>
            </a:r>
            <a:r>
              <a:rPr sz="1100" spc="100" dirty="0">
                <a:latin typeface="Georgia"/>
                <a:cs typeface="Georgia"/>
              </a:rPr>
              <a:t> </a:t>
            </a:r>
            <a:r>
              <a:rPr sz="1100" spc="-40" dirty="0">
                <a:latin typeface="Georgia"/>
                <a:cs typeface="Georgia"/>
              </a:rPr>
              <a:t>five</a:t>
            </a:r>
            <a:r>
              <a:rPr sz="1100" spc="95" dirty="0">
                <a:latin typeface="Georgia"/>
                <a:cs typeface="Georgia"/>
              </a:rPr>
              <a:t> </a:t>
            </a:r>
            <a:r>
              <a:rPr sz="1100" spc="-30" dirty="0">
                <a:latin typeface="Georgia"/>
                <a:cs typeface="Georgia"/>
              </a:rPr>
              <a:t>tasks:</a:t>
            </a:r>
            <a:endParaRPr sz="1100">
              <a:latin typeface="Georgia"/>
              <a:cs typeface="Georgia"/>
            </a:endParaRPr>
          </a:p>
          <a:p>
            <a:pPr marL="289560" indent="-146050">
              <a:lnSpc>
                <a:spcPct val="100000"/>
              </a:lnSpc>
              <a:spcBef>
                <a:spcPts val="265"/>
              </a:spcBef>
              <a:buClr>
                <a:srgbClr val="FFFFFF"/>
              </a:buClr>
              <a:buSzPct val="72727"/>
              <a:buFont typeface="Georgia"/>
              <a:buAutoNum type="arabicPlain"/>
              <a:tabLst>
                <a:tab pos="290195" algn="l"/>
              </a:tabLst>
            </a:pPr>
            <a:r>
              <a:rPr sz="1100" b="1" spc="-35" dirty="0">
                <a:latin typeface="Georgia"/>
                <a:cs typeface="Georgia"/>
              </a:rPr>
              <a:t>Select</a:t>
            </a:r>
            <a:r>
              <a:rPr sz="1100" b="1" spc="95" dirty="0">
                <a:latin typeface="Georgia"/>
                <a:cs typeface="Georgia"/>
              </a:rPr>
              <a:t> </a:t>
            </a:r>
            <a:r>
              <a:rPr sz="1100" b="1" spc="-30" dirty="0">
                <a:latin typeface="Georgia"/>
                <a:cs typeface="Georgia"/>
              </a:rPr>
              <a:t>data</a:t>
            </a:r>
            <a:r>
              <a:rPr sz="1100" spc="-30" dirty="0">
                <a:latin typeface="Georgia"/>
                <a:cs typeface="Georgia"/>
              </a:rPr>
              <a:t>:</a:t>
            </a:r>
            <a:endParaRPr sz="1100">
              <a:latin typeface="Georgia"/>
              <a:cs typeface="Georgia"/>
            </a:endParaRPr>
          </a:p>
          <a:p>
            <a:pPr marL="566420">
              <a:lnSpc>
                <a:spcPct val="100000"/>
              </a:lnSpc>
              <a:spcBef>
                <a:spcPts val="210"/>
              </a:spcBef>
            </a:pPr>
            <a:r>
              <a:rPr sz="1000" spc="-30" dirty="0">
                <a:latin typeface="Georgia"/>
                <a:cs typeface="Georgia"/>
              </a:rPr>
              <a:t>determine</a:t>
            </a:r>
            <a:r>
              <a:rPr sz="1000" spc="90" dirty="0">
                <a:latin typeface="Georgia"/>
                <a:cs typeface="Georgia"/>
              </a:rPr>
              <a:t> </a:t>
            </a:r>
            <a:r>
              <a:rPr sz="1000" spc="-30" dirty="0">
                <a:latin typeface="Georgia"/>
                <a:cs typeface="Georgia"/>
              </a:rPr>
              <a:t>which</a:t>
            </a:r>
            <a:r>
              <a:rPr sz="1000" spc="95" dirty="0">
                <a:latin typeface="Georgia"/>
                <a:cs typeface="Georgia"/>
              </a:rPr>
              <a:t> </a:t>
            </a:r>
            <a:r>
              <a:rPr sz="1000" dirty="0">
                <a:latin typeface="Georgia"/>
                <a:cs typeface="Georgia"/>
              </a:rPr>
              <a:t>data</a:t>
            </a:r>
            <a:r>
              <a:rPr sz="1000" spc="95" dirty="0">
                <a:latin typeface="Georgia"/>
                <a:cs typeface="Georgia"/>
              </a:rPr>
              <a:t> </a:t>
            </a:r>
            <a:r>
              <a:rPr sz="1000" spc="-20" dirty="0">
                <a:latin typeface="Georgia"/>
                <a:cs typeface="Georgia"/>
              </a:rPr>
              <a:t>sets</a:t>
            </a:r>
            <a:r>
              <a:rPr sz="1000" spc="95" dirty="0">
                <a:latin typeface="Georgia"/>
                <a:cs typeface="Georgia"/>
              </a:rPr>
              <a:t> </a:t>
            </a:r>
            <a:r>
              <a:rPr sz="1000" spc="-15" dirty="0">
                <a:latin typeface="Georgia"/>
                <a:cs typeface="Georgia"/>
              </a:rPr>
              <a:t>will</a:t>
            </a:r>
            <a:r>
              <a:rPr sz="1000" spc="95" dirty="0">
                <a:latin typeface="Georgia"/>
                <a:cs typeface="Georgia"/>
              </a:rPr>
              <a:t> </a:t>
            </a:r>
            <a:r>
              <a:rPr sz="1000" spc="-15" dirty="0">
                <a:latin typeface="Georgia"/>
                <a:cs typeface="Georgia"/>
              </a:rPr>
              <a:t>be</a:t>
            </a:r>
            <a:r>
              <a:rPr sz="1000" spc="95" dirty="0">
                <a:latin typeface="Georgia"/>
                <a:cs typeface="Georgia"/>
              </a:rPr>
              <a:t> </a:t>
            </a:r>
            <a:r>
              <a:rPr sz="1000" spc="-35" dirty="0">
                <a:latin typeface="Georgia"/>
                <a:cs typeface="Georgia"/>
              </a:rPr>
              <a:t>used</a:t>
            </a:r>
            <a:r>
              <a:rPr sz="1000" spc="95" dirty="0">
                <a:latin typeface="Georgia"/>
                <a:cs typeface="Georgia"/>
              </a:rPr>
              <a:t> </a:t>
            </a:r>
            <a:r>
              <a:rPr sz="1000" spc="-25" dirty="0">
                <a:latin typeface="Georgia"/>
                <a:cs typeface="Georgia"/>
              </a:rPr>
              <a:t>and</a:t>
            </a:r>
            <a:r>
              <a:rPr sz="1000" spc="95" dirty="0">
                <a:latin typeface="Georgia"/>
                <a:cs typeface="Georgia"/>
              </a:rPr>
              <a:t> </a:t>
            </a:r>
            <a:r>
              <a:rPr sz="1000" spc="-25" dirty="0">
                <a:latin typeface="Georgia"/>
                <a:cs typeface="Georgia"/>
              </a:rPr>
              <a:t>document</a:t>
            </a:r>
            <a:r>
              <a:rPr sz="1000" spc="95" dirty="0">
                <a:latin typeface="Georgia"/>
                <a:cs typeface="Georgia"/>
              </a:rPr>
              <a:t> </a:t>
            </a:r>
            <a:r>
              <a:rPr sz="1000" spc="-40" dirty="0">
                <a:latin typeface="Georgia"/>
                <a:cs typeface="Georgia"/>
              </a:rPr>
              <a:t>reasons</a:t>
            </a:r>
            <a:r>
              <a:rPr sz="1000" spc="95" dirty="0">
                <a:latin typeface="Georgia"/>
                <a:cs typeface="Georgia"/>
              </a:rPr>
              <a:t> </a:t>
            </a:r>
            <a:r>
              <a:rPr sz="1000" spc="-30" dirty="0">
                <a:latin typeface="Georgia"/>
                <a:cs typeface="Georgia"/>
              </a:rPr>
              <a:t>for</a:t>
            </a:r>
            <a:r>
              <a:rPr sz="1000" spc="95" dirty="0">
                <a:latin typeface="Georgia"/>
                <a:cs typeface="Georgia"/>
              </a:rPr>
              <a:t> </a:t>
            </a:r>
            <a:r>
              <a:rPr sz="1000" spc="-25" dirty="0">
                <a:latin typeface="Georgia"/>
                <a:cs typeface="Georgia"/>
              </a:rPr>
              <a:t>inclusion/exclusion.</a:t>
            </a:r>
            <a:endParaRPr sz="1000">
              <a:latin typeface="Georgia"/>
              <a:cs typeface="Georgia"/>
            </a:endParaRPr>
          </a:p>
          <a:p>
            <a:pPr marL="289560" indent="-146050">
              <a:lnSpc>
                <a:spcPct val="100000"/>
              </a:lnSpc>
              <a:spcBef>
                <a:spcPts val="475"/>
              </a:spcBef>
              <a:buClr>
                <a:srgbClr val="FFFFFF"/>
              </a:buClr>
              <a:buSzPct val="72727"/>
              <a:buFont typeface="Georgia"/>
              <a:buAutoNum type="arabicPlain" startAt="2"/>
              <a:tabLst>
                <a:tab pos="290195" algn="l"/>
              </a:tabLst>
            </a:pPr>
            <a:r>
              <a:rPr sz="1100" b="1" spc="-20" dirty="0">
                <a:latin typeface="Georgia"/>
                <a:cs typeface="Georgia"/>
              </a:rPr>
              <a:t>Clean</a:t>
            </a:r>
            <a:r>
              <a:rPr sz="1100" b="1" spc="85" dirty="0">
                <a:latin typeface="Georgia"/>
                <a:cs typeface="Georgia"/>
              </a:rPr>
              <a:t> </a:t>
            </a:r>
            <a:r>
              <a:rPr sz="1100" b="1" spc="-30" dirty="0">
                <a:latin typeface="Georgia"/>
                <a:cs typeface="Georgia"/>
              </a:rPr>
              <a:t>data</a:t>
            </a:r>
            <a:r>
              <a:rPr sz="1100" spc="-30" dirty="0">
                <a:latin typeface="Georgia"/>
                <a:cs typeface="Georgia"/>
              </a:rPr>
              <a:t>:</a:t>
            </a:r>
            <a:endParaRPr sz="1100">
              <a:latin typeface="Georgia"/>
              <a:cs typeface="Georgia"/>
            </a:endParaRPr>
          </a:p>
          <a:p>
            <a:pPr marL="566420" marR="85090">
              <a:lnSpc>
                <a:spcPts val="1019"/>
              </a:lnSpc>
              <a:spcBef>
                <a:spcPts val="395"/>
              </a:spcBef>
            </a:pPr>
            <a:r>
              <a:rPr sz="1000" spc="-25" dirty="0">
                <a:latin typeface="Georgia"/>
                <a:cs typeface="Georgia"/>
              </a:rPr>
              <a:t>often</a:t>
            </a:r>
            <a:r>
              <a:rPr sz="1000" spc="90" dirty="0">
                <a:latin typeface="Georgia"/>
                <a:cs typeface="Georgia"/>
              </a:rPr>
              <a:t> </a:t>
            </a:r>
            <a:r>
              <a:rPr sz="1000" spc="-15" dirty="0">
                <a:latin typeface="Georgia"/>
                <a:cs typeface="Georgia"/>
              </a:rPr>
              <a:t>this</a:t>
            </a:r>
            <a:r>
              <a:rPr sz="1000" spc="95" dirty="0">
                <a:latin typeface="Georgia"/>
                <a:cs typeface="Georgia"/>
              </a:rPr>
              <a:t> </a:t>
            </a:r>
            <a:r>
              <a:rPr sz="1000" spc="-35" dirty="0">
                <a:latin typeface="Georgia"/>
                <a:cs typeface="Georgia"/>
              </a:rPr>
              <a:t>is</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20" dirty="0">
                <a:latin typeface="Georgia"/>
                <a:cs typeface="Georgia"/>
              </a:rPr>
              <a:t>lengthiest</a:t>
            </a:r>
            <a:r>
              <a:rPr sz="1000" spc="95" dirty="0">
                <a:latin typeface="Georgia"/>
                <a:cs typeface="Georgia"/>
              </a:rPr>
              <a:t> </a:t>
            </a:r>
            <a:r>
              <a:rPr sz="1000" spc="-5" dirty="0">
                <a:latin typeface="Georgia"/>
                <a:cs typeface="Georgia"/>
              </a:rPr>
              <a:t>task.</a:t>
            </a:r>
            <a:r>
              <a:rPr sz="1000" spc="204" dirty="0">
                <a:latin typeface="Georgia"/>
                <a:cs typeface="Georgia"/>
              </a:rPr>
              <a:t> </a:t>
            </a:r>
            <a:r>
              <a:rPr sz="1000" spc="-5" dirty="0">
                <a:latin typeface="Georgia"/>
                <a:cs typeface="Georgia"/>
              </a:rPr>
              <a:t>Without</a:t>
            </a:r>
            <a:r>
              <a:rPr sz="1000" spc="95" dirty="0">
                <a:latin typeface="Georgia"/>
                <a:cs typeface="Georgia"/>
              </a:rPr>
              <a:t> </a:t>
            </a:r>
            <a:r>
              <a:rPr sz="1000" spc="5" dirty="0">
                <a:latin typeface="Georgia"/>
                <a:cs typeface="Georgia"/>
              </a:rPr>
              <a:t>it,</a:t>
            </a:r>
            <a:r>
              <a:rPr sz="1000" spc="95" dirty="0">
                <a:latin typeface="Georgia"/>
                <a:cs typeface="Georgia"/>
              </a:rPr>
              <a:t> </a:t>
            </a:r>
            <a:r>
              <a:rPr sz="1000" spc="-25" dirty="0">
                <a:latin typeface="Georgia"/>
                <a:cs typeface="Georgia"/>
              </a:rPr>
              <a:t>you</a:t>
            </a:r>
            <a:r>
              <a:rPr sz="1000" spc="95" dirty="0">
                <a:latin typeface="Georgia"/>
                <a:cs typeface="Georgia"/>
              </a:rPr>
              <a:t> </a:t>
            </a:r>
            <a:r>
              <a:rPr sz="1000" spc="-15" dirty="0">
                <a:latin typeface="Georgia"/>
                <a:cs typeface="Georgia"/>
              </a:rPr>
              <a:t>will</a:t>
            </a:r>
            <a:r>
              <a:rPr sz="1000" spc="95" dirty="0">
                <a:latin typeface="Georgia"/>
                <a:cs typeface="Georgia"/>
              </a:rPr>
              <a:t> </a:t>
            </a:r>
            <a:r>
              <a:rPr sz="1000" spc="-20" dirty="0">
                <a:latin typeface="Georgia"/>
                <a:cs typeface="Georgia"/>
              </a:rPr>
              <a:t>likely</a:t>
            </a:r>
            <a:r>
              <a:rPr sz="1000" spc="95" dirty="0">
                <a:latin typeface="Georgia"/>
                <a:cs typeface="Georgia"/>
              </a:rPr>
              <a:t> </a:t>
            </a:r>
            <a:r>
              <a:rPr sz="1000" spc="-15" dirty="0">
                <a:latin typeface="Georgia"/>
                <a:cs typeface="Georgia"/>
              </a:rPr>
              <a:t>fall</a:t>
            </a:r>
            <a:r>
              <a:rPr sz="1000" spc="95" dirty="0">
                <a:latin typeface="Georgia"/>
                <a:cs typeface="Georgia"/>
              </a:rPr>
              <a:t> </a:t>
            </a:r>
            <a:r>
              <a:rPr sz="1000" spc="-10" dirty="0">
                <a:latin typeface="Georgia"/>
                <a:cs typeface="Georgia"/>
              </a:rPr>
              <a:t>victim</a:t>
            </a:r>
            <a:r>
              <a:rPr sz="1000" spc="95" dirty="0">
                <a:latin typeface="Georgia"/>
                <a:cs typeface="Georgia"/>
              </a:rPr>
              <a:t> </a:t>
            </a:r>
            <a:r>
              <a:rPr sz="1000" spc="-5" dirty="0">
                <a:latin typeface="Georgia"/>
                <a:cs typeface="Georgia"/>
              </a:rPr>
              <a:t>to</a:t>
            </a:r>
            <a:r>
              <a:rPr sz="1000" spc="95" dirty="0">
                <a:latin typeface="Georgia"/>
                <a:cs typeface="Georgia"/>
              </a:rPr>
              <a:t> </a:t>
            </a:r>
            <a:r>
              <a:rPr sz="1000" spc="-20" dirty="0">
                <a:latin typeface="Georgia"/>
                <a:cs typeface="Georgia"/>
              </a:rPr>
              <a:t>garbage-in, </a:t>
            </a:r>
            <a:r>
              <a:rPr sz="1000" spc="-15" dirty="0">
                <a:latin typeface="Georgia"/>
                <a:cs typeface="Georgia"/>
              </a:rPr>
              <a:t> </a:t>
            </a:r>
            <a:r>
              <a:rPr sz="1000" spc="-20" dirty="0">
                <a:latin typeface="Georgia"/>
                <a:cs typeface="Georgia"/>
              </a:rPr>
              <a:t>garbage-out.</a:t>
            </a:r>
            <a:r>
              <a:rPr sz="1000" spc="-15" dirty="0">
                <a:latin typeface="Georgia"/>
                <a:cs typeface="Georgia"/>
              </a:rPr>
              <a:t> </a:t>
            </a:r>
            <a:r>
              <a:rPr sz="1000" spc="75" dirty="0">
                <a:latin typeface="Georgia"/>
                <a:cs typeface="Georgia"/>
              </a:rPr>
              <a:t>A </a:t>
            </a:r>
            <a:r>
              <a:rPr sz="1000" spc="-40" dirty="0">
                <a:latin typeface="Georgia"/>
                <a:cs typeface="Georgia"/>
              </a:rPr>
              <a:t>common</a:t>
            </a:r>
            <a:r>
              <a:rPr sz="1000" spc="-35" dirty="0">
                <a:latin typeface="Georgia"/>
                <a:cs typeface="Georgia"/>
              </a:rPr>
              <a:t> </a:t>
            </a:r>
            <a:r>
              <a:rPr sz="1000" spc="-15" dirty="0">
                <a:latin typeface="Georgia"/>
                <a:cs typeface="Georgia"/>
              </a:rPr>
              <a:t>practice</a:t>
            </a:r>
            <a:r>
              <a:rPr sz="1000" spc="-10" dirty="0">
                <a:latin typeface="Georgia"/>
                <a:cs typeface="Georgia"/>
              </a:rPr>
              <a:t> </a:t>
            </a:r>
            <a:r>
              <a:rPr sz="1000" spc="-25" dirty="0">
                <a:latin typeface="Georgia"/>
                <a:cs typeface="Georgia"/>
              </a:rPr>
              <a:t>during</a:t>
            </a:r>
            <a:r>
              <a:rPr sz="1000" spc="-20" dirty="0">
                <a:latin typeface="Georgia"/>
                <a:cs typeface="Georgia"/>
              </a:rPr>
              <a:t> </a:t>
            </a:r>
            <a:r>
              <a:rPr sz="1000" spc="-15" dirty="0">
                <a:latin typeface="Georgia"/>
                <a:cs typeface="Georgia"/>
              </a:rPr>
              <a:t>this</a:t>
            </a:r>
            <a:r>
              <a:rPr sz="1000" spc="-10" dirty="0">
                <a:latin typeface="Georgia"/>
                <a:cs typeface="Georgia"/>
              </a:rPr>
              <a:t> task</a:t>
            </a:r>
            <a:r>
              <a:rPr sz="1000" spc="-5" dirty="0">
                <a:latin typeface="Georgia"/>
                <a:cs typeface="Georgia"/>
              </a:rPr>
              <a:t> </a:t>
            </a:r>
            <a:r>
              <a:rPr sz="1000" spc="-35" dirty="0">
                <a:latin typeface="Georgia"/>
                <a:cs typeface="Georgia"/>
              </a:rPr>
              <a:t>is</a:t>
            </a:r>
            <a:r>
              <a:rPr sz="1000" spc="-30" dirty="0">
                <a:latin typeface="Georgia"/>
                <a:cs typeface="Georgia"/>
              </a:rPr>
              <a:t> </a:t>
            </a:r>
            <a:r>
              <a:rPr sz="1000" spc="-5" dirty="0">
                <a:latin typeface="Georgia"/>
                <a:cs typeface="Georgia"/>
              </a:rPr>
              <a:t>to </a:t>
            </a:r>
            <a:r>
              <a:rPr sz="1000" spc="-15" dirty="0">
                <a:latin typeface="Georgia"/>
                <a:cs typeface="Georgia"/>
              </a:rPr>
              <a:t>correct,</a:t>
            </a:r>
            <a:r>
              <a:rPr sz="1000" spc="-10" dirty="0">
                <a:latin typeface="Georgia"/>
                <a:cs typeface="Georgia"/>
              </a:rPr>
              <a:t> </a:t>
            </a:r>
            <a:r>
              <a:rPr sz="1000" spc="-20" dirty="0">
                <a:latin typeface="Georgia"/>
                <a:cs typeface="Georgia"/>
              </a:rPr>
              <a:t>impute,</a:t>
            </a:r>
            <a:r>
              <a:rPr sz="1000" spc="-15" dirty="0">
                <a:latin typeface="Georgia"/>
                <a:cs typeface="Georgia"/>
              </a:rPr>
              <a:t> </a:t>
            </a:r>
            <a:r>
              <a:rPr sz="1000" spc="-35" dirty="0">
                <a:latin typeface="Georgia"/>
                <a:cs typeface="Georgia"/>
              </a:rPr>
              <a:t>or</a:t>
            </a:r>
            <a:r>
              <a:rPr sz="1000" spc="-30" dirty="0">
                <a:latin typeface="Georgia"/>
                <a:cs typeface="Georgia"/>
              </a:rPr>
              <a:t> </a:t>
            </a:r>
            <a:r>
              <a:rPr sz="1000" spc="-40" dirty="0">
                <a:latin typeface="Georgia"/>
                <a:cs typeface="Georgia"/>
              </a:rPr>
              <a:t>remove </a:t>
            </a:r>
            <a:r>
              <a:rPr sz="1000" spc="-35" dirty="0">
                <a:latin typeface="Georgia"/>
                <a:cs typeface="Georgia"/>
              </a:rPr>
              <a:t> erroneous</a:t>
            </a:r>
            <a:r>
              <a:rPr sz="1000" spc="85" dirty="0">
                <a:latin typeface="Georgia"/>
                <a:cs typeface="Georgia"/>
              </a:rPr>
              <a:t> </a:t>
            </a:r>
            <a:r>
              <a:rPr sz="1000" spc="-25" dirty="0">
                <a:latin typeface="Georgia"/>
                <a:cs typeface="Georgia"/>
              </a:rPr>
              <a:t>values.</a:t>
            </a:r>
            <a:endParaRPr sz="1000">
              <a:latin typeface="Georgia"/>
              <a:cs typeface="Georgia"/>
            </a:endParaRPr>
          </a:p>
          <a:p>
            <a:pPr marL="289560" indent="-146050">
              <a:lnSpc>
                <a:spcPct val="100000"/>
              </a:lnSpc>
              <a:spcBef>
                <a:spcPts val="459"/>
              </a:spcBef>
              <a:buClr>
                <a:srgbClr val="FFFFFF"/>
              </a:buClr>
              <a:buSzPct val="72727"/>
              <a:buFont typeface="Georgia"/>
              <a:buAutoNum type="arabicPlain" startAt="3"/>
              <a:tabLst>
                <a:tab pos="290195" algn="l"/>
              </a:tabLst>
            </a:pPr>
            <a:r>
              <a:rPr sz="1100" b="1" spc="-20" dirty="0">
                <a:latin typeface="Georgia"/>
                <a:cs typeface="Georgia"/>
              </a:rPr>
              <a:t>Construct</a:t>
            </a:r>
            <a:r>
              <a:rPr sz="1100" b="1" spc="95" dirty="0">
                <a:latin typeface="Georgia"/>
                <a:cs typeface="Georgia"/>
              </a:rPr>
              <a:t> </a:t>
            </a:r>
            <a:r>
              <a:rPr sz="1100" b="1" spc="-30" dirty="0">
                <a:latin typeface="Georgia"/>
                <a:cs typeface="Georgia"/>
              </a:rPr>
              <a:t>data</a:t>
            </a:r>
            <a:r>
              <a:rPr sz="1100" spc="-30" dirty="0">
                <a:latin typeface="Georgia"/>
                <a:cs typeface="Georgia"/>
              </a:rPr>
              <a:t>:</a:t>
            </a:r>
            <a:endParaRPr sz="1100">
              <a:latin typeface="Georgia"/>
              <a:cs typeface="Georgia"/>
            </a:endParaRPr>
          </a:p>
          <a:p>
            <a:pPr marL="566420" marR="66675">
              <a:lnSpc>
                <a:spcPts val="1019"/>
              </a:lnSpc>
              <a:spcBef>
                <a:spcPts val="395"/>
              </a:spcBef>
            </a:pPr>
            <a:r>
              <a:rPr sz="1000" spc="-25" dirty="0">
                <a:latin typeface="Georgia"/>
                <a:cs typeface="Georgia"/>
              </a:rPr>
              <a:t>derive</a:t>
            </a:r>
            <a:r>
              <a:rPr sz="1000" spc="95" dirty="0">
                <a:latin typeface="Georgia"/>
                <a:cs typeface="Georgia"/>
              </a:rPr>
              <a:t> </a:t>
            </a:r>
            <a:r>
              <a:rPr sz="1000" spc="-35" dirty="0">
                <a:latin typeface="Georgia"/>
                <a:cs typeface="Georgia"/>
              </a:rPr>
              <a:t>new</a:t>
            </a:r>
            <a:r>
              <a:rPr sz="1000" spc="100" dirty="0">
                <a:latin typeface="Georgia"/>
                <a:cs typeface="Georgia"/>
              </a:rPr>
              <a:t> </a:t>
            </a:r>
            <a:r>
              <a:rPr sz="1000" spc="-10" dirty="0">
                <a:latin typeface="Georgia"/>
                <a:cs typeface="Georgia"/>
              </a:rPr>
              <a:t>attributes</a:t>
            </a:r>
            <a:r>
              <a:rPr sz="1000" spc="95" dirty="0">
                <a:latin typeface="Georgia"/>
                <a:cs typeface="Georgia"/>
              </a:rPr>
              <a:t> </a:t>
            </a:r>
            <a:r>
              <a:rPr sz="1000" spc="5" dirty="0">
                <a:latin typeface="Georgia"/>
                <a:cs typeface="Georgia"/>
              </a:rPr>
              <a:t>that</a:t>
            </a:r>
            <a:r>
              <a:rPr sz="1000" spc="100" dirty="0">
                <a:latin typeface="Georgia"/>
                <a:cs typeface="Georgia"/>
              </a:rPr>
              <a:t> </a:t>
            </a:r>
            <a:r>
              <a:rPr sz="1000" spc="-20" dirty="0">
                <a:latin typeface="Georgia"/>
                <a:cs typeface="Georgia"/>
              </a:rPr>
              <a:t>will</a:t>
            </a:r>
            <a:r>
              <a:rPr sz="1000" spc="95" dirty="0">
                <a:latin typeface="Georgia"/>
                <a:cs typeface="Georgia"/>
              </a:rPr>
              <a:t> </a:t>
            </a:r>
            <a:r>
              <a:rPr sz="1000" spc="-15" dirty="0">
                <a:latin typeface="Georgia"/>
                <a:cs typeface="Georgia"/>
              </a:rPr>
              <a:t>be</a:t>
            </a:r>
            <a:r>
              <a:rPr sz="1000" spc="100" dirty="0">
                <a:latin typeface="Georgia"/>
                <a:cs typeface="Georgia"/>
              </a:rPr>
              <a:t> </a:t>
            </a:r>
            <a:r>
              <a:rPr sz="1000" spc="-20" dirty="0">
                <a:latin typeface="Georgia"/>
                <a:cs typeface="Georgia"/>
              </a:rPr>
              <a:t>helpful.</a:t>
            </a:r>
            <a:r>
              <a:rPr sz="1000" spc="-5" dirty="0">
                <a:latin typeface="Georgia"/>
                <a:cs typeface="Georgia"/>
              </a:rPr>
              <a:t> </a:t>
            </a:r>
            <a:r>
              <a:rPr sz="1000" spc="-35" dirty="0">
                <a:latin typeface="Georgia"/>
                <a:cs typeface="Georgia"/>
              </a:rPr>
              <a:t>For</a:t>
            </a:r>
            <a:r>
              <a:rPr sz="1000" spc="95" dirty="0">
                <a:latin typeface="Georgia"/>
                <a:cs typeface="Georgia"/>
              </a:rPr>
              <a:t> </a:t>
            </a:r>
            <a:r>
              <a:rPr sz="1000" spc="-20" dirty="0">
                <a:latin typeface="Georgia"/>
                <a:cs typeface="Georgia"/>
              </a:rPr>
              <a:t>example,</a:t>
            </a:r>
            <a:r>
              <a:rPr sz="1000" spc="100" dirty="0">
                <a:latin typeface="Georgia"/>
                <a:cs typeface="Georgia"/>
              </a:rPr>
              <a:t> </a:t>
            </a:r>
            <a:r>
              <a:rPr sz="1000" spc="-25" dirty="0">
                <a:latin typeface="Georgia"/>
                <a:cs typeface="Georgia"/>
              </a:rPr>
              <a:t>derive</a:t>
            </a:r>
            <a:r>
              <a:rPr sz="1000" spc="95" dirty="0">
                <a:latin typeface="Georgia"/>
                <a:cs typeface="Georgia"/>
              </a:rPr>
              <a:t> </a:t>
            </a:r>
            <a:r>
              <a:rPr sz="1000" spc="-35" dirty="0">
                <a:latin typeface="Georgia"/>
                <a:cs typeface="Georgia"/>
              </a:rPr>
              <a:t>someone’s</a:t>
            </a:r>
            <a:r>
              <a:rPr sz="1000" spc="100" dirty="0">
                <a:latin typeface="Georgia"/>
                <a:cs typeface="Georgia"/>
              </a:rPr>
              <a:t> </a:t>
            </a:r>
            <a:r>
              <a:rPr sz="1000" dirty="0">
                <a:latin typeface="Georgia"/>
                <a:cs typeface="Georgia"/>
              </a:rPr>
              <a:t>body</a:t>
            </a:r>
            <a:r>
              <a:rPr sz="1000" spc="95" dirty="0">
                <a:latin typeface="Georgia"/>
                <a:cs typeface="Georgia"/>
              </a:rPr>
              <a:t> </a:t>
            </a:r>
            <a:r>
              <a:rPr sz="1000" spc="-35" dirty="0">
                <a:latin typeface="Georgia"/>
                <a:cs typeface="Georgia"/>
              </a:rPr>
              <a:t>mass </a:t>
            </a:r>
            <a:r>
              <a:rPr sz="1000" spc="-229" dirty="0">
                <a:latin typeface="Georgia"/>
                <a:cs typeface="Georgia"/>
              </a:rPr>
              <a:t> </a:t>
            </a:r>
            <a:r>
              <a:rPr sz="1000" spc="-25" dirty="0">
                <a:latin typeface="Georgia"/>
                <a:cs typeface="Georgia"/>
              </a:rPr>
              <a:t>index</a:t>
            </a:r>
            <a:r>
              <a:rPr sz="1000" spc="85" dirty="0">
                <a:latin typeface="Georgia"/>
                <a:cs typeface="Georgia"/>
              </a:rPr>
              <a:t> </a:t>
            </a:r>
            <a:r>
              <a:rPr sz="1000" spc="-35" dirty="0">
                <a:latin typeface="Georgia"/>
                <a:cs typeface="Georgia"/>
              </a:rPr>
              <a:t>from</a:t>
            </a:r>
            <a:r>
              <a:rPr sz="1000" spc="90" dirty="0">
                <a:latin typeface="Georgia"/>
                <a:cs typeface="Georgia"/>
              </a:rPr>
              <a:t> </a:t>
            </a:r>
            <a:r>
              <a:rPr sz="1000" spc="-20" dirty="0">
                <a:latin typeface="Georgia"/>
                <a:cs typeface="Georgia"/>
              </a:rPr>
              <a:t>height</a:t>
            </a:r>
            <a:r>
              <a:rPr sz="1000" spc="90" dirty="0">
                <a:latin typeface="Georgia"/>
                <a:cs typeface="Georgia"/>
              </a:rPr>
              <a:t> </a:t>
            </a:r>
            <a:r>
              <a:rPr sz="1000" spc="-25" dirty="0">
                <a:latin typeface="Georgia"/>
                <a:cs typeface="Georgia"/>
              </a:rPr>
              <a:t>and</a:t>
            </a:r>
            <a:r>
              <a:rPr sz="1000" spc="90" dirty="0">
                <a:latin typeface="Georgia"/>
                <a:cs typeface="Georgia"/>
              </a:rPr>
              <a:t> </a:t>
            </a:r>
            <a:r>
              <a:rPr sz="1000" spc="-25" dirty="0">
                <a:latin typeface="Georgia"/>
                <a:cs typeface="Georgia"/>
              </a:rPr>
              <a:t>weight</a:t>
            </a:r>
            <a:r>
              <a:rPr sz="1000" spc="90" dirty="0">
                <a:latin typeface="Georgia"/>
                <a:cs typeface="Georgia"/>
              </a:rPr>
              <a:t> </a:t>
            </a:r>
            <a:r>
              <a:rPr sz="1000" spc="-25" dirty="0">
                <a:latin typeface="Georgia"/>
                <a:cs typeface="Georgia"/>
              </a:rPr>
              <a:t>fields.</a:t>
            </a:r>
            <a:endParaRPr sz="1000">
              <a:latin typeface="Georgia"/>
              <a:cs typeface="Georgia"/>
            </a:endParaRPr>
          </a:p>
          <a:p>
            <a:pPr marL="289560" indent="-146050">
              <a:lnSpc>
                <a:spcPct val="100000"/>
              </a:lnSpc>
              <a:spcBef>
                <a:spcPts val="465"/>
              </a:spcBef>
              <a:buClr>
                <a:srgbClr val="FFFFFF"/>
              </a:buClr>
              <a:buSzPct val="72727"/>
              <a:buFont typeface="Georgia"/>
              <a:buAutoNum type="arabicPlain" startAt="4"/>
              <a:tabLst>
                <a:tab pos="290195" algn="l"/>
              </a:tabLst>
            </a:pPr>
            <a:r>
              <a:rPr sz="1100" b="1" spc="-35" dirty="0">
                <a:latin typeface="Georgia"/>
                <a:cs typeface="Georgia"/>
              </a:rPr>
              <a:t>Integrate</a:t>
            </a:r>
            <a:r>
              <a:rPr sz="1100" b="1" spc="100" dirty="0">
                <a:latin typeface="Georgia"/>
                <a:cs typeface="Georgia"/>
              </a:rPr>
              <a:t> </a:t>
            </a:r>
            <a:r>
              <a:rPr sz="1100" b="1" spc="-30" dirty="0">
                <a:latin typeface="Georgia"/>
                <a:cs typeface="Georgia"/>
              </a:rPr>
              <a:t>data</a:t>
            </a:r>
            <a:r>
              <a:rPr sz="1100" spc="-30" dirty="0">
                <a:latin typeface="Georgia"/>
                <a:cs typeface="Georgia"/>
              </a:rPr>
              <a:t>:</a:t>
            </a:r>
            <a:endParaRPr sz="1100">
              <a:latin typeface="Georgia"/>
              <a:cs typeface="Georgia"/>
            </a:endParaRPr>
          </a:p>
          <a:p>
            <a:pPr marL="566420">
              <a:lnSpc>
                <a:spcPct val="100000"/>
              </a:lnSpc>
              <a:spcBef>
                <a:spcPts val="215"/>
              </a:spcBef>
            </a:pPr>
            <a:r>
              <a:rPr sz="1000" spc="-15" dirty="0">
                <a:latin typeface="Georgia"/>
                <a:cs typeface="Georgia"/>
              </a:rPr>
              <a:t>create</a:t>
            </a:r>
            <a:r>
              <a:rPr sz="1000" spc="90" dirty="0">
                <a:latin typeface="Georgia"/>
                <a:cs typeface="Georgia"/>
              </a:rPr>
              <a:t> </a:t>
            </a:r>
            <a:r>
              <a:rPr sz="1000" spc="-35" dirty="0">
                <a:latin typeface="Georgia"/>
                <a:cs typeface="Georgia"/>
              </a:rPr>
              <a:t>new</a:t>
            </a:r>
            <a:r>
              <a:rPr sz="1000" spc="90" dirty="0">
                <a:latin typeface="Georgia"/>
                <a:cs typeface="Georgia"/>
              </a:rPr>
              <a:t> </a:t>
            </a:r>
            <a:r>
              <a:rPr sz="1000" dirty="0">
                <a:latin typeface="Georgia"/>
                <a:cs typeface="Georgia"/>
              </a:rPr>
              <a:t>data</a:t>
            </a:r>
            <a:r>
              <a:rPr sz="1000" spc="90" dirty="0">
                <a:latin typeface="Georgia"/>
                <a:cs typeface="Georgia"/>
              </a:rPr>
              <a:t> </a:t>
            </a:r>
            <a:r>
              <a:rPr sz="1000" spc="-20" dirty="0">
                <a:latin typeface="Georgia"/>
                <a:cs typeface="Georgia"/>
              </a:rPr>
              <a:t>sets</a:t>
            </a:r>
            <a:r>
              <a:rPr sz="1000" spc="90" dirty="0">
                <a:latin typeface="Georgia"/>
                <a:cs typeface="Georgia"/>
              </a:rPr>
              <a:t> </a:t>
            </a:r>
            <a:r>
              <a:rPr sz="1000" spc="-5" dirty="0">
                <a:latin typeface="Georgia"/>
                <a:cs typeface="Georgia"/>
              </a:rPr>
              <a:t>by</a:t>
            </a:r>
            <a:r>
              <a:rPr sz="1000" spc="90" dirty="0">
                <a:latin typeface="Georgia"/>
                <a:cs typeface="Georgia"/>
              </a:rPr>
              <a:t> </a:t>
            </a:r>
            <a:r>
              <a:rPr sz="1000" spc="-30" dirty="0">
                <a:latin typeface="Georgia"/>
                <a:cs typeface="Georgia"/>
              </a:rPr>
              <a:t>combining</a:t>
            </a:r>
            <a:r>
              <a:rPr sz="1000" spc="90" dirty="0">
                <a:latin typeface="Georgia"/>
                <a:cs typeface="Georgia"/>
              </a:rPr>
              <a:t> </a:t>
            </a:r>
            <a:r>
              <a:rPr sz="1000" dirty="0">
                <a:latin typeface="Georgia"/>
                <a:cs typeface="Georgia"/>
              </a:rPr>
              <a:t>data</a:t>
            </a:r>
            <a:r>
              <a:rPr sz="1000" spc="90" dirty="0">
                <a:latin typeface="Georgia"/>
                <a:cs typeface="Georgia"/>
              </a:rPr>
              <a:t> </a:t>
            </a:r>
            <a:r>
              <a:rPr sz="1000" spc="-35" dirty="0">
                <a:latin typeface="Georgia"/>
                <a:cs typeface="Georgia"/>
              </a:rPr>
              <a:t>from</a:t>
            </a:r>
            <a:r>
              <a:rPr sz="1000" spc="90" dirty="0">
                <a:latin typeface="Georgia"/>
                <a:cs typeface="Georgia"/>
              </a:rPr>
              <a:t> </a:t>
            </a:r>
            <a:r>
              <a:rPr sz="1000" spc="-20" dirty="0">
                <a:latin typeface="Georgia"/>
                <a:cs typeface="Georgia"/>
              </a:rPr>
              <a:t>multiple</a:t>
            </a:r>
            <a:r>
              <a:rPr sz="1000" spc="95" dirty="0">
                <a:latin typeface="Georgia"/>
                <a:cs typeface="Georgia"/>
              </a:rPr>
              <a:t> </a:t>
            </a:r>
            <a:r>
              <a:rPr sz="1000" spc="-30" dirty="0">
                <a:latin typeface="Georgia"/>
                <a:cs typeface="Georgia"/>
              </a:rPr>
              <a:t>sources.</a:t>
            </a:r>
            <a:endParaRPr sz="1000">
              <a:latin typeface="Georgia"/>
              <a:cs typeface="Georgia"/>
            </a:endParaRPr>
          </a:p>
          <a:p>
            <a:pPr marL="289560" indent="-146050">
              <a:lnSpc>
                <a:spcPct val="100000"/>
              </a:lnSpc>
              <a:spcBef>
                <a:spcPts val="470"/>
              </a:spcBef>
              <a:buClr>
                <a:srgbClr val="FFFFFF"/>
              </a:buClr>
              <a:buSzPct val="72727"/>
              <a:buFont typeface="Georgia"/>
              <a:buAutoNum type="arabicPlain" startAt="5"/>
              <a:tabLst>
                <a:tab pos="290195" algn="l"/>
              </a:tabLst>
            </a:pPr>
            <a:r>
              <a:rPr sz="1100" b="1" spc="-50" dirty="0">
                <a:latin typeface="Georgia"/>
                <a:cs typeface="Georgia"/>
              </a:rPr>
              <a:t>Format</a:t>
            </a:r>
            <a:r>
              <a:rPr sz="1100" b="1" spc="90" dirty="0">
                <a:latin typeface="Georgia"/>
                <a:cs typeface="Georgia"/>
              </a:rPr>
              <a:t> </a:t>
            </a:r>
            <a:r>
              <a:rPr sz="1100" b="1" spc="-30" dirty="0">
                <a:latin typeface="Georgia"/>
                <a:cs typeface="Georgia"/>
              </a:rPr>
              <a:t>data</a:t>
            </a:r>
            <a:r>
              <a:rPr sz="1100" spc="-30" dirty="0">
                <a:latin typeface="Georgia"/>
                <a:cs typeface="Georgia"/>
              </a:rPr>
              <a:t>:</a:t>
            </a:r>
            <a:endParaRPr sz="1100">
              <a:latin typeface="Georgia"/>
              <a:cs typeface="Georgia"/>
            </a:endParaRPr>
          </a:p>
          <a:p>
            <a:pPr marL="566420" marR="60960">
              <a:lnSpc>
                <a:spcPts val="1019"/>
              </a:lnSpc>
              <a:spcBef>
                <a:spcPts val="400"/>
              </a:spcBef>
            </a:pPr>
            <a:r>
              <a:rPr sz="1000" spc="-30" dirty="0">
                <a:latin typeface="Georgia"/>
                <a:cs typeface="Georgia"/>
              </a:rPr>
              <a:t>re-format</a:t>
            </a:r>
            <a:r>
              <a:rPr sz="1000" spc="90" dirty="0">
                <a:latin typeface="Georgia"/>
                <a:cs typeface="Georgia"/>
              </a:rPr>
              <a:t> </a:t>
            </a:r>
            <a:r>
              <a:rPr sz="1000" dirty="0">
                <a:latin typeface="Georgia"/>
                <a:cs typeface="Georgia"/>
              </a:rPr>
              <a:t>data</a:t>
            </a:r>
            <a:r>
              <a:rPr sz="1000" spc="95" dirty="0">
                <a:latin typeface="Georgia"/>
                <a:cs typeface="Georgia"/>
              </a:rPr>
              <a:t> </a:t>
            </a:r>
            <a:r>
              <a:rPr sz="1000" spc="-30" dirty="0">
                <a:latin typeface="Georgia"/>
                <a:cs typeface="Georgia"/>
              </a:rPr>
              <a:t>as</a:t>
            </a:r>
            <a:r>
              <a:rPr sz="1000" spc="95" dirty="0">
                <a:latin typeface="Georgia"/>
                <a:cs typeface="Georgia"/>
              </a:rPr>
              <a:t> </a:t>
            </a:r>
            <a:r>
              <a:rPr sz="1000" spc="-30" dirty="0">
                <a:latin typeface="Georgia"/>
                <a:cs typeface="Georgia"/>
              </a:rPr>
              <a:t>necessary.</a:t>
            </a:r>
            <a:r>
              <a:rPr sz="1000" spc="-5" dirty="0">
                <a:latin typeface="Georgia"/>
                <a:cs typeface="Georgia"/>
              </a:rPr>
              <a:t> </a:t>
            </a:r>
            <a:r>
              <a:rPr sz="1000" spc="-35" dirty="0">
                <a:latin typeface="Georgia"/>
                <a:cs typeface="Georgia"/>
              </a:rPr>
              <a:t>For</a:t>
            </a:r>
            <a:r>
              <a:rPr sz="1000" spc="95" dirty="0">
                <a:latin typeface="Georgia"/>
                <a:cs typeface="Georgia"/>
              </a:rPr>
              <a:t> </a:t>
            </a:r>
            <a:r>
              <a:rPr sz="1000" spc="-20" dirty="0">
                <a:latin typeface="Georgia"/>
                <a:cs typeface="Georgia"/>
              </a:rPr>
              <a:t>example,</a:t>
            </a:r>
            <a:r>
              <a:rPr sz="1000" spc="95" dirty="0">
                <a:latin typeface="Georgia"/>
                <a:cs typeface="Georgia"/>
              </a:rPr>
              <a:t> </a:t>
            </a:r>
            <a:r>
              <a:rPr sz="1000" spc="-25" dirty="0">
                <a:latin typeface="Georgia"/>
                <a:cs typeface="Georgia"/>
              </a:rPr>
              <a:t>you</a:t>
            </a:r>
            <a:r>
              <a:rPr sz="1000" spc="95" dirty="0">
                <a:latin typeface="Georgia"/>
                <a:cs typeface="Georgia"/>
              </a:rPr>
              <a:t> </a:t>
            </a:r>
            <a:r>
              <a:rPr sz="1000" spc="-20" dirty="0">
                <a:latin typeface="Georgia"/>
                <a:cs typeface="Georgia"/>
              </a:rPr>
              <a:t>might</a:t>
            </a:r>
            <a:r>
              <a:rPr sz="1000" spc="95" dirty="0">
                <a:latin typeface="Georgia"/>
                <a:cs typeface="Georgia"/>
              </a:rPr>
              <a:t> </a:t>
            </a:r>
            <a:r>
              <a:rPr sz="1000" spc="-20" dirty="0">
                <a:latin typeface="Georgia"/>
                <a:cs typeface="Georgia"/>
              </a:rPr>
              <a:t>convert</a:t>
            </a:r>
            <a:r>
              <a:rPr sz="1000" spc="95" dirty="0">
                <a:latin typeface="Georgia"/>
                <a:cs typeface="Georgia"/>
              </a:rPr>
              <a:t> </a:t>
            </a:r>
            <a:r>
              <a:rPr sz="1000" spc="-15" dirty="0">
                <a:latin typeface="Georgia"/>
                <a:cs typeface="Georgia"/>
              </a:rPr>
              <a:t>string</a:t>
            </a:r>
            <a:r>
              <a:rPr sz="1000" spc="95" dirty="0">
                <a:latin typeface="Georgia"/>
                <a:cs typeface="Georgia"/>
              </a:rPr>
              <a:t> </a:t>
            </a:r>
            <a:r>
              <a:rPr sz="1000" spc="-30" dirty="0">
                <a:latin typeface="Georgia"/>
                <a:cs typeface="Georgia"/>
              </a:rPr>
              <a:t>values</a:t>
            </a:r>
            <a:r>
              <a:rPr sz="1000" spc="95" dirty="0">
                <a:latin typeface="Georgia"/>
                <a:cs typeface="Georgia"/>
              </a:rPr>
              <a:t> </a:t>
            </a:r>
            <a:r>
              <a:rPr sz="1000" spc="5" dirty="0">
                <a:latin typeface="Georgia"/>
                <a:cs typeface="Georgia"/>
              </a:rPr>
              <a:t>that</a:t>
            </a:r>
            <a:r>
              <a:rPr sz="1000" spc="95" dirty="0">
                <a:latin typeface="Georgia"/>
                <a:cs typeface="Georgia"/>
              </a:rPr>
              <a:t> </a:t>
            </a:r>
            <a:r>
              <a:rPr sz="1000" spc="-20" dirty="0">
                <a:latin typeface="Georgia"/>
                <a:cs typeface="Georgia"/>
              </a:rPr>
              <a:t>store </a:t>
            </a:r>
            <a:r>
              <a:rPr sz="1000" spc="-229" dirty="0">
                <a:latin typeface="Georgia"/>
                <a:cs typeface="Georgia"/>
              </a:rPr>
              <a:t> </a:t>
            </a:r>
            <a:r>
              <a:rPr sz="1000" spc="-40" dirty="0">
                <a:latin typeface="Georgia"/>
                <a:cs typeface="Georgia"/>
              </a:rPr>
              <a:t>numbers</a:t>
            </a:r>
            <a:r>
              <a:rPr sz="1000" spc="90" dirty="0">
                <a:latin typeface="Georgia"/>
                <a:cs typeface="Georgia"/>
              </a:rPr>
              <a:t> </a:t>
            </a:r>
            <a:r>
              <a:rPr sz="1000" spc="-5" dirty="0">
                <a:latin typeface="Georgia"/>
                <a:cs typeface="Georgia"/>
              </a:rPr>
              <a:t>to</a:t>
            </a:r>
            <a:r>
              <a:rPr sz="1000" spc="95" dirty="0">
                <a:latin typeface="Georgia"/>
                <a:cs typeface="Georgia"/>
              </a:rPr>
              <a:t> </a:t>
            </a:r>
            <a:r>
              <a:rPr sz="1000" spc="-35" dirty="0">
                <a:latin typeface="Georgia"/>
                <a:cs typeface="Georgia"/>
              </a:rPr>
              <a:t>numeric</a:t>
            </a:r>
            <a:r>
              <a:rPr sz="1000" spc="95" dirty="0">
                <a:latin typeface="Georgia"/>
                <a:cs typeface="Georgia"/>
              </a:rPr>
              <a:t> </a:t>
            </a:r>
            <a:r>
              <a:rPr sz="1000" spc="-30" dirty="0">
                <a:latin typeface="Georgia"/>
                <a:cs typeface="Georgia"/>
              </a:rPr>
              <a:t>values</a:t>
            </a:r>
            <a:r>
              <a:rPr sz="1000" spc="95" dirty="0">
                <a:latin typeface="Georgia"/>
                <a:cs typeface="Georgia"/>
              </a:rPr>
              <a:t> </a:t>
            </a:r>
            <a:r>
              <a:rPr sz="1000" spc="-45" dirty="0">
                <a:latin typeface="Georgia"/>
                <a:cs typeface="Georgia"/>
              </a:rPr>
              <a:t>so</a:t>
            </a:r>
            <a:r>
              <a:rPr sz="1000" spc="95" dirty="0">
                <a:latin typeface="Georgia"/>
                <a:cs typeface="Georgia"/>
              </a:rPr>
              <a:t> </a:t>
            </a:r>
            <a:r>
              <a:rPr sz="1000" spc="5" dirty="0">
                <a:latin typeface="Georgia"/>
                <a:cs typeface="Georgia"/>
              </a:rPr>
              <a:t>that</a:t>
            </a:r>
            <a:r>
              <a:rPr sz="1000" spc="95" dirty="0">
                <a:latin typeface="Georgia"/>
                <a:cs typeface="Georgia"/>
              </a:rPr>
              <a:t> </a:t>
            </a:r>
            <a:r>
              <a:rPr sz="1000" spc="-25" dirty="0">
                <a:latin typeface="Georgia"/>
                <a:cs typeface="Georgia"/>
              </a:rPr>
              <a:t>you</a:t>
            </a:r>
            <a:r>
              <a:rPr sz="1000" spc="95" dirty="0">
                <a:latin typeface="Georgia"/>
                <a:cs typeface="Georgia"/>
              </a:rPr>
              <a:t> </a:t>
            </a:r>
            <a:r>
              <a:rPr sz="1000" spc="-20" dirty="0">
                <a:latin typeface="Georgia"/>
                <a:cs typeface="Georgia"/>
              </a:rPr>
              <a:t>can</a:t>
            </a:r>
            <a:r>
              <a:rPr sz="1000" spc="95" dirty="0">
                <a:latin typeface="Georgia"/>
                <a:cs typeface="Georgia"/>
              </a:rPr>
              <a:t> </a:t>
            </a:r>
            <a:r>
              <a:rPr sz="1000" spc="-30" dirty="0">
                <a:latin typeface="Georgia"/>
                <a:cs typeface="Georgia"/>
              </a:rPr>
              <a:t>perform</a:t>
            </a:r>
            <a:r>
              <a:rPr sz="1000" spc="95" dirty="0">
                <a:latin typeface="Georgia"/>
                <a:cs typeface="Georgia"/>
              </a:rPr>
              <a:t> </a:t>
            </a:r>
            <a:r>
              <a:rPr sz="1000" spc="-15" dirty="0">
                <a:latin typeface="Georgia"/>
                <a:cs typeface="Georgia"/>
              </a:rPr>
              <a:t>mathematical</a:t>
            </a:r>
            <a:r>
              <a:rPr sz="1000" spc="95" dirty="0">
                <a:latin typeface="Georgia"/>
                <a:cs typeface="Georgia"/>
              </a:rPr>
              <a:t> </a:t>
            </a:r>
            <a:r>
              <a:rPr sz="1000" spc="-20" dirty="0">
                <a:latin typeface="Georgia"/>
                <a:cs typeface="Georgia"/>
              </a:rPr>
              <a:t>operations.</a:t>
            </a:r>
            <a:endParaRPr sz="10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0" dirty="0"/>
              <a:t>10</a:t>
            </a:fld>
            <a:r>
              <a:rPr spc="-25" dirty="0"/>
              <a:t> </a:t>
            </a:r>
            <a:r>
              <a:rPr spc="80" dirty="0"/>
              <a:t>/</a:t>
            </a:r>
            <a:r>
              <a:rPr spc="-25" dirty="0"/>
              <a:t> </a:t>
            </a:r>
            <a:r>
              <a:rPr spc="40" dirty="0"/>
              <a:t>106</a:t>
            </a:r>
          </a:p>
        </p:txBody>
      </p:sp>
    </p:spTree>
  </p:cSld>
  <p:clrMapOvr>
    <a:masterClrMapping/>
  </p:clrMapOvr>
  <p:transition>
    <p:cu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795655" cy="244475"/>
          </a:xfrm>
          <a:prstGeom prst="rect">
            <a:avLst/>
          </a:prstGeom>
        </p:spPr>
        <p:txBody>
          <a:bodyPr vert="horz" wrap="square" lIns="0" tIns="17145" rIns="0" bIns="0" rtlCol="0">
            <a:spAutoFit/>
          </a:bodyPr>
          <a:lstStyle/>
          <a:p>
            <a:pPr marL="12700">
              <a:lnSpc>
                <a:spcPct val="100000"/>
              </a:lnSpc>
              <a:spcBef>
                <a:spcPts val="135"/>
              </a:spcBef>
            </a:pPr>
            <a:r>
              <a:rPr dirty="0"/>
              <a:t>Excercises</a:t>
            </a:r>
          </a:p>
        </p:txBody>
      </p:sp>
      <p:sp>
        <p:nvSpPr>
          <p:cNvPr id="3" name="object 3"/>
          <p:cNvSpPr/>
          <p:nvPr/>
        </p:nvSpPr>
        <p:spPr>
          <a:xfrm>
            <a:off x="299567" y="790320"/>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576668" y="1275321"/>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576668" y="1440383"/>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graphicFrame>
        <p:nvGraphicFramePr>
          <p:cNvPr id="6" name="object 6"/>
          <p:cNvGraphicFramePr>
            <a:graphicFrameLocks noGrp="1"/>
          </p:cNvGraphicFramePr>
          <p:nvPr/>
        </p:nvGraphicFramePr>
        <p:xfrm>
          <a:off x="576668" y="1734489"/>
          <a:ext cx="97790" cy="758275"/>
        </p:xfrm>
        <a:graphic>
          <a:graphicData uri="http://schemas.openxmlformats.org/drawingml/2006/table">
            <a:tbl>
              <a:tblPr firstRow="1" bandRow="1">
                <a:tableStyleId>{2D5ABB26-0587-4C30-8999-92F81FD0307C}</a:tableStyleId>
              </a:tblPr>
              <a:tblGrid>
                <a:gridCol w="97790">
                  <a:extLst>
                    <a:ext uri="{9D8B030D-6E8A-4147-A177-3AD203B41FA5}">
                      <a16:colId xmlns:a16="http://schemas.microsoft.com/office/drawing/2014/main" val="20000"/>
                    </a:ext>
                  </a:extLst>
                </a:gridCol>
              </a:tblGrid>
              <a:tr h="131546">
                <a:tc>
                  <a:txBody>
                    <a:bodyPr/>
                    <a:lstStyle/>
                    <a:p>
                      <a:pPr marR="17145" algn="r">
                        <a:lnSpc>
                          <a:spcPts val="795"/>
                        </a:lnSpc>
                      </a:pPr>
                      <a:r>
                        <a:rPr sz="800" dirty="0">
                          <a:solidFill>
                            <a:srgbClr val="FFFFFF"/>
                          </a:solidFill>
                          <a:latin typeface="Georgia"/>
                          <a:cs typeface="Georgia"/>
                        </a:rPr>
                        <a:t>c</a:t>
                      </a:r>
                      <a:endParaRPr sz="800">
                        <a:latin typeface="Georgia"/>
                        <a:cs typeface="Georgia"/>
                      </a:endParaRPr>
                    </a:p>
                  </a:txBody>
                  <a:tcPr marL="0" marR="0" marT="0" marB="0">
                    <a:lnB w="76200">
                      <a:solidFill>
                        <a:srgbClr val="FFFFFF"/>
                      </a:solidFill>
                      <a:prstDash val="solid"/>
                    </a:lnB>
                    <a:solidFill>
                      <a:srgbClr val="3333B2"/>
                    </a:solidFill>
                  </a:tcPr>
                </a:tc>
                <a:extLst>
                  <a:ext uri="{0D108BD9-81ED-4DB2-BD59-A6C34878D82A}">
                    <a16:rowId xmlns:a16="http://schemas.microsoft.com/office/drawing/2014/main" val="10000"/>
                  </a:ext>
                </a:extLst>
              </a:tr>
              <a:tr h="165061">
                <a:tc>
                  <a:txBody>
                    <a:bodyPr/>
                    <a:lstStyle/>
                    <a:p>
                      <a:pPr marR="11430" algn="r">
                        <a:lnSpc>
                          <a:spcPct val="100000"/>
                        </a:lnSpc>
                        <a:spcBef>
                          <a:spcPts val="95"/>
                        </a:spcBef>
                      </a:pPr>
                      <a:r>
                        <a:rPr sz="800" dirty="0">
                          <a:solidFill>
                            <a:srgbClr val="FFFFFF"/>
                          </a:solidFill>
                          <a:latin typeface="Georgia"/>
                          <a:cs typeface="Georgia"/>
                        </a:rPr>
                        <a:t>d</a:t>
                      </a:r>
                      <a:endParaRPr sz="800">
                        <a:latin typeface="Georgia"/>
                        <a:cs typeface="Georgia"/>
                      </a:endParaRPr>
                    </a:p>
                  </a:txBody>
                  <a:tcPr marL="0" marR="0" marT="12065" marB="0">
                    <a:lnT w="76200">
                      <a:solidFill>
                        <a:srgbClr val="FFFFFF"/>
                      </a:solidFill>
                      <a:prstDash val="solid"/>
                    </a:lnT>
                    <a:lnB w="76200">
                      <a:solidFill>
                        <a:srgbClr val="FFFFFF"/>
                      </a:solidFill>
                      <a:prstDash val="solid"/>
                    </a:lnB>
                    <a:solidFill>
                      <a:srgbClr val="3333B2"/>
                    </a:solidFill>
                  </a:tcPr>
                </a:tc>
                <a:extLst>
                  <a:ext uri="{0D108BD9-81ED-4DB2-BD59-A6C34878D82A}">
                    <a16:rowId xmlns:a16="http://schemas.microsoft.com/office/drawing/2014/main" val="10001"/>
                  </a:ext>
                </a:extLst>
              </a:tr>
              <a:tr h="165061">
                <a:tc>
                  <a:txBody>
                    <a:bodyPr/>
                    <a:lstStyle/>
                    <a:p>
                      <a:pPr marR="17145" algn="r">
                        <a:lnSpc>
                          <a:spcPct val="100000"/>
                        </a:lnSpc>
                        <a:spcBef>
                          <a:spcPts val="95"/>
                        </a:spcBef>
                      </a:pPr>
                      <a:r>
                        <a:rPr sz="800" dirty="0">
                          <a:solidFill>
                            <a:srgbClr val="FFFFFF"/>
                          </a:solidFill>
                          <a:latin typeface="Georgia"/>
                          <a:cs typeface="Georgia"/>
                        </a:rPr>
                        <a:t>e</a:t>
                      </a:r>
                      <a:endParaRPr sz="800">
                        <a:latin typeface="Georgia"/>
                        <a:cs typeface="Georgia"/>
                      </a:endParaRPr>
                    </a:p>
                  </a:txBody>
                  <a:tcPr marL="0" marR="0" marT="12065" marB="0">
                    <a:lnT w="76200">
                      <a:solidFill>
                        <a:srgbClr val="FFFFFF"/>
                      </a:solidFill>
                      <a:prstDash val="solid"/>
                    </a:lnT>
                    <a:lnB w="76200">
                      <a:solidFill>
                        <a:srgbClr val="FFFFFF"/>
                      </a:solidFill>
                      <a:prstDash val="solid"/>
                    </a:lnB>
                    <a:solidFill>
                      <a:srgbClr val="3333B2"/>
                    </a:solidFill>
                  </a:tcPr>
                </a:tc>
                <a:extLst>
                  <a:ext uri="{0D108BD9-81ED-4DB2-BD59-A6C34878D82A}">
                    <a16:rowId xmlns:a16="http://schemas.microsoft.com/office/drawing/2014/main" val="10002"/>
                  </a:ext>
                </a:extLst>
              </a:tr>
              <a:tr h="165061">
                <a:tc>
                  <a:txBody>
                    <a:bodyPr/>
                    <a:lstStyle/>
                    <a:p>
                      <a:pPr marR="24765" algn="r">
                        <a:lnSpc>
                          <a:spcPct val="100000"/>
                        </a:lnSpc>
                        <a:spcBef>
                          <a:spcPts val="95"/>
                        </a:spcBef>
                      </a:pPr>
                      <a:r>
                        <a:rPr sz="800" dirty="0">
                          <a:solidFill>
                            <a:srgbClr val="FFFFFF"/>
                          </a:solidFill>
                          <a:latin typeface="Georgia"/>
                          <a:cs typeface="Georgia"/>
                        </a:rPr>
                        <a:t>f</a:t>
                      </a:r>
                      <a:endParaRPr sz="800">
                        <a:latin typeface="Georgia"/>
                        <a:cs typeface="Georgia"/>
                      </a:endParaRPr>
                    </a:p>
                  </a:txBody>
                  <a:tcPr marL="0" marR="0" marT="12065" marB="0">
                    <a:lnT w="76200">
                      <a:solidFill>
                        <a:srgbClr val="FFFFFF"/>
                      </a:solidFill>
                      <a:prstDash val="solid"/>
                    </a:lnT>
                    <a:lnB w="76200">
                      <a:solidFill>
                        <a:srgbClr val="FFFFFF"/>
                      </a:solidFill>
                      <a:prstDash val="solid"/>
                    </a:lnB>
                    <a:solidFill>
                      <a:srgbClr val="3333B2"/>
                    </a:solidFill>
                  </a:tcPr>
                </a:tc>
                <a:extLst>
                  <a:ext uri="{0D108BD9-81ED-4DB2-BD59-A6C34878D82A}">
                    <a16:rowId xmlns:a16="http://schemas.microsoft.com/office/drawing/2014/main" val="10003"/>
                  </a:ext>
                </a:extLst>
              </a:tr>
              <a:tr h="131546">
                <a:tc>
                  <a:txBody>
                    <a:bodyPr/>
                    <a:lstStyle/>
                    <a:p>
                      <a:pPr marR="13970" algn="r">
                        <a:lnSpc>
                          <a:spcPts val="835"/>
                        </a:lnSpc>
                        <a:spcBef>
                          <a:spcPts val="95"/>
                        </a:spcBef>
                      </a:pPr>
                      <a:r>
                        <a:rPr sz="800" dirty="0">
                          <a:solidFill>
                            <a:srgbClr val="FFFFFF"/>
                          </a:solidFill>
                          <a:latin typeface="Georgia"/>
                          <a:cs typeface="Georgia"/>
                        </a:rPr>
                        <a:t>g</a:t>
                      </a:r>
                      <a:endParaRPr sz="800">
                        <a:latin typeface="Georgia"/>
                        <a:cs typeface="Georgia"/>
                      </a:endParaRPr>
                    </a:p>
                  </a:txBody>
                  <a:tcPr marL="0" marR="0" marT="12065" marB="0">
                    <a:lnT w="76200">
                      <a:solidFill>
                        <a:srgbClr val="FFFFFF"/>
                      </a:solidFill>
                      <a:prstDash val="solid"/>
                    </a:lnT>
                    <a:solidFill>
                      <a:srgbClr val="3333B2"/>
                    </a:solidFill>
                  </a:tcPr>
                </a:tc>
                <a:extLst>
                  <a:ext uri="{0D108BD9-81ED-4DB2-BD59-A6C34878D82A}">
                    <a16:rowId xmlns:a16="http://schemas.microsoft.com/office/drawing/2014/main" val="10004"/>
                  </a:ext>
                </a:extLst>
              </a:tr>
            </a:tbl>
          </a:graphicData>
        </a:graphic>
      </p:graphicFrame>
      <p:sp>
        <p:nvSpPr>
          <p:cNvPr id="7" name="object 7"/>
          <p:cNvSpPr txBox="1"/>
          <p:nvPr/>
        </p:nvSpPr>
        <p:spPr>
          <a:xfrm>
            <a:off x="296316" y="719682"/>
            <a:ext cx="5299710" cy="1793875"/>
          </a:xfrm>
          <a:prstGeom prst="rect">
            <a:avLst/>
          </a:prstGeom>
        </p:spPr>
        <p:txBody>
          <a:bodyPr vert="horz" wrap="square" lIns="0" tIns="31750" rIns="0" bIns="0" rtlCol="0">
            <a:spAutoFit/>
          </a:bodyPr>
          <a:lstStyle/>
          <a:p>
            <a:pPr marL="170180" marR="17780" indent="-145415" algn="just">
              <a:lnSpc>
                <a:spcPct val="87900"/>
              </a:lnSpc>
              <a:spcBef>
                <a:spcPts val="250"/>
              </a:spcBef>
            </a:pPr>
            <a:r>
              <a:rPr sz="800" spc="75" dirty="0">
                <a:solidFill>
                  <a:srgbClr val="FFFFFF"/>
                </a:solidFill>
                <a:latin typeface="Georgia"/>
                <a:cs typeface="Georgia"/>
              </a:rPr>
              <a:t>1  </a:t>
            </a:r>
            <a:r>
              <a:rPr sz="1100" spc="-35" dirty="0">
                <a:latin typeface="Georgia"/>
                <a:cs typeface="Georgia"/>
              </a:rPr>
              <a:t>Suppose </a:t>
            </a:r>
            <a:r>
              <a:rPr sz="1100" dirty="0">
                <a:latin typeface="Georgia"/>
                <a:cs typeface="Georgia"/>
              </a:rPr>
              <a:t>that </a:t>
            </a:r>
            <a:r>
              <a:rPr sz="1100" spc="-20" dirty="0">
                <a:latin typeface="Georgia"/>
                <a:cs typeface="Georgia"/>
              </a:rPr>
              <a:t>the </a:t>
            </a:r>
            <a:r>
              <a:rPr sz="1100" spc="-5" dirty="0">
                <a:latin typeface="Georgia"/>
                <a:cs typeface="Georgia"/>
              </a:rPr>
              <a:t>data </a:t>
            </a:r>
            <a:r>
              <a:rPr sz="1100" spc="-40" dirty="0">
                <a:latin typeface="Georgia"/>
                <a:cs typeface="Georgia"/>
              </a:rPr>
              <a:t>for </a:t>
            </a:r>
            <a:r>
              <a:rPr sz="1100" spc="-25" dirty="0">
                <a:latin typeface="Georgia"/>
                <a:cs typeface="Georgia"/>
              </a:rPr>
              <a:t>analysis </a:t>
            </a:r>
            <a:r>
              <a:rPr sz="1100" spc="-35" dirty="0">
                <a:latin typeface="Georgia"/>
                <a:cs typeface="Georgia"/>
              </a:rPr>
              <a:t>includes </a:t>
            </a:r>
            <a:r>
              <a:rPr sz="1100" spc="-20" dirty="0">
                <a:latin typeface="Georgia"/>
                <a:cs typeface="Georgia"/>
              </a:rPr>
              <a:t>the </a:t>
            </a:r>
            <a:r>
              <a:rPr sz="1100" spc="-5" dirty="0">
                <a:latin typeface="Georgia"/>
                <a:cs typeface="Georgia"/>
              </a:rPr>
              <a:t>attribute </a:t>
            </a:r>
            <a:r>
              <a:rPr sz="1100" spc="-20" dirty="0">
                <a:latin typeface="Georgia"/>
                <a:cs typeface="Georgia"/>
              </a:rPr>
              <a:t>age.</a:t>
            </a:r>
            <a:r>
              <a:rPr sz="1100" spc="225" dirty="0">
                <a:latin typeface="Georgia"/>
                <a:cs typeface="Georgia"/>
              </a:rPr>
              <a:t> </a:t>
            </a:r>
            <a:r>
              <a:rPr sz="1100" spc="5" dirty="0">
                <a:latin typeface="Georgia"/>
                <a:cs typeface="Georgia"/>
              </a:rPr>
              <a:t>The </a:t>
            </a:r>
            <a:r>
              <a:rPr sz="1100" spc="-30" dirty="0">
                <a:latin typeface="Georgia"/>
                <a:cs typeface="Georgia"/>
              </a:rPr>
              <a:t>age </a:t>
            </a:r>
            <a:r>
              <a:rPr sz="1100" spc="-35" dirty="0">
                <a:latin typeface="Georgia"/>
                <a:cs typeface="Georgia"/>
              </a:rPr>
              <a:t>values </a:t>
            </a:r>
            <a:r>
              <a:rPr sz="1100" spc="-40" dirty="0">
                <a:latin typeface="Georgia"/>
                <a:cs typeface="Georgia"/>
              </a:rPr>
              <a:t>for </a:t>
            </a:r>
            <a:r>
              <a:rPr sz="1100" spc="-25" dirty="0">
                <a:latin typeface="Georgia"/>
                <a:cs typeface="Georgia"/>
              </a:rPr>
              <a:t>the </a:t>
            </a:r>
            <a:r>
              <a:rPr sz="1100" spc="-20" dirty="0">
                <a:latin typeface="Georgia"/>
                <a:cs typeface="Georgia"/>
              </a:rPr>
              <a:t> </a:t>
            </a:r>
            <a:r>
              <a:rPr sz="1100" spc="-5" dirty="0">
                <a:latin typeface="Georgia"/>
                <a:cs typeface="Georgia"/>
              </a:rPr>
              <a:t>data </a:t>
            </a:r>
            <a:r>
              <a:rPr sz="1100" spc="-25" dirty="0">
                <a:latin typeface="Georgia"/>
                <a:cs typeface="Georgia"/>
              </a:rPr>
              <a:t>tuples </a:t>
            </a:r>
            <a:r>
              <a:rPr sz="1100" spc="-30" dirty="0">
                <a:latin typeface="Georgia"/>
                <a:cs typeface="Georgia"/>
              </a:rPr>
              <a:t>are </a:t>
            </a:r>
            <a:r>
              <a:rPr sz="1100" spc="-25" dirty="0">
                <a:latin typeface="Georgia"/>
                <a:cs typeface="Georgia"/>
              </a:rPr>
              <a:t>(in </a:t>
            </a:r>
            <a:r>
              <a:rPr sz="1100" spc="-35" dirty="0">
                <a:latin typeface="Georgia"/>
                <a:cs typeface="Georgia"/>
              </a:rPr>
              <a:t>increasing</a:t>
            </a:r>
            <a:r>
              <a:rPr sz="1100" spc="-30" dirty="0">
                <a:latin typeface="Georgia"/>
                <a:cs typeface="Georgia"/>
              </a:rPr>
              <a:t> order) </a:t>
            </a:r>
            <a:r>
              <a:rPr sz="1100" spc="15" dirty="0">
                <a:latin typeface="Georgia"/>
                <a:cs typeface="Georgia"/>
              </a:rPr>
              <a:t>{13, </a:t>
            </a:r>
            <a:r>
              <a:rPr sz="1100" spc="10" dirty="0">
                <a:latin typeface="Georgia"/>
                <a:cs typeface="Georgia"/>
              </a:rPr>
              <a:t>15, </a:t>
            </a:r>
            <a:r>
              <a:rPr sz="1100" spc="-5" dirty="0">
                <a:latin typeface="Georgia"/>
                <a:cs typeface="Georgia"/>
              </a:rPr>
              <a:t>16, 16, 19, </a:t>
            </a:r>
            <a:r>
              <a:rPr sz="1100" spc="-70" dirty="0">
                <a:latin typeface="Georgia"/>
                <a:cs typeface="Georgia"/>
              </a:rPr>
              <a:t>20,</a:t>
            </a:r>
            <a:r>
              <a:rPr sz="1100" spc="-65" dirty="0">
                <a:latin typeface="Georgia"/>
                <a:cs typeface="Georgia"/>
              </a:rPr>
              <a:t> </a:t>
            </a:r>
            <a:r>
              <a:rPr sz="1100" spc="-70" dirty="0">
                <a:latin typeface="Georgia"/>
                <a:cs typeface="Georgia"/>
              </a:rPr>
              <a:t>20,</a:t>
            </a:r>
            <a:r>
              <a:rPr sz="1100" spc="-65" dirty="0">
                <a:latin typeface="Georgia"/>
                <a:cs typeface="Georgia"/>
              </a:rPr>
              <a:t> </a:t>
            </a:r>
            <a:r>
              <a:rPr sz="1100" dirty="0">
                <a:latin typeface="Georgia"/>
                <a:cs typeface="Georgia"/>
              </a:rPr>
              <a:t>21, </a:t>
            </a:r>
            <a:r>
              <a:rPr sz="1100" spc="-50" dirty="0">
                <a:latin typeface="Georgia"/>
                <a:cs typeface="Georgia"/>
              </a:rPr>
              <a:t>22,</a:t>
            </a:r>
            <a:r>
              <a:rPr sz="1100" spc="165" dirty="0">
                <a:latin typeface="Georgia"/>
                <a:cs typeface="Georgia"/>
              </a:rPr>
              <a:t> </a:t>
            </a:r>
            <a:r>
              <a:rPr sz="1100" spc="-50" dirty="0">
                <a:latin typeface="Georgia"/>
                <a:cs typeface="Georgia"/>
              </a:rPr>
              <a:t>22,</a:t>
            </a:r>
            <a:r>
              <a:rPr sz="1100" spc="165" dirty="0">
                <a:latin typeface="Georgia"/>
                <a:cs typeface="Georgia"/>
              </a:rPr>
              <a:t> </a:t>
            </a:r>
            <a:r>
              <a:rPr sz="1100" spc="-40" dirty="0">
                <a:latin typeface="Georgia"/>
                <a:cs typeface="Georgia"/>
              </a:rPr>
              <a:t>25,</a:t>
            </a:r>
            <a:r>
              <a:rPr sz="1100" spc="185" dirty="0">
                <a:latin typeface="Georgia"/>
                <a:cs typeface="Georgia"/>
              </a:rPr>
              <a:t> </a:t>
            </a:r>
            <a:r>
              <a:rPr sz="1100" spc="-40" dirty="0">
                <a:latin typeface="Georgia"/>
                <a:cs typeface="Georgia"/>
              </a:rPr>
              <a:t>25,</a:t>
            </a:r>
            <a:r>
              <a:rPr sz="1100" spc="185" dirty="0">
                <a:latin typeface="Georgia"/>
                <a:cs typeface="Georgia"/>
              </a:rPr>
              <a:t> </a:t>
            </a:r>
            <a:r>
              <a:rPr sz="1100" spc="-40" dirty="0">
                <a:latin typeface="Georgia"/>
                <a:cs typeface="Georgia"/>
              </a:rPr>
              <a:t>25, </a:t>
            </a:r>
            <a:r>
              <a:rPr sz="1100" spc="-35" dirty="0">
                <a:latin typeface="Georgia"/>
                <a:cs typeface="Georgia"/>
              </a:rPr>
              <a:t> </a:t>
            </a:r>
            <a:r>
              <a:rPr sz="1100" spc="-40" dirty="0">
                <a:latin typeface="Georgia"/>
                <a:cs typeface="Georgia"/>
              </a:rPr>
              <a:t>25,</a:t>
            </a:r>
            <a:r>
              <a:rPr sz="1100" spc="95" dirty="0">
                <a:latin typeface="Georgia"/>
                <a:cs typeface="Georgia"/>
              </a:rPr>
              <a:t> </a:t>
            </a:r>
            <a:r>
              <a:rPr sz="1100" spc="-65" dirty="0">
                <a:latin typeface="Georgia"/>
                <a:cs typeface="Georgia"/>
              </a:rPr>
              <a:t>30,</a:t>
            </a:r>
            <a:r>
              <a:rPr sz="1100" spc="95" dirty="0">
                <a:latin typeface="Georgia"/>
                <a:cs typeface="Georgia"/>
              </a:rPr>
              <a:t> </a:t>
            </a:r>
            <a:r>
              <a:rPr sz="1100" spc="-45" dirty="0">
                <a:latin typeface="Georgia"/>
                <a:cs typeface="Georgia"/>
              </a:rPr>
              <a:t>33,</a:t>
            </a:r>
            <a:r>
              <a:rPr sz="1100" spc="95" dirty="0">
                <a:latin typeface="Georgia"/>
                <a:cs typeface="Georgia"/>
              </a:rPr>
              <a:t> </a:t>
            </a:r>
            <a:r>
              <a:rPr sz="1100" spc="-45" dirty="0">
                <a:latin typeface="Georgia"/>
                <a:cs typeface="Georgia"/>
              </a:rPr>
              <a:t>33,</a:t>
            </a:r>
            <a:r>
              <a:rPr sz="1100" spc="95" dirty="0">
                <a:latin typeface="Georgia"/>
                <a:cs typeface="Georgia"/>
              </a:rPr>
              <a:t> </a:t>
            </a:r>
            <a:r>
              <a:rPr sz="1100" spc="-35" dirty="0">
                <a:latin typeface="Georgia"/>
                <a:cs typeface="Georgia"/>
              </a:rPr>
              <a:t>35,</a:t>
            </a:r>
            <a:r>
              <a:rPr sz="1100" spc="95" dirty="0">
                <a:latin typeface="Georgia"/>
                <a:cs typeface="Georgia"/>
              </a:rPr>
              <a:t> </a:t>
            </a:r>
            <a:r>
              <a:rPr sz="1100" spc="-35" dirty="0">
                <a:latin typeface="Georgia"/>
                <a:cs typeface="Georgia"/>
              </a:rPr>
              <a:t>35,</a:t>
            </a:r>
            <a:r>
              <a:rPr sz="1100" spc="95" dirty="0">
                <a:latin typeface="Georgia"/>
                <a:cs typeface="Georgia"/>
              </a:rPr>
              <a:t> </a:t>
            </a:r>
            <a:r>
              <a:rPr sz="1100" spc="-35" dirty="0">
                <a:latin typeface="Georgia"/>
                <a:cs typeface="Georgia"/>
              </a:rPr>
              <a:t>35,</a:t>
            </a:r>
            <a:r>
              <a:rPr sz="1100" spc="95" dirty="0">
                <a:latin typeface="Georgia"/>
                <a:cs typeface="Georgia"/>
              </a:rPr>
              <a:t> </a:t>
            </a:r>
            <a:r>
              <a:rPr sz="1100" spc="-35" dirty="0">
                <a:latin typeface="Georgia"/>
                <a:cs typeface="Georgia"/>
              </a:rPr>
              <a:t>35,</a:t>
            </a:r>
            <a:r>
              <a:rPr sz="1100" spc="95" dirty="0">
                <a:latin typeface="Georgia"/>
                <a:cs typeface="Georgia"/>
              </a:rPr>
              <a:t> </a:t>
            </a:r>
            <a:r>
              <a:rPr sz="1100" spc="-50" dirty="0">
                <a:latin typeface="Georgia"/>
                <a:cs typeface="Georgia"/>
              </a:rPr>
              <a:t>36,</a:t>
            </a:r>
            <a:r>
              <a:rPr sz="1100" spc="95" dirty="0">
                <a:latin typeface="Georgia"/>
                <a:cs typeface="Georgia"/>
              </a:rPr>
              <a:t> </a:t>
            </a:r>
            <a:r>
              <a:rPr sz="1100" spc="-70" dirty="0">
                <a:latin typeface="Georgia"/>
                <a:cs typeface="Georgia"/>
              </a:rPr>
              <a:t>40,</a:t>
            </a:r>
            <a:r>
              <a:rPr sz="1100" spc="95" dirty="0">
                <a:latin typeface="Georgia"/>
                <a:cs typeface="Georgia"/>
              </a:rPr>
              <a:t> </a:t>
            </a:r>
            <a:r>
              <a:rPr sz="1100" spc="-40" dirty="0">
                <a:latin typeface="Georgia"/>
                <a:cs typeface="Georgia"/>
              </a:rPr>
              <a:t>45,</a:t>
            </a:r>
            <a:r>
              <a:rPr sz="1100" spc="95" dirty="0">
                <a:latin typeface="Georgia"/>
                <a:cs typeface="Georgia"/>
              </a:rPr>
              <a:t> </a:t>
            </a:r>
            <a:r>
              <a:rPr sz="1100" spc="-55" dirty="0">
                <a:latin typeface="Georgia"/>
                <a:cs typeface="Georgia"/>
              </a:rPr>
              <a:t>46,</a:t>
            </a:r>
            <a:r>
              <a:rPr sz="1100" spc="95" dirty="0">
                <a:latin typeface="Georgia"/>
                <a:cs typeface="Georgia"/>
              </a:rPr>
              <a:t> </a:t>
            </a:r>
            <a:r>
              <a:rPr sz="1100" spc="-40" dirty="0">
                <a:latin typeface="Georgia"/>
                <a:cs typeface="Georgia"/>
              </a:rPr>
              <a:t>52,</a:t>
            </a:r>
            <a:r>
              <a:rPr sz="1100" spc="95" dirty="0">
                <a:latin typeface="Georgia"/>
                <a:cs typeface="Georgia"/>
              </a:rPr>
              <a:t> </a:t>
            </a:r>
            <a:r>
              <a:rPr sz="1100" spc="-20" dirty="0">
                <a:latin typeface="Georgia"/>
                <a:cs typeface="Georgia"/>
              </a:rPr>
              <a:t>70}.</a:t>
            </a:r>
            <a:endParaRPr sz="1100">
              <a:latin typeface="Georgia"/>
              <a:cs typeface="Georgia"/>
            </a:endParaRPr>
          </a:p>
          <a:p>
            <a:pPr marL="447040" indent="-145415" algn="just">
              <a:lnSpc>
                <a:spcPct val="100000"/>
              </a:lnSpc>
              <a:spcBef>
                <a:spcPts val="280"/>
              </a:spcBef>
              <a:buClr>
                <a:srgbClr val="FFFFFF"/>
              </a:buClr>
              <a:buSzPct val="80000"/>
              <a:buAutoNum type="alphaLcPeriod"/>
              <a:tabLst>
                <a:tab pos="447675" algn="l"/>
              </a:tabLst>
            </a:pPr>
            <a:r>
              <a:rPr sz="1000" spc="10" dirty="0">
                <a:latin typeface="Georgia"/>
                <a:cs typeface="Georgia"/>
              </a:rPr>
              <a:t>What</a:t>
            </a:r>
            <a:r>
              <a:rPr sz="1000" spc="85" dirty="0">
                <a:latin typeface="Georgia"/>
                <a:cs typeface="Georgia"/>
              </a:rPr>
              <a:t> </a:t>
            </a:r>
            <a:r>
              <a:rPr sz="1000" spc="-35" dirty="0">
                <a:latin typeface="Georgia"/>
                <a:cs typeface="Georgia"/>
              </a:rPr>
              <a:t>is</a:t>
            </a:r>
            <a:r>
              <a:rPr sz="1000" spc="90" dirty="0">
                <a:latin typeface="Georgia"/>
                <a:cs typeface="Georgia"/>
              </a:rPr>
              <a:t> </a:t>
            </a:r>
            <a:r>
              <a:rPr sz="1000" spc="-15" dirty="0">
                <a:latin typeface="Georgia"/>
                <a:cs typeface="Georgia"/>
              </a:rPr>
              <a:t>the</a:t>
            </a:r>
            <a:r>
              <a:rPr sz="1000" spc="85" dirty="0">
                <a:latin typeface="Georgia"/>
                <a:cs typeface="Georgia"/>
              </a:rPr>
              <a:t> </a:t>
            </a:r>
            <a:r>
              <a:rPr sz="1000" i="1" spc="25" dirty="0">
                <a:latin typeface="Times New Roman"/>
                <a:cs typeface="Times New Roman"/>
              </a:rPr>
              <a:t>mean</a:t>
            </a:r>
            <a:r>
              <a:rPr sz="1000" i="1" spc="150" dirty="0">
                <a:latin typeface="Times New Roman"/>
                <a:cs typeface="Times New Roman"/>
              </a:rPr>
              <a:t> </a:t>
            </a:r>
            <a:r>
              <a:rPr sz="1000" spc="-35" dirty="0">
                <a:latin typeface="Georgia"/>
                <a:cs typeface="Georgia"/>
              </a:rPr>
              <a:t>of</a:t>
            </a:r>
            <a:r>
              <a:rPr sz="1000" spc="90" dirty="0">
                <a:latin typeface="Georgia"/>
                <a:cs typeface="Georgia"/>
              </a:rPr>
              <a:t> </a:t>
            </a:r>
            <a:r>
              <a:rPr sz="1000" spc="-15" dirty="0">
                <a:latin typeface="Georgia"/>
                <a:cs typeface="Georgia"/>
              </a:rPr>
              <a:t>the</a:t>
            </a:r>
            <a:r>
              <a:rPr sz="1000" spc="90" dirty="0">
                <a:latin typeface="Georgia"/>
                <a:cs typeface="Georgia"/>
              </a:rPr>
              <a:t> </a:t>
            </a:r>
            <a:r>
              <a:rPr sz="1000" dirty="0">
                <a:latin typeface="Georgia"/>
                <a:cs typeface="Georgia"/>
              </a:rPr>
              <a:t>data?</a:t>
            </a:r>
            <a:r>
              <a:rPr sz="1000" spc="195" dirty="0">
                <a:latin typeface="Georgia"/>
                <a:cs typeface="Georgia"/>
              </a:rPr>
              <a:t> </a:t>
            </a:r>
            <a:r>
              <a:rPr sz="1000" spc="10" dirty="0">
                <a:latin typeface="Georgia"/>
                <a:cs typeface="Georgia"/>
              </a:rPr>
              <a:t>What</a:t>
            </a:r>
            <a:r>
              <a:rPr sz="1000" spc="90" dirty="0">
                <a:latin typeface="Georgia"/>
                <a:cs typeface="Georgia"/>
              </a:rPr>
              <a:t> </a:t>
            </a:r>
            <a:r>
              <a:rPr sz="1000" spc="-35" dirty="0">
                <a:latin typeface="Georgia"/>
                <a:cs typeface="Georgia"/>
              </a:rPr>
              <a:t>is</a:t>
            </a:r>
            <a:r>
              <a:rPr sz="1000" spc="85" dirty="0">
                <a:latin typeface="Georgia"/>
                <a:cs typeface="Georgia"/>
              </a:rPr>
              <a:t> </a:t>
            </a:r>
            <a:r>
              <a:rPr sz="1000" spc="-15" dirty="0">
                <a:latin typeface="Georgia"/>
                <a:cs typeface="Georgia"/>
              </a:rPr>
              <a:t>the</a:t>
            </a:r>
            <a:r>
              <a:rPr sz="1000" spc="90" dirty="0">
                <a:latin typeface="Georgia"/>
                <a:cs typeface="Georgia"/>
              </a:rPr>
              <a:t> </a:t>
            </a:r>
            <a:r>
              <a:rPr sz="1000" i="1" spc="30" dirty="0">
                <a:latin typeface="Times New Roman"/>
                <a:cs typeface="Times New Roman"/>
              </a:rPr>
              <a:t>median</a:t>
            </a:r>
            <a:r>
              <a:rPr sz="1000" spc="30" dirty="0">
                <a:latin typeface="Georgia"/>
                <a:cs typeface="Georgia"/>
              </a:rPr>
              <a:t>?</a:t>
            </a:r>
            <a:endParaRPr sz="1000">
              <a:latin typeface="Georgia"/>
              <a:cs typeface="Georgia"/>
            </a:endParaRPr>
          </a:p>
          <a:p>
            <a:pPr marL="447040" marR="436245" indent="-148590" algn="just">
              <a:lnSpc>
                <a:spcPts val="1019"/>
              </a:lnSpc>
              <a:spcBef>
                <a:spcPts val="280"/>
              </a:spcBef>
              <a:buClr>
                <a:srgbClr val="FFFFFF"/>
              </a:buClr>
              <a:buSzPct val="80000"/>
              <a:buAutoNum type="alphaLcPeriod"/>
              <a:tabLst>
                <a:tab pos="447675" algn="l"/>
              </a:tabLst>
            </a:pPr>
            <a:r>
              <a:rPr sz="1000" spc="10" dirty="0">
                <a:latin typeface="Georgia"/>
                <a:cs typeface="Georgia"/>
              </a:rPr>
              <a:t>What </a:t>
            </a:r>
            <a:r>
              <a:rPr sz="1000" spc="-35" dirty="0">
                <a:latin typeface="Georgia"/>
                <a:cs typeface="Georgia"/>
              </a:rPr>
              <a:t>is </a:t>
            </a:r>
            <a:r>
              <a:rPr sz="1000" spc="-15" dirty="0">
                <a:latin typeface="Georgia"/>
                <a:cs typeface="Georgia"/>
              </a:rPr>
              <a:t>the </a:t>
            </a:r>
            <a:r>
              <a:rPr sz="1000" i="1" spc="15" dirty="0">
                <a:latin typeface="Times New Roman"/>
                <a:cs typeface="Times New Roman"/>
              </a:rPr>
              <a:t>mode </a:t>
            </a:r>
            <a:r>
              <a:rPr sz="1000" spc="-35" dirty="0">
                <a:latin typeface="Georgia"/>
                <a:cs typeface="Georgia"/>
              </a:rPr>
              <a:t>of </a:t>
            </a:r>
            <a:r>
              <a:rPr sz="1000" spc="-15" dirty="0">
                <a:latin typeface="Georgia"/>
                <a:cs typeface="Georgia"/>
              </a:rPr>
              <a:t>the </a:t>
            </a:r>
            <a:r>
              <a:rPr sz="1000" dirty="0">
                <a:latin typeface="Georgia"/>
                <a:cs typeface="Georgia"/>
              </a:rPr>
              <a:t>data? </a:t>
            </a:r>
            <a:r>
              <a:rPr sz="1000" spc="-20" dirty="0">
                <a:latin typeface="Georgia"/>
                <a:cs typeface="Georgia"/>
              </a:rPr>
              <a:t>Comment </a:t>
            </a:r>
            <a:r>
              <a:rPr sz="1000" spc="-45" dirty="0">
                <a:latin typeface="Georgia"/>
                <a:cs typeface="Georgia"/>
              </a:rPr>
              <a:t>on </a:t>
            </a:r>
            <a:r>
              <a:rPr sz="1000" spc="-15" dirty="0">
                <a:latin typeface="Georgia"/>
                <a:cs typeface="Georgia"/>
              </a:rPr>
              <a:t>the </a:t>
            </a:r>
            <a:r>
              <a:rPr sz="1000" dirty="0">
                <a:latin typeface="Georgia"/>
                <a:cs typeface="Georgia"/>
              </a:rPr>
              <a:t>data’s </a:t>
            </a:r>
            <a:r>
              <a:rPr sz="1000" spc="-10" dirty="0">
                <a:latin typeface="Georgia"/>
                <a:cs typeface="Georgia"/>
              </a:rPr>
              <a:t>modality (i.e., </a:t>
            </a:r>
            <a:r>
              <a:rPr sz="1000" spc="-15" dirty="0">
                <a:latin typeface="Georgia"/>
                <a:cs typeface="Georgia"/>
              </a:rPr>
              <a:t>bimodal, </a:t>
            </a:r>
            <a:r>
              <a:rPr sz="1000" spc="-10" dirty="0">
                <a:latin typeface="Georgia"/>
                <a:cs typeface="Georgia"/>
              </a:rPr>
              <a:t> </a:t>
            </a:r>
            <a:r>
              <a:rPr sz="1000" spc="-15" dirty="0">
                <a:latin typeface="Georgia"/>
                <a:cs typeface="Georgia"/>
              </a:rPr>
              <a:t>trimodal,</a:t>
            </a:r>
            <a:r>
              <a:rPr sz="1000" spc="85" dirty="0">
                <a:latin typeface="Georgia"/>
                <a:cs typeface="Georgia"/>
              </a:rPr>
              <a:t> </a:t>
            </a:r>
            <a:r>
              <a:rPr sz="1000" dirty="0">
                <a:latin typeface="Georgia"/>
                <a:cs typeface="Georgia"/>
              </a:rPr>
              <a:t>etc.).</a:t>
            </a:r>
            <a:endParaRPr sz="1000">
              <a:latin typeface="Georgia"/>
              <a:cs typeface="Georgia"/>
            </a:endParaRPr>
          </a:p>
          <a:p>
            <a:pPr marL="447040">
              <a:lnSpc>
                <a:spcPct val="100000"/>
              </a:lnSpc>
              <a:spcBef>
                <a:spcPts val="95"/>
              </a:spcBef>
            </a:pPr>
            <a:r>
              <a:rPr sz="1000" spc="10" dirty="0">
                <a:latin typeface="Georgia"/>
                <a:cs typeface="Georgia"/>
              </a:rPr>
              <a:t>What</a:t>
            </a:r>
            <a:r>
              <a:rPr sz="1000" spc="80" dirty="0">
                <a:latin typeface="Georgia"/>
                <a:cs typeface="Georgia"/>
              </a:rPr>
              <a:t> </a:t>
            </a:r>
            <a:r>
              <a:rPr sz="1000" spc="-35" dirty="0">
                <a:latin typeface="Georgia"/>
                <a:cs typeface="Georgia"/>
              </a:rPr>
              <a:t>is</a:t>
            </a:r>
            <a:r>
              <a:rPr sz="1000" spc="80" dirty="0">
                <a:latin typeface="Georgia"/>
                <a:cs typeface="Georgia"/>
              </a:rPr>
              <a:t> </a:t>
            </a:r>
            <a:r>
              <a:rPr sz="1000" spc="-15" dirty="0">
                <a:latin typeface="Georgia"/>
                <a:cs typeface="Georgia"/>
              </a:rPr>
              <a:t>the</a:t>
            </a:r>
            <a:r>
              <a:rPr sz="1000" spc="85" dirty="0">
                <a:latin typeface="Georgia"/>
                <a:cs typeface="Georgia"/>
              </a:rPr>
              <a:t> </a:t>
            </a:r>
            <a:r>
              <a:rPr sz="1000" i="1" spc="15" dirty="0">
                <a:latin typeface="Times New Roman"/>
                <a:cs typeface="Times New Roman"/>
              </a:rPr>
              <a:t>midrange</a:t>
            </a:r>
            <a:r>
              <a:rPr sz="1000" i="1" spc="145" dirty="0">
                <a:latin typeface="Times New Roman"/>
                <a:cs typeface="Times New Roman"/>
              </a:rPr>
              <a:t> </a:t>
            </a:r>
            <a:r>
              <a:rPr sz="1000" spc="-35" dirty="0">
                <a:latin typeface="Georgia"/>
                <a:cs typeface="Georgia"/>
              </a:rPr>
              <a:t>of</a:t>
            </a:r>
            <a:r>
              <a:rPr sz="1000" spc="80" dirty="0">
                <a:latin typeface="Georgia"/>
                <a:cs typeface="Georgia"/>
              </a:rPr>
              <a:t> </a:t>
            </a:r>
            <a:r>
              <a:rPr sz="1000" spc="-15" dirty="0">
                <a:latin typeface="Georgia"/>
                <a:cs typeface="Georgia"/>
              </a:rPr>
              <a:t>the</a:t>
            </a:r>
            <a:r>
              <a:rPr sz="1000" spc="80" dirty="0">
                <a:latin typeface="Georgia"/>
                <a:cs typeface="Georgia"/>
              </a:rPr>
              <a:t> </a:t>
            </a:r>
            <a:r>
              <a:rPr sz="1000" dirty="0">
                <a:latin typeface="Georgia"/>
                <a:cs typeface="Georgia"/>
              </a:rPr>
              <a:t>data?</a:t>
            </a:r>
            <a:endParaRPr sz="1000">
              <a:latin typeface="Georgia"/>
              <a:cs typeface="Georgia"/>
            </a:endParaRPr>
          </a:p>
          <a:p>
            <a:pPr marL="447040" marR="73660">
              <a:lnSpc>
                <a:spcPct val="108300"/>
              </a:lnSpc>
            </a:pPr>
            <a:r>
              <a:rPr sz="1000" spc="10" dirty="0">
                <a:latin typeface="Georgia"/>
                <a:cs typeface="Georgia"/>
              </a:rPr>
              <a:t>Can</a:t>
            </a:r>
            <a:r>
              <a:rPr sz="1000" spc="85" dirty="0">
                <a:latin typeface="Georgia"/>
                <a:cs typeface="Georgia"/>
              </a:rPr>
              <a:t> </a:t>
            </a:r>
            <a:r>
              <a:rPr sz="1000" spc="-25" dirty="0">
                <a:latin typeface="Georgia"/>
                <a:cs typeface="Georgia"/>
              </a:rPr>
              <a:t>you</a:t>
            </a:r>
            <a:r>
              <a:rPr sz="1000" spc="90" dirty="0">
                <a:latin typeface="Georgia"/>
                <a:cs typeface="Georgia"/>
              </a:rPr>
              <a:t> </a:t>
            </a:r>
            <a:r>
              <a:rPr sz="1000" spc="-35" dirty="0">
                <a:latin typeface="Georgia"/>
                <a:cs typeface="Georgia"/>
              </a:rPr>
              <a:t>find</a:t>
            </a:r>
            <a:r>
              <a:rPr sz="1000" spc="90" dirty="0">
                <a:latin typeface="Georgia"/>
                <a:cs typeface="Georgia"/>
              </a:rPr>
              <a:t> </a:t>
            </a:r>
            <a:r>
              <a:rPr sz="1000" spc="-15" dirty="0">
                <a:latin typeface="Georgia"/>
                <a:cs typeface="Georgia"/>
              </a:rPr>
              <a:t>(roughly)</a:t>
            </a:r>
            <a:r>
              <a:rPr sz="1000" spc="85" dirty="0">
                <a:latin typeface="Georgia"/>
                <a:cs typeface="Georgia"/>
              </a:rPr>
              <a:t> </a:t>
            </a:r>
            <a:r>
              <a:rPr sz="1000" spc="-15" dirty="0">
                <a:latin typeface="Georgia"/>
                <a:cs typeface="Georgia"/>
              </a:rPr>
              <a:t>the</a:t>
            </a:r>
            <a:r>
              <a:rPr sz="1000" spc="90" dirty="0">
                <a:latin typeface="Georgia"/>
                <a:cs typeface="Georgia"/>
              </a:rPr>
              <a:t> </a:t>
            </a:r>
            <a:r>
              <a:rPr sz="1000" spc="-20" dirty="0">
                <a:latin typeface="Georgia"/>
                <a:cs typeface="Georgia"/>
              </a:rPr>
              <a:t>first</a:t>
            </a:r>
            <a:r>
              <a:rPr sz="1000" spc="90" dirty="0">
                <a:latin typeface="Georgia"/>
                <a:cs typeface="Georgia"/>
              </a:rPr>
              <a:t> </a:t>
            </a:r>
            <a:r>
              <a:rPr sz="1000" spc="-20" dirty="0">
                <a:latin typeface="Georgia"/>
                <a:cs typeface="Georgia"/>
              </a:rPr>
              <a:t>quartile</a:t>
            </a:r>
            <a:r>
              <a:rPr sz="1000" spc="85" dirty="0">
                <a:latin typeface="Georgia"/>
                <a:cs typeface="Georgia"/>
              </a:rPr>
              <a:t> </a:t>
            </a:r>
            <a:r>
              <a:rPr sz="1000" spc="60" dirty="0">
                <a:latin typeface="Georgia"/>
                <a:cs typeface="Georgia"/>
              </a:rPr>
              <a:t>(</a:t>
            </a:r>
            <a:r>
              <a:rPr sz="1000" i="1" spc="60" dirty="0">
                <a:latin typeface="Calibri"/>
                <a:cs typeface="Calibri"/>
              </a:rPr>
              <a:t>Q</a:t>
            </a:r>
            <a:r>
              <a:rPr sz="1050" spc="89" baseline="-11904" dirty="0">
                <a:latin typeface="Calibri"/>
                <a:cs typeface="Calibri"/>
              </a:rPr>
              <a:t>1</a:t>
            </a:r>
            <a:r>
              <a:rPr sz="1000" spc="60" dirty="0">
                <a:latin typeface="Georgia"/>
                <a:cs typeface="Georgia"/>
              </a:rPr>
              <a:t>)</a:t>
            </a:r>
            <a:r>
              <a:rPr sz="1000" spc="90" dirty="0">
                <a:latin typeface="Georgia"/>
                <a:cs typeface="Georgia"/>
              </a:rPr>
              <a:t> </a:t>
            </a:r>
            <a:r>
              <a:rPr sz="1000" spc="-25" dirty="0">
                <a:latin typeface="Georgia"/>
                <a:cs typeface="Georgia"/>
              </a:rPr>
              <a:t>and</a:t>
            </a:r>
            <a:r>
              <a:rPr sz="1000" spc="90" dirty="0">
                <a:latin typeface="Georgia"/>
                <a:cs typeface="Georgia"/>
              </a:rPr>
              <a:t> </a:t>
            </a:r>
            <a:r>
              <a:rPr sz="1000" spc="-15" dirty="0">
                <a:latin typeface="Georgia"/>
                <a:cs typeface="Georgia"/>
              </a:rPr>
              <a:t>the</a:t>
            </a:r>
            <a:r>
              <a:rPr sz="1000" spc="85" dirty="0">
                <a:latin typeface="Georgia"/>
                <a:cs typeface="Georgia"/>
              </a:rPr>
              <a:t> </a:t>
            </a:r>
            <a:r>
              <a:rPr sz="1000" spc="-15" dirty="0">
                <a:latin typeface="Georgia"/>
                <a:cs typeface="Georgia"/>
              </a:rPr>
              <a:t>third</a:t>
            </a:r>
            <a:r>
              <a:rPr sz="1000" spc="90" dirty="0">
                <a:latin typeface="Georgia"/>
                <a:cs typeface="Georgia"/>
              </a:rPr>
              <a:t> </a:t>
            </a:r>
            <a:r>
              <a:rPr sz="1000" spc="-20" dirty="0">
                <a:latin typeface="Georgia"/>
                <a:cs typeface="Georgia"/>
              </a:rPr>
              <a:t>quartile</a:t>
            </a:r>
            <a:r>
              <a:rPr sz="1000" spc="90" dirty="0">
                <a:latin typeface="Georgia"/>
                <a:cs typeface="Georgia"/>
              </a:rPr>
              <a:t> </a:t>
            </a:r>
            <a:r>
              <a:rPr sz="1000" spc="60" dirty="0">
                <a:latin typeface="Georgia"/>
                <a:cs typeface="Georgia"/>
              </a:rPr>
              <a:t>(</a:t>
            </a:r>
            <a:r>
              <a:rPr sz="1000" i="1" spc="60" dirty="0">
                <a:latin typeface="Calibri"/>
                <a:cs typeface="Calibri"/>
              </a:rPr>
              <a:t>Q</a:t>
            </a:r>
            <a:r>
              <a:rPr sz="1050" spc="89" baseline="-11904" dirty="0">
                <a:latin typeface="Calibri"/>
                <a:cs typeface="Calibri"/>
              </a:rPr>
              <a:t>3</a:t>
            </a:r>
            <a:r>
              <a:rPr sz="1000" spc="60" dirty="0">
                <a:latin typeface="Georgia"/>
                <a:cs typeface="Georgia"/>
              </a:rPr>
              <a:t>)</a:t>
            </a:r>
            <a:r>
              <a:rPr sz="1000" spc="85" dirty="0">
                <a:latin typeface="Georgia"/>
                <a:cs typeface="Georgia"/>
              </a:rPr>
              <a:t> </a:t>
            </a:r>
            <a:r>
              <a:rPr sz="1000" spc="-35" dirty="0">
                <a:latin typeface="Georgia"/>
                <a:cs typeface="Georgia"/>
              </a:rPr>
              <a:t>of</a:t>
            </a:r>
            <a:r>
              <a:rPr sz="1000" spc="90" dirty="0">
                <a:latin typeface="Georgia"/>
                <a:cs typeface="Georgia"/>
              </a:rPr>
              <a:t> </a:t>
            </a:r>
            <a:r>
              <a:rPr sz="1000" spc="-15" dirty="0">
                <a:latin typeface="Georgia"/>
                <a:cs typeface="Georgia"/>
              </a:rPr>
              <a:t>the</a:t>
            </a:r>
            <a:r>
              <a:rPr sz="1000" spc="90" dirty="0">
                <a:latin typeface="Georgia"/>
                <a:cs typeface="Georgia"/>
              </a:rPr>
              <a:t> </a:t>
            </a:r>
            <a:r>
              <a:rPr sz="1000" dirty="0">
                <a:latin typeface="Georgia"/>
                <a:cs typeface="Georgia"/>
              </a:rPr>
              <a:t>data? </a:t>
            </a:r>
            <a:r>
              <a:rPr sz="1000" spc="5" dirty="0">
                <a:latin typeface="Georgia"/>
                <a:cs typeface="Georgia"/>
              </a:rPr>
              <a:t> </a:t>
            </a:r>
            <a:r>
              <a:rPr sz="1000" spc="-5" dirty="0">
                <a:latin typeface="Georgia"/>
                <a:cs typeface="Georgia"/>
              </a:rPr>
              <a:t>Give</a:t>
            </a:r>
            <a:r>
              <a:rPr sz="1000" spc="85" dirty="0">
                <a:latin typeface="Georgia"/>
                <a:cs typeface="Georgia"/>
              </a:rPr>
              <a:t> </a:t>
            </a:r>
            <a:r>
              <a:rPr sz="1000" spc="-15" dirty="0">
                <a:latin typeface="Georgia"/>
                <a:cs typeface="Georgia"/>
              </a:rPr>
              <a:t>the</a:t>
            </a:r>
            <a:r>
              <a:rPr sz="1000" spc="90" dirty="0">
                <a:latin typeface="Georgia"/>
                <a:cs typeface="Georgia"/>
              </a:rPr>
              <a:t> </a:t>
            </a:r>
            <a:r>
              <a:rPr sz="1000" i="1" spc="15" dirty="0">
                <a:latin typeface="Times New Roman"/>
                <a:cs typeface="Times New Roman"/>
              </a:rPr>
              <a:t>five–number</a:t>
            </a:r>
            <a:r>
              <a:rPr sz="1000" i="1" spc="105" dirty="0">
                <a:latin typeface="Times New Roman"/>
                <a:cs typeface="Times New Roman"/>
              </a:rPr>
              <a:t> </a:t>
            </a:r>
            <a:r>
              <a:rPr sz="1000" i="1" spc="40" dirty="0">
                <a:latin typeface="Times New Roman"/>
                <a:cs typeface="Times New Roman"/>
              </a:rPr>
              <a:t>summary</a:t>
            </a:r>
            <a:r>
              <a:rPr sz="1000" i="1" spc="165" dirty="0">
                <a:latin typeface="Times New Roman"/>
                <a:cs typeface="Times New Roman"/>
              </a:rPr>
              <a:t> </a:t>
            </a:r>
            <a:r>
              <a:rPr sz="1000" spc="-35" dirty="0">
                <a:latin typeface="Georgia"/>
                <a:cs typeface="Georgia"/>
              </a:rPr>
              <a:t>of</a:t>
            </a:r>
            <a:r>
              <a:rPr sz="1000" spc="90" dirty="0">
                <a:latin typeface="Georgia"/>
                <a:cs typeface="Georgia"/>
              </a:rPr>
              <a:t> </a:t>
            </a:r>
            <a:r>
              <a:rPr sz="1000" spc="-15" dirty="0">
                <a:latin typeface="Georgia"/>
                <a:cs typeface="Georgia"/>
              </a:rPr>
              <a:t>the</a:t>
            </a:r>
            <a:r>
              <a:rPr sz="1000" spc="90" dirty="0">
                <a:latin typeface="Georgia"/>
                <a:cs typeface="Georgia"/>
              </a:rPr>
              <a:t> </a:t>
            </a:r>
            <a:r>
              <a:rPr sz="1000" dirty="0">
                <a:latin typeface="Georgia"/>
                <a:cs typeface="Georgia"/>
              </a:rPr>
              <a:t>data.</a:t>
            </a:r>
            <a:endParaRPr sz="1000">
              <a:latin typeface="Georgia"/>
              <a:cs typeface="Georgia"/>
            </a:endParaRPr>
          </a:p>
          <a:p>
            <a:pPr marL="447040">
              <a:lnSpc>
                <a:spcPct val="100000"/>
              </a:lnSpc>
              <a:spcBef>
                <a:spcPts val="100"/>
              </a:spcBef>
            </a:pPr>
            <a:r>
              <a:rPr sz="1000" spc="-35" dirty="0">
                <a:latin typeface="Georgia"/>
                <a:cs typeface="Georgia"/>
              </a:rPr>
              <a:t>Show</a:t>
            </a:r>
            <a:r>
              <a:rPr sz="1000" spc="80" dirty="0">
                <a:latin typeface="Georgia"/>
                <a:cs typeface="Georgia"/>
              </a:rPr>
              <a:t> </a:t>
            </a:r>
            <a:r>
              <a:rPr sz="1000" spc="-10" dirty="0">
                <a:latin typeface="Georgia"/>
                <a:cs typeface="Georgia"/>
              </a:rPr>
              <a:t>a</a:t>
            </a:r>
            <a:r>
              <a:rPr sz="1000" spc="80" dirty="0">
                <a:latin typeface="Georgia"/>
                <a:cs typeface="Georgia"/>
              </a:rPr>
              <a:t> </a:t>
            </a:r>
            <a:r>
              <a:rPr sz="1000" i="1" spc="-5" dirty="0">
                <a:latin typeface="Times New Roman"/>
                <a:cs typeface="Times New Roman"/>
              </a:rPr>
              <a:t>boxplot</a:t>
            </a:r>
            <a:r>
              <a:rPr sz="1000" i="1" spc="165" dirty="0">
                <a:latin typeface="Times New Roman"/>
                <a:cs typeface="Times New Roman"/>
              </a:rPr>
              <a:t> </a:t>
            </a:r>
            <a:r>
              <a:rPr sz="1000" spc="-35" dirty="0">
                <a:latin typeface="Georgia"/>
                <a:cs typeface="Georgia"/>
              </a:rPr>
              <a:t>of</a:t>
            </a:r>
            <a:r>
              <a:rPr sz="1000" spc="85" dirty="0">
                <a:latin typeface="Georgia"/>
                <a:cs typeface="Georgia"/>
              </a:rPr>
              <a:t> </a:t>
            </a:r>
            <a:r>
              <a:rPr sz="1000" spc="-15" dirty="0">
                <a:latin typeface="Georgia"/>
                <a:cs typeface="Georgia"/>
              </a:rPr>
              <a:t>the</a:t>
            </a:r>
            <a:r>
              <a:rPr sz="1000" spc="80" dirty="0">
                <a:latin typeface="Georgia"/>
                <a:cs typeface="Georgia"/>
              </a:rPr>
              <a:t> </a:t>
            </a:r>
            <a:r>
              <a:rPr sz="1000" dirty="0">
                <a:latin typeface="Georgia"/>
                <a:cs typeface="Georgia"/>
              </a:rPr>
              <a:t>data.</a:t>
            </a:r>
            <a:endParaRPr sz="1000">
              <a:latin typeface="Georgia"/>
              <a:cs typeface="Georgia"/>
            </a:endParaRPr>
          </a:p>
          <a:p>
            <a:pPr marL="447040">
              <a:lnSpc>
                <a:spcPct val="100000"/>
              </a:lnSpc>
              <a:spcBef>
                <a:spcPts val="100"/>
              </a:spcBef>
            </a:pPr>
            <a:r>
              <a:rPr sz="1000" spc="10" dirty="0">
                <a:latin typeface="Georgia"/>
                <a:cs typeface="Georgia"/>
              </a:rPr>
              <a:t>What</a:t>
            </a:r>
            <a:r>
              <a:rPr sz="1000" spc="85" dirty="0">
                <a:latin typeface="Georgia"/>
                <a:cs typeface="Georgia"/>
              </a:rPr>
              <a:t> </a:t>
            </a:r>
            <a:r>
              <a:rPr sz="1000" spc="-35" dirty="0">
                <a:latin typeface="Georgia"/>
                <a:cs typeface="Georgia"/>
              </a:rPr>
              <a:t>is</a:t>
            </a:r>
            <a:r>
              <a:rPr sz="1000" spc="90" dirty="0">
                <a:latin typeface="Georgia"/>
                <a:cs typeface="Georgia"/>
              </a:rPr>
              <a:t> </a:t>
            </a:r>
            <a:r>
              <a:rPr sz="1000" spc="-15" dirty="0">
                <a:latin typeface="Georgia"/>
                <a:cs typeface="Georgia"/>
              </a:rPr>
              <a:t>the</a:t>
            </a:r>
            <a:r>
              <a:rPr sz="1000" spc="90" dirty="0">
                <a:latin typeface="Georgia"/>
                <a:cs typeface="Georgia"/>
              </a:rPr>
              <a:t> </a:t>
            </a:r>
            <a:r>
              <a:rPr sz="1000" i="1" spc="10" dirty="0">
                <a:latin typeface="Times New Roman"/>
                <a:cs typeface="Times New Roman"/>
              </a:rPr>
              <a:t>variance</a:t>
            </a:r>
            <a:r>
              <a:rPr sz="1000" i="1" spc="155" dirty="0">
                <a:latin typeface="Times New Roman"/>
                <a:cs typeface="Times New Roman"/>
              </a:rPr>
              <a:t> </a:t>
            </a:r>
            <a:r>
              <a:rPr sz="1000" spc="-25" dirty="0">
                <a:latin typeface="Georgia"/>
                <a:cs typeface="Georgia"/>
              </a:rPr>
              <a:t>and</a:t>
            </a:r>
            <a:r>
              <a:rPr sz="1000" spc="90" dirty="0">
                <a:latin typeface="Georgia"/>
                <a:cs typeface="Georgia"/>
              </a:rPr>
              <a:t> </a:t>
            </a:r>
            <a:r>
              <a:rPr sz="1000" i="1" spc="10" dirty="0">
                <a:latin typeface="Times New Roman"/>
                <a:cs typeface="Times New Roman"/>
              </a:rPr>
              <a:t>standard</a:t>
            </a:r>
            <a:r>
              <a:rPr sz="1000" i="1" spc="105" dirty="0">
                <a:latin typeface="Times New Roman"/>
                <a:cs typeface="Times New Roman"/>
              </a:rPr>
              <a:t> </a:t>
            </a:r>
            <a:r>
              <a:rPr sz="1000" i="1" spc="20" dirty="0">
                <a:latin typeface="Times New Roman"/>
                <a:cs typeface="Times New Roman"/>
              </a:rPr>
              <a:t>deviation</a:t>
            </a:r>
            <a:r>
              <a:rPr sz="1000" i="1" spc="155" dirty="0">
                <a:latin typeface="Times New Roman"/>
                <a:cs typeface="Times New Roman"/>
              </a:rPr>
              <a:t> </a:t>
            </a:r>
            <a:r>
              <a:rPr sz="1000" spc="-35" dirty="0">
                <a:latin typeface="Georgia"/>
                <a:cs typeface="Georgia"/>
              </a:rPr>
              <a:t>of</a:t>
            </a:r>
            <a:r>
              <a:rPr sz="1000" spc="90" dirty="0">
                <a:latin typeface="Georgia"/>
                <a:cs typeface="Georgia"/>
              </a:rPr>
              <a:t> </a:t>
            </a:r>
            <a:r>
              <a:rPr sz="1000" spc="-15" dirty="0">
                <a:latin typeface="Georgia"/>
                <a:cs typeface="Georgia"/>
              </a:rPr>
              <a:t>the</a:t>
            </a:r>
            <a:r>
              <a:rPr sz="1000" spc="90" dirty="0">
                <a:latin typeface="Georgia"/>
                <a:cs typeface="Georgia"/>
              </a:rPr>
              <a:t> </a:t>
            </a:r>
            <a:r>
              <a:rPr sz="1000" dirty="0">
                <a:latin typeface="Georgia"/>
                <a:cs typeface="Georgia"/>
              </a:rPr>
              <a:t>data?</a:t>
            </a:r>
            <a:endParaRPr sz="10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3" name="object 1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100</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455420" cy="244475"/>
          </a:xfrm>
          <a:prstGeom prst="rect">
            <a:avLst/>
          </a:prstGeom>
        </p:spPr>
        <p:txBody>
          <a:bodyPr vert="horz" wrap="square" lIns="0" tIns="17145" rIns="0" bIns="0" rtlCol="0">
            <a:spAutoFit/>
          </a:bodyPr>
          <a:lstStyle/>
          <a:p>
            <a:pPr marL="12700">
              <a:lnSpc>
                <a:spcPct val="100000"/>
              </a:lnSpc>
              <a:spcBef>
                <a:spcPts val="135"/>
              </a:spcBef>
            </a:pPr>
            <a:r>
              <a:rPr dirty="0"/>
              <a:t>Excercises</a:t>
            </a:r>
            <a:r>
              <a:rPr spc="65" dirty="0"/>
              <a:t> </a:t>
            </a:r>
            <a:r>
              <a:rPr spc="25" dirty="0"/>
              <a:t>(cont’d)</a:t>
            </a:r>
          </a:p>
        </p:txBody>
      </p:sp>
      <p:sp>
        <p:nvSpPr>
          <p:cNvPr id="3" name="object 3"/>
          <p:cNvSpPr/>
          <p:nvPr/>
        </p:nvSpPr>
        <p:spPr>
          <a:xfrm>
            <a:off x="299567" y="733221"/>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txBox="1"/>
          <p:nvPr/>
        </p:nvSpPr>
        <p:spPr>
          <a:xfrm>
            <a:off x="309016" y="662583"/>
            <a:ext cx="5153660" cy="338455"/>
          </a:xfrm>
          <a:prstGeom prst="rect">
            <a:avLst/>
          </a:prstGeom>
        </p:spPr>
        <p:txBody>
          <a:bodyPr vert="horz" wrap="square" lIns="0" tIns="34290" rIns="0" bIns="0" rtlCol="0">
            <a:spAutoFit/>
          </a:bodyPr>
          <a:lstStyle/>
          <a:p>
            <a:pPr marL="157480" marR="5080" indent="-145415">
              <a:lnSpc>
                <a:spcPts val="1150"/>
              </a:lnSpc>
              <a:spcBef>
                <a:spcPts val="270"/>
              </a:spcBef>
            </a:pPr>
            <a:r>
              <a:rPr sz="800" spc="-25" dirty="0">
                <a:solidFill>
                  <a:srgbClr val="FFFFFF"/>
                </a:solidFill>
                <a:latin typeface="Georgia"/>
                <a:cs typeface="Georgia"/>
              </a:rPr>
              <a:t>2</a:t>
            </a:r>
            <a:r>
              <a:rPr sz="800" spc="35" dirty="0">
                <a:solidFill>
                  <a:srgbClr val="FFFFFF"/>
                </a:solidFill>
                <a:latin typeface="Georgia"/>
                <a:cs typeface="Georgia"/>
              </a:rPr>
              <a:t> </a:t>
            </a:r>
            <a:r>
              <a:rPr sz="1100" spc="-35" dirty="0">
                <a:latin typeface="Georgia"/>
                <a:cs typeface="Georgia"/>
              </a:rPr>
              <a:t>Suppose</a:t>
            </a:r>
            <a:r>
              <a:rPr sz="1100" spc="100" dirty="0">
                <a:latin typeface="Georgia"/>
                <a:cs typeface="Georgia"/>
              </a:rPr>
              <a:t> </a:t>
            </a:r>
            <a:r>
              <a:rPr sz="1100" dirty="0">
                <a:latin typeface="Georgia"/>
                <a:cs typeface="Georgia"/>
              </a:rPr>
              <a:t>that</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25" dirty="0">
                <a:latin typeface="Georgia"/>
                <a:cs typeface="Georgia"/>
              </a:rPr>
              <a:t>hospital</a:t>
            </a:r>
            <a:r>
              <a:rPr sz="1100" spc="100" dirty="0">
                <a:latin typeface="Georgia"/>
                <a:cs typeface="Georgia"/>
              </a:rPr>
              <a:t> </a:t>
            </a:r>
            <a:r>
              <a:rPr sz="1100" spc="-20" dirty="0">
                <a:latin typeface="Georgia"/>
                <a:cs typeface="Georgia"/>
              </a:rPr>
              <a:t>tested</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age</a:t>
            </a:r>
            <a:r>
              <a:rPr sz="1100" spc="100" dirty="0">
                <a:latin typeface="Georgia"/>
                <a:cs typeface="Georgia"/>
              </a:rPr>
              <a:t> </a:t>
            </a:r>
            <a:r>
              <a:rPr sz="1100" spc="-30" dirty="0">
                <a:latin typeface="Georgia"/>
                <a:cs typeface="Georgia"/>
              </a:rPr>
              <a:t>and</a:t>
            </a:r>
            <a:r>
              <a:rPr sz="1100" spc="100" dirty="0">
                <a:latin typeface="Georgia"/>
                <a:cs typeface="Georgia"/>
              </a:rPr>
              <a:t> </a:t>
            </a:r>
            <a:r>
              <a:rPr sz="1100" spc="-5" dirty="0">
                <a:latin typeface="Georgia"/>
                <a:cs typeface="Georgia"/>
              </a:rPr>
              <a:t>body</a:t>
            </a:r>
            <a:r>
              <a:rPr sz="1100" spc="100" dirty="0">
                <a:latin typeface="Georgia"/>
                <a:cs typeface="Georgia"/>
              </a:rPr>
              <a:t> </a:t>
            </a:r>
            <a:r>
              <a:rPr sz="1100" dirty="0">
                <a:latin typeface="Georgia"/>
                <a:cs typeface="Georgia"/>
              </a:rPr>
              <a:t>fat</a:t>
            </a:r>
            <a:r>
              <a:rPr sz="1100" spc="105" dirty="0">
                <a:latin typeface="Georgia"/>
                <a:cs typeface="Georgia"/>
              </a:rPr>
              <a:t> </a:t>
            </a:r>
            <a:r>
              <a:rPr sz="1100" spc="-5" dirty="0">
                <a:latin typeface="Georgia"/>
                <a:cs typeface="Georgia"/>
              </a:rPr>
              <a:t>data</a:t>
            </a:r>
            <a:r>
              <a:rPr sz="1100" spc="100" dirty="0">
                <a:latin typeface="Georgia"/>
                <a:cs typeface="Georgia"/>
              </a:rPr>
              <a:t> </a:t>
            </a:r>
            <a:r>
              <a:rPr sz="1100" spc="-40" dirty="0">
                <a:latin typeface="Georgia"/>
                <a:cs typeface="Georgia"/>
              </a:rPr>
              <a:t>for</a:t>
            </a:r>
            <a:r>
              <a:rPr sz="1100" spc="100" dirty="0">
                <a:latin typeface="Georgia"/>
                <a:cs typeface="Georgia"/>
              </a:rPr>
              <a:t> </a:t>
            </a:r>
            <a:r>
              <a:rPr sz="1100" spc="-15" dirty="0">
                <a:latin typeface="Calibri"/>
                <a:cs typeface="Calibri"/>
              </a:rPr>
              <a:t>18</a:t>
            </a:r>
            <a:r>
              <a:rPr sz="1100" spc="114" dirty="0">
                <a:latin typeface="Calibri"/>
                <a:cs typeface="Calibri"/>
              </a:rPr>
              <a:t> </a:t>
            </a:r>
            <a:r>
              <a:rPr sz="1100" spc="-35" dirty="0">
                <a:latin typeface="Georgia"/>
                <a:cs typeface="Georgia"/>
              </a:rPr>
              <a:t>randomly</a:t>
            </a:r>
            <a:r>
              <a:rPr sz="1100" spc="105" dirty="0">
                <a:latin typeface="Georgia"/>
                <a:cs typeface="Georgia"/>
              </a:rPr>
              <a:t> </a:t>
            </a:r>
            <a:r>
              <a:rPr sz="1100" spc="-30" dirty="0">
                <a:latin typeface="Georgia"/>
                <a:cs typeface="Georgia"/>
              </a:rPr>
              <a:t>selected </a:t>
            </a:r>
            <a:r>
              <a:rPr sz="1100" spc="-254" dirty="0">
                <a:latin typeface="Georgia"/>
                <a:cs typeface="Georgia"/>
              </a:rPr>
              <a:t> </a:t>
            </a:r>
            <a:r>
              <a:rPr sz="1100" spc="-20" dirty="0">
                <a:latin typeface="Georgia"/>
                <a:cs typeface="Georgia"/>
              </a:rPr>
              <a:t>adults</a:t>
            </a:r>
            <a:r>
              <a:rPr sz="1100" spc="90" dirty="0">
                <a:latin typeface="Georgia"/>
                <a:cs typeface="Georgia"/>
              </a:rPr>
              <a:t> </a:t>
            </a:r>
            <a:r>
              <a:rPr sz="1100" spc="-15" dirty="0">
                <a:latin typeface="Georgia"/>
                <a:cs typeface="Georgia"/>
              </a:rPr>
              <a:t>with</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5" dirty="0">
                <a:latin typeface="Georgia"/>
                <a:cs typeface="Georgia"/>
              </a:rPr>
              <a:t>following</a:t>
            </a:r>
            <a:r>
              <a:rPr sz="1100" spc="95" dirty="0">
                <a:latin typeface="Georgia"/>
                <a:cs typeface="Georgia"/>
              </a:rPr>
              <a:t> </a:t>
            </a:r>
            <a:r>
              <a:rPr sz="1100" spc="-35" dirty="0">
                <a:latin typeface="Georgia"/>
                <a:cs typeface="Georgia"/>
              </a:rPr>
              <a:t>results:</a:t>
            </a:r>
            <a:endParaRPr sz="1100">
              <a:latin typeface="Georgia"/>
              <a:cs typeface="Georgia"/>
            </a:endParaRPr>
          </a:p>
        </p:txBody>
      </p:sp>
      <p:pic>
        <p:nvPicPr>
          <p:cNvPr id="5" name="object 5"/>
          <p:cNvPicPr/>
          <p:nvPr/>
        </p:nvPicPr>
        <p:blipFill>
          <a:blip r:embed="rId2" cstate="print"/>
          <a:stretch>
            <a:fillRect/>
          </a:stretch>
        </p:blipFill>
        <p:spPr>
          <a:xfrm>
            <a:off x="1230414" y="1057948"/>
            <a:ext cx="3571239" cy="678180"/>
          </a:xfrm>
          <a:prstGeom prst="rect">
            <a:avLst/>
          </a:prstGeom>
        </p:spPr>
      </p:pic>
      <p:graphicFrame>
        <p:nvGraphicFramePr>
          <p:cNvPr id="6" name="object 6"/>
          <p:cNvGraphicFramePr>
            <a:graphicFrameLocks noGrp="1"/>
          </p:cNvGraphicFramePr>
          <p:nvPr/>
        </p:nvGraphicFramePr>
        <p:xfrm>
          <a:off x="576668" y="1901621"/>
          <a:ext cx="97790" cy="593214"/>
        </p:xfrm>
        <a:graphic>
          <a:graphicData uri="http://schemas.openxmlformats.org/drawingml/2006/table">
            <a:tbl>
              <a:tblPr firstRow="1" bandRow="1">
                <a:tableStyleId>{2D5ABB26-0587-4C30-8999-92F81FD0307C}</a:tableStyleId>
              </a:tblPr>
              <a:tblGrid>
                <a:gridCol w="97790">
                  <a:extLst>
                    <a:ext uri="{9D8B030D-6E8A-4147-A177-3AD203B41FA5}">
                      <a16:colId xmlns:a16="http://schemas.microsoft.com/office/drawing/2014/main" val="20000"/>
                    </a:ext>
                  </a:extLst>
                </a:gridCol>
              </a:tblGrid>
              <a:tr h="131546">
                <a:tc>
                  <a:txBody>
                    <a:bodyPr/>
                    <a:lstStyle/>
                    <a:p>
                      <a:pPr marR="13970" algn="r">
                        <a:lnSpc>
                          <a:spcPts val="795"/>
                        </a:lnSpc>
                      </a:pPr>
                      <a:r>
                        <a:rPr sz="800" dirty="0">
                          <a:solidFill>
                            <a:srgbClr val="FFFFFF"/>
                          </a:solidFill>
                          <a:latin typeface="Georgia"/>
                          <a:cs typeface="Georgia"/>
                        </a:rPr>
                        <a:t>a</a:t>
                      </a:r>
                      <a:endParaRPr sz="800">
                        <a:latin typeface="Georgia"/>
                        <a:cs typeface="Georgia"/>
                      </a:endParaRPr>
                    </a:p>
                  </a:txBody>
                  <a:tcPr marL="0" marR="0" marT="0" marB="0">
                    <a:lnB w="76200">
                      <a:solidFill>
                        <a:srgbClr val="FFFFFF"/>
                      </a:solidFill>
                      <a:prstDash val="solid"/>
                    </a:lnB>
                    <a:solidFill>
                      <a:srgbClr val="3333B2"/>
                    </a:solidFill>
                  </a:tcPr>
                </a:tc>
                <a:extLst>
                  <a:ext uri="{0D108BD9-81ED-4DB2-BD59-A6C34878D82A}">
                    <a16:rowId xmlns:a16="http://schemas.microsoft.com/office/drawing/2014/main" val="10000"/>
                  </a:ext>
                </a:extLst>
              </a:tr>
              <a:tr h="165061">
                <a:tc>
                  <a:txBody>
                    <a:bodyPr/>
                    <a:lstStyle/>
                    <a:p>
                      <a:pPr marR="11430" algn="r">
                        <a:lnSpc>
                          <a:spcPct val="100000"/>
                        </a:lnSpc>
                        <a:spcBef>
                          <a:spcPts val="95"/>
                        </a:spcBef>
                      </a:pPr>
                      <a:r>
                        <a:rPr sz="800" dirty="0">
                          <a:solidFill>
                            <a:srgbClr val="FFFFFF"/>
                          </a:solidFill>
                          <a:latin typeface="Georgia"/>
                          <a:cs typeface="Georgia"/>
                        </a:rPr>
                        <a:t>b</a:t>
                      </a:r>
                      <a:endParaRPr sz="800">
                        <a:latin typeface="Georgia"/>
                        <a:cs typeface="Georgia"/>
                      </a:endParaRPr>
                    </a:p>
                  </a:txBody>
                  <a:tcPr marL="0" marR="0" marT="12065" marB="0">
                    <a:lnT w="76200">
                      <a:solidFill>
                        <a:srgbClr val="FFFFFF"/>
                      </a:solidFill>
                      <a:prstDash val="solid"/>
                    </a:lnT>
                    <a:lnB w="76200">
                      <a:solidFill>
                        <a:srgbClr val="FFFFFF"/>
                      </a:solidFill>
                      <a:prstDash val="solid"/>
                    </a:lnB>
                    <a:solidFill>
                      <a:srgbClr val="3333B2"/>
                    </a:solidFill>
                  </a:tcPr>
                </a:tc>
                <a:extLst>
                  <a:ext uri="{0D108BD9-81ED-4DB2-BD59-A6C34878D82A}">
                    <a16:rowId xmlns:a16="http://schemas.microsoft.com/office/drawing/2014/main" val="10001"/>
                  </a:ext>
                </a:extLst>
              </a:tr>
              <a:tr h="165061">
                <a:tc>
                  <a:txBody>
                    <a:bodyPr/>
                    <a:lstStyle/>
                    <a:p>
                      <a:pPr marR="17145" algn="r">
                        <a:lnSpc>
                          <a:spcPct val="100000"/>
                        </a:lnSpc>
                        <a:spcBef>
                          <a:spcPts val="95"/>
                        </a:spcBef>
                      </a:pPr>
                      <a:r>
                        <a:rPr sz="800" dirty="0">
                          <a:solidFill>
                            <a:srgbClr val="FFFFFF"/>
                          </a:solidFill>
                          <a:latin typeface="Georgia"/>
                          <a:cs typeface="Georgia"/>
                        </a:rPr>
                        <a:t>c</a:t>
                      </a:r>
                      <a:endParaRPr sz="800">
                        <a:latin typeface="Georgia"/>
                        <a:cs typeface="Georgia"/>
                      </a:endParaRPr>
                    </a:p>
                  </a:txBody>
                  <a:tcPr marL="0" marR="0" marT="12065" marB="0">
                    <a:lnT w="76200">
                      <a:solidFill>
                        <a:srgbClr val="FFFFFF"/>
                      </a:solidFill>
                      <a:prstDash val="solid"/>
                    </a:lnT>
                    <a:lnB w="76200">
                      <a:solidFill>
                        <a:srgbClr val="FFFFFF"/>
                      </a:solidFill>
                      <a:prstDash val="solid"/>
                    </a:lnB>
                    <a:solidFill>
                      <a:srgbClr val="3333B2"/>
                    </a:solidFill>
                  </a:tcPr>
                </a:tc>
                <a:extLst>
                  <a:ext uri="{0D108BD9-81ED-4DB2-BD59-A6C34878D82A}">
                    <a16:rowId xmlns:a16="http://schemas.microsoft.com/office/drawing/2014/main" val="10002"/>
                  </a:ext>
                </a:extLst>
              </a:tr>
              <a:tr h="131546">
                <a:tc>
                  <a:txBody>
                    <a:bodyPr/>
                    <a:lstStyle/>
                    <a:p>
                      <a:pPr marR="11430" algn="r">
                        <a:lnSpc>
                          <a:spcPts val="835"/>
                        </a:lnSpc>
                        <a:spcBef>
                          <a:spcPts val="95"/>
                        </a:spcBef>
                      </a:pPr>
                      <a:r>
                        <a:rPr sz="800" dirty="0">
                          <a:solidFill>
                            <a:srgbClr val="FFFFFF"/>
                          </a:solidFill>
                          <a:latin typeface="Georgia"/>
                          <a:cs typeface="Georgia"/>
                        </a:rPr>
                        <a:t>d</a:t>
                      </a:r>
                      <a:endParaRPr sz="800">
                        <a:latin typeface="Georgia"/>
                        <a:cs typeface="Georgia"/>
                      </a:endParaRPr>
                    </a:p>
                  </a:txBody>
                  <a:tcPr marL="0" marR="0" marT="12065" marB="0">
                    <a:lnT w="76200">
                      <a:solidFill>
                        <a:srgbClr val="FFFFFF"/>
                      </a:solidFill>
                      <a:prstDash val="solid"/>
                    </a:lnT>
                    <a:solidFill>
                      <a:srgbClr val="3333B2"/>
                    </a:solidFill>
                  </a:tcPr>
                </a:tc>
                <a:extLst>
                  <a:ext uri="{0D108BD9-81ED-4DB2-BD59-A6C34878D82A}">
                    <a16:rowId xmlns:a16="http://schemas.microsoft.com/office/drawing/2014/main" val="10003"/>
                  </a:ext>
                </a:extLst>
              </a:tr>
            </a:tbl>
          </a:graphicData>
        </a:graphic>
      </p:graphicFrame>
      <p:sp>
        <p:nvSpPr>
          <p:cNvPr id="7" name="object 7"/>
          <p:cNvSpPr txBox="1"/>
          <p:nvPr/>
        </p:nvSpPr>
        <p:spPr>
          <a:xfrm>
            <a:off x="731266" y="1829771"/>
            <a:ext cx="4419600" cy="814705"/>
          </a:xfrm>
          <a:prstGeom prst="rect">
            <a:avLst/>
          </a:prstGeom>
        </p:spPr>
        <p:txBody>
          <a:bodyPr vert="horz" wrap="square" lIns="0" tIns="12700" rIns="0" bIns="0" rtlCol="0">
            <a:spAutoFit/>
          </a:bodyPr>
          <a:lstStyle/>
          <a:p>
            <a:pPr marL="12700" marR="5080">
              <a:lnSpc>
                <a:spcPct val="108300"/>
              </a:lnSpc>
              <a:spcBef>
                <a:spcPts val="100"/>
              </a:spcBef>
            </a:pPr>
            <a:r>
              <a:rPr sz="1000" dirty="0">
                <a:latin typeface="Georgia"/>
                <a:cs typeface="Georgia"/>
              </a:rPr>
              <a:t>Calculate</a:t>
            </a:r>
            <a:r>
              <a:rPr sz="1000" spc="90" dirty="0">
                <a:latin typeface="Georgia"/>
                <a:cs typeface="Georgia"/>
              </a:rPr>
              <a:t> </a:t>
            </a:r>
            <a:r>
              <a:rPr sz="1000" spc="-15" dirty="0">
                <a:latin typeface="Georgia"/>
                <a:cs typeface="Georgia"/>
              </a:rPr>
              <a:t>the</a:t>
            </a:r>
            <a:r>
              <a:rPr sz="1000" spc="95" dirty="0">
                <a:latin typeface="Georgia"/>
                <a:cs typeface="Georgia"/>
              </a:rPr>
              <a:t> </a:t>
            </a:r>
            <a:r>
              <a:rPr sz="1000" spc="-30" dirty="0">
                <a:latin typeface="Georgia"/>
                <a:cs typeface="Georgia"/>
              </a:rPr>
              <a:t>mean,</a:t>
            </a:r>
            <a:r>
              <a:rPr sz="1000" spc="95" dirty="0">
                <a:latin typeface="Georgia"/>
                <a:cs typeface="Georgia"/>
              </a:rPr>
              <a:t> </a:t>
            </a:r>
            <a:r>
              <a:rPr sz="1000" spc="-25" dirty="0">
                <a:latin typeface="Georgia"/>
                <a:cs typeface="Georgia"/>
              </a:rPr>
              <a:t>median,</a:t>
            </a:r>
            <a:r>
              <a:rPr sz="1000" spc="95" dirty="0">
                <a:latin typeface="Georgia"/>
                <a:cs typeface="Georgia"/>
              </a:rPr>
              <a:t> </a:t>
            </a:r>
            <a:r>
              <a:rPr sz="1000" spc="-25" dirty="0">
                <a:latin typeface="Georgia"/>
                <a:cs typeface="Georgia"/>
              </a:rPr>
              <a:t>variance,</a:t>
            </a:r>
            <a:r>
              <a:rPr sz="1000" spc="95" dirty="0">
                <a:latin typeface="Georgia"/>
                <a:cs typeface="Georgia"/>
              </a:rPr>
              <a:t> </a:t>
            </a:r>
            <a:r>
              <a:rPr sz="1000" spc="-25" dirty="0">
                <a:latin typeface="Georgia"/>
                <a:cs typeface="Georgia"/>
              </a:rPr>
              <a:t>and</a:t>
            </a:r>
            <a:r>
              <a:rPr sz="1000" spc="95" dirty="0">
                <a:latin typeface="Georgia"/>
                <a:cs typeface="Georgia"/>
              </a:rPr>
              <a:t> </a:t>
            </a:r>
            <a:r>
              <a:rPr sz="1000" spc="-15" dirty="0">
                <a:latin typeface="Georgia"/>
                <a:cs typeface="Georgia"/>
              </a:rPr>
              <a:t>standard</a:t>
            </a:r>
            <a:r>
              <a:rPr sz="1000" spc="95" dirty="0">
                <a:latin typeface="Georgia"/>
                <a:cs typeface="Georgia"/>
              </a:rPr>
              <a:t> </a:t>
            </a:r>
            <a:r>
              <a:rPr sz="1000" spc="-15" dirty="0">
                <a:latin typeface="Georgia"/>
                <a:cs typeface="Georgia"/>
              </a:rPr>
              <a:t>deviation</a:t>
            </a:r>
            <a:r>
              <a:rPr sz="1000" spc="95" dirty="0">
                <a:latin typeface="Georgia"/>
                <a:cs typeface="Georgia"/>
              </a:rPr>
              <a:t> </a:t>
            </a:r>
            <a:r>
              <a:rPr sz="1000" spc="-35" dirty="0">
                <a:latin typeface="Georgia"/>
                <a:cs typeface="Georgia"/>
              </a:rPr>
              <a:t>of</a:t>
            </a:r>
            <a:r>
              <a:rPr sz="1000" spc="85" dirty="0">
                <a:latin typeface="Georgia"/>
                <a:cs typeface="Georgia"/>
              </a:rPr>
              <a:t> </a:t>
            </a:r>
            <a:r>
              <a:rPr sz="1000" i="1" spc="-10" dirty="0">
                <a:latin typeface="Times New Roman"/>
                <a:cs typeface="Times New Roman"/>
              </a:rPr>
              <a:t>age</a:t>
            </a:r>
            <a:r>
              <a:rPr sz="1000" i="1" spc="160" dirty="0">
                <a:latin typeface="Times New Roman"/>
                <a:cs typeface="Times New Roman"/>
              </a:rPr>
              <a:t> </a:t>
            </a:r>
            <a:r>
              <a:rPr sz="1000" spc="-25" dirty="0">
                <a:latin typeface="Georgia"/>
                <a:cs typeface="Georgia"/>
              </a:rPr>
              <a:t>and</a:t>
            </a:r>
            <a:r>
              <a:rPr sz="1000" spc="95" dirty="0">
                <a:latin typeface="Georgia"/>
                <a:cs typeface="Georgia"/>
              </a:rPr>
              <a:t> </a:t>
            </a:r>
            <a:r>
              <a:rPr sz="1000" i="1" spc="10" dirty="0">
                <a:latin typeface="Times New Roman"/>
                <a:cs typeface="Times New Roman"/>
              </a:rPr>
              <a:t>%fat</a:t>
            </a:r>
            <a:r>
              <a:rPr sz="1000" spc="10" dirty="0">
                <a:latin typeface="Georgia"/>
                <a:cs typeface="Georgia"/>
              </a:rPr>
              <a:t>. </a:t>
            </a:r>
            <a:r>
              <a:rPr sz="1000" spc="-225" dirty="0">
                <a:latin typeface="Georgia"/>
                <a:cs typeface="Georgia"/>
              </a:rPr>
              <a:t> </a:t>
            </a:r>
            <a:r>
              <a:rPr sz="1000" spc="-20" dirty="0">
                <a:latin typeface="Georgia"/>
                <a:cs typeface="Georgia"/>
              </a:rPr>
              <a:t>Draw</a:t>
            </a:r>
            <a:r>
              <a:rPr sz="1000" spc="85" dirty="0">
                <a:latin typeface="Georgia"/>
                <a:cs typeface="Georgia"/>
              </a:rPr>
              <a:t> </a:t>
            </a:r>
            <a:r>
              <a:rPr sz="1000" spc="-15" dirty="0">
                <a:latin typeface="Georgia"/>
                <a:cs typeface="Georgia"/>
              </a:rPr>
              <a:t>the</a:t>
            </a:r>
            <a:r>
              <a:rPr sz="1000" spc="90" dirty="0">
                <a:latin typeface="Georgia"/>
                <a:cs typeface="Georgia"/>
              </a:rPr>
              <a:t> </a:t>
            </a:r>
            <a:r>
              <a:rPr sz="1000" spc="-20" dirty="0">
                <a:latin typeface="Georgia"/>
                <a:cs typeface="Georgia"/>
              </a:rPr>
              <a:t>boxplots</a:t>
            </a:r>
            <a:r>
              <a:rPr sz="1000" spc="90" dirty="0">
                <a:latin typeface="Georgia"/>
                <a:cs typeface="Georgia"/>
              </a:rPr>
              <a:t> </a:t>
            </a:r>
            <a:r>
              <a:rPr sz="1000" spc="-30" dirty="0">
                <a:latin typeface="Georgia"/>
                <a:cs typeface="Georgia"/>
              </a:rPr>
              <a:t>for</a:t>
            </a:r>
            <a:r>
              <a:rPr sz="1000" spc="90" dirty="0">
                <a:latin typeface="Georgia"/>
                <a:cs typeface="Georgia"/>
              </a:rPr>
              <a:t> </a:t>
            </a:r>
            <a:r>
              <a:rPr sz="1000" i="1" spc="-10" dirty="0">
                <a:latin typeface="Times New Roman"/>
                <a:cs typeface="Times New Roman"/>
              </a:rPr>
              <a:t>age</a:t>
            </a:r>
            <a:r>
              <a:rPr sz="1000" i="1" spc="155" dirty="0">
                <a:latin typeface="Times New Roman"/>
                <a:cs typeface="Times New Roman"/>
              </a:rPr>
              <a:t> </a:t>
            </a:r>
            <a:r>
              <a:rPr sz="1000" spc="-25" dirty="0">
                <a:latin typeface="Georgia"/>
                <a:cs typeface="Georgia"/>
              </a:rPr>
              <a:t>and</a:t>
            </a:r>
            <a:r>
              <a:rPr sz="1000" spc="90" dirty="0">
                <a:latin typeface="Georgia"/>
                <a:cs typeface="Georgia"/>
              </a:rPr>
              <a:t> </a:t>
            </a:r>
            <a:r>
              <a:rPr sz="1000" i="1" spc="10" dirty="0">
                <a:latin typeface="Times New Roman"/>
                <a:cs typeface="Times New Roman"/>
              </a:rPr>
              <a:t>%fat</a:t>
            </a:r>
            <a:r>
              <a:rPr sz="1000" spc="10" dirty="0">
                <a:latin typeface="Georgia"/>
                <a:cs typeface="Georgia"/>
              </a:rPr>
              <a:t>.</a:t>
            </a:r>
            <a:endParaRPr sz="1000">
              <a:latin typeface="Georgia"/>
              <a:cs typeface="Georgia"/>
            </a:endParaRPr>
          </a:p>
          <a:p>
            <a:pPr marL="12700">
              <a:lnSpc>
                <a:spcPct val="100000"/>
              </a:lnSpc>
              <a:spcBef>
                <a:spcPts val="100"/>
              </a:spcBef>
            </a:pPr>
            <a:r>
              <a:rPr sz="1000" spc="-20" dirty="0">
                <a:latin typeface="Georgia"/>
                <a:cs typeface="Georgia"/>
              </a:rPr>
              <a:t>Draw</a:t>
            </a:r>
            <a:r>
              <a:rPr sz="1000" spc="90" dirty="0">
                <a:latin typeface="Georgia"/>
                <a:cs typeface="Georgia"/>
              </a:rPr>
              <a:t> </a:t>
            </a:r>
            <a:r>
              <a:rPr sz="1000" spc="-10" dirty="0">
                <a:latin typeface="Georgia"/>
                <a:cs typeface="Georgia"/>
              </a:rPr>
              <a:t>a</a:t>
            </a:r>
            <a:r>
              <a:rPr sz="1000" spc="95" dirty="0">
                <a:latin typeface="Georgia"/>
                <a:cs typeface="Georgia"/>
              </a:rPr>
              <a:t> </a:t>
            </a:r>
            <a:r>
              <a:rPr sz="1000" i="1" spc="15" dirty="0">
                <a:latin typeface="Times New Roman"/>
                <a:cs typeface="Times New Roman"/>
              </a:rPr>
              <a:t>scatter</a:t>
            </a:r>
            <a:r>
              <a:rPr sz="1000" i="1" spc="110" dirty="0">
                <a:latin typeface="Times New Roman"/>
                <a:cs typeface="Times New Roman"/>
              </a:rPr>
              <a:t> </a:t>
            </a:r>
            <a:r>
              <a:rPr sz="1000" i="1" spc="10" dirty="0">
                <a:latin typeface="Times New Roman"/>
                <a:cs typeface="Times New Roman"/>
              </a:rPr>
              <a:t>plot</a:t>
            </a:r>
            <a:r>
              <a:rPr sz="1000" i="1" spc="180" dirty="0">
                <a:latin typeface="Times New Roman"/>
                <a:cs typeface="Times New Roman"/>
              </a:rPr>
              <a:t> </a:t>
            </a:r>
            <a:r>
              <a:rPr sz="1000" spc="-30" dirty="0">
                <a:latin typeface="Georgia"/>
                <a:cs typeface="Georgia"/>
              </a:rPr>
              <a:t>for</a:t>
            </a:r>
            <a:r>
              <a:rPr sz="1000" spc="90" dirty="0">
                <a:latin typeface="Georgia"/>
                <a:cs typeface="Georgia"/>
              </a:rPr>
              <a:t> </a:t>
            </a:r>
            <a:r>
              <a:rPr sz="1000" spc="-30" dirty="0">
                <a:latin typeface="Georgia"/>
                <a:cs typeface="Georgia"/>
              </a:rPr>
              <a:t>these</a:t>
            </a:r>
            <a:r>
              <a:rPr sz="1000" spc="95" dirty="0">
                <a:latin typeface="Georgia"/>
                <a:cs typeface="Georgia"/>
              </a:rPr>
              <a:t> </a:t>
            </a:r>
            <a:r>
              <a:rPr sz="1000" spc="-30" dirty="0">
                <a:latin typeface="Georgia"/>
                <a:cs typeface="Georgia"/>
              </a:rPr>
              <a:t>two</a:t>
            </a:r>
            <a:r>
              <a:rPr sz="1000" spc="95" dirty="0">
                <a:latin typeface="Georgia"/>
                <a:cs typeface="Georgia"/>
              </a:rPr>
              <a:t> </a:t>
            </a:r>
            <a:r>
              <a:rPr sz="1000" spc="-25" dirty="0">
                <a:latin typeface="Georgia"/>
                <a:cs typeface="Georgia"/>
              </a:rPr>
              <a:t>variables.</a:t>
            </a:r>
            <a:endParaRPr sz="1000">
              <a:latin typeface="Georgia"/>
              <a:cs typeface="Georgia"/>
            </a:endParaRPr>
          </a:p>
          <a:p>
            <a:pPr marL="12700" marR="124460">
              <a:lnSpc>
                <a:spcPts val="1019"/>
              </a:lnSpc>
              <a:spcBef>
                <a:spcPts val="284"/>
              </a:spcBef>
            </a:pPr>
            <a:r>
              <a:rPr sz="1000" dirty="0">
                <a:latin typeface="Georgia"/>
                <a:cs typeface="Georgia"/>
              </a:rPr>
              <a:t>Calculate</a:t>
            </a:r>
            <a:r>
              <a:rPr sz="1000" spc="100" dirty="0">
                <a:latin typeface="Georgia"/>
                <a:cs typeface="Georgia"/>
              </a:rPr>
              <a:t> </a:t>
            </a:r>
            <a:r>
              <a:rPr sz="1000" spc="-15" dirty="0">
                <a:latin typeface="Georgia"/>
                <a:cs typeface="Georgia"/>
              </a:rPr>
              <a:t>the</a:t>
            </a:r>
            <a:r>
              <a:rPr sz="1000" spc="100" dirty="0">
                <a:latin typeface="Georgia"/>
                <a:cs typeface="Georgia"/>
              </a:rPr>
              <a:t> </a:t>
            </a:r>
            <a:r>
              <a:rPr sz="1000" spc="-25" dirty="0">
                <a:latin typeface="Georgia"/>
                <a:cs typeface="Georgia"/>
              </a:rPr>
              <a:t>Pearson</a:t>
            </a:r>
            <a:r>
              <a:rPr sz="1000" spc="100" dirty="0">
                <a:latin typeface="Georgia"/>
                <a:cs typeface="Georgia"/>
              </a:rPr>
              <a:t> </a:t>
            </a:r>
            <a:r>
              <a:rPr sz="1000" spc="-25" dirty="0">
                <a:latin typeface="Georgia"/>
                <a:cs typeface="Georgia"/>
              </a:rPr>
              <a:t>and</a:t>
            </a:r>
            <a:r>
              <a:rPr sz="1000" spc="100" dirty="0">
                <a:latin typeface="Georgia"/>
                <a:cs typeface="Georgia"/>
              </a:rPr>
              <a:t> </a:t>
            </a:r>
            <a:r>
              <a:rPr sz="1000" spc="-25" dirty="0">
                <a:latin typeface="Georgia"/>
                <a:cs typeface="Georgia"/>
              </a:rPr>
              <a:t>Spearman</a:t>
            </a:r>
            <a:r>
              <a:rPr sz="1000" spc="100" dirty="0">
                <a:latin typeface="Georgia"/>
                <a:cs typeface="Georgia"/>
              </a:rPr>
              <a:t> </a:t>
            </a:r>
            <a:r>
              <a:rPr sz="1000" spc="-20" dirty="0">
                <a:latin typeface="Georgia"/>
                <a:cs typeface="Georgia"/>
              </a:rPr>
              <a:t>correlation</a:t>
            </a:r>
            <a:r>
              <a:rPr sz="1000" spc="100" dirty="0">
                <a:latin typeface="Georgia"/>
                <a:cs typeface="Georgia"/>
              </a:rPr>
              <a:t> </a:t>
            </a:r>
            <a:r>
              <a:rPr sz="1000" spc="-30" dirty="0">
                <a:latin typeface="Georgia"/>
                <a:cs typeface="Georgia"/>
              </a:rPr>
              <a:t>coefficients</a:t>
            </a:r>
            <a:r>
              <a:rPr sz="1000" spc="100" dirty="0">
                <a:latin typeface="Georgia"/>
                <a:cs typeface="Georgia"/>
              </a:rPr>
              <a:t> </a:t>
            </a:r>
            <a:r>
              <a:rPr sz="1000" spc="-30" dirty="0">
                <a:latin typeface="Georgia"/>
                <a:cs typeface="Georgia"/>
              </a:rPr>
              <a:t>between</a:t>
            </a:r>
            <a:r>
              <a:rPr sz="1000" spc="105" dirty="0">
                <a:latin typeface="Georgia"/>
                <a:cs typeface="Georgia"/>
              </a:rPr>
              <a:t> </a:t>
            </a:r>
            <a:r>
              <a:rPr sz="1000" spc="-15" dirty="0">
                <a:latin typeface="Georgia"/>
                <a:cs typeface="Georgia"/>
              </a:rPr>
              <a:t>the</a:t>
            </a:r>
            <a:r>
              <a:rPr sz="1000" spc="100" dirty="0">
                <a:latin typeface="Georgia"/>
                <a:cs typeface="Georgia"/>
              </a:rPr>
              <a:t> </a:t>
            </a:r>
            <a:r>
              <a:rPr sz="1000" spc="-30" dirty="0">
                <a:latin typeface="Georgia"/>
                <a:cs typeface="Georgia"/>
              </a:rPr>
              <a:t>two </a:t>
            </a:r>
            <a:r>
              <a:rPr sz="1000" spc="-229" dirty="0">
                <a:latin typeface="Georgia"/>
                <a:cs typeface="Georgia"/>
              </a:rPr>
              <a:t> </a:t>
            </a:r>
            <a:r>
              <a:rPr sz="1000" spc="-10" dirty="0">
                <a:latin typeface="Georgia"/>
                <a:cs typeface="Georgia"/>
              </a:rPr>
              <a:t>attributes.</a:t>
            </a:r>
            <a:endParaRPr sz="10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3" name="object 1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101</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Excercises</a:t>
            </a:r>
            <a:r>
              <a:rPr spc="65" dirty="0"/>
              <a:t> </a:t>
            </a:r>
            <a:r>
              <a:rPr spc="25" dirty="0"/>
              <a:t>(cont’d)</a:t>
            </a:r>
          </a:p>
        </p:txBody>
      </p:sp>
      <p:grpSp>
        <p:nvGrpSpPr>
          <p:cNvPr id="35" name="object 35"/>
          <p:cNvGrpSpPr/>
          <p:nvPr/>
        </p:nvGrpSpPr>
        <p:grpSpPr>
          <a:xfrm>
            <a:off x="0" y="3121545"/>
            <a:ext cx="5760085" cy="118745"/>
            <a:chOff x="0" y="3121545"/>
            <a:chExt cx="5760085" cy="118745"/>
          </a:xfrm>
        </p:grpSpPr>
        <p:sp>
          <p:nvSpPr>
            <p:cNvPr id="36" name="object 3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37" name="object 3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38" name="object 3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39" name="object 39"/>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40" name="object 40"/>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102</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pic>
        <p:nvPicPr>
          <p:cNvPr id="42" name="Picture 41">
            <a:extLst>
              <a:ext uri="{FF2B5EF4-FFF2-40B4-BE49-F238E27FC236}">
                <a16:creationId xmlns:a16="http://schemas.microsoft.com/office/drawing/2014/main" id="{3A1EFB11-10FA-EAE2-638A-0CEF92D42D42}"/>
              </a:ext>
            </a:extLst>
          </p:cNvPr>
          <p:cNvPicPr>
            <a:picLocks noChangeAspect="1"/>
          </p:cNvPicPr>
          <p:nvPr/>
        </p:nvPicPr>
        <p:blipFill>
          <a:blip r:embed="rId3"/>
          <a:stretch>
            <a:fillRect/>
          </a:stretch>
        </p:blipFill>
        <p:spPr>
          <a:xfrm>
            <a:off x="738784" y="341055"/>
            <a:ext cx="3581400" cy="2706821"/>
          </a:xfrm>
          <a:prstGeom prst="rect">
            <a:avLst/>
          </a:prstGeom>
        </p:spPr>
      </p:pic>
    </p:spTree>
  </p:cSld>
  <p:clrMapOvr>
    <a:masterClrMapping/>
  </p:clrMapOvr>
  <p:transition>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455420" cy="244475"/>
          </a:xfrm>
          <a:prstGeom prst="rect">
            <a:avLst/>
          </a:prstGeom>
        </p:spPr>
        <p:txBody>
          <a:bodyPr vert="horz" wrap="square" lIns="0" tIns="17145" rIns="0" bIns="0" rtlCol="0">
            <a:spAutoFit/>
          </a:bodyPr>
          <a:lstStyle/>
          <a:p>
            <a:pPr marL="12700">
              <a:lnSpc>
                <a:spcPct val="100000"/>
              </a:lnSpc>
              <a:spcBef>
                <a:spcPts val="135"/>
              </a:spcBef>
            </a:pPr>
            <a:r>
              <a:rPr dirty="0"/>
              <a:t>Excercises</a:t>
            </a:r>
            <a:r>
              <a:rPr spc="65" dirty="0"/>
              <a:t> </a:t>
            </a:r>
            <a:r>
              <a:rPr spc="25" dirty="0"/>
              <a:t>(cont’d)</a:t>
            </a:r>
          </a:p>
        </p:txBody>
      </p:sp>
      <p:sp>
        <p:nvSpPr>
          <p:cNvPr id="3" name="object 3"/>
          <p:cNvSpPr/>
          <p:nvPr/>
        </p:nvSpPr>
        <p:spPr>
          <a:xfrm>
            <a:off x="299567" y="87454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576668" y="1216075"/>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576668" y="1510195"/>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576668" y="1804301"/>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p:nvPr/>
        </p:nvSpPr>
        <p:spPr>
          <a:xfrm>
            <a:off x="576668" y="1969363"/>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8" name="object 8"/>
          <p:cNvSpPr/>
          <p:nvPr/>
        </p:nvSpPr>
        <p:spPr>
          <a:xfrm>
            <a:off x="576668" y="2263482"/>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9" name="object 9"/>
          <p:cNvSpPr txBox="1"/>
          <p:nvPr/>
        </p:nvSpPr>
        <p:spPr>
          <a:xfrm>
            <a:off x="258216" y="803895"/>
            <a:ext cx="5316855" cy="1578610"/>
          </a:xfrm>
          <a:prstGeom prst="rect">
            <a:avLst/>
          </a:prstGeom>
        </p:spPr>
        <p:txBody>
          <a:bodyPr vert="horz" wrap="square" lIns="0" tIns="29845" rIns="0" bIns="0" rtlCol="0">
            <a:spAutoFit/>
          </a:bodyPr>
          <a:lstStyle/>
          <a:p>
            <a:pPr marL="208279" marR="243840" indent="-145415">
              <a:lnSpc>
                <a:spcPts val="1190"/>
              </a:lnSpc>
              <a:spcBef>
                <a:spcPts val="235"/>
              </a:spcBef>
            </a:pPr>
            <a:r>
              <a:rPr sz="800" spc="-20" dirty="0">
                <a:solidFill>
                  <a:srgbClr val="FFFFFF"/>
                </a:solidFill>
                <a:latin typeface="Georgia"/>
                <a:cs typeface="Georgia"/>
              </a:rPr>
              <a:t>3</a:t>
            </a:r>
            <a:r>
              <a:rPr sz="800" spc="15" dirty="0">
                <a:solidFill>
                  <a:srgbClr val="FFFFFF"/>
                </a:solidFill>
                <a:latin typeface="Georgia"/>
                <a:cs typeface="Georgia"/>
              </a:rPr>
              <a:t> </a:t>
            </a:r>
            <a:r>
              <a:rPr sz="1100" dirty="0">
                <a:latin typeface="Georgia"/>
                <a:cs typeface="Georgia"/>
              </a:rPr>
              <a:t>Let</a:t>
            </a:r>
            <a:r>
              <a:rPr sz="1100" spc="95" dirty="0">
                <a:latin typeface="Georgia"/>
                <a:cs typeface="Georgia"/>
              </a:rPr>
              <a:t> </a:t>
            </a:r>
            <a:r>
              <a:rPr sz="1100" spc="15" dirty="0">
                <a:latin typeface="Lucida Sans Unicode"/>
                <a:cs typeface="Lucida Sans Unicode"/>
              </a:rPr>
              <a:t>D</a:t>
            </a:r>
            <a:r>
              <a:rPr sz="1100" spc="45" dirty="0">
                <a:latin typeface="Lucida Sans Unicode"/>
                <a:cs typeface="Lucida Sans Unicode"/>
              </a:rPr>
              <a:t> </a:t>
            </a:r>
            <a:r>
              <a:rPr sz="1100" spc="-25" dirty="0">
                <a:latin typeface="Georgia"/>
                <a:cs typeface="Georgia"/>
              </a:rPr>
              <a:t>(in</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previous</a:t>
            </a:r>
            <a:r>
              <a:rPr sz="1100" spc="95" dirty="0">
                <a:latin typeface="Georgia"/>
                <a:cs typeface="Georgia"/>
              </a:rPr>
              <a:t> </a:t>
            </a:r>
            <a:r>
              <a:rPr sz="1100" spc="-30" dirty="0">
                <a:latin typeface="Georgia"/>
                <a:cs typeface="Georgia"/>
              </a:rPr>
              <a:t>slide)</a:t>
            </a:r>
            <a:r>
              <a:rPr sz="1100" spc="100" dirty="0">
                <a:latin typeface="Georgia"/>
                <a:cs typeface="Georgia"/>
              </a:rPr>
              <a:t> </a:t>
            </a:r>
            <a:r>
              <a:rPr sz="1100" spc="-20" dirty="0">
                <a:latin typeface="Georgia"/>
                <a:cs typeface="Georgia"/>
              </a:rPr>
              <a:t>be</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50" dirty="0">
                <a:latin typeface="Georgia"/>
                <a:cs typeface="Georgia"/>
              </a:rPr>
              <a:t>number</a:t>
            </a:r>
            <a:r>
              <a:rPr sz="1100" spc="100" dirty="0">
                <a:latin typeface="Georgia"/>
                <a:cs typeface="Georgia"/>
              </a:rPr>
              <a:t> </a:t>
            </a:r>
            <a:r>
              <a:rPr sz="1100" spc="-40" dirty="0">
                <a:latin typeface="Georgia"/>
                <a:cs typeface="Georgia"/>
              </a:rPr>
              <a:t>of</a:t>
            </a:r>
            <a:r>
              <a:rPr sz="1100" spc="95" dirty="0">
                <a:latin typeface="Georgia"/>
                <a:cs typeface="Georgia"/>
              </a:rPr>
              <a:t> </a:t>
            </a:r>
            <a:r>
              <a:rPr sz="1100" spc="-25" dirty="0">
                <a:solidFill>
                  <a:srgbClr val="0000FF"/>
                </a:solidFill>
                <a:latin typeface="Georgia"/>
                <a:cs typeface="Georgia"/>
              </a:rPr>
              <a:t>appearances</a:t>
            </a:r>
            <a:r>
              <a:rPr sz="1100" spc="-25" dirty="0">
                <a:latin typeface="Georgia"/>
                <a:cs typeface="Georgia"/>
              </a:rPr>
              <a:t>,</a:t>
            </a:r>
            <a:r>
              <a:rPr sz="1100" spc="100" dirty="0">
                <a:latin typeface="Georgia"/>
                <a:cs typeface="Georgia"/>
              </a:rPr>
              <a:t> </a:t>
            </a:r>
            <a:r>
              <a:rPr sz="1100" spc="-25" dirty="0">
                <a:solidFill>
                  <a:srgbClr val="FF0000"/>
                </a:solidFill>
                <a:latin typeface="Georgia"/>
                <a:cs typeface="Georgia"/>
              </a:rPr>
              <a:t>goals</a:t>
            </a:r>
            <a:r>
              <a:rPr sz="1100" spc="-25" dirty="0">
                <a:latin typeface="Georgia"/>
                <a:cs typeface="Georgia"/>
              </a:rPr>
              <a:t>,</a:t>
            </a:r>
            <a:r>
              <a:rPr sz="1100" spc="95" dirty="0">
                <a:latin typeface="Georgia"/>
                <a:cs typeface="Georgia"/>
              </a:rPr>
              <a:t> </a:t>
            </a:r>
            <a:r>
              <a:rPr sz="1100" spc="-30" dirty="0">
                <a:latin typeface="Georgia"/>
                <a:cs typeface="Georgia"/>
              </a:rPr>
              <a:t>and</a:t>
            </a:r>
            <a:r>
              <a:rPr sz="1100" spc="100" dirty="0">
                <a:latin typeface="Georgia"/>
                <a:cs typeface="Georgia"/>
              </a:rPr>
              <a:t> </a:t>
            </a:r>
            <a:r>
              <a:rPr sz="1100" spc="-30" dirty="0">
                <a:solidFill>
                  <a:srgbClr val="7F007F"/>
                </a:solidFill>
                <a:latin typeface="Georgia"/>
                <a:cs typeface="Georgia"/>
              </a:rPr>
              <a:t>assists</a:t>
            </a:r>
            <a:r>
              <a:rPr sz="1100" spc="95" dirty="0">
                <a:solidFill>
                  <a:srgbClr val="7F007F"/>
                </a:solidFill>
                <a:latin typeface="Georgia"/>
                <a:cs typeface="Georgia"/>
              </a:rPr>
              <a:t> </a:t>
            </a:r>
            <a:r>
              <a:rPr sz="1100" spc="-40" dirty="0">
                <a:latin typeface="Georgia"/>
                <a:cs typeface="Georgia"/>
              </a:rPr>
              <a:t>of </a:t>
            </a:r>
            <a:r>
              <a:rPr sz="1100" spc="-254" dirty="0">
                <a:latin typeface="Georgia"/>
                <a:cs typeface="Georgia"/>
              </a:rPr>
              <a:t> </a:t>
            </a:r>
            <a:r>
              <a:rPr sz="1100" spc="-15" dirty="0">
                <a:latin typeface="Georgia"/>
                <a:cs typeface="Georgia"/>
              </a:rPr>
              <a:t>Cristiano</a:t>
            </a:r>
            <a:r>
              <a:rPr sz="1100" spc="95" dirty="0">
                <a:latin typeface="Georgia"/>
                <a:cs typeface="Georgia"/>
              </a:rPr>
              <a:t> </a:t>
            </a:r>
            <a:r>
              <a:rPr sz="1100" spc="-30" dirty="0">
                <a:latin typeface="Georgia"/>
                <a:cs typeface="Georgia"/>
              </a:rPr>
              <a:t>Ronaldo</a:t>
            </a:r>
            <a:r>
              <a:rPr sz="1100" spc="100" dirty="0">
                <a:latin typeface="Georgia"/>
                <a:cs typeface="Georgia"/>
              </a:rPr>
              <a:t> </a:t>
            </a:r>
            <a:r>
              <a:rPr sz="1100" spc="-35" dirty="0">
                <a:latin typeface="Georgia"/>
                <a:cs typeface="Georgia"/>
              </a:rPr>
              <a:t>in</a:t>
            </a:r>
            <a:r>
              <a:rPr sz="1100" spc="95" dirty="0">
                <a:latin typeface="Georgia"/>
                <a:cs typeface="Georgia"/>
              </a:rPr>
              <a:t> </a:t>
            </a:r>
            <a:r>
              <a:rPr sz="1100" spc="-30" dirty="0">
                <a:latin typeface="Georgia"/>
                <a:cs typeface="Georgia"/>
              </a:rPr>
              <a:t>Champions</a:t>
            </a:r>
            <a:r>
              <a:rPr sz="1100" spc="100" dirty="0">
                <a:latin typeface="Georgia"/>
                <a:cs typeface="Georgia"/>
              </a:rPr>
              <a:t> </a:t>
            </a:r>
            <a:r>
              <a:rPr sz="1100" spc="-25" dirty="0">
                <a:latin typeface="Georgia"/>
                <a:cs typeface="Georgia"/>
              </a:rPr>
              <a:t>League</a:t>
            </a:r>
            <a:r>
              <a:rPr sz="1100" spc="95" dirty="0">
                <a:latin typeface="Georgia"/>
                <a:cs typeface="Georgia"/>
              </a:rPr>
              <a:t> </a:t>
            </a:r>
            <a:r>
              <a:rPr sz="1100" spc="-45" dirty="0">
                <a:latin typeface="Georgia"/>
                <a:cs typeface="Georgia"/>
              </a:rPr>
              <a:t>from</a:t>
            </a:r>
            <a:r>
              <a:rPr sz="1100" spc="100" dirty="0">
                <a:latin typeface="Georgia"/>
                <a:cs typeface="Georgia"/>
              </a:rPr>
              <a:t> </a:t>
            </a:r>
            <a:r>
              <a:rPr sz="1100" spc="-45" dirty="0">
                <a:latin typeface="Georgia"/>
                <a:cs typeface="Georgia"/>
              </a:rPr>
              <a:t>season</a:t>
            </a:r>
            <a:r>
              <a:rPr sz="1100" spc="100" dirty="0">
                <a:latin typeface="Georgia"/>
                <a:cs typeface="Georgia"/>
              </a:rPr>
              <a:t> </a:t>
            </a:r>
            <a:r>
              <a:rPr sz="1100" spc="-90" dirty="0">
                <a:latin typeface="Georgia"/>
                <a:cs typeface="Georgia"/>
              </a:rPr>
              <a:t>2003/2004</a:t>
            </a:r>
            <a:r>
              <a:rPr sz="1100" spc="-70" dirty="0">
                <a:latin typeface="Georgia"/>
                <a:cs typeface="Georgia"/>
              </a:rPr>
              <a:t> </a:t>
            </a:r>
            <a:r>
              <a:rPr sz="1100" spc="-10" dirty="0">
                <a:latin typeface="Georgia"/>
                <a:cs typeface="Georgia"/>
              </a:rPr>
              <a:t>to</a:t>
            </a:r>
            <a:r>
              <a:rPr sz="1100" spc="95" dirty="0">
                <a:latin typeface="Georgia"/>
                <a:cs typeface="Georgia"/>
              </a:rPr>
              <a:t> </a:t>
            </a:r>
            <a:r>
              <a:rPr sz="1100" spc="-55" dirty="0">
                <a:latin typeface="Georgia"/>
                <a:cs typeface="Georgia"/>
              </a:rPr>
              <a:t>2021/2022.</a:t>
            </a:r>
            <a:endParaRPr sz="1100">
              <a:latin typeface="Georgia"/>
              <a:cs typeface="Georgia"/>
            </a:endParaRPr>
          </a:p>
          <a:p>
            <a:pPr marL="485140" marR="225425" indent="-145415">
              <a:lnSpc>
                <a:spcPts val="1019"/>
              </a:lnSpc>
              <a:spcBef>
                <a:spcPts val="450"/>
              </a:spcBef>
              <a:buClr>
                <a:srgbClr val="FFFFFF"/>
              </a:buClr>
              <a:buSzPct val="80000"/>
              <a:buAutoNum type="alphaLcPeriod"/>
              <a:tabLst>
                <a:tab pos="485775" algn="l"/>
              </a:tabLst>
            </a:pPr>
            <a:r>
              <a:rPr sz="1000" dirty="0">
                <a:latin typeface="Georgia"/>
                <a:cs typeface="Georgia"/>
              </a:rPr>
              <a:t>Calculate</a:t>
            </a:r>
            <a:r>
              <a:rPr sz="1000" spc="100" dirty="0">
                <a:latin typeface="Georgia"/>
                <a:cs typeface="Georgia"/>
              </a:rPr>
              <a:t> </a:t>
            </a:r>
            <a:r>
              <a:rPr sz="1000" spc="-15" dirty="0">
                <a:latin typeface="Georgia"/>
                <a:cs typeface="Georgia"/>
              </a:rPr>
              <a:t>the</a:t>
            </a:r>
            <a:r>
              <a:rPr sz="1000" spc="100" dirty="0">
                <a:latin typeface="Georgia"/>
                <a:cs typeface="Georgia"/>
              </a:rPr>
              <a:t> </a:t>
            </a:r>
            <a:r>
              <a:rPr sz="1000" i="1" spc="20" dirty="0">
                <a:latin typeface="Times New Roman"/>
                <a:cs typeface="Times New Roman"/>
              </a:rPr>
              <a:t>mean</a:t>
            </a:r>
            <a:r>
              <a:rPr sz="1000" spc="20" dirty="0">
                <a:latin typeface="Georgia"/>
                <a:cs typeface="Georgia"/>
              </a:rPr>
              <a:t>,</a:t>
            </a:r>
            <a:r>
              <a:rPr sz="1000" spc="100" dirty="0">
                <a:latin typeface="Georgia"/>
                <a:cs typeface="Georgia"/>
              </a:rPr>
              <a:t> </a:t>
            </a:r>
            <a:r>
              <a:rPr sz="1000" i="1" spc="20" dirty="0">
                <a:latin typeface="Times New Roman"/>
                <a:cs typeface="Times New Roman"/>
              </a:rPr>
              <a:t>median</a:t>
            </a:r>
            <a:r>
              <a:rPr sz="1000" spc="20" dirty="0">
                <a:latin typeface="Georgia"/>
                <a:cs typeface="Georgia"/>
              </a:rPr>
              <a:t>,</a:t>
            </a:r>
            <a:r>
              <a:rPr sz="1000" spc="100" dirty="0">
                <a:latin typeface="Georgia"/>
                <a:cs typeface="Georgia"/>
              </a:rPr>
              <a:t> </a:t>
            </a:r>
            <a:r>
              <a:rPr sz="1000" i="1" spc="10" dirty="0">
                <a:latin typeface="Times New Roman"/>
                <a:cs typeface="Times New Roman"/>
              </a:rPr>
              <a:t>mode</a:t>
            </a:r>
            <a:r>
              <a:rPr sz="1000" spc="10" dirty="0">
                <a:latin typeface="Georgia"/>
                <a:cs typeface="Georgia"/>
              </a:rPr>
              <a:t>,</a:t>
            </a:r>
            <a:r>
              <a:rPr sz="1000" spc="100" dirty="0">
                <a:latin typeface="Georgia"/>
                <a:cs typeface="Georgia"/>
              </a:rPr>
              <a:t> </a:t>
            </a:r>
            <a:r>
              <a:rPr sz="1000" i="1" spc="10" dirty="0">
                <a:latin typeface="Times New Roman"/>
                <a:cs typeface="Times New Roman"/>
              </a:rPr>
              <a:t>variance</a:t>
            </a:r>
            <a:r>
              <a:rPr sz="1000" spc="10" dirty="0">
                <a:latin typeface="Georgia"/>
                <a:cs typeface="Georgia"/>
              </a:rPr>
              <a:t>,</a:t>
            </a:r>
            <a:r>
              <a:rPr sz="1000" spc="100" dirty="0">
                <a:latin typeface="Georgia"/>
                <a:cs typeface="Georgia"/>
              </a:rPr>
              <a:t> </a:t>
            </a:r>
            <a:r>
              <a:rPr sz="1000" i="1" spc="10" dirty="0">
                <a:latin typeface="Times New Roman"/>
                <a:cs typeface="Times New Roman"/>
              </a:rPr>
              <a:t>standard</a:t>
            </a:r>
            <a:r>
              <a:rPr sz="1000" i="1" spc="114" dirty="0">
                <a:latin typeface="Times New Roman"/>
                <a:cs typeface="Times New Roman"/>
              </a:rPr>
              <a:t> </a:t>
            </a:r>
            <a:r>
              <a:rPr sz="1000" i="1" spc="20" dirty="0">
                <a:latin typeface="Times New Roman"/>
                <a:cs typeface="Times New Roman"/>
              </a:rPr>
              <a:t>deviation</a:t>
            </a:r>
            <a:r>
              <a:rPr sz="1000" i="1" spc="165" dirty="0">
                <a:latin typeface="Times New Roman"/>
                <a:cs typeface="Times New Roman"/>
              </a:rPr>
              <a:t> </a:t>
            </a:r>
            <a:r>
              <a:rPr sz="1000" spc="-35" dirty="0">
                <a:latin typeface="Georgia"/>
                <a:cs typeface="Georgia"/>
              </a:rPr>
              <a:t>of</a:t>
            </a:r>
            <a:r>
              <a:rPr sz="1000" spc="100" dirty="0">
                <a:latin typeface="Georgia"/>
                <a:cs typeface="Georgia"/>
              </a:rPr>
              <a:t> </a:t>
            </a:r>
            <a:r>
              <a:rPr sz="1000" spc="-25" dirty="0">
                <a:latin typeface="Georgia"/>
                <a:cs typeface="Georgia"/>
              </a:rPr>
              <a:t>three</a:t>
            </a:r>
            <a:r>
              <a:rPr sz="1000" spc="100" dirty="0">
                <a:latin typeface="Georgia"/>
                <a:cs typeface="Georgia"/>
              </a:rPr>
              <a:t> </a:t>
            </a:r>
            <a:r>
              <a:rPr sz="1000" spc="-10" dirty="0">
                <a:latin typeface="Georgia"/>
                <a:cs typeface="Georgia"/>
              </a:rPr>
              <a:t>attributes </a:t>
            </a:r>
            <a:r>
              <a:rPr sz="1000" spc="-225" dirty="0">
                <a:latin typeface="Georgia"/>
                <a:cs typeface="Georgia"/>
              </a:rPr>
              <a:t> </a:t>
            </a:r>
            <a:r>
              <a:rPr sz="1000" spc="-20" dirty="0">
                <a:solidFill>
                  <a:srgbClr val="0000FF"/>
                </a:solidFill>
                <a:latin typeface="Georgia"/>
                <a:cs typeface="Georgia"/>
              </a:rPr>
              <a:t>appearances</a:t>
            </a:r>
            <a:r>
              <a:rPr sz="1000" spc="-20" dirty="0">
                <a:latin typeface="Georgia"/>
                <a:cs typeface="Georgia"/>
              </a:rPr>
              <a:t>,</a:t>
            </a:r>
            <a:r>
              <a:rPr sz="1000" spc="85" dirty="0">
                <a:latin typeface="Georgia"/>
                <a:cs typeface="Georgia"/>
              </a:rPr>
              <a:t> </a:t>
            </a:r>
            <a:r>
              <a:rPr sz="1000" spc="-25" dirty="0">
                <a:solidFill>
                  <a:srgbClr val="FF0000"/>
                </a:solidFill>
                <a:latin typeface="Georgia"/>
                <a:cs typeface="Georgia"/>
              </a:rPr>
              <a:t>goals</a:t>
            </a:r>
            <a:r>
              <a:rPr sz="1000" spc="-25" dirty="0">
                <a:latin typeface="Georgia"/>
                <a:cs typeface="Georgia"/>
              </a:rPr>
              <a:t>,</a:t>
            </a:r>
            <a:r>
              <a:rPr sz="1000" spc="90" dirty="0">
                <a:latin typeface="Georgia"/>
                <a:cs typeface="Georgia"/>
              </a:rPr>
              <a:t> </a:t>
            </a:r>
            <a:r>
              <a:rPr sz="1000" spc="-25" dirty="0">
                <a:latin typeface="Georgia"/>
                <a:cs typeface="Georgia"/>
              </a:rPr>
              <a:t>and</a:t>
            </a:r>
            <a:r>
              <a:rPr sz="1000" spc="90" dirty="0">
                <a:latin typeface="Georgia"/>
                <a:cs typeface="Georgia"/>
              </a:rPr>
              <a:t> </a:t>
            </a:r>
            <a:r>
              <a:rPr sz="1000" spc="-25" dirty="0">
                <a:solidFill>
                  <a:srgbClr val="7F007F"/>
                </a:solidFill>
                <a:latin typeface="Georgia"/>
                <a:cs typeface="Georgia"/>
              </a:rPr>
              <a:t>assists</a:t>
            </a:r>
            <a:r>
              <a:rPr sz="1000" spc="-25" dirty="0">
                <a:latin typeface="Georgia"/>
                <a:cs typeface="Georgia"/>
              </a:rPr>
              <a:t>.</a:t>
            </a:r>
            <a:endParaRPr sz="1000">
              <a:latin typeface="Georgia"/>
              <a:cs typeface="Georgia"/>
            </a:endParaRPr>
          </a:p>
          <a:p>
            <a:pPr marL="485140" marR="413384" indent="-148590">
              <a:lnSpc>
                <a:spcPts val="1019"/>
              </a:lnSpc>
              <a:spcBef>
                <a:spcPts val="275"/>
              </a:spcBef>
              <a:buClr>
                <a:srgbClr val="FFFFFF"/>
              </a:buClr>
              <a:buSzPct val="80000"/>
              <a:buAutoNum type="alphaLcPeriod"/>
              <a:tabLst>
                <a:tab pos="485775" algn="l"/>
              </a:tabLst>
            </a:pPr>
            <a:r>
              <a:rPr sz="1000" spc="-10" dirty="0">
                <a:latin typeface="Georgia"/>
                <a:cs typeface="Georgia"/>
              </a:rPr>
              <a:t>Find</a:t>
            </a:r>
            <a:r>
              <a:rPr sz="1000" spc="95" dirty="0">
                <a:latin typeface="Georgia"/>
                <a:cs typeface="Georgia"/>
              </a:rPr>
              <a:t> </a:t>
            </a:r>
            <a:r>
              <a:rPr sz="1000" spc="-15" dirty="0">
                <a:latin typeface="Georgia"/>
                <a:cs typeface="Georgia"/>
              </a:rPr>
              <a:t>the</a:t>
            </a:r>
            <a:r>
              <a:rPr sz="1000" spc="95" dirty="0">
                <a:latin typeface="Georgia"/>
                <a:cs typeface="Georgia"/>
              </a:rPr>
              <a:t> </a:t>
            </a:r>
            <a:r>
              <a:rPr sz="1000" i="1" spc="20" dirty="0">
                <a:latin typeface="Times New Roman"/>
                <a:cs typeface="Times New Roman"/>
              </a:rPr>
              <a:t>first</a:t>
            </a:r>
            <a:r>
              <a:rPr sz="1000" i="1" spc="110" dirty="0">
                <a:latin typeface="Times New Roman"/>
                <a:cs typeface="Times New Roman"/>
              </a:rPr>
              <a:t> </a:t>
            </a:r>
            <a:r>
              <a:rPr sz="1000" i="1" spc="5" dirty="0">
                <a:latin typeface="Times New Roman"/>
                <a:cs typeface="Times New Roman"/>
              </a:rPr>
              <a:t>quartile</a:t>
            </a:r>
            <a:r>
              <a:rPr sz="1000" i="1" spc="160" dirty="0">
                <a:latin typeface="Times New Roman"/>
                <a:cs typeface="Times New Roman"/>
              </a:rPr>
              <a:t> </a:t>
            </a:r>
            <a:r>
              <a:rPr sz="1000" spc="55" dirty="0">
                <a:latin typeface="Georgia"/>
                <a:cs typeface="Georgia"/>
              </a:rPr>
              <a:t>(</a:t>
            </a:r>
            <a:r>
              <a:rPr sz="1000" i="1" spc="55" dirty="0">
                <a:latin typeface="Calibri"/>
                <a:cs typeface="Calibri"/>
              </a:rPr>
              <a:t>Q</a:t>
            </a:r>
            <a:r>
              <a:rPr sz="1050" spc="82" baseline="-11904" dirty="0">
                <a:latin typeface="Calibri"/>
                <a:cs typeface="Calibri"/>
              </a:rPr>
              <a:t>1</a:t>
            </a:r>
            <a:r>
              <a:rPr sz="1000" spc="55" dirty="0">
                <a:latin typeface="Georgia"/>
                <a:cs typeface="Georgia"/>
              </a:rPr>
              <a:t>)</a:t>
            </a:r>
            <a:r>
              <a:rPr sz="1000" spc="95" dirty="0">
                <a:latin typeface="Georgia"/>
                <a:cs typeface="Georgia"/>
              </a:rPr>
              <a:t> </a:t>
            </a:r>
            <a:r>
              <a:rPr sz="1000" spc="-25" dirty="0">
                <a:latin typeface="Georgia"/>
                <a:cs typeface="Georgia"/>
              </a:rPr>
              <a:t>and</a:t>
            </a:r>
            <a:r>
              <a:rPr sz="1000" spc="95" dirty="0">
                <a:latin typeface="Georgia"/>
                <a:cs typeface="Georgia"/>
              </a:rPr>
              <a:t> </a:t>
            </a:r>
            <a:r>
              <a:rPr sz="1000" spc="-15" dirty="0">
                <a:latin typeface="Georgia"/>
                <a:cs typeface="Georgia"/>
              </a:rPr>
              <a:t>the</a:t>
            </a:r>
            <a:r>
              <a:rPr sz="1000" spc="95" dirty="0">
                <a:latin typeface="Georgia"/>
                <a:cs typeface="Georgia"/>
              </a:rPr>
              <a:t> </a:t>
            </a:r>
            <a:r>
              <a:rPr sz="1000" i="1" spc="15" dirty="0">
                <a:latin typeface="Times New Roman"/>
                <a:cs typeface="Times New Roman"/>
              </a:rPr>
              <a:t>third</a:t>
            </a:r>
            <a:r>
              <a:rPr sz="1000" i="1" spc="110" dirty="0">
                <a:latin typeface="Times New Roman"/>
                <a:cs typeface="Times New Roman"/>
              </a:rPr>
              <a:t> </a:t>
            </a:r>
            <a:r>
              <a:rPr sz="1000" i="1" spc="5" dirty="0">
                <a:latin typeface="Times New Roman"/>
                <a:cs typeface="Times New Roman"/>
              </a:rPr>
              <a:t>quartile</a:t>
            </a:r>
            <a:r>
              <a:rPr sz="1000" i="1" spc="165" dirty="0">
                <a:latin typeface="Times New Roman"/>
                <a:cs typeface="Times New Roman"/>
              </a:rPr>
              <a:t> </a:t>
            </a:r>
            <a:r>
              <a:rPr sz="1000" spc="55" dirty="0">
                <a:latin typeface="Georgia"/>
                <a:cs typeface="Georgia"/>
              </a:rPr>
              <a:t>(</a:t>
            </a:r>
            <a:r>
              <a:rPr sz="1000" i="1" spc="55" dirty="0">
                <a:latin typeface="Calibri"/>
                <a:cs typeface="Calibri"/>
              </a:rPr>
              <a:t>Q</a:t>
            </a:r>
            <a:r>
              <a:rPr sz="1050" spc="82" baseline="-11904" dirty="0">
                <a:latin typeface="Calibri"/>
                <a:cs typeface="Calibri"/>
              </a:rPr>
              <a:t>3</a:t>
            </a:r>
            <a:r>
              <a:rPr sz="1000" spc="55" dirty="0">
                <a:latin typeface="Georgia"/>
                <a:cs typeface="Georgia"/>
              </a:rPr>
              <a:t>)</a:t>
            </a:r>
            <a:r>
              <a:rPr sz="1000" spc="95" dirty="0">
                <a:latin typeface="Georgia"/>
                <a:cs typeface="Georgia"/>
              </a:rPr>
              <a:t> </a:t>
            </a:r>
            <a:r>
              <a:rPr sz="1000" spc="-35" dirty="0">
                <a:latin typeface="Georgia"/>
                <a:cs typeface="Georgia"/>
              </a:rPr>
              <a:t>of</a:t>
            </a:r>
            <a:r>
              <a:rPr sz="1000" spc="95" dirty="0">
                <a:latin typeface="Georgia"/>
                <a:cs typeface="Georgia"/>
              </a:rPr>
              <a:t> </a:t>
            </a:r>
            <a:r>
              <a:rPr sz="1000" spc="-25" dirty="0">
                <a:latin typeface="Georgia"/>
                <a:cs typeface="Georgia"/>
              </a:rPr>
              <a:t>three</a:t>
            </a:r>
            <a:r>
              <a:rPr sz="1000" spc="95" dirty="0">
                <a:latin typeface="Georgia"/>
                <a:cs typeface="Georgia"/>
              </a:rPr>
              <a:t> </a:t>
            </a:r>
            <a:r>
              <a:rPr sz="1000" spc="-25" dirty="0">
                <a:latin typeface="Georgia"/>
                <a:cs typeface="Georgia"/>
              </a:rPr>
              <a:t>three</a:t>
            </a:r>
            <a:r>
              <a:rPr sz="1000" spc="95" dirty="0">
                <a:latin typeface="Georgia"/>
                <a:cs typeface="Georgia"/>
              </a:rPr>
              <a:t> </a:t>
            </a:r>
            <a:r>
              <a:rPr sz="1000" spc="-10" dirty="0">
                <a:latin typeface="Georgia"/>
                <a:cs typeface="Georgia"/>
              </a:rPr>
              <a:t>attributes </a:t>
            </a:r>
            <a:r>
              <a:rPr sz="1000" spc="-5" dirty="0">
                <a:latin typeface="Georgia"/>
                <a:cs typeface="Georgia"/>
              </a:rPr>
              <a:t> </a:t>
            </a:r>
            <a:r>
              <a:rPr sz="1000" spc="-20" dirty="0">
                <a:solidFill>
                  <a:srgbClr val="0000FF"/>
                </a:solidFill>
                <a:latin typeface="Georgia"/>
                <a:cs typeface="Georgia"/>
              </a:rPr>
              <a:t>appearances</a:t>
            </a:r>
            <a:r>
              <a:rPr sz="1000" spc="-20" dirty="0">
                <a:latin typeface="Georgia"/>
                <a:cs typeface="Georgia"/>
              </a:rPr>
              <a:t>,</a:t>
            </a:r>
            <a:r>
              <a:rPr sz="1000" spc="85" dirty="0">
                <a:latin typeface="Georgia"/>
                <a:cs typeface="Georgia"/>
              </a:rPr>
              <a:t> </a:t>
            </a:r>
            <a:r>
              <a:rPr sz="1000" spc="-25" dirty="0">
                <a:solidFill>
                  <a:srgbClr val="FF0000"/>
                </a:solidFill>
                <a:latin typeface="Georgia"/>
                <a:cs typeface="Georgia"/>
              </a:rPr>
              <a:t>goals</a:t>
            </a:r>
            <a:r>
              <a:rPr sz="1000" spc="-25" dirty="0">
                <a:latin typeface="Georgia"/>
                <a:cs typeface="Georgia"/>
              </a:rPr>
              <a:t>,</a:t>
            </a:r>
            <a:r>
              <a:rPr sz="1000" spc="90" dirty="0">
                <a:latin typeface="Georgia"/>
                <a:cs typeface="Georgia"/>
              </a:rPr>
              <a:t> </a:t>
            </a:r>
            <a:r>
              <a:rPr sz="1000" spc="-25" dirty="0">
                <a:latin typeface="Georgia"/>
                <a:cs typeface="Georgia"/>
              </a:rPr>
              <a:t>and</a:t>
            </a:r>
            <a:r>
              <a:rPr sz="1000" spc="90" dirty="0">
                <a:latin typeface="Georgia"/>
                <a:cs typeface="Georgia"/>
              </a:rPr>
              <a:t> </a:t>
            </a:r>
            <a:r>
              <a:rPr sz="1000" spc="-25" dirty="0">
                <a:solidFill>
                  <a:srgbClr val="7F007F"/>
                </a:solidFill>
                <a:latin typeface="Georgia"/>
                <a:cs typeface="Georgia"/>
              </a:rPr>
              <a:t>assists</a:t>
            </a:r>
            <a:r>
              <a:rPr sz="1000" spc="-25" dirty="0">
                <a:latin typeface="Georgia"/>
                <a:cs typeface="Georgia"/>
              </a:rPr>
              <a:t>.</a:t>
            </a:r>
            <a:endParaRPr sz="1000">
              <a:latin typeface="Georgia"/>
              <a:cs typeface="Georgia"/>
            </a:endParaRPr>
          </a:p>
          <a:p>
            <a:pPr marL="485140" indent="-142240">
              <a:lnSpc>
                <a:spcPct val="100000"/>
              </a:lnSpc>
              <a:spcBef>
                <a:spcPts val="90"/>
              </a:spcBef>
              <a:buClr>
                <a:srgbClr val="FFFFFF"/>
              </a:buClr>
              <a:buSzPct val="80000"/>
              <a:buAutoNum type="alphaLcPeriod"/>
              <a:tabLst>
                <a:tab pos="485775" algn="l"/>
              </a:tabLst>
            </a:pPr>
            <a:r>
              <a:rPr sz="1000" spc="-35" dirty="0">
                <a:latin typeface="Georgia"/>
                <a:cs typeface="Georgia"/>
              </a:rPr>
              <a:t>Show</a:t>
            </a:r>
            <a:r>
              <a:rPr sz="1000" spc="95" dirty="0">
                <a:latin typeface="Georgia"/>
                <a:cs typeface="Georgia"/>
              </a:rPr>
              <a:t> </a:t>
            </a:r>
            <a:r>
              <a:rPr sz="1000" spc="-15" dirty="0">
                <a:latin typeface="Georgia"/>
                <a:cs typeface="Georgia"/>
              </a:rPr>
              <a:t>the</a:t>
            </a:r>
            <a:r>
              <a:rPr sz="1000" spc="100" dirty="0">
                <a:latin typeface="Georgia"/>
                <a:cs typeface="Georgia"/>
              </a:rPr>
              <a:t> </a:t>
            </a:r>
            <a:r>
              <a:rPr sz="1000" i="1" spc="-5" dirty="0">
                <a:latin typeface="Times New Roman"/>
                <a:cs typeface="Times New Roman"/>
              </a:rPr>
              <a:t>boxplots</a:t>
            </a:r>
            <a:r>
              <a:rPr sz="1000" i="1" spc="170" dirty="0">
                <a:latin typeface="Times New Roman"/>
                <a:cs typeface="Times New Roman"/>
              </a:rPr>
              <a:t> </a:t>
            </a:r>
            <a:r>
              <a:rPr sz="1000" spc="-35" dirty="0">
                <a:latin typeface="Georgia"/>
                <a:cs typeface="Georgia"/>
              </a:rPr>
              <a:t>of</a:t>
            </a:r>
            <a:r>
              <a:rPr sz="1000" spc="100" dirty="0">
                <a:latin typeface="Georgia"/>
                <a:cs typeface="Georgia"/>
              </a:rPr>
              <a:t> </a:t>
            </a:r>
            <a:r>
              <a:rPr sz="1000" spc="-15" dirty="0">
                <a:latin typeface="Georgia"/>
                <a:cs typeface="Georgia"/>
              </a:rPr>
              <a:t>the</a:t>
            </a:r>
            <a:r>
              <a:rPr sz="1000" spc="95" dirty="0">
                <a:latin typeface="Georgia"/>
                <a:cs typeface="Georgia"/>
              </a:rPr>
              <a:t> </a:t>
            </a:r>
            <a:r>
              <a:rPr sz="1000" spc="-25" dirty="0">
                <a:latin typeface="Georgia"/>
                <a:cs typeface="Georgia"/>
              </a:rPr>
              <a:t>three</a:t>
            </a:r>
            <a:r>
              <a:rPr sz="1000" spc="100" dirty="0">
                <a:latin typeface="Georgia"/>
                <a:cs typeface="Georgia"/>
              </a:rPr>
              <a:t> </a:t>
            </a:r>
            <a:r>
              <a:rPr sz="1000" spc="-10" dirty="0">
                <a:latin typeface="Georgia"/>
                <a:cs typeface="Georgia"/>
              </a:rPr>
              <a:t>attributes</a:t>
            </a:r>
            <a:r>
              <a:rPr sz="1000" spc="100" dirty="0">
                <a:latin typeface="Georgia"/>
                <a:cs typeface="Georgia"/>
              </a:rPr>
              <a:t> </a:t>
            </a:r>
            <a:r>
              <a:rPr sz="1000" spc="-20" dirty="0">
                <a:solidFill>
                  <a:srgbClr val="0000FF"/>
                </a:solidFill>
                <a:latin typeface="Georgia"/>
                <a:cs typeface="Georgia"/>
              </a:rPr>
              <a:t>appearances</a:t>
            </a:r>
            <a:r>
              <a:rPr sz="1000" spc="-20" dirty="0">
                <a:latin typeface="Georgia"/>
                <a:cs typeface="Georgia"/>
              </a:rPr>
              <a:t>,</a:t>
            </a:r>
            <a:r>
              <a:rPr sz="1000" spc="95" dirty="0">
                <a:latin typeface="Georgia"/>
                <a:cs typeface="Georgia"/>
              </a:rPr>
              <a:t> </a:t>
            </a:r>
            <a:r>
              <a:rPr sz="1000" spc="-25" dirty="0">
                <a:solidFill>
                  <a:srgbClr val="FF0000"/>
                </a:solidFill>
                <a:latin typeface="Georgia"/>
                <a:cs typeface="Georgia"/>
              </a:rPr>
              <a:t>goals</a:t>
            </a:r>
            <a:r>
              <a:rPr sz="1000" spc="-25" dirty="0">
                <a:latin typeface="Georgia"/>
                <a:cs typeface="Georgia"/>
              </a:rPr>
              <a:t>,</a:t>
            </a:r>
            <a:r>
              <a:rPr sz="1000" spc="100" dirty="0">
                <a:latin typeface="Georgia"/>
                <a:cs typeface="Georgia"/>
              </a:rPr>
              <a:t> </a:t>
            </a:r>
            <a:r>
              <a:rPr sz="1000" spc="-25" dirty="0">
                <a:latin typeface="Georgia"/>
                <a:cs typeface="Georgia"/>
              </a:rPr>
              <a:t>and</a:t>
            </a:r>
            <a:r>
              <a:rPr sz="1000" spc="100" dirty="0">
                <a:latin typeface="Georgia"/>
                <a:cs typeface="Georgia"/>
              </a:rPr>
              <a:t> </a:t>
            </a:r>
            <a:r>
              <a:rPr sz="1000" spc="-25" dirty="0">
                <a:solidFill>
                  <a:srgbClr val="7F007F"/>
                </a:solidFill>
                <a:latin typeface="Georgia"/>
                <a:cs typeface="Georgia"/>
              </a:rPr>
              <a:t>assists</a:t>
            </a:r>
            <a:r>
              <a:rPr sz="1000" spc="-25" dirty="0">
                <a:latin typeface="Georgia"/>
                <a:cs typeface="Georgia"/>
              </a:rPr>
              <a:t>.</a:t>
            </a:r>
            <a:endParaRPr sz="1000">
              <a:latin typeface="Georgia"/>
              <a:cs typeface="Georgia"/>
            </a:endParaRPr>
          </a:p>
          <a:p>
            <a:pPr marL="485140" marR="151130" indent="-148590">
              <a:lnSpc>
                <a:spcPts val="1019"/>
              </a:lnSpc>
              <a:spcBef>
                <a:spcPts val="285"/>
              </a:spcBef>
              <a:buClr>
                <a:srgbClr val="FFFFFF"/>
              </a:buClr>
              <a:buSzPct val="80000"/>
              <a:buAutoNum type="alphaLcPeriod"/>
              <a:tabLst>
                <a:tab pos="485775" algn="l"/>
              </a:tabLst>
            </a:pPr>
            <a:r>
              <a:rPr sz="1000" spc="-35" dirty="0">
                <a:latin typeface="Georgia"/>
                <a:cs typeface="Georgia"/>
              </a:rPr>
              <a:t>Show</a:t>
            </a:r>
            <a:r>
              <a:rPr sz="1000" spc="95" dirty="0">
                <a:latin typeface="Georgia"/>
                <a:cs typeface="Georgia"/>
              </a:rPr>
              <a:t> </a:t>
            </a:r>
            <a:r>
              <a:rPr sz="1000" spc="-15" dirty="0">
                <a:latin typeface="Georgia"/>
                <a:cs typeface="Georgia"/>
              </a:rPr>
              <a:t>the</a:t>
            </a:r>
            <a:r>
              <a:rPr sz="1000" spc="100" dirty="0">
                <a:latin typeface="Georgia"/>
                <a:cs typeface="Georgia"/>
              </a:rPr>
              <a:t> </a:t>
            </a:r>
            <a:r>
              <a:rPr sz="1000" i="1" spc="15" dirty="0">
                <a:latin typeface="Times New Roman"/>
                <a:cs typeface="Times New Roman"/>
              </a:rPr>
              <a:t>scatter</a:t>
            </a:r>
            <a:r>
              <a:rPr sz="1000" i="1" spc="114" dirty="0">
                <a:latin typeface="Times New Roman"/>
                <a:cs typeface="Times New Roman"/>
              </a:rPr>
              <a:t> </a:t>
            </a:r>
            <a:r>
              <a:rPr sz="1000" i="1" spc="10" dirty="0">
                <a:latin typeface="Times New Roman"/>
                <a:cs typeface="Times New Roman"/>
              </a:rPr>
              <a:t>plots</a:t>
            </a:r>
            <a:r>
              <a:rPr sz="1000" i="1" spc="170" dirty="0">
                <a:latin typeface="Times New Roman"/>
                <a:cs typeface="Times New Roman"/>
              </a:rPr>
              <a:t> </a:t>
            </a:r>
            <a:r>
              <a:rPr sz="1000" spc="-35" dirty="0">
                <a:latin typeface="Georgia"/>
                <a:cs typeface="Georgia"/>
              </a:rPr>
              <a:t>of</a:t>
            </a:r>
            <a:r>
              <a:rPr sz="1000" spc="100" dirty="0">
                <a:latin typeface="Georgia"/>
                <a:cs typeface="Georgia"/>
              </a:rPr>
              <a:t> </a:t>
            </a:r>
            <a:r>
              <a:rPr sz="1000" spc="-25" dirty="0">
                <a:solidFill>
                  <a:srgbClr val="0000FF"/>
                </a:solidFill>
                <a:latin typeface="Georgia"/>
                <a:cs typeface="Georgia"/>
              </a:rPr>
              <a:t>appearances</a:t>
            </a:r>
            <a:r>
              <a:rPr sz="1000" spc="100" dirty="0">
                <a:solidFill>
                  <a:srgbClr val="0000FF"/>
                </a:solidFill>
                <a:latin typeface="Georgia"/>
                <a:cs typeface="Georgia"/>
              </a:rPr>
              <a:t> </a:t>
            </a:r>
            <a:r>
              <a:rPr sz="1000" spc="-25" dirty="0">
                <a:latin typeface="Georgia"/>
                <a:cs typeface="Georgia"/>
              </a:rPr>
              <a:t>and</a:t>
            </a:r>
            <a:r>
              <a:rPr sz="1000" spc="100" dirty="0">
                <a:latin typeface="Georgia"/>
                <a:cs typeface="Georgia"/>
              </a:rPr>
              <a:t> </a:t>
            </a:r>
            <a:r>
              <a:rPr sz="1000" spc="-30" dirty="0">
                <a:solidFill>
                  <a:srgbClr val="FF0000"/>
                </a:solidFill>
                <a:latin typeface="Georgia"/>
                <a:cs typeface="Georgia"/>
              </a:rPr>
              <a:t>goals</a:t>
            </a:r>
            <a:r>
              <a:rPr sz="1000" spc="-30" dirty="0">
                <a:latin typeface="Georgia"/>
                <a:cs typeface="Georgia"/>
              </a:rPr>
              <a:t>;</a:t>
            </a:r>
            <a:r>
              <a:rPr sz="1000" spc="100" dirty="0">
                <a:latin typeface="Georgia"/>
                <a:cs typeface="Georgia"/>
              </a:rPr>
              <a:t> </a:t>
            </a:r>
            <a:r>
              <a:rPr sz="1000" spc="-35" dirty="0">
                <a:latin typeface="Georgia"/>
                <a:cs typeface="Georgia"/>
              </a:rPr>
              <a:t>of</a:t>
            </a:r>
            <a:r>
              <a:rPr sz="1000" spc="95" dirty="0">
                <a:latin typeface="Georgia"/>
                <a:cs typeface="Georgia"/>
              </a:rPr>
              <a:t> </a:t>
            </a:r>
            <a:r>
              <a:rPr sz="1000" spc="-25" dirty="0">
                <a:solidFill>
                  <a:srgbClr val="0000FF"/>
                </a:solidFill>
                <a:latin typeface="Georgia"/>
                <a:cs typeface="Georgia"/>
              </a:rPr>
              <a:t>appearances</a:t>
            </a:r>
            <a:r>
              <a:rPr sz="1000" spc="100" dirty="0">
                <a:solidFill>
                  <a:srgbClr val="0000FF"/>
                </a:solidFill>
                <a:latin typeface="Georgia"/>
                <a:cs typeface="Georgia"/>
              </a:rPr>
              <a:t> </a:t>
            </a:r>
            <a:r>
              <a:rPr sz="1000" spc="-25" dirty="0">
                <a:latin typeface="Georgia"/>
                <a:cs typeface="Georgia"/>
              </a:rPr>
              <a:t>and</a:t>
            </a:r>
            <a:r>
              <a:rPr sz="1000" spc="100" dirty="0">
                <a:latin typeface="Georgia"/>
                <a:cs typeface="Georgia"/>
              </a:rPr>
              <a:t> </a:t>
            </a:r>
            <a:r>
              <a:rPr sz="1000" spc="-30" dirty="0">
                <a:solidFill>
                  <a:srgbClr val="7F007F"/>
                </a:solidFill>
                <a:latin typeface="Georgia"/>
                <a:cs typeface="Georgia"/>
              </a:rPr>
              <a:t>assists</a:t>
            </a:r>
            <a:r>
              <a:rPr sz="1000" spc="-30" dirty="0">
                <a:latin typeface="Georgia"/>
                <a:cs typeface="Georgia"/>
              </a:rPr>
              <a:t>;</a:t>
            </a:r>
            <a:r>
              <a:rPr sz="1000" spc="100" dirty="0">
                <a:latin typeface="Georgia"/>
                <a:cs typeface="Georgia"/>
              </a:rPr>
              <a:t> </a:t>
            </a:r>
            <a:r>
              <a:rPr sz="1000" spc="-35" dirty="0">
                <a:latin typeface="Georgia"/>
                <a:cs typeface="Georgia"/>
              </a:rPr>
              <a:t>of</a:t>
            </a:r>
            <a:r>
              <a:rPr sz="1000" spc="100" dirty="0">
                <a:latin typeface="Georgia"/>
                <a:cs typeface="Georgia"/>
              </a:rPr>
              <a:t> </a:t>
            </a:r>
            <a:r>
              <a:rPr sz="1000" spc="-30" dirty="0">
                <a:solidFill>
                  <a:srgbClr val="FF0000"/>
                </a:solidFill>
                <a:latin typeface="Georgia"/>
                <a:cs typeface="Georgia"/>
              </a:rPr>
              <a:t>goals </a:t>
            </a:r>
            <a:r>
              <a:rPr sz="1000" spc="-225" dirty="0">
                <a:solidFill>
                  <a:srgbClr val="FF0000"/>
                </a:solidFill>
                <a:latin typeface="Georgia"/>
                <a:cs typeface="Georgia"/>
              </a:rPr>
              <a:t> </a:t>
            </a:r>
            <a:r>
              <a:rPr sz="1000" spc="-25" dirty="0">
                <a:latin typeface="Georgia"/>
                <a:cs typeface="Georgia"/>
              </a:rPr>
              <a:t>and</a:t>
            </a:r>
            <a:r>
              <a:rPr sz="1000" spc="85" dirty="0">
                <a:latin typeface="Georgia"/>
                <a:cs typeface="Georgia"/>
              </a:rPr>
              <a:t> </a:t>
            </a:r>
            <a:r>
              <a:rPr sz="1000" spc="-25" dirty="0">
                <a:solidFill>
                  <a:srgbClr val="7F007F"/>
                </a:solidFill>
                <a:latin typeface="Georgia"/>
                <a:cs typeface="Georgia"/>
              </a:rPr>
              <a:t>assists</a:t>
            </a:r>
            <a:r>
              <a:rPr sz="1000" spc="-25" dirty="0">
                <a:latin typeface="Georgia"/>
                <a:cs typeface="Georgia"/>
              </a:rPr>
              <a:t>.</a:t>
            </a:r>
            <a:endParaRPr sz="1000">
              <a:latin typeface="Georgia"/>
              <a:cs typeface="Georgia"/>
            </a:endParaRPr>
          </a:p>
          <a:p>
            <a:pPr marL="485140" indent="-142240">
              <a:lnSpc>
                <a:spcPct val="100000"/>
              </a:lnSpc>
              <a:spcBef>
                <a:spcPts val="90"/>
              </a:spcBef>
              <a:buClr>
                <a:srgbClr val="FFFFFF"/>
              </a:buClr>
              <a:buSzPct val="80000"/>
              <a:buAutoNum type="alphaLcPeriod"/>
              <a:tabLst>
                <a:tab pos="485775" algn="l"/>
              </a:tabLst>
            </a:pPr>
            <a:r>
              <a:rPr sz="1000" spc="-10" dirty="0">
                <a:latin typeface="Georgia"/>
                <a:cs typeface="Georgia"/>
              </a:rPr>
              <a:t>Compute</a:t>
            </a:r>
            <a:r>
              <a:rPr sz="1000" spc="100" dirty="0">
                <a:latin typeface="Georgia"/>
                <a:cs typeface="Georgia"/>
              </a:rPr>
              <a:t> </a:t>
            </a:r>
            <a:r>
              <a:rPr sz="1000" spc="-15" dirty="0">
                <a:latin typeface="Georgia"/>
                <a:cs typeface="Georgia"/>
              </a:rPr>
              <a:t>the</a:t>
            </a:r>
            <a:r>
              <a:rPr sz="1000" spc="100" dirty="0">
                <a:latin typeface="Georgia"/>
                <a:cs typeface="Georgia"/>
              </a:rPr>
              <a:t> </a:t>
            </a:r>
            <a:r>
              <a:rPr sz="1000" i="1" spc="5" dirty="0">
                <a:latin typeface="Times New Roman"/>
                <a:cs typeface="Times New Roman"/>
              </a:rPr>
              <a:t>covariance</a:t>
            </a:r>
            <a:r>
              <a:rPr sz="1000" i="1" spc="114" dirty="0">
                <a:latin typeface="Times New Roman"/>
                <a:cs typeface="Times New Roman"/>
              </a:rPr>
              <a:t> </a:t>
            </a:r>
            <a:r>
              <a:rPr sz="1000" i="1" spc="30" dirty="0">
                <a:latin typeface="Times New Roman"/>
                <a:cs typeface="Times New Roman"/>
              </a:rPr>
              <a:t>matrix</a:t>
            </a:r>
            <a:r>
              <a:rPr sz="1000" i="1" spc="215" dirty="0">
                <a:latin typeface="Times New Roman"/>
                <a:cs typeface="Times New Roman"/>
              </a:rPr>
              <a:t> </a:t>
            </a:r>
            <a:r>
              <a:rPr sz="1000" spc="-35" dirty="0">
                <a:latin typeface="Georgia"/>
                <a:cs typeface="Georgia"/>
              </a:rPr>
              <a:t>of</a:t>
            </a:r>
            <a:r>
              <a:rPr sz="1000" spc="100" dirty="0">
                <a:latin typeface="Georgia"/>
                <a:cs typeface="Georgia"/>
              </a:rPr>
              <a:t> </a:t>
            </a:r>
            <a:r>
              <a:rPr sz="1000" spc="-15" dirty="0">
                <a:latin typeface="Georgia"/>
                <a:cs typeface="Georgia"/>
              </a:rPr>
              <a:t>the</a:t>
            </a:r>
            <a:r>
              <a:rPr sz="1000" spc="105" dirty="0">
                <a:latin typeface="Georgia"/>
                <a:cs typeface="Georgia"/>
              </a:rPr>
              <a:t> </a:t>
            </a:r>
            <a:r>
              <a:rPr sz="1000" spc="-25" dirty="0">
                <a:latin typeface="Georgia"/>
                <a:cs typeface="Georgia"/>
              </a:rPr>
              <a:t>three</a:t>
            </a:r>
            <a:r>
              <a:rPr sz="1000" spc="100" dirty="0">
                <a:latin typeface="Georgia"/>
                <a:cs typeface="Georgia"/>
              </a:rPr>
              <a:t> </a:t>
            </a:r>
            <a:r>
              <a:rPr sz="1000" spc="-10" dirty="0">
                <a:latin typeface="Georgia"/>
                <a:cs typeface="Georgia"/>
              </a:rPr>
              <a:t>attributes</a:t>
            </a:r>
            <a:r>
              <a:rPr sz="1000" spc="100" dirty="0">
                <a:latin typeface="Georgia"/>
                <a:cs typeface="Georgia"/>
              </a:rPr>
              <a:t> </a:t>
            </a:r>
            <a:r>
              <a:rPr sz="1000" spc="-20" dirty="0">
                <a:solidFill>
                  <a:srgbClr val="0000FF"/>
                </a:solidFill>
                <a:latin typeface="Georgia"/>
                <a:cs typeface="Georgia"/>
              </a:rPr>
              <a:t>appearances</a:t>
            </a:r>
            <a:r>
              <a:rPr sz="1000" spc="-20" dirty="0">
                <a:latin typeface="Georgia"/>
                <a:cs typeface="Georgia"/>
              </a:rPr>
              <a:t>,</a:t>
            </a:r>
            <a:r>
              <a:rPr sz="1000" spc="100" dirty="0">
                <a:latin typeface="Georgia"/>
                <a:cs typeface="Georgia"/>
              </a:rPr>
              <a:t> </a:t>
            </a:r>
            <a:r>
              <a:rPr sz="1000" spc="-25" dirty="0">
                <a:solidFill>
                  <a:srgbClr val="FF0000"/>
                </a:solidFill>
                <a:latin typeface="Georgia"/>
                <a:cs typeface="Georgia"/>
              </a:rPr>
              <a:t>goals</a:t>
            </a:r>
            <a:r>
              <a:rPr sz="1000" spc="-25" dirty="0">
                <a:latin typeface="Georgia"/>
                <a:cs typeface="Georgia"/>
              </a:rPr>
              <a:t>,</a:t>
            </a:r>
            <a:r>
              <a:rPr sz="1000" spc="100" dirty="0">
                <a:latin typeface="Georgia"/>
                <a:cs typeface="Georgia"/>
              </a:rPr>
              <a:t> </a:t>
            </a:r>
            <a:r>
              <a:rPr sz="1000" spc="-25" dirty="0">
                <a:latin typeface="Georgia"/>
                <a:cs typeface="Georgia"/>
              </a:rPr>
              <a:t>and</a:t>
            </a:r>
            <a:r>
              <a:rPr sz="1000" spc="100" dirty="0">
                <a:latin typeface="Georgia"/>
                <a:cs typeface="Georgia"/>
              </a:rPr>
              <a:t> </a:t>
            </a:r>
            <a:r>
              <a:rPr sz="1000" spc="-25" dirty="0">
                <a:solidFill>
                  <a:srgbClr val="7F007F"/>
                </a:solidFill>
                <a:latin typeface="Georgia"/>
                <a:cs typeface="Georgia"/>
              </a:rPr>
              <a:t>assists</a:t>
            </a:r>
            <a:r>
              <a:rPr sz="1000" spc="-25" dirty="0">
                <a:latin typeface="Georgia"/>
                <a:cs typeface="Georgia"/>
              </a:rPr>
              <a:t>.</a:t>
            </a:r>
            <a:endParaRPr sz="1000">
              <a:latin typeface="Georgia"/>
              <a:cs typeface="Georgia"/>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4" name="object 14"/>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5" name="object 15"/>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103</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455420" cy="244475"/>
          </a:xfrm>
          <a:prstGeom prst="rect">
            <a:avLst/>
          </a:prstGeom>
        </p:spPr>
        <p:txBody>
          <a:bodyPr vert="horz" wrap="square" lIns="0" tIns="17145" rIns="0" bIns="0" rtlCol="0">
            <a:spAutoFit/>
          </a:bodyPr>
          <a:lstStyle/>
          <a:p>
            <a:pPr marL="12700">
              <a:lnSpc>
                <a:spcPct val="100000"/>
              </a:lnSpc>
              <a:spcBef>
                <a:spcPts val="135"/>
              </a:spcBef>
            </a:pPr>
            <a:r>
              <a:rPr dirty="0"/>
              <a:t>Excercises</a:t>
            </a:r>
            <a:r>
              <a:rPr spc="65" dirty="0"/>
              <a:t> </a:t>
            </a:r>
            <a:r>
              <a:rPr spc="25" dirty="0"/>
              <a:t>(cont’d)</a:t>
            </a:r>
          </a:p>
        </p:txBody>
      </p:sp>
      <p:sp>
        <p:nvSpPr>
          <p:cNvPr id="3" name="object 3"/>
          <p:cNvSpPr/>
          <p:nvPr/>
        </p:nvSpPr>
        <p:spPr>
          <a:xfrm>
            <a:off x="299567" y="751458"/>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txBox="1"/>
          <p:nvPr/>
        </p:nvSpPr>
        <p:spPr>
          <a:xfrm>
            <a:off x="309016" y="680807"/>
            <a:ext cx="5217160" cy="484505"/>
          </a:xfrm>
          <a:prstGeom prst="rect">
            <a:avLst/>
          </a:prstGeom>
        </p:spPr>
        <p:txBody>
          <a:bodyPr vert="horz" wrap="square" lIns="0" tIns="34290" rIns="0" bIns="0" rtlCol="0">
            <a:spAutoFit/>
          </a:bodyPr>
          <a:lstStyle/>
          <a:p>
            <a:pPr marL="157480" marR="5080" indent="-145415">
              <a:lnSpc>
                <a:spcPts val="1150"/>
              </a:lnSpc>
              <a:spcBef>
                <a:spcPts val="270"/>
              </a:spcBef>
            </a:pPr>
            <a:r>
              <a:rPr sz="800" spc="-30" dirty="0">
                <a:solidFill>
                  <a:srgbClr val="FFFFFF"/>
                </a:solidFill>
                <a:latin typeface="Georgia"/>
                <a:cs typeface="Georgia"/>
              </a:rPr>
              <a:t>4</a:t>
            </a:r>
            <a:r>
              <a:rPr sz="800" spc="-25" dirty="0">
                <a:solidFill>
                  <a:srgbClr val="FFFFFF"/>
                </a:solidFill>
                <a:latin typeface="Georgia"/>
                <a:cs typeface="Georgia"/>
              </a:rPr>
              <a:t> </a:t>
            </a:r>
            <a:r>
              <a:rPr sz="1100" spc="-130" dirty="0">
                <a:latin typeface="Georgia"/>
                <a:cs typeface="Georgia"/>
              </a:rPr>
              <a:t>800</a:t>
            </a:r>
            <a:r>
              <a:rPr sz="1100" spc="-125" dirty="0">
                <a:latin typeface="Georgia"/>
                <a:cs typeface="Georgia"/>
              </a:rPr>
              <a:t> </a:t>
            </a:r>
            <a:r>
              <a:rPr sz="1100" spc="-30" dirty="0">
                <a:latin typeface="Georgia"/>
                <a:cs typeface="Georgia"/>
              </a:rPr>
              <a:t>students</a:t>
            </a:r>
            <a:r>
              <a:rPr sz="1100" spc="-25" dirty="0">
                <a:latin typeface="Georgia"/>
                <a:cs typeface="Georgia"/>
              </a:rPr>
              <a:t> </a:t>
            </a:r>
            <a:r>
              <a:rPr sz="1100" spc="-40" dirty="0">
                <a:latin typeface="Georgia"/>
                <a:cs typeface="Georgia"/>
              </a:rPr>
              <a:t>of</a:t>
            </a:r>
            <a:r>
              <a:rPr sz="1100" spc="-35" dirty="0">
                <a:latin typeface="Georgia"/>
                <a:cs typeface="Georgia"/>
              </a:rPr>
              <a:t> </a:t>
            </a:r>
            <a:r>
              <a:rPr sz="1100" spc="-30" dirty="0">
                <a:latin typeface="Georgia"/>
                <a:cs typeface="Georgia"/>
              </a:rPr>
              <a:t>three</a:t>
            </a:r>
            <a:r>
              <a:rPr sz="1100" spc="-25" dirty="0">
                <a:latin typeface="Georgia"/>
                <a:cs typeface="Georgia"/>
              </a:rPr>
              <a:t> majors</a:t>
            </a:r>
            <a:r>
              <a:rPr sz="1100" spc="-20" dirty="0">
                <a:latin typeface="Georgia"/>
                <a:cs typeface="Georgia"/>
              </a:rPr>
              <a:t> </a:t>
            </a:r>
            <a:r>
              <a:rPr sz="1100" spc="-15" dirty="0">
                <a:latin typeface="Georgia"/>
                <a:cs typeface="Georgia"/>
              </a:rPr>
              <a:t>(math, </a:t>
            </a:r>
            <a:r>
              <a:rPr sz="1100" spc="-30" dirty="0">
                <a:latin typeface="Georgia"/>
                <a:cs typeface="Georgia"/>
              </a:rPr>
              <a:t>history,</a:t>
            </a:r>
            <a:r>
              <a:rPr sz="1100" spc="-25" dirty="0">
                <a:latin typeface="Georgia"/>
                <a:cs typeface="Georgia"/>
              </a:rPr>
              <a:t> </a:t>
            </a:r>
            <a:r>
              <a:rPr sz="1100" spc="-30" dirty="0">
                <a:latin typeface="Georgia"/>
                <a:cs typeface="Georgia"/>
              </a:rPr>
              <a:t>and</a:t>
            </a:r>
            <a:r>
              <a:rPr sz="1100" spc="204" dirty="0">
                <a:latin typeface="Georgia"/>
                <a:cs typeface="Georgia"/>
              </a:rPr>
              <a:t> </a:t>
            </a:r>
            <a:r>
              <a:rPr sz="1100" spc="-30" dirty="0">
                <a:latin typeface="Georgia"/>
                <a:cs typeface="Georgia"/>
              </a:rPr>
              <a:t>computer</a:t>
            </a:r>
            <a:r>
              <a:rPr sz="1100" spc="204" dirty="0">
                <a:latin typeface="Georgia"/>
                <a:cs typeface="Georgia"/>
              </a:rPr>
              <a:t> </a:t>
            </a:r>
            <a:r>
              <a:rPr sz="1100" spc="-35" dirty="0">
                <a:latin typeface="Georgia"/>
                <a:cs typeface="Georgia"/>
              </a:rPr>
              <a:t>science)</a:t>
            </a:r>
            <a:r>
              <a:rPr sz="1100" spc="195" dirty="0">
                <a:latin typeface="Georgia"/>
                <a:cs typeface="Georgia"/>
              </a:rPr>
              <a:t> </a:t>
            </a:r>
            <a:r>
              <a:rPr sz="1100" spc="-50" dirty="0">
                <a:latin typeface="Georgia"/>
                <a:cs typeface="Georgia"/>
              </a:rPr>
              <a:t>were</a:t>
            </a:r>
            <a:r>
              <a:rPr sz="1100" spc="165" dirty="0">
                <a:latin typeface="Georgia"/>
                <a:cs typeface="Georgia"/>
              </a:rPr>
              <a:t> </a:t>
            </a:r>
            <a:r>
              <a:rPr sz="1100" spc="-40" dirty="0">
                <a:latin typeface="Georgia"/>
                <a:cs typeface="Georgia"/>
              </a:rPr>
              <a:t>asked </a:t>
            </a:r>
            <a:r>
              <a:rPr sz="1100" spc="-35" dirty="0">
                <a:latin typeface="Georgia"/>
                <a:cs typeface="Georgia"/>
              </a:rPr>
              <a:t> </a:t>
            </a:r>
            <a:r>
              <a:rPr sz="1100" spc="-30" dirty="0">
                <a:latin typeface="Georgia"/>
                <a:cs typeface="Georgia"/>
              </a:rPr>
              <a:t>whether</a:t>
            </a:r>
            <a:r>
              <a:rPr sz="1100" spc="95" dirty="0">
                <a:latin typeface="Georgia"/>
                <a:cs typeface="Georgia"/>
              </a:rPr>
              <a:t> </a:t>
            </a:r>
            <a:r>
              <a:rPr sz="1100" spc="-10" dirty="0">
                <a:latin typeface="Georgia"/>
                <a:cs typeface="Georgia"/>
              </a:rPr>
              <a:t>they</a:t>
            </a:r>
            <a:r>
              <a:rPr sz="1100" spc="100" dirty="0">
                <a:latin typeface="Georgia"/>
                <a:cs typeface="Georgia"/>
              </a:rPr>
              <a:t> </a:t>
            </a:r>
            <a:r>
              <a:rPr sz="1100" spc="-35" dirty="0">
                <a:latin typeface="Georgia"/>
                <a:cs typeface="Georgia"/>
              </a:rPr>
              <a:t>like</a:t>
            </a:r>
            <a:r>
              <a:rPr sz="1100" spc="100" dirty="0">
                <a:latin typeface="Georgia"/>
                <a:cs typeface="Georgia"/>
              </a:rPr>
              <a:t> </a:t>
            </a:r>
            <a:r>
              <a:rPr sz="1100" spc="-25" dirty="0">
                <a:latin typeface="Georgia"/>
                <a:cs typeface="Georgia"/>
              </a:rPr>
              <a:t>playing</a:t>
            </a:r>
            <a:r>
              <a:rPr sz="1100" spc="100" dirty="0">
                <a:latin typeface="Georgia"/>
                <a:cs typeface="Georgia"/>
              </a:rPr>
              <a:t> </a:t>
            </a:r>
            <a:r>
              <a:rPr sz="1100" spc="-30" dirty="0">
                <a:latin typeface="Georgia"/>
                <a:cs typeface="Georgia"/>
              </a:rPr>
              <a:t>computer</a:t>
            </a:r>
            <a:r>
              <a:rPr sz="1100" spc="100" dirty="0">
                <a:latin typeface="Georgia"/>
                <a:cs typeface="Georgia"/>
              </a:rPr>
              <a:t> </a:t>
            </a:r>
            <a:r>
              <a:rPr sz="1100" spc="-40" dirty="0">
                <a:latin typeface="Georgia"/>
                <a:cs typeface="Georgia"/>
              </a:rPr>
              <a:t>games</a:t>
            </a:r>
            <a:r>
              <a:rPr sz="1100" spc="100" dirty="0">
                <a:latin typeface="Georgia"/>
                <a:cs typeface="Georgia"/>
              </a:rPr>
              <a:t> </a:t>
            </a:r>
            <a:r>
              <a:rPr sz="1100" spc="-40" dirty="0">
                <a:latin typeface="Georgia"/>
                <a:cs typeface="Georgia"/>
              </a:rPr>
              <a:t>or</a:t>
            </a:r>
            <a:r>
              <a:rPr sz="1100" spc="95" dirty="0">
                <a:latin typeface="Georgia"/>
                <a:cs typeface="Georgia"/>
              </a:rPr>
              <a:t> </a:t>
            </a:r>
            <a:r>
              <a:rPr sz="1100" spc="-15" dirty="0">
                <a:latin typeface="Georgia"/>
                <a:cs typeface="Georgia"/>
              </a:rPr>
              <a:t>not.</a:t>
            </a:r>
            <a:r>
              <a:rPr sz="1100" spc="225" dirty="0">
                <a:latin typeface="Georgia"/>
                <a:cs typeface="Georgia"/>
              </a:rPr>
              <a:t> </a:t>
            </a:r>
            <a:r>
              <a:rPr sz="1100" spc="5" dirty="0">
                <a:latin typeface="Georgia"/>
                <a:cs typeface="Georgia"/>
              </a:rPr>
              <a:t>The</a:t>
            </a:r>
            <a:r>
              <a:rPr sz="1100" spc="95" dirty="0">
                <a:latin typeface="Georgia"/>
                <a:cs typeface="Georgia"/>
              </a:rPr>
              <a:t> </a:t>
            </a:r>
            <a:r>
              <a:rPr sz="1100" spc="-25" dirty="0">
                <a:latin typeface="Georgia"/>
                <a:cs typeface="Georgia"/>
              </a:rPr>
              <a:t>survey</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30" dirty="0">
                <a:latin typeface="Georgia"/>
                <a:cs typeface="Georgia"/>
              </a:rPr>
              <a:t>are</a:t>
            </a:r>
            <a:r>
              <a:rPr sz="1100" spc="100" dirty="0">
                <a:latin typeface="Georgia"/>
                <a:cs typeface="Georgia"/>
              </a:rPr>
              <a:t> </a:t>
            </a:r>
            <a:r>
              <a:rPr sz="1100" spc="-40" dirty="0">
                <a:latin typeface="Georgia"/>
                <a:cs typeface="Georgia"/>
              </a:rPr>
              <a:t>summarized </a:t>
            </a:r>
            <a:r>
              <a:rPr sz="1100" spc="-250" dirty="0">
                <a:latin typeface="Georgia"/>
                <a:cs typeface="Georgia"/>
              </a:rPr>
              <a:t> </a:t>
            </a:r>
            <a:r>
              <a:rPr sz="1100" spc="-35" dirty="0">
                <a:latin typeface="Georgia"/>
                <a:cs typeface="Georgia"/>
              </a:rPr>
              <a:t>in</a:t>
            </a:r>
            <a:r>
              <a:rPr sz="1100" spc="90" dirty="0">
                <a:latin typeface="Georgia"/>
                <a:cs typeface="Georgia"/>
              </a:rPr>
              <a:t> </a:t>
            </a:r>
            <a:r>
              <a:rPr sz="1100" spc="-20" dirty="0">
                <a:latin typeface="Georgia"/>
                <a:cs typeface="Georgia"/>
              </a:rPr>
              <a:t>the</a:t>
            </a:r>
            <a:r>
              <a:rPr sz="1100" spc="95" dirty="0">
                <a:latin typeface="Georgia"/>
                <a:cs typeface="Georgia"/>
              </a:rPr>
              <a:t> </a:t>
            </a:r>
            <a:r>
              <a:rPr sz="1100" spc="-35" dirty="0">
                <a:latin typeface="Georgia"/>
                <a:cs typeface="Georgia"/>
              </a:rPr>
              <a:t>following</a:t>
            </a:r>
            <a:r>
              <a:rPr sz="1100" spc="95" dirty="0">
                <a:latin typeface="Georgia"/>
                <a:cs typeface="Georgia"/>
              </a:rPr>
              <a:t> </a:t>
            </a:r>
            <a:r>
              <a:rPr sz="1100" spc="-30" dirty="0">
                <a:latin typeface="Georgia"/>
                <a:cs typeface="Georgia"/>
              </a:rPr>
              <a:t>contingency</a:t>
            </a:r>
            <a:r>
              <a:rPr sz="1100" spc="95" dirty="0">
                <a:latin typeface="Georgia"/>
                <a:cs typeface="Georgia"/>
              </a:rPr>
              <a:t> </a:t>
            </a:r>
            <a:r>
              <a:rPr sz="1100" spc="-20" dirty="0">
                <a:latin typeface="Georgia"/>
                <a:cs typeface="Georgia"/>
              </a:rPr>
              <a:t>table:</a:t>
            </a:r>
            <a:endParaRPr sz="1100">
              <a:latin typeface="Georgia"/>
              <a:cs typeface="Georgia"/>
            </a:endParaRPr>
          </a:p>
        </p:txBody>
      </p:sp>
      <p:graphicFrame>
        <p:nvGraphicFramePr>
          <p:cNvPr id="5" name="object 5"/>
          <p:cNvGraphicFramePr>
            <a:graphicFrameLocks noGrp="1"/>
          </p:cNvGraphicFramePr>
          <p:nvPr/>
        </p:nvGraphicFramePr>
        <p:xfrm>
          <a:off x="1187170" y="1265504"/>
          <a:ext cx="3656965" cy="746504"/>
        </p:xfrm>
        <a:graphic>
          <a:graphicData uri="http://schemas.openxmlformats.org/drawingml/2006/table">
            <a:tbl>
              <a:tblPr firstRow="1" bandRow="1">
                <a:tableStyleId>{2D5ABB26-0587-4C30-8999-92F81FD0307C}</a:tableStyleId>
              </a:tblPr>
              <a:tblGrid>
                <a:gridCol w="1196340">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31775">
                  <a:extLst>
                    <a:ext uri="{9D8B030D-6E8A-4147-A177-3AD203B41FA5}">
                      <a16:colId xmlns:a16="http://schemas.microsoft.com/office/drawing/2014/main" val="20003"/>
                    </a:ext>
                  </a:extLst>
                </a:gridCol>
                <a:gridCol w="265430">
                  <a:extLst>
                    <a:ext uri="{9D8B030D-6E8A-4147-A177-3AD203B41FA5}">
                      <a16:colId xmlns:a16="http://schemas.microsoft.com/office/drawing/2014/main" val="20004"/>
                    </a:ext>
                  </a:extLst>
                </a:gridCol>
                <a:gridCol w="456565">
                  <a:extLst>
                    <a:ext uri="{9D8B030D-6E8A-4147-A177-3AD203B41FA5}">
                      <a16:colId xmlns:a16="http://schemas.microsoft.com/office/drawing/2014/main" val="20005"/>
                    </a:ext>
                  </a:extLst>
                </a:gridCol>
                <a:gridCol w="448945">
                  <a:extLst>
                    <a:ext uri="{9D8B030D-6E8A-4147-A177-3AD203B41FA5}">
                      <a16:colId xmlns:a16="http://schemas.microsoft.com/office/drawing/2014/main" val="20006"/>
                    </a:ext>
                  </a:extLst>
                </a:gridCol>
              </a:tblGrid>
              <a:tr h="151333">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ts val="1045"/>
                        </a:lnSpc>
                      </a:pPr>
                      <a:r>
                        <a:rPr sz="1100" spc="-30" dirty="0">
                          <a:latin typeface="Georgia"/>
                          <a:cs typeface="Georgia"/>
                        </a:rPr>
                        <a:t>Like</a:t>
                      </a:r>
                      <a:r>
                        <a:rPr sz="1100" spc="50" dirty="0">
                          <a:latin typeface="Georgia"/>
                          <a:cs typeface="Georgia"/>
                        </a:rPr>
                        <a:t> </a:t>
                      </a:r>
                      <a:r>
                        <a:rPr sz="1100" spc="-40" dirty="0">
                          <a:latin typeface="Georgia"/>
                          <a:cs typeface="Georgia"/>
                        </a:rPr>
                        <a:t>games</a:t>
                      </a:r>
                      <a:endParaRPr sz="1100">
                        <a:latin typeface="Georgia"/>
                        <a:cs typeface="Georgia"/>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62865">
                        <a:lnSpc>
                          <a:spcPts val="1045"/>
                        </a:lnSpc>
                      </a:pPr>
                      <a:r>
                        <a:rPr sz="1100" spc="-25" dirty="0">
                          <a:latin typeface="Georgia"/>
                          <a:cs typeface="Georgia"/>
                        </a:rPr>
                        <a:t>Do</a:t>
                      </a:r>
                      <a:endParaRPr sz="1100">
                        <a:latin typeface="Georgia"/>
                        <a:cs typeface="Georgia"/>
                      </a:endParaRPr>
                    </a:p>
                  </a:txBody>
                  <a:tcPr marL="0" marR="0" marT="0" marB="0">
                    <a:lnT w="6350">
                      <a:solidFill>
                        <a:srgbClr val="000000"/>
                      </a:solidFill>
                      <a:prstDash val="solid"/>
                    </a:lnT>
                    <a:lnB w="6350">
                      <a:solidFill>
                        <a:srgbClr val="000000"/>
                      </a:solidFill>
                      <a:prstDash val="solid"/>
                    </a:lnB>
                  </a:tcPr>
                </a:tc>
                <a:tc>
                  <a:txBody>
                    <a:bodyPr/>
                    <a:lstStyle/>
                    <a:p>
                      <a:pPr marL="22860">
                        <a:lnSpc>
                          <a:spcPts val="1045"/>
                        </a:lnSpc>
                      </a:pPr>
                      <a:r>
                        <a:rPr sz="1100" spc="-5" dirty="0">
                          <a:latin typeface="Georgia"/>
                          <a:cs typeface="Georgia"/>
                        </a:rPr>
                        <a:t>n</a:t>
                      </a:r>
                      <a:r>
                        <a:rPr sz="1100" dirty="0">
                          <a:latin typeface="Georgia"/>
                          <a:cs typeface="Georgia"/>
                        </a:rPr>
                        <a:t>ot</a:t>
                      </a:r>
                      <a:endParaRPr sz="1100">
                        <a:latin typeface="Georgia"/>
                        <a:cs typeface="Georgia"/>
                      </a:endParaRPr>
                    </a:p>
                  </a:txBody>
                  <a:tcPr marL="0" marR="0" marT="0" marB="0">
                    <a:lnT w="6350">
                      <a:solidFill>
                        <a:srgbClr val="000000"/>
                      </a:solidFill>
                      <a:prstDash val="solid"/>
                    </a:lnT>
                    <a:lnB w="6350">
                      <a:solidFill>
                        <a:srgbClr val="000000"/>
                      </a:solidFill>
                      <a:prstDash val="solid"/>
                    </a:lnB>
                  </a:tcPr>
                </a:tc>
                <a:tc>
                  <a:txBody>
                    <a:bodyPr/>
                    <a:lstStyle/>
                    <a:p>
                      <a:pPr marL="35560">
                        <a:lnSpc>
                          <a:spcPts val="1045"/>
                        </a:lnSpc>
                      </a:pPr>
                      <a:r>
                        <a:rPr sz="1100" spc="-35" dirty="0">
                          <a:latin typeface="Georgia"/>
                          <a:cs typeface="Georgia"/>
                        </a:rPr>
                        <a:t>like</a:t>
                      </a:r>
                      <a:endParaRPr sz="1100">
                        <a:latin typeface="Georgia"/>
                        <a:cs typeface="Georgia"/>
                      </a:endParaRPr>
                    </a:p>
                  </a:txBody>
                  <a:tcPr marL="0" marR="0" marT="0" marB="0">
                    <a:lnT w="6350">
                      <a:solidFill>
                        <a:srgbClr val="000000"/>
                      </a:solidFill>
                      <a:prstDash val="solid"/>
                    </a:lnT>
                    <a:lnB w="6350">
                      <a:solidFill>
                        <a:srgbClr val="000000"/>
                      </a:solidFill>
                      <a:prstDash val="solid"/>
                    </a:lnB>
                  </a:tcPr>
                </a:tc>
                <a:tc>
                  <a:txBody>
                    <a:bodyPr/>
                    <a:lstStyle/>
                    <a:p>
                      <a:pPr marL="22860">
                        <a:lnSpc>
                          <a:spcPts val="1045"/>
                        </a:lnSpc>
                      </a:pPr>
                      <a:r>
                        <a:rPr sz="1100" spc="-40" dirty="0">
                          <a:latin typeface="Georgia"/>
                          <a:cs typeface="Georgia"/>
                        </a:rPr>
                        <a:t>games</a:t>
                      </a:r>
                      <a:endParaRPr sz="1100">
                        <a:latin typeface="Georgia"/>
                        <a:cs typeface="Georgia"/>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045"/>
                        </a:lnSpc>
                      </a:pPr>
                      <a:r>
                        <a:rPr sz="1100" spc="-10" dirty="0">
                          <a:latin typeface="Georgia"/>
                          <a:cs typeface="Georgia"/>
                        </a:rPr>
                        <a:t>Total</a:t>
                      </a:r>
                      <a:endParaRPr sz="110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34953">
                <a:tc>
                  <a:txBody>
                    <a:bodyPr/>
                    <a:lstStyle/>
                    <a:p>
                      <a:pPr algn="ctr">
                        <a:lnSpc>
                          <a:spcPts val="965"/>
                        </a:lnSpc>
                      </a:pPr>
                      <a:r>
                        <a:rPr sz="1100" spc="-15" dirty="0">
                          <a:latin typeface="Georgia"/>
                          <a:cs typeface="Georgia"/>
                        </a:rPr>
                        <a:t>Math</a:t>
                      </a:r>
                      <a:endParaRPr sz="110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1905" algn="ctr">
                        <a:lnSpc>
                          <a:spcPts val="965"/>
                        </a:lnSpc>
                      </a:pPr>
                      <a:r>
                        <a:rPr sz="1100" spc="-15" dirty="0">
                          <a:latin typeface="Calibri"/>
                          <a:cs typeface="Calibri"/>
                        </a:rPr>
                        <a:t>130</a:t>
                      </a:r>
                      <a:endParaRPr sz="1100">
                        <a:latin typeface="Calibri"/>
                        <a:cs typeface="Calibri"/>
                      </a:endParaRPr>
                    </a:p>
                  </a:txBody>
                  <a:tcPr marL="0" marR="0" marT="0" marB="0">
                    <a:lnL w="6350">
                      <a:solidFill>
                        <a:srgbClr val="000000"/>
                      </a:solidFill>
                      <a:prstDash val="solid"/>
                    </a:lnL>
                    <a:lnT w="6350">
                      <a:solidFill>
                        <a:srgbClr val="000000"/>
                      </a:solidFill>
                      <a:prstDash val="solid"/>
                    </a:lnT>
                  </a:tcPr>
                </a:tc>
                <a:tc gridSpan="4">
                  <a:txBody>
                    <a:bodyPr/>
                    <a:lstStyle/>
                    <a:p>
                      <a:pPr algn="ctr">
                        <a:lnSpc>
                          <a:spcPts val="965"/>
                        </a:lnSpc>
                      </a:pPr>
                      <a:r>
                        <a:rPr sz="1100" spc="-15" dirty="0">
                          <a:latin typeface="Calibri"/>
                          <a:cs typeface="Calibri"/>
                        </a:rPr>
                        <a:t>100</a:t>
                      </a:r>
                      <a:endParaRPr sz="1100">
                        <a:latin typeface="Calibri"/>
                        <a:cs typeface="Calibri"/>
                      </a:endParaRPr>
                    </a:p>
                  </a:txBody>
                  <a:tcPr marL="0" marR="0" marT="0" marB="0">
                    <a:lnR w="6350">
                      <a:solidFill>
                        <a:srgbClr val="000000"/>
                      </a:solidFill>
                      <a:prstDash val="solid"/>
                    </a:lnR>
                    <a:lnT w="635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gn="ctr">
                        <a:lnSpc>
                          <a:spcPts val="965"/>
                        </a:lnSpc>
                      </a:pPr>
                      <a:r>
                        <a:rPr sz="1100" spc="-15" dirty="0">
                          <a:latin typeface="Calibri"/>
                          <a:cs typeface="Calibri"/>
                        </a:rPr>
                        <a:t>230</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46259">
                <a:tc>
                  <a:txBody>
                    <a:bodyPr/>
                    <a:lstStyle/>
                    <a:p>
                      <a:pPr algn="ctr">
                        <a:lnSpc>
                          <a:spcPts val="1050"/>
                        </a:lnSpc>
                      </a:pPr>
                      <a:r>
                        <a:rPr sz="1100" spc="-25" dirty="0">
                          <a:latin typeface="Georgia"/>
                          <a:cs typeface="Georgia"/>
                        </a:rPr>
                        <a:t>History</a:t>
                      </a:r>
                      <a:endParaRPr sz="1100">
                        <a:latin typeface="Georgia"/>
                        <a:cs typeface="Georgia"/>
                      </a:endParaRPr>
                    </a:p>
                  </a:txBody>
                  <a:tcPr marL="0" marR="0" marT="0" marB="0">
                    <a:lnL w="6350">
                      <a:solidFill>
                        <a:srgbClr val="000000"/>
                      </a:solidFill>
                      <a:prstDash val="solid"/>
                    </a:lnL>
                    <a:lnR w="6350">
                      <a:solidFill>
                        <a:srgbClr val="000000"/>
                      </a:solidFill>
                      <a:prstDash val="solid"/>
                    </a:lnR>
                  </a:tcPr>
                </a:tc>
                <a:tc>
                  <a:txBody>
                    <a:bodyPr/>
                    <a:lstStyle/>
                    <a:p>
                      <a:pPr marL="1905" algn="ctr">
                        <a:lnSpc>
                          <a:spcPts val="1050"/>
                        </a:lnSpc>
                      </a:pPr>
                      <a:r>
                        <a:rPr sz="1100" spc="-15" dirty="0">
                          <a:latin typeface="Calibri"/>
                          <a:cs typeface="Calibri"/>
                        </a:rPr>
                        <a:t>35</a:t>
                      </a:r>
                      <a:endParaRPr sz="1100">
                        <a:latin typeface="Calibri"/>
                        <a:cs typeface="Calibri"/>
                      </a:endParaRPr>
                    </a:p>
                  </a:txBody>
                  <a:tcPr marL="0" marR="0" marT="0" marB="0">
                    <a:lnL w="6350">
                      <a:solidFill>
                        <a:srgbClr val="000000"/>
                      </a:solidFill>
                      <a:prstDash val="solid"/>
                    </a:lnL>
                  </a:tcPr>
                </a:tc>
                <a:tc gridSpan="4">
                  <a:txBody>
                    <a:bodyPr/>
                    <a:lstStyle/>
                    <a:p>
                      <a:pPr algn="ctr">
                        <a:lnSpc>
                          <a:spcPts val="1050"/>
                        </a:lnSpc>
                      </a:pPr>
                      <a:r>
                        <a:rPr sz="1100" spc="-15" dirty="0">
                          <a:latin typeface="Calibri"/>
                          <a:cs typeface="Calibri"/>
                        </a:rPr>
                        <a:t>165</a:t>
                      </a:r>
                      <a:endParaRPr sz="1100">
                        <a:latin typeface="Calibri"/>
                        <a:cs typeface="Calibri"/>
                      </a:endParaRPr>
                    </a:p>
                  </a:txBody>
                  <a:tcPr marL="0" marR="0" marT="0" marB="0">
                    <a:lnR w="6350">
                      <a:solidFill>
                        <a:srgbClr val="000000"/>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gn="ctr">
                        <a:lnSpc>
                          <a:spcPts val="1050"/>
                        </a:lnSpc>
                      </a:pPr>
                      <a:r>
                        <a:rPr sz="1100" spc="-15" dirty="0">
                          <a:latin typeface="Calibri"/>
                          <a:cs typeface="Calibri"/>
                        </a:rPr>
                        <a:t>200</a:t>
                      </a:r>
                      <a:endParaRPr sz="1100">
                        <a:latin typeface="Calibri"/>
                        <a:cs typeface="Calibri"/>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62639">
                <a:tc>
                  <a:txBody>
                    <a:bodyPr/>
                    <a:lstStyle/>
                    <a:p>
                      <a:pPr algn="ctr">
                        <a:lnSpc>
                          <a:spcPts val="1135"/>
                        </a:lnSpc>
                      </a:pPr>
                      <a:r>
                        <a:rPr sz="1100" spc="-20" dirty="0">
                          <a:latin typeface="Georgia"/>
                          <a:cs typeface="Georgia"/>
                        </a:rPr>
                        <a:t>Computer</a:t>
                      </a:r>
                      <a:r>
                        <a:rPr sz="1100" spc="70" dirty="0">
                          <a:latin typeface="Georgia"/>
                          <a:cs typeface="Georgia"/>
                        </a:rPr>
                        <a:t> </a:t>
                      </a:r>
                      <a:r>
                        <a:rPr sz="1100" spc="-40" dirty="0">
                          <a:latin typeface="Georgia"/>
                          <a:cs typeface="Georgia"/>
                        </a:rPr>
                        <a:t>science</a:t>
                      </a:r>
                      <a:endParaRPr sz="1100">
                        <a:latin typeface="Georgia"/>
                        <a:cs typeface="Georgia"/>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1905" algn="ctr">
                        <a:lnSpc>
                          <a:spcPts val="1135"/>
                        </a:lnSpc>
                      </a:pPr>
                      <a:r>
                        <a:rPr sz="1100" spc="-15" dirty="0">
                          <a:latin typeface="Calibri"/>
                          <a:cs typeface="Calibri"/>
                        </a:rPr>
                        <a:t>280</a:t>
                      </a:r>
                      <a:endParaRPr sz="1100">
                        <a:latin typeface="Calibri"/>
                        <a:cs typeface="Calibri"/>
                      </a:endParaRPr>
                    </a:p>
                  </a:txBody>
                  <a:tcPr marL="0" marR="0" marT="0" marB="0">
                    <a:lnL w="6350">
                      <a:solidFill>
                        <a:srgbClr val="000000"/>
                      </a:solidFill>
                      <a:prstDash val="solid"/>
                    </a:lnL>
                    <a:lnB w="6350">
                      <a:solidFill>
                        <a:srgbClr val="000000"/>
                      </a:solidFill>
                      <a:prstDash val="solid"/>
                    </a:lnB>
                  </a:tcPr>
                </a:tc>
                <a:tc gridSpan="4">
                  <a:txBody>
                    <a:bodyPr/>
                    <a:lstStyle/>
                    <a:p>
                      <a:pPr algn="ctr">
                        <a:lnSpc>
                          <a:spcPts val="1135"/>
                        </a:lnSpc>
                      </a:pPr>
                      <a:r>
                        <a:rPr sz="1100" spc="-15" dirty="0">
                          <a:latin typeface="Calibri"/>
                          <a:cs typeface="Calibri"/>
                        </a:rPr>
                        <a:t>90</a:t>
                      </a:r>
                      <a:endParaRPr sz="1100">
                        <a:latin typeface="Calibri"/>
                        <a:cs typeface="Calibri"/>
                      </a:endParaRPr>
                    </a:p>
                  </a:txBody>
                  <a:tcPr marL="0" marR="0" marT="0" marB="0">
                    <a:lnR w="6350">
                      <a:solidFill>
                        <a:srgbClr val="000000"/>
                      </a:solidFill>
                      <a:prstDash val="solid"/>
                    </a:lnR>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gn="ctr">
                        <a:lnSpc>
                          <a:spcPts val="1135"/>
                        </a:lnSpc>
                      </a:pPr>
                      <a:r>
                        <a:rPr sz="1100" spc="-15" dirty="0">
                          <a:latin typeface="Calibri"/>
                          <a:cs typeface="Calibri"/>
                        </a:rPr>
                        <a:t>370</a:t>
                      </a:r>
                      <a:endParaRPr sz="1100">
                        <a:latin typeface="Calibri"/>
                        <a:cs typeface="Calibri"/>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r h="151320">
                <a:tc>
                  <a:txBody>
                    <a:bodyPr/>
                    <a:lstStyle/>
                    <a:p>
                      <a:pPr algn="ctr">
                        <a:lnSpc>
                          <a:spcPts val="1045"/>
                        </a:lnSpc>
                      </a:pPr>
                      <a:r>
                        <a:rPr sz="1100" spc="-10" dirty="0">
                          <a:latin typeface="Georgia"/>
                          <a:cs typeface="Georgia"/>
                        </a:rPr>
                        <a:t>Total</a:t>
                      </a:r>
                      <a:endParaRPr sz="110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ts val="1045"/>
                        </a:lnSpc>
                      </a:pPr>
                      <a:r>
                        <a:rPr sz="1100" spc="-15" dirty="0">
                          <a:latin typeface="Calibri"/>
                          <a:cs typeface="Calibri"/>
                        </a:rPr>
                        <a:t>445</a:t>
                      </a:r>
                      <a:endParaRPr sz="1100">
                        <a:latin typeface="Calibri"/>
                        <a:cs typeface="Calibri"/>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tcPr>
                </a:tc>
                <a:tc gridSpan="4">
                  <a:txBody>
                    <a:bodyPr/>
                    <a:lstStyle/>
                    <a:p>
                      <a:pPr algn="ctr">
                        <a:lnSpc>
                          <a:spcPts val="1045"/>
                        </a:lnSpc>
                      </a:pPr>
                      <a:r>
                        <a:rPr sz="1100" spc="-15" dirty="0">
                          <a:latin typeface="Calibri"/>
                          <a:cs typeface="Calibri"/>
                        </a:rPr>
                        <a:t>355</a:t>
                      </a:r>
                      <a:endParaRPr sz="1100">
                        <a:latin typeface="Calibri"/>
                        <a:cs typeface="Calibri"/>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gn="ctr">
                        <a:lnSpc>
                          <a:spcPts val="1045"/>
                        </a:lnSpc>
                      </a:pPr>
                      <a:r>
                        <a:rPr sz="1100" spc="-15" dirty="0">
                          <a:latin typeface="Calibri"/>
                          <a:cs typeface="Calibri"/>
                        </a:rPr>
                        <a:t>800</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p:nvPr/>
        </p:nvSpPr>
        <p:spPr>
          <a:xfrm>
            <a:off x="576668" y="2179802"/>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p:nvPr/>
        </p:nvSpPr>
        <p:spPr>
          <a:xfrm>
            <a:off x="576668" y="234486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8" name="object 8"/>
          <p:cNvSpPr txBox="1"/>
          <p:nvPr/>
        </p:nvSpPr>
        <p:spPr>
          <a:xfrm>
            <a:off x="583120" y="2107952"/>
            <a:ext cx="4827905" cy="485140"/>
          </a:xfrm>
          <a:prstGeom prst="rect">
            <a:avLst/>
          </a:prstGeom>
        </p:spPr>
        <p:txBody>
          <a:bodyPr vert="horz" wrap="square" lIns="0" tIns="25400" rIns="0" bIns="0" rtlCol="0">
            <a:spAutoFit/>
          </a:bodyPr>
          <a:lstStyle/>
          <a:p>
            <a:pPr marL="160655" indent="-146050">
              <a:lnSpc>
                <a:spcPct val="100000"/>
              </a:lnSpc>
              <a:spcBef>
                <a:spcPts val="200"/>
              </a:spcBef>
              <a:buClr>
                <a:srgbClr val="FFFFFF"/>
              </a:buClr>
              <a:buSzPct val="80000"/>
              <a:buAutoNum type="alphaLcPeriod"/>
              <a:tabLst>
                <a:tab pos="161290" algn="l"/>
              </a:tabLst>
            </a:pPr>
            <a:r>
              <a:rPr sz="1000" dirty="0">
                <a:latin typeface="Georgia"/>
                <a:cs typeface="Georgia"/>
              </a:rPr>
              <a:t>Calculate</a:t>
            </a:r>
            <a:r>
              <a:rPr sz="1000" spc="90" dirty="0">
                <a:latin typeface="Georgia"/>
                <a:cs typeface="Georgia"/>
              </a:rPr>
              <a:t> </a:t>
            </a:r>
            <a:r>
              <a:rPr sz="1000" spc="-15" dirty="0">
                <a:latin typeface="Georgia"/>
                <a:cs typeface="Georgia"/>
              </a:rPr>
              <a:t>the</a:t>
            </a:r>
            <a:r>
              <a:rPr sz="1000" spc="95" dirty="0">
                <a:latin typeface="Georgia"/>
                <a:cs typeface="Georgia"/>
              </a:rPr>
              <a:t> </a:t>
            </a:r>
            <a:r>
              <a:rPr sz="1000" spc="-15" dirty="0">
                <a:latin typeface="Georgia"/>
                <a:cs typeface="Georgia"/>
              </a:rPr>
              <a:t>expected</a:t>
            </a:r>
            <a:r>
              <a:rPr sz="1000" spc="95" dirty="0">
                <a:latin typeface="Georgia"/>
                <a:cs typeface="Georgia"/>
              </a:rPr>
              <a:t> </a:t>
            </a:r>
            <a:r>
              <a:rPr sz="1000" spc="-25" dirty="0">
                <a:latin typeface="Georgia"/>
                <a:cs typeface="Georgia"/>
              </a:rPr>
              <a:t>frequency</a:t>
            </a:r>
            <a:r>
              <a:rPr sz="1000" spc="90" dirty="0">
                <a:latin typeface="Georgia"/>
                <a:cs typeface="Georgia"/>
              </a:rPr>
              <a:t> </a:t>
            </a:r>
            <a:r>
              <a:rPr sz="1000" spc="-35" dirty="0">
                <a:latin typeface="Georgia"/>
                <a:cs typeface="Georgia"/>
              </a:rPr>
              <a:t>of</a:t>
            </a:r>
            <a:r>
              <a:rPr sz="1000" spc="95" dirty="0">
                <a:latin typeface="Georgia"/>
                <a:cs typeface="Georgia"/>
              </a:rPr>
              <a:t> </a:t>
            </a:r>
            <a:r>
              <a:rPr sz="1000" spc="-30" dirty="0">
                <a:latin typeface="Georgia"/>
                <a:cs typeface="Georgia"/>
              </a:rPr>
              <a:t>each</a:t>
            </a:r>
            <a:r>
              <a:rPr sz="1000" spc="95" dirty="0">
                <a:latin typeface="Georgia"/>
                <a:cs typeface="Georgia"/>
              </a:rPr>
              <a:t> </a:t>
            </a:r>
            <a:r>
              <a:rPr sz="1000" spc="-20" dirty="0">
                <a:latin typeface="Georgia"/>
                <a:cs typeface="Georgia"/>
              </a:rPr>
              <a:t>cell</a:t>
            </a:r>
            <a:r>
              <a:rPr sz="1000" spc="95" dirty="0">
                <a:latin typeface="Georgia"/>
                <a:cs typeface="Georgia"/>
              </a:rPr>
              <a:t> </a:t>
            </a:r>
            <a:r>
              <a:rPr sz="1000" spc="-30" dirty="0">
                <a:latin typeface="Georgia"/>
                <a:cs typeface="Georgia"/>
              </a:rPr>
              <a:t>in</a:t>
            </a:r>
            <a:r>
              <a:rPr sz="1000" spc="90" dirty="0">
                <a:latin typeface="Georgia"/>
                <a:cs typeface="Georgia"/>
              </a:rPr>
              <a:t> </a:t>
            </a:r>
            <a:r>
              <a:rPr sz="1000" spc="-15" dirty="0">
                <a:latin typeface="Georgia"/>
                <a:cs typeface="Georgia"/>
              </a:rPr>
              <a:t>the</a:t>
            </a:r>
            <a:r>
              <a:rPr sz="1000" spc="95" dirty="0">
                <a:latin typeface="Georgia"/>
                <a:cs typeface="Georgia"/>
              </a:rPr>
              <a:t> </a:t>
            </a:r>
            <a:r>
              <a:rPr sz="1000" spc="-10" dirty="0">
                <a:latin typeface="Georgia"/>
                <a:cs typeface="Georgia"/>
              </a:rPr>
              <a:t>table</a:t>
            </a:r>
            <a:r>
              <a:rPr sz="1000" spc="95" dirty="0">
                <a:latin typeface="Georgia"/>
                <a:cs typeface="Georgia"/>
              </a:rPr>
              <a:t> </a:t>
            </a:r>
            <a:r>
              <a:rPr sz="1000" spc="-20" dirty="0">
                <a:latin typeface="Georgia"/>
                <a:cs typeface="Georgia"/>
              </a:rPr>
              <a:t>above.</a:t>
            </a:r>
            <a:endParaRPr sz="1000">
              <a:latin typeface="Georgia"/>
              <a:cs typeface="Georgia"/>
            </a:endParaRPr>
          </a:p>
          <a:p>
            <a:pPr marL="160655" marR="5080" indent="-148590">
              <a:lnSpc>
                <a:spcPts val="1019"/>
              </a:lnSpc>
              <a:spcBef>
                <a:spcPts val="284"/>
              </a:spcBef>
              <a:buClr>
                <a:srgbClr val="FFFFFF"/>
              </a:buClr>
              <a:buSzPct val="80000"/>
              <a:buAutoNum type="alphaLcPeriod"/>
              <a:tabLst>
                <a:tab pos="161290" algn="l"/>
              </a:tabLst>
            </a:pPr>
            <a:r>
              <a:rPr sz="1000" spc="-30" dirty="0">
                <a:latin typeface="Georgia"/>
                <a:cs typeface="Georgia"/>
              </a:rPr>
              <a:t>Using</a:t>
            </a:r>
            <a:r>
              <a:rPr sz="1000" spc="-25" dirty="0">
                <a:latin typeface="Georgia"/>
                <a:cs typeface="Georgia"/>
              </a:rPr>
              <a:t> </a:t>
            </a:r>
            <a:r>
              <a:rPr sz="1000" spc="-20" dirty="0">
                <a:latin typeface="Georgia"/>
                <a:cs typeface="Georgia"/>
              </a:rPr>
              <a:t>Pearson’s </a:t>
            </a:r>
            <a:r>
              <a:rPr sz="1000" spc="-40" dirty="0">
                <a:latin typeface="Georgia"/>
                <a:cs typeface="Georgia"/>
              </a:rPr>
              <a:t>chi–square</a:t>
            </a:r>
            <a:r>
              <a:rPr sz="1000" spc="-35" dirty="0">
                <a:latin typeface="Georgia"/>
                <a:cs typeface="Georgia"/>
              </a:rPr>
              <a:t> </a:t>
            </a:r>
            <a:r>
              <a:rPr sz="1000" spc="-5" dirty="0">
                <a:latin typeface="Georgia"/>
                <a:cs typeface="Georgia"/>
              </a:rPr>
              <a:t>test to </a:t>
            </a:r>
            <a:r>
              <a:rPr sz="1000" spc="-35" dirty="0">
                <a:latin typeface="Georgia"/>
                <a:cs typeface="Georgia"/>
              </a:rPr>
              <a:t>confirm</a:t>
            </a:r>
            <a:r>
              <a:rPr sz="1000" spc="-30" dirty="0">
                <a:latin typeface="Georgia"/>
                <a:cs typeface="Georgia"/>
              </a:rPr>
              <a:t> </a:t>
            </a:r>
            <a:r>
              <a:rPr sz="1000" spc="5" dirty="0">
                <a:latin typeface="Georgia"/>
                <a:cs typeface="Georgia"/>
              </a:rPr>
              <a:t>that </a:t>
            </a:r>
            <a:r>
              <a:rPr sz="1000" spc="-25" dirty="0">
                <a:latin typeface="Georgia"/>
                <a:cs typeface="Georgia"/>
              </a:rPr>
              <a:t>there</a:t>
            </a:r>
            <a:r>
              <a:rPr sz="1000" spc="-20" dirty="0">
                <a:latin typeface="Georgia"/>
                <a:cs typeface="Georgia"/>
              </a:rPr>
              <a:t> </a:t>
            </a:r>
            <a:r>
              <a:rPr sz="1000" spc="-35" dirty="0">
                <a:latin typeface="Georgia"/>
                <a:cs typeface="Georgia"/>
              </a:rPr>
              <a:t>is</a:t>
            </a:r>
            <a:r>
              <a:rPr sz="1000" spc="-30" dirty="0">
                <a:latin typeface="Georgia"/>
                <a:cs typeface="Georgia"/>
              </a:rPr>
              <a:t> </a:t>
            </a:r>
            <a:r>
              <a:rPr sz="1000" spc="-10" dirty="0">
                <a:latin typeface="Georgia"/>
                <a:cs typeface="Georgia"/>
              </a:rPr>
              <a:t>a </a:t>
            </a:r>
            <a:r>
              <a:rPr sz="1000" spc="-25" dirty="0">
                <a:latin typeface="Georgia"/>
                <a:cs typeface="Georgia"/>
              </a:rPr>
              <a:t>correlation</a:t>
            </a:r>
            <a:r>
              <a:rPr sz="1000" spc="-20" dirty="0">
                <a:latin typeface="Georgia"/>
                <a:cs typeface="Georgia"/>
              </a:rPr>
              <a:t> </a:t>
            </a:r>
            <a:r>
              <a:rPr sz="1000" spc="-30" dirty="0">
                <a:latin typeface="Georgia"/>
                <a:cs typeface="Georgia"/>
              </a:rPr>
              <a:t>between</a:t>
            </a:r>
            <a:r>
              <a:rPr sz="1000" spc="-25" dirty="0">
                <a:latin typeface="Georgia"/>
                <a:cs typeface="Georgia"/>
              </a:rPr>
              <a:t> </a:t>
            </a:r>
            <a:r>
              <a:rPr sz="1000" spc="-5" dirty="0">
                <a:latin typeface="Georgia"/>
                <a:cs typeface="Georgia"/>
              </a:rPr>
              <a:t>study </a:t>
            </a:r>
            <a:r>
              <a:rPr sz="1000" spc="-229" dirty="0">
                <a:latin typeface="Georgia"/>
                <a:cs typeface="Georgia"/>
              </a:rPr>
              <a:t> </a:t>
            </a:r>
            <a:r>
              <a:rPr sz="1000" spc="-10" dirty="0">
                <a:latin typeface="Georgia"/>
                <a:cs typeface="Georgia"/>
              </a:rPr>
              <a:t>major</a:t>
            </a:r>
            <a:r>
              <a:rPr sz="1000" spc="85" dirty="0">
                <a:latin typeface="Georgia"/>
                <a:cs typeface="Georgia"/>
              </a:rPr>
              <a:t> </a:t>
            </a:r>
            <a:r>
              <a:rPr sz="1000" spc="-25" dirty="0">
                <a:latin typeface="Georgia"/>
                <a:cs typeface="Georgia"/>
              </a:rPr>
              <a:t>and</a:t>
            </a:r>
            <a:r>
              <a:rPr sz="1000" spc="90" dirty="0">
                <a:latin typeface="Georgia"/>
                <a:cs typeface="Georgia"/>
              </a:rPr>
              <a:t> </a:t>
            </a:r>
            <a:r>
              <a:rPr sz="1000" spc="-20" dirty="0">
                <a:latin typeface="Georgia"/>
                <a:cs typeface="Georgia"/>
              </a:rPr>
              <a:t>playing</a:t>
            </a:r>
            <a:r>
              <a:rPr sz="1000" spc="90" dirty="0">
                <a:latin typeface="Georgia"/>
                <a:cs typeface="Georgia"/>
              </a:rPr>
              <a:t> </a:t>
            </a:r>
            <a:r>
              <a:rPr sz="1000" spc="-25" dirty="0">
                <a:latin typeface="Georgia"/>
                <a:cs typeface="Georgia"/>
              </a:rPr>
              <a:t>computer</a:t>
            </a:r>
            <a:r>
              <a:rPr sz="1000" spc="90" dirty="0">
                <a:latin typeface="Georgia"/>
                <a:cs typeface="Georgia"/>
              </a:rPr>
              <a:t> </a:t>
            </a:r>
            <a:r>
              <a:rPr sz="1000" spc="-35" dirty="0">
                <a:latin typeface="Georgia"/>
                <a:cs typeface="Georgia"/>
              </a:rPr>
              <a:t>games</a:t>
            </a:r>
            <a:r>
              <a:rPr sz="1000" spc="90" dirty="0">
                <a:latin typeface="Georgia"/>
                <a:cs typeface="Georgia"/>
              </a:rPr>
              <a:t> </a:t>
            </a:r>
            <a:r>
              <a:rPr sz="1000" spc="-35" dirty="0">
                <a:latin typeface="Georgia"/>
                <a:cs typeface="Georgia"/>
              </a:rPr>
              <a:t>or</a:t>
            </a:r>
            <a:r>
              <a:rPr sz="1000" spc="90" dirty="0">
                <a:latin typeface="Georgia"/>
                <a:cs typeface="Georgia"/>
              </a:rPr>
              <a:t> </a:t>
            </a:r>
            <a:r>
              <a:rPr sz="1000" spc="-15" dirty="0">
                <a:latin typeface="Georgia"/>
                <a:cs typeface="Georgia"/>
              </a:rPr>
              <a:t>not?</a:t>
            </a:r>
            <a:endParaRPr sz="10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4" name="object 14"/>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104</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823594" cy="244475"/>
          </a:xfrm>
          <a:prstGeom prst="rect">
            <a:avLst/>
          </a:prstGeom>
        </p:spPr>
        <p:txBody>
          <a:bodyPr vert="horz" wrap="square" lIns="0" tIns="17145" rIns="0" bIns="0" rtlCol="0">
            <a:spAutoFit/>
          </a:bodyPr>
          <a:lstStyle/>
          <a:p>
            <a:pPr marL="12700">
              <a:lnSpc>
                <a:spcPct val="100000"/>
              </a:lnSpc>
              <a:spcBef>
                <a:spcPts val="135"/>
              </a:spcBef>
            </a:pPr>
            <a:r>
              <a:rPr dirty="0"/>
              <a:t>References</a:t>
            </a:r>
          </a:p>
        </p:txBody>
      </p:sp>
      <p:sp>
        <p:nvSpPr>
          <p:cNvPr id="3" name="object 3"/>
          <p:cNvSpPr txBox="1"/>
          <p:nvPr/>
        </p:nvSpPr>
        <p:spPr>
          <a:xfrm>
            <a:off x="245973" y="587805"/>
            <a:ext cx="5161280" cy="2174875"/>
          </a:xfrm>
          <a:prstGeom prst="rect">
            <a:avLst/>
          </a:prstGeom>
        </p:spPr>
        <p:txBody>
          <a:bodyPr vert="horz" wrap="square" lIns="0" tIns="34290" rIns="0" bIns="0" rtlCol="0">
            <a:spAutoFit/>
          </a:bodyPr>
          <a:lstStyle/>
          <a:p>
            <a:pPr marL="227329" marR="10160" indent="-215265">
              <a:lnSpc>
                <a:spcPts val="1150"/>
              </a:lnSpc>
              <a:spcBef>
                <a:spcPts val="270"/>
              </a:spcBef>
              <a:buFont typeface="Georgia"/>
              <a:buAutoNum type="arabicPlain"/>
              <a:tabLst>
                <a:tab pos="227965" algn="l"/>
              </a:tabLst>
            </a:pPr>
            <a:r>
              <a:rPr sz="1100" spc="-10" dirty="0">
                <a:latin typeface="Georgia"/>
                <a:cs typeface="Georgia"/>
              </a:rPr>
              <a:t>J. </a:t>
            </a:r>
            <a:r>
              <a:rPr sz="1100" spc="-35" dirty="0">
                <a:latin typeface="Georgia"/>
                <a:cs typeface="Georgia"/>
              </a:rPr>
              <a:t>Han,</a:t>
            </a:r>
            <a:r>
              <a:rPr sz="1100" spc="-30" dirty="0">
                <a:latin typeface="Georgia"/>
                <a:cs typeface="Georgia"/>
              </a:rPr>
              <a:t> </a:t>
            </a:r>
            <a:r>
              <a:rPr sz="1100" spc="-15" dirty="0">
                <a:latin typeface="Georgia"/>
                <a:cs typeface="Georgia"/>
              </a:rPr>
              <a:t>M.</a:t>
            </a:r>
            <a:r>
              <a:rPr sz="1100" spc="-10" dirty="0">
                <a:latin typeface="Georgia"/>
                <a:cs typeface="Georgia"/>
              </a:rPr>
              <a:t> </a:t>
            </a:r>
            <a:r>
              <a:rPr sz="1100" spc="-15" dirty="0">
                <a:latin typeface="Georgia"/>
                <a:cs typeface="Georgia"/>
              </a:rPr>
              <a:t>Kamber,</a:t>
            </a:r>
            <a:r>
              <a:rPr sz="1100" spc="-10" dirty="0">
                <a:latin typeface="Georgia"/>
                <a:cs typeface="Georgia"/>
              </a:rPr>
              <a:t> </a:t>
            </a:r>
            <a:r>
              <a:rPr sz="1100" spc="-30" dirty="0">
                <a:latin typeface="Georgia"/>
                <a:cs typeface="Georgia"/>
              </a:rPr>
              <a:t>and</a:t>
            </a:r>
            <a:r>
              <a:rPr sz="1100" spc="-25" dirty="0">
                <a:latin typeface="Georgia"/>
                <a:cs typeface="Georgia"/>
              </a:rPr>
              <a:t> </a:t>
            </a:r>
            <a:r>
              <a:rPr sz="1100" spc="-10" dirty="0">
                <a:latin typeface="Georgia"/>
                <a:cs typeface="Georgia"/>
              </a:rPr>
              <a:t>J. Pei.</a:t>
            </a:r>
            <a:r>
              <a:rPr sz="1100" spc="-5" dirty="0">
                <a:latin typeface="Georgia"/>
                <a:cs typeface="Georgia"/>
              </a:rPr>
              <a:t> </a:t>
            </a:r>
            <a:r>
              <a:rPr sz="1100" i="1" spc="15" dirty="0">
                <a:latin typeface="Palatino Linotype"/>
                <a:cs typeface="Palatino Linotype"/>
              </a:rPr>
              <a:t>Data </a:t>
            </a:r>
            <a:r>
              <a:rPr sz="1100" i="1" spc="-5" dirty="0">
                <a:latin typeface="Palatino Linotype"/>
                <a:cs typeface="Palatino Linotype"/>
              </a:rPr>
              <a:t>Mining:</a:t>
            </a:r>
            <a:r>
              <a:rPr sz="1100" i="1" dirty="0">
                <a:latin typeface="Palatino Linotype"/>
                <a:cs typeface="Palatino Linotype"/>
              </a:rPr>
              <a:t> </a:t>
            </a:r>
            <a:r>
              <a:rPr sz="1100" i="1" spc="15" dirty="0">
                <a:latin typeface="Palatino Linotype"/>
                <a:cs typeface="Palatino Linotype"/>
              </a:rPr>
              <a:t>Concepts </a:t>
            </a:r>
            <a:r>
              <a:rPr sz="1100" i="1" spc="20" dirty="0">
                <a:latin typeface="Palatino Linotype"/>
                <a:cs typeface="Palatino Linotype"/>
              </a:rPr>
              <a:t>and </a:t>
            </a:r>
            <a:r>
              <a:rPr sz="1100" i="1" spc="10" dirty="0">
                <a:latin typeface="Palatino Linotype"/>
                <a:cs typeface="Palatino Linotype"/>
              </a:rPr>
              <a:t>Techniques</a:t>
            </a:r>
            <a:r>
              <a:rPr sz="1100" spc="10" dirty="0">
                <a:latin typeface="Georgia"/>
                <a:cs typeface="Georgia"/>
              </a:rPr>
              <a:t>.</a:t>
            </a:r>
            <a:r>
              <a:rPr sz="1100" spc="15" dirty="0">
                <a:latin typeface="Georgia"/>
                <a:cs typeface="Georgia"/>
              </a:rPr>
              <a:t> </a:t>
            </a:r>
            <a:r>
              <a:rPr sz="1100" spc="-40" dirty="0">
                <a:latin typeface="Georgia"/>
                <a:cs typeface="Georgia"/>
              </a:rPr>
              <a:t>Morgan </a:t>
            </a:r>
            <a:r>
              <a:rPr sz="1100" spc="-254" dirty="0">
                <a:latin typeface="Georgia"/>
                <a:cs typeface="Georgia"/>
              </a:rPr>
              <a:t> </a:t>
            </a:r>
            <a:r>
              <a:rPr sz="1100" spc="-25" dirty="0">
                <a:latin typeface="Georgia"/>
                <a:cs typeface="Georgia"/>
              </a:rPr>
              <a:t>Kaufmann,</a:t>
            </a:r>
            <a:r>
              <a:rPr sz="1100" spc="90" dirty="0">
                <a:latin typeface="Georgia"/>
                <a:cs typeface="Georgia"/>
              </a:rPr>
              <a:t> </a:t>
            </a:r>
            <a:r>
              <a:rPr sz="1100" spc="-20" dirty="0">
                <a:latin typeface="Georgia"/>
                <a:cs typeface="Georgia"/>
              </a:rPr>
              <a:t>Elsevier,</a:t>
            </a:r>
            <a:r>
              <a:rPr sz="1100" spc="95" dirty="0">
                <a:latin typeface="Georgia"/>
                <a:cs typeface="Georgia"/>
              </a:rPr>
              <a:t> </a:t>
            </a:r>
            <a:r>
              <a:rPr sz="1100" spc="-55" dirty="0">
                <a:latin typeface="Georgia"/>
                <a:cs typeface="Georgia"/>
              </a:rPr>
              <a:t>2012</a:t>
            </a:r>
            <a:r>
              <a:rPr sz="1100" spc="95" dirty="0">
                <a:latin typeface="Georgia"/>
                <a:cs typeface="Georgia"/>
              </a:rPr>
              <a:t> </a:t>
            </a:r>
            <a:r>
              <a:rPr sz="1100" spc="-25" dirty="0">
                <a:latin typeface="Georgia"/>
                <a:cs typeface="Georgia"/>
              </a:rPr>
              <a:t>[</a:t>
            </a:r>
            <a:r>
              <a:rPr sz="1100" spc="-25" dirty="0">
                <a:solidFill>
                  <a:srgbClr val="FF0000"/>
                </a:solidFill>
                <a:latin typeface="Georgia"/>
                <a:cs typeface="Georgia"/>
              </a:rPr>
              <a:t>Book1</a:t>
            </a:r>
            <a:r>
              <a:rPr sz="1100" spc="-25" dirty="0">
                <a:latin typeface="Georgia"/>
                <a:cs typeface="Georgia"/>
              </a:rPr>
              <a:t>].</a:t>
            </a:r>
            <a:endParaRPr sz="1100">
              <a:latin typeface="Georgia"/>
              <a:cs typeface="Georgia"/>
            </a:endParaRPr>
          </a:p>
          <a:p>
            <a:pPr marL="227329" indent="-215265">
              <a:lnSpc>
                <a:spcPct val="100000"/>
              </a:lnSpc>
              <a:spcBef>
                <a:spcPts val="120"/>
              </a:spcBef>
              <a:buAutoNum type="arabicPlain"/>
              <a:tabLst>
                <a:tab pos="227965" algn="l"/>
              </a:tabLst>
            </a:pPr>
            <a:r>
              <a:rPr sz="1100" spc="40" dirty="0">
                <a:latin typeface="Georgia"/>
                <a:cs typeface="Georgia"/>
              </a:rPr>
              <a:t>C.</a:t>
            </a:r>
            <a:r>
              <a:rPr sz="1100" spc="100" dirty="0">
                <a:latin typeface="Georgia"/>
                <a:cs typeface="Georgia"/>
              </a:rPr>
              <a:t> </a:t>
            </a:r>
            <a:r>
              <a:rPr sz="1100" spc="-10" dirty="0">
                <a:latin typeface="Georgia"/>
                <a:cs typeface="Georgia"/>
              </a:rPr>
              <a:t>Aggarwal.</a:t>
            </a:r>
            <a:r>
              <a:rPr sz="1100" spc="220" dirty="0">
                <a:latin typeface="Georgia"/>
                <a:cs typeface="Georgia"/>
              </a:rPr>
              <a:t> </a:t>
            </a:r>
            <a:r>
              <a:rPr sz="1100" i="1" spc="15" dirty="0">
                <a:latin typeface="Palatino Linotype"/>
                <a:cs typeface="Palatino Linotype"/>
              </a:rPr>
              <a:t>Data</a:t>
            </a:r>
            <a:r>
              <a:rPr sz="1100" i="1" spc="114" dirty="0">
                <a:latin typeface="Palatino Linotype"/>
                <a:cs typeface="Palatino Linotype"/>
              </a:rPr>
              <a:t> </a:t>
            </a:r>
            <a:r>
              <a:rPr sz="1100" i="1" spc="-5" dirty="0">
                <a:latin typeface="Palatino Linotype"/>
                <a:cs typeface="Palatino Linotype"/>
              </a:rPr>
              <a:t>Mining:</a:t>
            </a:r>
            <a:r>
              <a:rPr sz="1100" i="1" spc="229" dirty="0">
                <a:latin typeface="Palatino Linotype"/>
                <a:cs typeface="Palatino Linotype"/>
              </a:rPr>
              <a:t> </a:t>
            </a:r>
            <a:r>
              <a:rPr sz="1100" i="1" spc="50" dirty="0">
                <a:latin typeface="Palatino Linotype"/>
                <a:cs typeface="Palatino Linotype"/>
              </a:rPr>
              <a:t>The</a:t>
            </a:r>
            <a:r>
              <a:rPr sz="1100" i="1" spc="114" dirty="0">
                <a:latin typeface="Palatino Linotype"/>
                <a:cs typeface="Palatino Linotype"/>
              </a:rPr>
              <a:t> </a:t>
            </a:r>
            <a:r>
              <a:rPr sz="1100" i="1" dirty="0">
                <a:latin typeface="Palatino Linotype"/>
                <a:cs typeface="Palatino Linotype"/>
              </a:rPr>
              <a:t>Textbook</a:t>
            </a:r>
            <a:r>
              <a:rPr sz="1100" dirty="0">
                <a:latin typeface="Georgia"/>
                <a:cs typeface="Georgia"/>
              </a:rPr>
              <a:t>.</a:t>
            </a:r>
            <a:r>
              <a:rPr sz="1100" spc="225" dirty="0">
                <a:latin typeface="Georgia"/>
                <a:cs typeface="Georgia"/>
              </a:rPr>
              <a:t> </a:t>
            </a:r>
            <a:r>
              <a:rPr sz="1100" spc="-30" dirty="0">
                <a:latin typeface="Georgia"/>
                <a:cs typeface="Georgia"/>
              </a:rPr>
              <a:t>Springer,</a:t>
            </a:r>
            <a:r>
              <a:rPr sz="1100" spc="100" dirty="0">
                <a:latin typeface="Georgia"/>
                <a:cs typeface="Georgia"/>
              </a:rPr>
              <a:t> </a:t>
            </a:r>
            <a:r>
              <a:rPr sz="1100" spc="-45" dirty="0">
                <a:latin typeface="Georgia"/>
                <a:cs typeface="Georgia"/>
              </a:rPr>
              <a:t>2015</a:t>
            </a:r>
            <a:r>
              <a:rPr sz="1100" spc="100" dirty="0">
                <a:latin typeface="Georgia"/>
                <a:cs typeface="Georgia"/>
              </a:rPr>
              <a:t> </a:t>
            </a:r>
            <a:r>
              <a:rPr sz="1100" spc="-45" dirty="0">
                <a:latin typeface="Georgia"/>
                <a:cs typeface="Georgia"/>
              </a:rPr>
              <a:t>[</a:t>
            </a:r>
            <a:r>
              <a:rPr sz="1100" spc="-45" dirty="0">
                <a:solidFill>
                  <a:srgbClr val="FF0000"/>
                </a:solidFill>
                <a:latin typeface="Georgia"/>
                <a:cs typeface="Georgia"/>
              </a:rPr>
              <a:t>Book2</a:t>
            </a:r>
            <a:r>
              <a:rPr sz="1100" spc="-45" dirty="0">
                <a:latin typeface="Georgia"/>
                <a:cs typeface="Georgia"/>
              </a:rPr>
              <a:t>].</a:t>
            </a:r>
            <a:endParaRPr sz="1100">
              <a:latin typeface="Georgia"/>
              <a:cs typeface="Georgia"/>
            </a:endParaRPr>
          </a:p>
          <a:p>
            <a:pPr marL="227329" marR="354965" indent="-215265">
              <a:lnSpc>
                <a:spcPts val="1150"/>
              </a:lnSpc>
              <a:spcBef>
                <a:spcPts val="310"/>
              </a:spcBef>
              <a:buAutoNum type="arabicPlain"/>
              <a:tabLst>
                <a:tab pos="227965" algn="l"/>
              </a:tabLst>
            </a:pPr>
            <a:r>
              <a:rPr sz="1100" spc="-10" dirty="0">
                <a:latin typeface="Georgia"/>
                <a:cs typeface="Georgia"/>
              </a:rPr>
              <a:t>J.</a:t>
            </a:r>
            <a:r>
              <a:rPr sz="1100" spc="95" dirty="0">
                <a:latin typeface="Georgia"/>
                <a:cs typeface="Georgia"/>
              </a:rPr>
              <a:t> </a:t>
            </a:r>
            <a:r>
              <a:rPr sz="1100" spc="-35" dirty="0">
                <a:latin typeface="Georgia"/>
                <a:cs typeface="Georgia"/>
              </a:rPr>
              <a:t>Leskovec,</a:t>
            </a:r>
            <a:r>
              <a:rPr sz="1100" spc="100" dirty="0">
                <a:latin typeface="Georgia"/>
                <a:cs typeface="Georgia"/>
              </a:rPr>
              <a:t> </a:t>
            </a:r>
            <a:r>
              <a:rPr sz="1100" spc="35" dirty="0">
                <a:latin typeface="Georgia"/>
                <a:cs typeface="Georgia"/>
              </a:rPr>
              <a:t>A.</a:t>
            </a:r>
            <a:r>
              <a:rPr sz="1100" spc="95" dirty="0">
                <a:latin typeface="Georgia"/>
                <a:cs typeface="Georgia"/>
              </a:rPr>
              <a:t> </a:t>
            </a:r>
            <a:r>
              <a:rPr sz="1100" spc="-10" dirty="0">
                <a:latin typeface="Georgia"/>
                <a:cs typeface="Georgia"/>
              </a:rPr>
              <a:t>Rajaraman,</a:t>
            </a:r>
            <a:r>
              <a:rPr sz="1100" spc="100" dirty="0">
                <a:latin typeface="Georgia"/>
                <a:cs typeface="Georgia"/>
              </a:rPr>
              <a:t> </a:t>
            </a:r>
            <a:r>
              <a:rPr sz="1100" spc="-30" dirty="0">
                <a:latin typeface="Georgia"/>
                <a:cs typeface="Georgia"/>
              </a:rPr>
              <a:t>and</a:t>
            </a:r>
            <a:r>
              <a:rPr sz="1100" spc="95" dirty="0">
                <a:latin typeface="Georgia"/>
                <a:cs typeface="Georgia"/>
              </a:rPr>
              <a:t> </a:t>
            </a:r>
            <a:r>
              <a:rPr sz="1100" spc="-10" dirty="0">
                <a:latin typeface="Georgia"/>
                <a:cs typeface="Georgia"/>
              </a:rPr>
              <a:t>J.</a:t>
            </a:r>
            <a:r>
              <a:rPr sz="1100" spc="100" dirty="0">
                <a:latin typeface="Georgia"/>
                <a:cs typeface="Georgia"/>
              </a:rPr>
              <a:t> </a:t>
            </a:r>
            <a:r>
              <a:rPr sz="1100" dirty="0">
                <a:latin typeface="Georgia"/>
                <a:cs typeface="Georgia"/>
              </a:rPr>
              <a:t>D.</a:t>
            </a:r>
            <a:r>
              <a:rPr sz="1100" spc="95" dirty="0">
                <a:latin typeface="Georgia"/>
                <a:cs typeface="Georgia"/>
              </a:rPr>
              <a:t> </a:t>
            </a:r>
            <a:r>
              <a:rPr sz="1100" spc="-25" dirty="0">
                <a:latin typeface="Georgia"/>
                <a:cs typeface="Georgia"/>
              </a:rPr>
              <a:t>Ullman.</a:t>
            </a:r>
            <a:r>
              <a:rPr sz="1100" spc="-15" dirty="0">
                <a:latin typeface="Georgia"/>
                <a:cs typeface="Georgia"/>
              </a:rPr>
              <a:t> </a:t>
            </a:r>
            <a:r>
              <a:rPr sz="1100" i="1" spc="-15" dirty="0">
                <a:latin typeface="Palatino Linotype"/>
                <a:cs typeface="Palatino Linotype"/>
              </a:rPr>
              <a:t>Mining</a:t>
            </a:r>
            <a:r>
              <a:rPr sz="1100" i="1" spc="114" dirty="0">
                <a:latin typeface="Palatino Linotype"/>
                <a:cs typeface="Palatino Linotype"/>
              </a:rPr>
              <a:t> </a:t>
            </a:r>
            <a:r>
              <a:rPr sz="1100" i="1" spc="45" dirty="0">
                <a:latin typeface="Palatino Linotype"/>
                <a:cs typeface="Palatino Linotype"/>
              </a:rPr>
              <a:t>of</a:t>
            </a:r>
            <a:r>
              <a:rPr sz="1100" i="1" spc="114" dirty="0">
                <a:latin typeface="Palatino Linotype"/>
                <a:cs typeface="Palatino Linotype"/>
              </a:rPr>
              <a:t> </a:t>
            </a:r>
            <a:r>
              <a:rPr sz="1100" i="1" spc="5" dirty="0">
                <a:latin typeface="Palatino Linotype"/>
                <a:cs typeface="Palatino Linotype"/>
              </a:rPr>
              <a:t>Massive</a:t>
            </a:r>
            <a:r>
              <a:rPr sz="1100" i="1" spc="110" dirty="0">
                <a:latin typeface="Palatino Linotype"/>
                <a:cs typeface="Palatino Linotype"/>
              </a:rPr>
              <a:t> </a:t>
            </a:r>
            <a:r>
              <a:rPr sz="1100" i="1" spc="15" dirty="0">
                <a:latin typeface="Palatino Linotype"/>
                <a:cs typeface="Palatino Linotype"/>
              </a:rPr>
              <a:t>Datasets</a:t>
            </a:r>
            <a:r>
              <a:rPr sz="1100" spc="15" dirty="0">
                <a:latin typeface="Georgia"/>
                <a:cs typeface="Georgia"/>
              </a:rPr>
              <a:t>. </a:t>
            </a:r>
            <a:r>
              <a:rPr sz="1100" spc="-254" dirty="0">
                <a:latin typeface="Georgia"/>
                <a:cs typeface="Georgia"/>
              </a:rPr>
              <a:t> </a:t>
            </a:r>
            <a:r>
              <a:rPr sz="1100" spc="-25" dirty="0">
                <a:latin typeface="Georgia"/>
                <a:cs typeface="Georgia"/>
              </a:rPr>
              <a:t>Cambridge</a:t>
            </a:r>
            <a:r>
              <a:rPr sz="1100" spc="95" dirty="0">
                <a:latin typeface="Georgia"/>
                <a:cs typeface="Georgia"/>
              </a:rPr>
              <a:t> </a:t>
            </a:r>
            <a:r>
              <a:rPr sz="1100" spc="-25" dirty="0">
                <a:latin typeface="Georgia"/>
                <a:cs typeface="Georgia"/>
              </a:rPr>
              <a:t>University</a:t>
            </a:r>
            <a:r>
              <a:rPr sz="1100" spc="95" dirty="0">
                <a:latin typeface="Georgia"/>
                <a:cs typeface="Georgia"/>
              </a:rPr>
              <a:t> </a:t>
            </a:r>
            <a:r>
              <a:rPr sz="1100" spc="-20" dirty="0">
                <a:latin typeface="Georgia"/>
                <a:cs typeface="Georgia"/>
              </a:rPr>
              <a:t>Press,</a:t>
            </a:r>
            <a:r>
              <a:rPr sz="1100" spc="95" dirty="0">
                <a:latin typeface="Georgia"/>
                <a:cs typeface="Georgia"/>
              </a:rPr>
              <a:t> </a:t>
            </a:r>
            <a:r>
              <a:rPr sz="1100" spc="-55" dirty="0">
                <a:latin typeface="Georgia"/>
                <a:cs typeface="Georgia"/>
              </a:rPr>
              <a:t>2014</a:t>
            </a:r>
            <a:r>
              <a:rPr sz="1100" spc="95" dirty="0">
                <a:latin typeface="Georgia"/>
                <a:cs typeface="Georgia"/>
              </a:rPr>
              <a:t> </a:t>
            </a:r>
            <a:r>
              <a:rPr sz="1100" spc="-45" dirty="0">
                <a:latin typeface="Georgia"/>
                <a:cs typeface="Georgia"/>
              </a:rPr>
              <a:t>[</a:t>
            </a:r>
            <a:r>
              <a:rPr sz="1100" spc="-45" dirty="0">
                <a:solidFill>
                  <a:srgbClr val="FF0000"/>
                </a:solidFill>
                <a:latin typeface="Georgia"/>
                <a:cs typeface="Georgia"/>
              </a:rPr>
              <a:t>Book3</a:t>
            </a:r>
            <a:r>
              <a:rPr sz="1100" spc="-45" dirty="0">
                <a:latin typeface="Georgia"/>
                <a:cs typeface="Georgia"/>
              </a:rPr>
              <a:t>].</a:t>
            </a:r>
            <a:endParaRPr sz="1100">
              <a:latin typeface="Georgia"/>
              <a:cs typeface="Georgia"/>
            </a:endParaRPr>
          </a:p>
          <a:p>
            <a:pPr marL="227329" marR="5080" indent="-215265">
              <a:lnSpc>
                <a:spcPts val="1150"/>
              </a:lnSpc>
              <a:spcBef>
                <a:spcPts val="305"/>
              </a:spcBef>
              <a:buAutoNum type="arabicPlain"/>
              <a:tabLst>
                <a:tab pos="227965" algn="l"/>
              </a:tabLst>
            </a:pPr>
            <a:r>
              <a:rPr sz="1100" spc="-15" dirty="0">
                <a:latin typeface="Georgia"/>
                <a:cs typeface="Georgia"/>
              </a:rPr>
              <a:t>M.</a:t>
            </a:r>
            <a:r>
              <a:rPr sz="1100" spc="-10" dirty="0">
                <a:latin typeface="Georgia"/>
                <a:cs typeface="Georgia"/>
              </a:rPr>
              <a:t> J. </a:t>
            </a:r>
            <a:r>
              <a:rPr sz="1100" spc="-20" dirty="0">
                <a:latin typeface="Georgia"/>
                <a:cs typeface="Georgia"/>
              </a:rPr>
              <a:t>Zaki</a:t>
            </a:r>
            <a:r>
              <a:rPr sz="1100" spc="-15" dirty="0">
                <a:latin typeface="Georgia"/>
                <a:cs typeface="Georgia"/>
              </a:rPr>
              <a:t> </a:t>
            </a:r>
            <a:r>
              <a:rPr sz="1100" spc="-30" dirty="0">
                <a:latin typeface="Georgia"/>
                <a:cs typeface="Georgia"/>
              </a:rPr>
              <a:t>and</a:t>
            </a:r>
            <a:r>
              <a:rPr sz="1100" spc="-25" dirty="0">
                <a:latin typeface="Georgia"/>
                <a:cs typeface="Georgia"/>
              </a:rPr>
              <a:t> </a:t>
            </a:r>
            <a:r>
              <a:rPr sz="1100" spc="20" dirty="0">
                <a:latin typeface="Georgia"/>
                <a:cs typeface="Georgia"/>
              </a:rPr>
              <a:t>W. </a:t>
            </a:r>
            <a:r>
              <a:rPr sz="1100" spc="-15" dirty="0">
                <a:latin typeface="Georgia"/>
                <a:cs typeface="Georgia"/>
              </a:rPr>
              <a:t>M.</a:t>
            </a:r>
            <a:r>
              <a:rPr sz="1100" spc="-10" dirty="0">
                <a:latin typeface="Georgia"/>
                <a:cs typeface="Georgia"/>
              </a:rPr>
              <a:t> </a:t>
            </a:r>
            <a:r>
              <a:rPr sz="1100" spc="-20" dirty="0">
                <a:latin typeface="Georgia"/>
                <a:cs typeface="Georgia"/>
              </a:rPr>
              <a:t>Jr.</a:t>
            </a:r>
            <a:r>
              <a:rPr sz="1100" spc="-15" dirty="0">
                <a:latin typeface="Georgia"/>
                <a:cs typeface="Georgia"/>
              </a:rPr>
              <a:t> </a:t>
            </a:r>
            <a:r>
              <a:rPr sz="1100" i="1" spc="15" dirty="0">
                <a:latin typeface="Palatino Linotype"/>
                <a:cs typeface="Palatino Linotype"/>
              </a:rPr>
              <a:t>Data </a:t>
            </a:r>
            <a:r>
              <a:rPr sz="1100" i="1" spc="-15" dirty="0">
                <a:latin typeface="Palatino Linotype"/>
                <a:cs typeface="Palatino Linotype"/>
              </a:rPr>
              <a:t>Mining</a:t>
            </a:r>
            <a:r>
              <a:rPr sz="1100" i="1" spc="-10" dirty="0">
                <a:latin typeface="Palatino Linotype"/>
                <a:cs typeface="Palatino Linotype"/>
              </a:rPr>
              <a:t> </a:t>
            </a:r>
            <a:r>
              <a:rPr sz="1100" i="1" spc="20" dirty="0">
                <a:latin typeface="Palatino Linotype"/>
                <a:cs typeface="Palatino Linotype"/>
              </a:rPr>
              <a:t>and </a:t>
            </a:r>
            <a:r>
              <a:rPr sz="1100" i="1" spc="5" dirty="0">
                <a:latin typeface="Palatino Linotype"/>
                <a:cs typeface="Palatino Linotype"/>
              </a:rPr>
              <a:t>Analysis:</a:t>
            </a:r>
            <a:r>
              <a:rPr sz="1100" i="1" spc="10" dirty="0">
                <a:latin typeface="Palatino Linotype"/>
                <a:cs typeface="Palatino Linotype"/>
              </a:rPr>
              <a:t> </a:t>
            </a:r>
            <a:r>
              <a:rPr sz="1100" i="1" spc="15" dirty="0">
                <a:latin typeface="Palatino Linotype"/>
                <a:cs typeface="Palatino Linotype"/>
              </a:rPr>
              <a:t>Fundamental Concepts </a:t>
            </a:r>
            <a:r>
              <a:rPr sz="1100" i="1" spc="20" dirty="0">
                <a:latin typeface="Palatino Linotype"/>
                <a:cs typeface="Palatino Linotype"/>
              </a:rPr>
              <a:t>and </a:t>
            </a:r>
            <a:r>
              <a:rPr sz="1100" i="1" spc="-260" dirty="0">
                <a:latin typeface="Palatino Linotype"/>
                <a:cs typeface="Palatino Linotype"/>
              </a:rPr>
              <a:t> </a:t>
            </a:r>
            <a:r>
              <a:rPr sz="1100" i="1" dirty="0">
                <a:latin typeface="Palatino Linotype"/>
                <a:cs typeface="Palatino Linotype"/>
              </a:rPr>
              <a:t>Algorithms</a:t>
            </a:r>
            <a:r>
              <a:rPr sz="1100" dirty="0">
                <a:latin typeface="Georgia"/>
                <a:cs typeface="Georgia"/>
              </a:rPr>
              <a:t>.</a:t>
            </a:r>
            <a:r>
              <a:rPr sz="1100" spc="215" dirty="0">
                <a:latin typeface="Georgia"/>
                <a:cs typeface="Georgia"/>
              </a:rPr>
              <a:t> </a:t>
            </a:r>
            <a:r>
              <a:rPr sz="1100" spc="-25" dirty="0">
                <a:latin typeface="Georgia"/>
                <a:cs typeface="Georgia"/>
              </a:rPr>
              <a:t>Cambridge</a:t>
            </a:r>
            <a:r>
              <a:rPr sz="1100" spc="95" dirty="0">
                <a:latin typeface="Georgia"/>
                <a:cs typeface="Georgia"/>
              </a:rPr>
              <a:t> </a:t>
            </a:r>
            <a:r>
              <a:rPr sz="1100" spc="-20" dirty="0">
                <a:latin typeface="Georgia"/>
                <a:cs typeface="Georgia"/>
              </a:rPr>
              <a:t>University</a:t>
            </a:r>
            <a:r>
              <a:rPr sz="1100" spc="95" dirty="0">
                <a:latin typeface="Georgia"/>
                <a:cs typeface="Georgia"/>
              </a:rPr>
              <a:t> </a:t>
            </a:r>
            <a:r>
              <a:rPr sz="1100" spc="-20" dirty="0">
                <a:latin typeface="Georgia"/>
                <a:cs typeface="Georgia"/>
              </a:rPr>
              <a:t>Press,</a:t>
            </a:r>
            <a:r>
              <a:rPr sz="1100" spc="95" dirty="0">
                <a:latin typeface="Georgia"/>
                <a:cs typeface="Georgia"/>
              </a:rPr>
              <a:t> </a:t>
            </a:r>
            <a:r>
              <a:rPr sz="1100" spc="-55" dirty="0">
                <a:latin typeface="Georgia"/>
                <a:cs typeface="Georgia"/>
              </a:rPr>
              <a:t>2013</a:t>
            </a:r>
            <a:r>
              <a:rPr sz="1100" spc="95" dirty="0">
                <a:latin typeface="Georgia"/>
                <a:cs typeface="Georgia"/>
              </a:rPr>
              <a:t> </a:t>
            </a:r>
            <a:r>
              <a:rPr sz="1100" spc="-45" dirty="0">
                <a:latin typeface="Georgia"/>
                <a:cs typeface="Georgia"/>
              </a:rPr>
              <a:t>[</a:t>
            </a:r>
            <a:r>
              <a:rPr sz="1100" spc="-45" dirty="0">
                <a:solidFill>
                  <a:srgbClr val="FF0000"/>
                </a:solidFill>
                <a:latin typeface="Georgia"/>
                <a:cs typeface="Georgia"/>
              </a:rPr>
              <a:t>Book4</a:t>
            </a:r>
            <a:r>
              <a:rPr sz="1100" spc="-45" dirty="0">
                <a:latin typeface="Georgia"/>
                <a:cs typeface="Georgia"/>
              </a:rPr>
              <a:t>].</a:t>
            </a:r>
            <a:endParaRPr sz="1100">
              <a:latin typeface="Georgia"/>
              <a:cs typeface="Georgia"/>
            </a:endParaRPr>
          </a:p>
          <a:p>
            <a:pPr marL="227329" marR="55880" indent="-215265">
              <a:lnSpc>
                <a:spcPts val="1150"/>
              </a:lnSpc>
              <a:spcBef>
                <a:spcPts val="300"/>
              </a:spcBef>
              <a:buAutoNum type="arabicPlain"/>
              <a:tabLst>
                <a:tab pos="227965" algn="l"/>
              </a:tabLst>
            </a:pPr>
            <a:r>
              <a:rPr sz="1100" dirty="0">
                <a:latin typeface="Georgia"/>
                <a:cs typeface="Georgia"/>
              </a:rPr>
              <a:t>D.</a:t>
            </a:r>
            <a:r>
              <a:rPr sz="1100" spc="95" dirty="0">
                <a:latin typeface="Georgia"/>
                <a:cs typeface="Georgia"/>
              </a:rPr>
              <a:t> </a:t>
            </a:r>
            <a:r>
              <a:rPr sz="1100" spc="-15" dirty="0">
                <a:latin typeface="Georgia"/>
                <a:cs typeface="Georgia"/>
              </a:rPr>
              <a:t>Easley</a:t>
            </a:r>
            <a:r>
              <a:rPr sz="1100" spc="100" dirty="0">
                <a:latin typeface="Georgia"/>
                <a:cs typeface="Georgia"/>
              </a:rPr>
              <a:t> </a:t>
            </a:r>
            <a:r>
              <a:rPr sz="1100" spc="-30" dirty="0">
                <a:latin typeface="Georgia"/>
                <a:cs typeface="Georgia"/>
              </a:rPr>
              <a:t>and</a:t>
            </a:r>
            <a:r>
              <a:rPr sz="1100" spc="100" dirty="0">
                <a:latin typeface="Georgia"/>
                <a:cs typeface="Georgia"/>
              </a:rPr>
              <a:t> </a:t>
            </a:r>
            <a:r>
              <a:rPr sz="1100" spc="-10" dirty="0">
                <a:latin typeface="Georgia"/>
                <a:cs typeface="Georgia"/>
              </a:rPr>
              <a:t>J.</a:t>
            </a:r>
            <a:r>
              <a:rPr sz="1100" spc="100" dirty="0">
                <a:latin typeface="Georgia"/>
                <a:cs typeface="Georgia"/>
              </a:rPr>
              <a:t> </a:t>
            </a:r>
            <a:r>
              <a:rPr sz="1100" spc="-20" dirty="0">
                <a:latin typeface="Georgia"/>
                <a:cs typeface="Georgia"/>
              </a:rPr>
              <a:t>Kleinberg.</a:t>
            </a:r>
            <a:r>
              <a:rPr sz="1100" spc="220" dirty="0">
                <a:latin typeface="Georgia"/>
                <a:cs typeface="Georgia"/>
              </a:rPr>
              <a:t> </a:t>
            </a:r>
            <a:r>
              <a:rPr sz="1100" i="1" spc="10" dirty="0">
                <a:latin typeface="Palatino Linotype"/>
                <a:cs typeface="Palatino Linotype"/>
              </a:rPr>
              <a:t>Networks,</a:t>
            </a:r>
            <a:r>
              <a:rPr sz="1100" i="1" spc="114" dirty="0">
                <a:latin typeface="Palatino Linotype"/>
                <a:cs typeface="Palatino Linotype"/>
              </a:rPr>
              <a:t> </a:t>
            </a:r>
            <a:r>
              <a:rPr sz="1100" i="1" spc="5" dirty="0">
                <a:latin typeface="Palatino Linotype"/>
                <a:cs typeface="Palatino Linotype"/>
              </a:rPr>
              <a:t>Crowds,</a:t>
            </a:r>
            <a:r>
              <a:rPr sz="1100" i="1" spc="114" dirty="0">
                <a:latin typeface="Palatino Linotype"/>
                <a:cs typeface="Palatino Linotype"/>
              </a:rPr>
              <a:t> </a:t>
            </a:r>
            <a:r>
              <a:rPr sz="1100" i="1" spc="20" dirty="0">
                <a:latin typeface="Palatino Linotype"/>
                <a:cs typeface="Palatino Linotype"/>
              </a:rPr>
              <a:t>and</a:t>
            </a:r>
            <a:r>
              <a:rPr sz="1100" i="1" spc="114" dirty="0">
                <a:latin typeface="Palatino Linotype"/>
                <a:cs typeface="Palatino Linotype"/>
              </a:rPr>
              <a:t> </a:t>
            </a:r>
            <a:r>
              <a:rPr sz="1100" i="1" spc="20" dirty="0">
                <a:latin typeface="Palatino Linotype"/>
                <a:cs typeface="Palatino Linotype"/>
              </a:rPr>
              <a:t>Markets:</a:t>
            </a:r>
            <a:r>
              <a:rPr sz="1100" i="1" spc="225" dirty="0">
                <a:latin typeface="Palatino Linotype"/>
                <a:cs typeface="Palatino Linotype"/>
              </a:rPr>
              <a:t> </a:t>
            </a:r>
            <a:r>
              <a:rPr sz="1100" i="1" spc="10" dirty="0">
                <a:latin typeface="Palatino Linotype"/>
                <a:cs typeface="Palatino Linotype"/>
              </a:rPr>
              <a:t>Reasoning</a:t>
            </a:r>
            <a:r>
              <a:rPr sz="1100" i="1" spc="114" dirty="0">
                <a:latin typeface="Palatino Linotype"/>
                <a:cs typeface="Palatino Linotype"/>
              </a:rPr>
              <a:t> </a:t>
            </a:r>
            <a:r>
              <a:rPr sz="1100" i="1" spc="-15" dirty="0">
                <a:latin typeface="Palatino Linotype"/>
                <a:cs typeface="Palatino Linotype"/>
              </a:rPr>
              <a:t>About</a:t>
            </a:r>
            <a:r>
              <a:rPr sz="1100" i="1" spc="114" dirty="0">
                <a:latin typeface="Palatino Linotype"/>
                <a:cs typeface="Palatino Linotype"/>
              </a:rPr>
              <a:t> </a:t>
            </a:r>
            <a:r>
              <a:rPr sz="1100" i="1" spc="60" dirty="0">
                <a:latin typeface="Palatino Linotype"/>
                <a:cs typeface="Palatino Linotype"/>
              </a:rPr>
              <a:t>a </a:t>
            </a:r>
            <a:r>
              <a:rPr sz="1100" i="1" spc="-260" dirty="0">
                <a:latin typeface="Palatino Linotype"/>
                <a:cs typeface="Palatino Linotype"/>
              </a:rPr>
              <a:t> </a:t>
            </a:r>
            <a:r>
              <a:rPr sz="1100" i="1" spc="-25" dirty="0">
                <a:latin typeface="Palatino Linotype"/>
                <a:cs typeface="Palatino Linotype"/>
              </a:rPr>
              <a:t>Highly</a:t>
            </a:r>
            <a:r>
              <a:rPr sz="1100" i="1" spc="110" dirty="0">
                <a:latin typeface="Palatino Linotype"/>
                <a:cs typeface="Palatino Linotype"/>
              </a:rPr>
              <a:t> </a:t>
            </a:r>
            <a:r>
              <a:rPr sz="1100" i="1" spc="15" dirty="0">
                <a:latin typeface="Palatino Linotype"/>
                <a:cs typeface="Palatino Linotype"/>
              </a:rPr>
              <a:t>Connected</a:t>
            </a:r>
            <a:r>
              <a:rPr sz="1100" i="1" spc="114" dirty="0">
                <a:latin typeface="Palatino Linotype"/>
                <a:cs typeface="Palatino Linotype"/>
              </a:rPr>
              <a:t> </a:t>
            </a:r>
            <a:r>
              <a:rPr sz="1100" i="1" dirty="0">
                <a:latin typeface="Palatino Linotype"/>
                <a:cs typeface="Palatino Linotype"/>
              </a:rPr>
              <a:t>World</a:t>
            </a:r>
            <a:r>
              <a:rPr sz="1100" dirty="0">
                <a:latin typeface="Georgia"/>
                <a:cs typeface="Georgia"/>
              </a:rPr>
              <a:t>.</a:t>
            </a:r>
            <a:r>
              <a:rPr sz="1100" spc="220" dirty="0">
                <a:latin typeface="Georgia"/>
                <a:cs typeface="Georgia"/>
              </a:rPr>
              <a:t> </a:t>
            </a:r>
            <a:r>
              <a:rPr sz="1100" spc="-25" dirty="0">
                <a:latin typeface="Georgia"/>
                <a:cs typeface="Georgia"/>
              </a:rPr>
              <a:t>Cambridge</a:t>
            </a:r>
            <a:r>
              <a:rPr sz="1100" spc="100" dirty="0">
                <a:latin typeface="Georgia"/>
                <a:cs typeface="Georgia"/>
              </a:rPr>
              <a:t> </a:t>
            </a:r>
            <a:r>
              <a:rPr sz="1100" spc="-25" dirty="0">
                <a:latin typeface="Georgia"/>
                <a:cs typeface="Georgia"/>
              </a:rPr>
              <a:t>University</a:t>
            </a:r>
            <a:r>
              <a:rPr sz="1100" spc="100" dirty="0">
                <a:latin typeface="Georgia"/>
                <a:cs typeface="Georgia"/>
              </a:rPr>
              <a:t> </a:t>
            </a:r>
            <a:r>
              <a:rPr sz="1100" spc="-20" dirty="0">
                <a:latin typeface="Georgia"/>
                <a:cs typeface="Georgia"/>
              </a:rPr>
              <a:t>Press,</a:t>
            </a:r>
            <a:r>
              <a:rPr sz="1100" spc="95" dirty="0">
                <a:latin typeface="Georgia"/>
                <a:cs typeface="Georgia"/>
              </a:rPr>
              <a:t> </a:t>
            </a:r>
            <a:r>
              <a:rPr sz="1100" spc="-70" dirty="0">
                <a:latin typeface="Georgia"/>
                <a:cs typeface="Georgia"/>
              </a:rPr>
              <a:t>2010</a:t>
            </a:r>
            <a:r>
              <a:rPr sz="1100" spc="100" dirty="0">
                <a:latin typeface="Georgia"/>
                <a:cs typeface="Georgia"/>
              </a:rPr>
              <a:t> </a:t>
            </a:r>
            <a:r>
              <a:rPr sz="1100" spc="-40" dirty="0">
                <a:latin typeface="Georgia"/>
                <a:cs typeface="Georgia"/>
              </a:rPr>
              <a:t>[</a:t>
            </a:r>
            <a:r>
              <a:rPr sz="1100" spc="-40" dirty="0">
                <a:solidFill>
                  <a:srgbClr val="FF0000"/>
                </a:solidFill>
                <a:latin typeface="Georgia"/>
                <a:cs typeface="Georgia"/>
              </a:rPr>
              <a:t>Book5</a:t>
            </a:r>
            <a:r>
              <a:rPr sz="1100" spc="-40" dirty="0">
                <a:latin typeface="Georgia"/>
                <a:cs typeface="Georgia"/>
              </a:rPr>
              <a:t>].</a:t>
            </a:r>
            <a:endParaRPr sz="1100">
              <a:latin typeface="Georgia"/>
              <a:cs typeface="Georgia"/>
            </a:endParaRPr>
          </a:p>
          <a:p>
            <a:pPr marL="227329" marR="36830" indent="-215265">
              <a:lnSpc>
                <a:spcPts val="1150"/>
              </a:lnSpc>
              <a:spcBef>
                <a:spcPts val="305"/>
              </a:spcBef>
              <a:buAutoNum type="arabicPlain"/>
              <a:tabLst>
                <a:tab pos="227965" algn="l"/>
              </a:tabLst>
            </a:pPr>
            <a:r>
              <a:rPr sz="1100" spc="-10" dirty="0">
                <a:latin typeface="Georgia"/>
                <a:cs typeface="Georgia"/>
              </a:rPr>
              <a:t>J.</a:t>
            </a:r>
            <a:r>
              <a:rPr sz="1100" spc="105" dirty="0">
                <a:latin typeface="Georgia"/>
                <a:cs typeface="Georgia"/>
              </a:rPr>
              <a:t> </a:t>
            </a:r>
            <a:r>
              <a:rPr sz="1100" spc="-20" dirty="0">
                <a:latin typeface="Georgia"/>
                <a:cs typeface="Georgia"/>
              </a:rPr>
              <a:t>VanderPlas.</a:t>
            </a:r>
            <a:r>
              <a:rPr sz="1100" spc="-10" dirty="0">
                <a:latin typeface="Georgia"/>
                <a:cs typeface="Georgia"/>
              </a:rPr>
              <a:t> </a:t>
            </a:r>
            <a:r>
              <a:rPr sz="1100" i="1" spc="10" dirty="0">
                <a:latin typeface="Palatino Linotype"/>
                <a:cs typeface="Palatino Linotype"/>
              </a:rPr>
              <a:t>Python</a:t>
            </a:r>
            <a:r>
              <a:rPr sz="1100" i="1" spc="125" dirty="0">
                <a:latin typeface="Palatino Linotype"/>
                <a:cs typeface="Palatino Linotype"/>
              </a:rPr>
              <a:t> </a:t>
            </a:r>
            <a:r>
              <a:rPr sz="1100" i="1" spc="15" dirty="0">
                <a:latin typeface="Palatino Linotype"/>
                <a:cs typeface="Palatino Linotype"/>
              </a:rPr>
              <a:t>Data</a:t>
            </a:r>
            <a:r>
              <a:rPr sz="1100" i="1" spc="125" dirty="0">
                <a:latin typeface="Palatino Linotype"/>
                <a:cs typeface="Palatino Linotype"/>
              </a:rPr>
              <a:t> </a:t>
            </a:r>
            <a:r>
              <a:rPr sz="1100" i="1" spc="20" dirty="0">
                <a:latin typeface="Palatino Linotype"/>
                <a:cs typeface="Palatino Linotype"/>
              </a:rPr>
              <a:t>Science</a:t>
            </a:r>
            <a:r>
              <a:rPr sz="1100" i="1" spc="120" dirty="0">
                <a:latin typeface="Palatino Linotype"/>
                <a:cs typeface="Palatino Linotype"/>
              </a:rPr>
              <a:t> </a:t>
            </a:r>
            <a:r>
              <a:rPr sz="1100" i="1" spc="5" dirty="0">
                <a:latin typeface="Palatino Linotype"/>
                <a:cs typeface="Palatino Linotype"/>
              </a:rPr>
              <a:t>Handbook:</a:t>
            </a:r>
            <a:r>
              <a:rPr sz="1100" i="1" spc="240" dirty="0">
                <a:latin typeface="Palatino Linotype"/>
                <a:cs typeface="Palatino Linotype"/>
              </a:rPr>
              <a:t> </a:t>
            </a:r>
            <a:r>
              <a:rPr sz="1100" i="1" spc="15" dirty="0">
                <a:latin typeface="Palatino Linotype"/>
                <a:cs typeface="Palatino Linotype"/>
              </a:rPr>
              <a:t>Essential</a:t>
            </a:r>
            <a:r>
              <a:rPr sz="1100" i="1" spc="125" dirty="0">
                <a:latin typeface="Palatino Linotype"/>
                <a:cs typeface="Palatino Linotype"/>
              </a:rPr>
              <a:t> </a:t>
            </a:r>
            <a:r>
              <a:rPr sz="1100" i="1" spc="10" dirty="0">
                <a:latin typeface="Palatino Linotype"/>
                <a:cs typeface="Palatino Linotype"/>
              </a:rPr>
              <a:t>Tools</a:t>
            </a:r>
            <a:r>
              <a:rPr sz="1100" i="1" spc="120" dirty="0">
                <a:latin typeface="Palatino Linotype"/>
                <a:cs typeface="Palatino Linotype"/>
              </a:rPr>
              <a:t> </a:t>
            </a:r>
            <a:r>
              <a:rPr sz="1100" i="1" spc="35" dirty="0">
                <a:latin typeface="Palatino Linotype"/>
                <a:cs typeface="Palatino Linotype"/>
              </a:rPr>
              <a:t>for</a:t>
            </a:r>
            <a:r>
              <a:rPr sz="1100" i="1" spc="125" dirty="0">
                <a:latin typeface="Palatino Linotype"/>
                <a:cs typeface="Palatino Linotype"/>
              </a:rPr>
              <a:t> </a:t>
            </a:r>
            <a:r>
              <a:rPr sz="1100" i="1" dirty="0">
                <a:latin typeface="Palatino Linotype"/>
                <a:cs typeface="Palatino Linotype"/>
              </a:rPr>
              <a:t>Working</a:t>
            </a:r>
            <a:r>
              <a:rPr sz="1100" i="1" spc="125" dirty="0">
                <a:latin typeface="Palatino Linotype"/>
                <a:cs typeface="Palatino Linotype"/>
              </a:rPr>
              <a:t> </a:t>
            </a:r>
            <a:r>
              <a:rPr sz="1100" i="1" spc="-15" dirty="0">
                <a:latin typeface="Palatino Linotype"/>
                <a:cs typeface="Palatino Linotype"/>
              </a:rPr>
              <a:t>with </a:t>
            </a:r>
            <a:r>
              <a:rPr sz="1100" i="1" spc="-260" dirty="0">
                <a:latin typeface="Palatino Linotype"/>
                <a:cs typeface="Palatino Linotype"/>
              </a:rPr>
              <a:t> </a:t>
            </a:r>
            <a:r>
              <a:rPr sz="1100" i="1" spc="10" dirty="0">
                <a:latin typeface="Palatino Linotype"/>
                <a:cs typeface="Palatino Linotype"/>
              </a:rPr>
              <a:t>Data</a:t>
            </a:r>
            <a:r>
              <a:rPr sz="1100" spc="10" dirty="0">
                <a:latin typeface="Georgia"/>
                <a:cs typeface="Georgia"/>
              </a:rPr>
              <a:t>.</a:t>
            </a:r>
            <a:r>
              <a:rPr sz="1100" spc="215" dirty="0">
                <a:latin typeface="Georgia"/>
                <a:cs typeface="Georgia"/>
              </a:rPr>
              <a:t> </a:t>
            </a:r>
            <a:r>
              <a:rPr sz="1100" spc="-10" dirty="0">
                <a:latin typeface="Georgia"/>
                <a:cs typeface="Georgia"/>
              </a:rPr>
              <a:t>O’Reilly,</a:t>
            </a:r>
            <a:r>
              <a:rPr sz="1100" spc="95" dirty="0">
                <a:latin typeface="Georgia"/>
                <a:cs typeface="Georgia"/>
              </a:rPr>
              <a:t> </a:t>
            </a:r>
            <a:r>
              <a:rPr sz="1100" spc="-40" dirty="0">
                <a:latin typeface="Georgia"/>
                <a:cs typeface="Georgia"/>
              </a:rPr>
              <a:t>2017</a:t>
            </a:r>
            <a:r>
              <a:rPr sz="1100" spc="90" dirty="0">
                <a:latin typeface="Georgia"/>
                <a:cs typeface="Georgia"/>
              </a:rPr>
              <a:t> </a:t>
            </a:r>
            <a:r>
              <a:rPr sz="1100" spc="-45" dirty="0">
                <a:latin typeface="Georgia"/>
                <a:cs typeface="Georgia"/>
              </a:rPr>
              <a:t>[</a:t>
            </a:r>
            <a:r>
              <a:rPr sz="1100" spc="-45" dirty="0">
                <a:solidFill>
                  <a:srgbClr val="FF0000"/>
                </a:solidFill>
                <a:latin typeface="Georgia"/>
                <a:cs typeface="Georgia"/>
              </a:rPr>
              <a:t>Book6</a:t>
            </a:r>
            <a:r>
              <a:rPr sz="1100" spc="-45" dirty="0">
                <a:latin typeface="Georgia"/>
                <a:cs typeface="Georgia"/>
              </a:rPr>
              <a:t>].</a:t>
            </a:r>
            <a:endParaRPr sz="1100">
              <a:latin typeface="Georgia"/>
              <a:cs typeface="Georgia"/>
            </a:endParaRPr>
          </a:p>
          <a:p>
            <a:pPr marL="227329" marR="20320" indent="-215265">
              <a:lnSpc>
                <a:spcPts val="1150"/>
              </a:lnSpc>
              <a:spcBef>
                <a:spcPts val="300"/>
              </a:spcBef>
              <a:buAutoNum type="arabicPlain"/>
              <a:tabLst>
                <a:tab pos="227965" algn="l"/>
              </a:tabLst>
            </a:pPr>
            <a:r>
              <a:rPr sz="1100" spc="-10" dirty="0">
                <a:latin typeface="Georgia"/>
                <a:cs typeface="Georgia"/>
              </a:rPr>
              <a:t>J.</a:t>
            </a:r>
            <a:r>
              <a:rPr sz="1100" spc="-5" dirty="0">
                <a:latin typeface="Georgia"/>
                <a:cs typeface="Georgia"/>
              </a:rPr>
              <a:t> </a:t>
            </a:r>
            <a:r>
              <a:rPr sz="1100" spc="-10" dirty="0">
                <a:latin typeface="Georgia"/>
                <a:cs typeface="Georgia"/>
              </a:rPr>
              <a:t>Grus.</a:t>
            </a:r>
            <a:r>
              <a:rPr sz="1100" spc="-5" dirty="0">
                <a:latin typeface="Georgia"/>
                <a:cs typeface="Georgia"/>
              </a:rPr>
              <a:t> </a:t>
            </a:r>
            <a:r>
              <a:rPr sz="1100" i="1" spc="15" dirty="0">
                <a:latin typeface="Palatino Linotype"/>
                <a:cs typeface="Palatino Linotype"/>
              </a:rPr>
              <a:t>Data </a:t>
            </a:r>
            <a:r>
              <a:rPr sz="1100" i="1" spc="20" dirty="0">
                <a:latin typeface="Palatino Linotype"/>
                <a:cs typeface="Palatino Linotype"/>
              </a:rPr>
              <a:t>Science from Scratch:</a:t>
            </a:r>
            <a:r>
              <a:rPr sz="1100" i="1" spc="25" dirty="0">
                <a:latin typeface="Palatino Linotype"/>
                <a:cs typeface="Palatino Linotype"/>
              </a:rPr>
              <a:t> </a:t>
            </a:r>
            <a:r>
              <a:rPr sz="1100" i="1" spc="30" dirty="0">
                <a:latin typeface="Palatino Linotype"/>
                <a:cs typeface="Palatino Linotype"/>
              </a:rPr>
              <a:t>First </a:t>
            </a:r>
            <a:r>
              <a:rPr sz="1100" i="1" spc="20" dirty="0">
                <a:latin typeface="Palatino Linotype"/>
                <a:cs typeface="Palatino Linotype"/>
              </a:rPr>
              <a:t>Principles </a:t>
            </a:r>
            <a:r>
              <a:rPr sz="1100" i="1" spc="-15" dirty="0">
                <a:latin typeface="Palatino Linotype"/>
                <a:cs typeface="Palatino Linotype"/>
              </a:rPr>
              <a:t>with</a:t>
            </a:r>
            <a:r>
              <a:rPr sz="1100" i="1" spc="-10" dirty="0">
                <a:latin typeface="Palatino Linotype"/>
                <a:cs typeface="Palatino Linotype"/>
              </a:rPr>
              <a:t> </a:t>
            </a:r>
            <a:r>
              <a:rPr sz="1100" i="1" spc="10" dirty="0">
                <a:latin typeface="Palatino Linotype"/>
                <a:cs typeface="Palatino Linotype"/>
              </a:rPr>
              <a:t>Python</a:t>
            </a:r>
            <a:r>
              <a:rPr sz="1100" spc="10" dirty="0">
                <a:latin typeface="Georgia"/>
                <a:cs typeface="Georgia"/>
              </a:rPr>
              <a:t>.</a:t>
            </a:r>
            <a:r>
              <a:rPr sz="1100" spc="15" dirty="0">
                <a:latin typeface="Georgia"/>
                <a:cs typeface="Georgia"/>
              </a:rPr>
              <a:t> </a:t>
            </a:r>
            <a:r>
              <a:rPr sz="1100" spc="-10" dirty="0">
                <a:latin typeface="Georgia"/>
                <a:cs typeface="Georgia"/>
              </a:rPr>
              <a:t>O’Reilly,</a:t>
            </a:r>
            <a:r>
              <a:rPr sz="1100" spc="-5" dirty="0">
                <a:latin typeface="Georgia"/>
                <a:cs typeface="Georgia"/>
              </a:rPr>
              <a:t> </a:t>
            </a:r>
            <a:r>
              <a:rPr sz="1100" spc="-45" dirty="0">
                <a:latin typeface="Georgia"/>
                <a:cs typeface="Georgia"/>
              </a:rPr>
              <a:t>2015 </a:t>
            </a:r>
            <a:r>
              <a:rPr sz="1100" spc="-254" dirty="0">
                <a:latin typeface="Georgia"/>
                <a:cs typeface="Georgia"/>
              </a:rPr>
              <a:t> </a:t>
            </a:r>
            <a:r>
              <a:rPr sz="1100" spc="-35" dirty="0">
                <a:latin typeface="Georgia"/>
                <a:cs typeface="Georgia"/>
              </a:rPr>
              <a:t>[</a:t>
            </a:r>
            <a:r>
              <a:rPr sz="1100" spc="-35" dirty="0">
                <a:solidFill>
                  <a:srgbClr val="FF0000"/>
                </a:solidFill>
                <a:latin typeface="Georgia"/>
                <a:cs typeface="Georgia"/>
              </a:rPr>
              <a:t>Book7</a:t>
            </a:r>
            <a:r>
              <a:rPr sz="1100" spc="-35" dirty="0">
                <a:latin typeface="Georgia"/>
                <a:cs typeface="Georgia"/>
              </a:rPr>
              <a:t>].</a:t>
            </a:r>
            <a:endParaRPr sz="1100">
              <a:latin typeface="Georgia"/>
              <a:cs typeface="Georgia"/>
            </a:endParaRPr>
          </a:p>
        </p:txBody>
      </p:sp>
      <p:grpSp>
        <p:nvGrpSpPr>
          <p:cNvPr id="4" name="object 4"/>
          <p:cNvGrpSpPr/>
          <p:nvPr/>
        </p:nvGrpSpPr>
        <p:grpSpPr>
          <a:xfrm>
            <a:off x="0" y="3121545"/>
            <a:ext cx="5760085" cy="118745"/>
            <a:chOff x="0" y="3121545"/>
            <a:chExt cx="5760085" cy="118745"/>
          </a:xfrm>
        </p:grpSpPr>
        <p:sp>
          <p:nvSpPr>
            <p:cNvPr id="5" name="object 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6" name="object 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8" name="object 8"/>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9" name="object 9"/>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105</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753110" cy="244475"/>
          </a:xfrm>
          <a:prstGeom prst="rect">
            <a:avLst/>
          </a:prstGeom>
        </p:spPr>
        <p:txBody>
          <a:bodyPr vert="horz" wrap="square" lIns="0" tIns="17145" rIns="0" bIns="0" rtlCol="0">
            <a:spAutoFit/>
          </a:bodyPr>
          <a:lstStyle/>
          <a:p>
            <a:pPr marL="12700">
              <a:lnSpc>
                <a:spcPct val="100000"/>
              </a:lnSpc>
              <a:spcBef>
                <a:spcPts val="135"/>
              </a:spcBef>
            </a:pPr>
            <a:r>
              <a:rPr spc="35" dirty="0"/>
              <a:t>Summary</a:t>
            </a:r>
          </a:p>
        </p:txBody>
      </p:sp>
      <p:sp>
        <p:nvSpPr>
          <p:cNvPr id="3" name="object 3"/>
          <p:cNvSpPr/>
          <p:nvPr/>
        </p:nvSpPr>
        <p:spPr>
          <a:xfrm>
            <a:off x="337972" y="62204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530439"/>
            <a:ext cx="5128260" cy="2168525"/>
          </a:xfrm>
          <a:prstGeom prst="rect">
            <a:avLst/>
          </a:prstGeom>
        </p:spPr>
        <p:txBody>
          <a:bodyPr vert="horz" wrap="square" lIns="0" tIns="34290" rIns="0" bIns="0" rtlCol="0">
            <a:spAutoFit/>
          </a:bodyPr>
          <a:lstStyle/>
          <a:p>
            <a:pPr marL="12700" marR="203200">
              <a:lnSpc>
                <a:spcPts val="1150"/>
              </a:lnSpc>
              <a:spcBef>
                <a:spcPts val="270"/>
              </a:spcBef>
            </a:pPr>
            <a:r>
              <a:rPr sz="1100" spc="-20" dirty="0">
                <a:latin typeface="Georgia"/>
                <a:cs typeface="Georgia"/>
              </a:rPr>
              <a:t>Explaining</a:t>
            </a:r>
            <a:r>
              <a:rPr sz="1100" spc="100" dirty="0">
                <a:latin typeface="Georgia"/>
                <a:cs typeface="Georgia"/>
              </a:rPr>
              <a:t> </a:t>
            </a:r>
            <a:r>
              <a:rPr sz="1100" spc="-25" dirty="0">
                <a:latin typeface="Georgia"/>
                <a:cs typeface="Georgia"/>
              </a:rPr>
              <a:t>why</a:t>
            </a:r>
            <a:r>
              <a:rPr sz="1100" spc="100" dirty="0">
                <a:latin typeface="Georgia"/>
                <a:cs typeface="Georgia"/>
              </a:rPr>
              <a:t> </a:t>
            </a:r>
            <a:r>
              <a:rPr sz="1100" spc="-5" dirty="0">
                <a:latin typeface="Georgia"/>
                <a:cs typeface="Georgia"/>
              </a:rPr>
              <a:t>data</a:t>
            </a:r>
            <a:r>
              <a:rPr sz="1100" spc="105" dirty="0">
                <a:latin typeface="Georgia"/>
                <a:cs typeface="Georgia"/>
              </a:rPr>
              <a:t> </a:t>
            </a:r>
            <a:r>
              <a:rPr sz="1100" spc="-30" dirty="0">
                <a:latin typeface="Georgia"/>
                <a:cs typeface="Georgia"/>
              </a:rPr>
              <a:t>understanding</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15" dirty="0">
                <a:latin typeface="Georgia"/>
                <a:cs typeface="Georgia"/>
              </a:rPr>
              <a:t>critical</a:t>
            </a:r>
            <a:r>
              <a:rPr sz="1100" spc="105" dirty="0">
                <a:latin typeface="Georgia"/>
                <a:cs typeface="Georgia"/>
              </a:rPr>
              <a:t> </a:t>
            </a:r>
            <a:r>
              <a:rPr sz="1100" spc="-35" dirty="0">
                <a:latin typeface="Georgia"/>
                <a:cs typeface="Georgia"/>
              </a:rPr>
              <a:t>before</a:t>
            </a:r>
            <a:r>
              <a:rPr sz="1100" spc="100" dirty="0">
                <a:latin typeface="Georgia"/>
                <a:cs typeface="Georgia"/>
              </a:rPr>
              <a:t> </a:t>
            </a:r>
            <a:r>
              <a:rPr sz="1100" spc="-35" dirty="0">
                <a:latin typeface="Georgia"/>
                <a:cs typeface="Georgia"/>
              </a:rPr>
              <a:t>doing</a:t>
            </a:r>
            <a:r>
              <a:rPr sz="1100" spc="105" dirty="0">
                <a:latin typeface="Georgia"/>
                <a:cs typeface="Georgia"/>
              </a:rPr>
              <a:t> </a:t>
            </a:r>
            <a:r>
              <a:rPr sz="1100" spc="-25" dirty="0">
                <a:latin typeface="Georgia"/>
                <a:cs typeface="Georgia"/>
              </a:rPr>
              <a:t>any</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25" dirty="0">
                <a:latin typeface="Georgia"/>
                <a:cs typeface="Georgia"/>
              </a:rPr>
              <a:t>analysis</a:t>
            </a:r>
            <a:r>
              <a:rPr sz="1100" spc="105" dirty="0">
                <a:latin typeface="Georgia"/>
                <a:cs typeface="Georgia"/>
              </a:rPr>
              <a:t> </a:t>
            </a:r>
            <a:r>
              <a:rPr sz="1100" spc="-30" dirty="0">
                <a:latin typeface="Georgia"/>
                <a:cs typeface="Georgia"/>
              </a:rPr>
              <a:t>and </a:t>
            </a:r>
            <a:r>
              <a:rPr sz="1100" spc="-250" dirty="0">
                <a:latin typeface="Georgia"/>
                <a:cs typeface="Georgia"/>
              </a:rPr>
              <a:t> </a:t>
            </a:r>
            <a:r>
              <a:rPr sz="1100" spc="-40" dirty="0">
                <a:latin typeface="Georgia"/>
                <a:cs typeface="Georgia"/>
              </a:rPr>
              <a:t>mining</a:t>
            </a:r>
            <a:r>
              <a:rPr sz="1100" spc="90" dirty="0">
                <a:latin typeface="Georgia"/>
                <a:cs typeface="Georgia"/>
              </a:rPr>
              <a:t> </a:t>
            </a:r>
            <a:r>
              <a:rPr sz="1100" spc="-20" dirty="0">
                <a:latin typeface="Georgia"/>
                <a:cs typeface="Georgia"/>
              </a:rPr>
              <a:t>tasks.</a:t>
            </a:r>
            <a:endParaRPr sz="1100">
              <a:latin typeface="Georgia"/>
              <a:cs typeface="Georgia"/>
            </a:endParaRPr>
          </a:p>
          <a:p>
            <a:pPr marL="12700">
              <a:lnSpc>
                <a:spcPct val="100000"/>
              </a:lnSpc>
              <a:spcBef>
                <a:spcPts val="545"/>
              </a:spcBef>
            </a:pPr>
            <a:r>
              <a:rPr sz="1100" spc="-30" dirty="0">
                <a:latin typeface="Georgia"/>
                <a:cs typeface="Georgia"/>
              </a:rPr>
              <a:t>Knowing</a:t>
            </a:r>
            <a:r>
              <a:rPr sz="1100" spc="100" dirty="0">
                <a:latin typeface="Georgia"/>
                <a:cs typeface="Georgia"/>
              </a:rPr>
              <a:t> </a:t>
            </a:r>
            <a:r>
              <a:rPr sz="1100" spc="-35" dirty="0">
                <a:latin typeface="Georgia"/>
                <a:cs typeface="Georgia"/>
              </a:rPr>
              <a:t>different</a:t>
            </a:r>
            <a:r>
              <a:rPr sz="1100" spc="105" dirty="0">
                <a:latin typeface="Georgia"/>
                <a:cs typeface="Georgia"/>
              </a:rPr>
              <a:t> </a:t>
            </a:r>
            <a:r>
              <a:rPr sz="1100" spc="-15" dirty="0">
                <a:latin typeface="Georgia"/>
                <a:cs typeface="Georgia"/>
              </a:rPr>
              <a:t>types</a:t>
            </a:r>
            <a:r>
              <a:rPr sz="1100" spc="105" dirty="0">
                <a:latin typeface="Georgia"/>
                <a:cs typeface="Georgia"/>
              </a:rPr>
              <a:t> </a:t>
            </a:r>
            <a:r>
              <a:rPr sz="1100" spc="-40" dirty="0">
                <a:latin typeface="Georgia"/>
                <a:cs typeface="Georgia"/>
              </a:rPr>
              <a:t>of</a:t>
            </a:r>
            <a:r>
              <a:rPr sz="1100" spc="105" dirty="0">
                <a:latin typeface="Georgia"/>
                <a:cs typeface="Georgia"/>
              </a:rPr>
              <a:t> </a:t>
            </a:r>
            <a:r>
              <a:rPr sz="1100" spc="-5" dirty="0">
                <a:latin typeface="Georgia"/>
                <a:cs typeface="Georgia"/>
              </a:rPr>
              <a:t>data</a:t>
            </a:r>
            <a:r>
              <a:rPr sz="1100" spc="100" dirty="0">
                <a:latin typeface="Georgia"/>
                <a:cs typeface="Georgia"/>
              </a:rPr>
              <a:t> </a:t>
            </a:r>
            <a:r>
              <a:rPr sz="1100" spc="-10" dirty="0">
                <a:latin typeface="Georgia"/>
                <a:cs typeface="Georgia"/>
              </a:rPr>
              <a:t>attributes</a:t>
            </a:r>
            <a:r>
              <a:rPr sz="1100" spc="105" dirty="0">
                <a:latin typeface="Georgia"/>
                <a:cs typeface="Georgia"/>
              </a:rPr>
              <a:t> </a:t>
            </a:r>
            <a:r>
              <a:rPr sz="1100" spc="-45" dirty="0">
                <a:latin typeface="Georgia"/>
                <a:cs typeface="Georgia"/>
              </a:rPr>
              <a:t>such</a:t>
            </a:r>
            <a:r>
              <a:rPr sz="1100" spc="105" dirty="0">
                <a:latin typeface="Georgia"/>
                <a:cs typeface="Georgia"/>
              </a:rPr>
              <a:t> </a:t>
            </a:r>
            <a:r>
              <a:rPr sz="1100" spc="-30" dirty="0">
                <a:latin typeface="Georgia"/>
                <a:cs typeface="Georgia"/>
              </a:rPr>
              <a:t>as</a:t>
            </a:r>
            <a:r>
              <a:rPr sz="1100" spc="105" dirty="0">
                <a:latin typeface="Georgia"/>
                <a:cs typeface="Georgia"/>
              </a:rPr>
              <a:t> </a:t>
            </a:r>
            <a:r>
              <a:rPr sz="1100" spc="-20" dirty="0">
                <a:latin typeface="Georgia"/>
                <a:cs typeface="Georgia"/>
              </a:rPr>
              <a:t>categorical,</a:t>
            </a:r>
            <a:r>
              <a:rPr sz="1100" spc="100" dirty="0">
                <a:latin typeface="Georgia"/>
                <a:cs typeface="Georgia"/>
              </a:rPr>
              <a:t> </a:t>
            </a:r>
            <a:r>
              <a:rPr sz="1100" spc="-30" dirty="0">
                <a:latin typeface="Georgia"/>
                <a:cs typeface="Georgia"/>
              </a:rPr>
              <a:t>binary,</a:t>
            </a:r>
            <a:r>
              <a:rPr sz="1100" spc="105" dirty="0">
                <a:latin typeface="Georgia"/>
                <a:cs typeface="Georgia"/>
              </a:rPr>
              <a:t> </a:t>
            </a:r>
            <a:r>
              <a:rPr sz="1100" spc="-40" dirty="0">
                <a:latin typeface="Georgia"/>
                <a:cs typeface="Georgia"/>
              </a:rPr>
              <a:t>numeric,</a:t>
            </a:r>
            <a:r>
              <a:rPr sz="1100" spc="105" dirty="0">
                <a:latin typeface="Georgia"/>
                <a:cs typeface="Georgia"/>
              </a:rPr>
              <a:t> </a:t>
            </a:r>
            <a:r>
              <a:rPr sz="1100" spc="-5" dirty="0">
                <a:latin typeface="Georgia"/>
                <a:cs typeface="Georgia"/>
              </a:rPr>
              <a:t>etc.</a:t>
            </a:r>
            <a:endParaRPr sz="1100">
              <a:latin typeface="Georgia"/>
              <a:cs typeface="Georgia"/>
            </a:endParaRPr>
          </a:p>
          <a:p>
            <a:pPr marL="12700" marR="304800">
              <a:lnSpc>
                <a:spcPts val="1150"/>
              </a:lnSpc>
              <a:spcBef>
                <a:spcPts val="740"/>
              </a:spcBef>
            </a:pPr>
            <a:r>
              <a:rPr sz="1100" spc="-30" dirty="0">
                <a:latin typeface="Georgia"/>
                <a:cs typeface="Georgia"/>
              </a:rPr>
              <a:t>Introducing</a:t>
            </a:r>
            <a:r>
              <a:rPr sz="1100" spc="90" dirty="0">
                <a:latin typeface="Georgia"/>
                <a:cs typeface="Georgia"/>
              </a:rPr>
              <a:t> </a:t>
            </a:r>
            <a:r>
              <a:rPr sz="1100" spc="-35" dirty="0">
                <a:latin typeface="Georgia"/>
                <a:cs typeface="Georgia"/>
              </a:rPr>
              <a:t>various</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45" dirty="0">
                <a:latin typeface="Georgia"/>
                <a:cs typeface="Georgia"/>
              </a:rPr>
              <a:t>forms</a:t>
            </a:r>
            <a:r>
              <a:rPr sz="1100" spc="95" dirty="0">
                <a:latin typeface="Georgia"/>
                <a:cs typeface="Georgia"/>
              </a:rPr>
              <a:t> </a:t>
            </a:r>
            <a:r>
              <a:rPr sz="1100" spc="-35" dirty="0">
                <a:latin typeface="Georgia"/>
                <a:cs typeface="Georgia"/>
              </a:rPr>
              <a:t>like</a:t>
            </a:r>
            <a:r>
              <a:rPr sz="1100" spc="95" dirty="0">
                <a:latin typeface="Georgia"/>
                <a:cs typeface="Georgia"/>
              </a:rPr>
              <a:t> </a:t>
            </a:r>
            <a:r>
              <a:rPr sz="1100" spc="-20" dirty="0">
                <a:latin typeface="Georgia"/>
                <a:cs typeface="Georgia"/>
              </a:rPr>
              <a:t>univariate,</a:t>
            </a:r>
            <a:r>
              <a:rPr sz="1100" spc="95" dirty="0">
                <a:latin typeface="Georgia"/>
                <a:cs typeface="Georgia"/>
              </a:rPr>
              <a:t> </a:t>
            </a:r>
            <a:r>
              <a:rPr sz="1100" spc="-20" dirty="0">
                <a:latin typeface="Georgia"/>
                <a:cs typeface="Georgia"/>
              </a:rPr>
              <a:t>bivariate,</a:t>
            </a:r>
            <a:r>
              <a:rPr sz="1100" spc="95" dirty="0">
                <a:latin typeface="Georgia"/>
                <a:cs typeface="Georgia"/>
              </a:rPr>
              <a:t> </a:t>
            </a:r>
            <a:r>
              <a:rPr sz="1100" spc="-20" dirty="0">
                <a:latin typeface="Georgia"/>
                <a:cs typeface="Georgia"/>
              </a:rPr>
              <a:t>multivariate</a:t>
            </a:r>
            <a:r>
              <a:rPr sz="1100" spc="90" dirty="0">
                <a:latin typeface="Georgia"/>
                <a:cs typeface="Georgia"/>
              </a:rPr>
              <a:t> </a:t>
            </a:r>
            <a:r>
              <a:rPr sz="1100" spc="-30" dirty="0">
                <a:latin typeface="Georgia"/>
                <a:cs typeface="Georgia"/>
              </a:rPr>
              <a:t>as</a:t>
            </a:r>
            <a:r>
              <a:rPr sz="1100" spc="95" dirty="0">
                <a:latin typeface="Georgia"/>
                <a:cs typeface="Georgia"/>
              </a:rPr>
              <a:t> </a:t>
            </a:r>
            <a:r>
              <a:rPr sz="1100" spc="-35" dirty="0">
                <a:latin typeface="Georgia"/>
                <a:cs typeface="Georgia"/>
              </a:rPr>
              <a:t>well</a:t>
            </a:r>
            <a:r>
              <a:rPr sz="1100" spc="95" dirty="0">
                <a:latin typeface="Georgia"/>
                <a:cs typeface="Georgia"/>
              </a:rPr>
              <a:t> </a:t>
            </a:r>
            <a:r>
              <a:rPr sz="1100" spc="-30" dirty="0">
                <a:latin typeface="Georgia"/>
                <a:cs typeface="Georgia"/>
              </a:rPr>
              <a:t>as </a:t>
            </a:r>
            <a:r>
              <a:rPr sz="1100" spc="-250" dirty="0">
                <a:latin typeface="Georgia"/>
                <a:cs typeface="Georgia"/>
              </a:rPr>
              <a:t> </a:t>
            </a:r>
            <a:r>
              <a:rPr sz="1100" spc="-50" dirty="0">
                <a:latin typeface="Georgia"/>
                <a:cs typeface="Georgia"/>
              </a:rPr>
              <a:t>more</a:t>
            </a:r>
            <a:r>
              <a:rPr sz="1100" spc="-45" dirty="0">
                <a:latin typeface="Georgia"/>
                <a:cs typeface="Georgia"/>
              </a:rPr>
              <a:t> </a:t>
            </a:r>
            <a:r>
              <a:rPr sz="1100" spc="-30" dirty="0">
                <a:latin typeface="Georgia"/>
                <a:cs typeface="Georgia"/>
              </a:rPr>
              <a:t>complex</a:t>
            </a:r>
            <a:r>
              <a:rPr sz="1100" spc="-25" dirty="0">
                <a:latin typeface="Georgia"/>
                <a:cs typeface="Georgia"/>
              </a:rPr>
              <a:t> </a:t>
            </a:r>
            <a:r>
              <a:rPr sz="1100" spc="-30" dirty="0">
                <a:latin typeface="Georgia"/>
                <a:cs typeface="Georgia"/>
              </a:rPr>
              <a:t>and</a:t>
            </a:r>
            <a:r>
              <a:rPr sz="1100" spc="-25" dirty="0">
                <a:latin typeface="Georgia"/>
                <a:cs typeface="Georgia"/>
              </a:rPr>
              <a:t> </a:t>
            </a:r>
            <a:r>
              <a:rPr sz="1100" spc="-20" dirty="0">
                <a:latin typeface="Georgia"/>
                <a:cs typeface="Georgia"/>
              </a:rPr>
              <a:t>structured </a:t>
            </a:r>
            <a:r>
              <a:rPr sz="1100" spc="-5" dirty="0">
                <a:latin typeface="Georgia"/>
                <a:cs typeface="Georgia"/>
              </a:rPr>
              <a:t>data </a:t>
            </a:r>
            <a:r>
              <a:rPr sz="1100" spc="-35" dirty="0">
                <a:latin typeface="Georgia"/>
                <a:cs typeface="Georgia"/>
              </a:rPr>
              <a:t>like</a:t>
            </a:r>
            <a:r>
              <a:rPr sz="1100" spc="-30" dirty="0">
                <a:latin typeface="Georgia"/>
                <a:cs typeface="Georgia"/>
              </a:rPr>
              <a:t> </a:t>
            </a:r>
            <a:r>
              <a:rPr sz="1100" spc="-45" dirty="0">
                <a:latin typeface="Georgia"/>
                <a:cs typeface="Georgia"/>
              </a:rPr>
              <a:t>time–series,</a:t>
            </a:r>
            <a:r>
              <a:rPr sz="1100" spc="-40" dirty="0">
                <a:latin typeface="Georgia"/>
                <a:cs typeface="Georgia"/>
              </a:rPr>
              <a:t> sequences,</a:t>
            </a:r>
            <a:r>
              <a:rPr sz="1100" spc="-35" dirty="0">
                <a:latin typeface="Georgia"/>
                <a:cs typeface="Georgia"/>
              </a:rPr>
              <a:t> </a:t>
            </a:r>
            <a:r>
              <a:rPr sz="1100" spc="-15" dirty="0">
                <a:latin typeface="Georgia"/>
                <a:cs typeface="Georgia"/>
              </a:rPr>
              <a:t>spatial, </a:t>
            </a:r>
            <a:r>
              <a:rPr sz="1100" spc="-10" dirty="0">
                <a:latin typeface="Georgia"/>
                <a:cs typeface="Georgia"/>
              </a:rPr>
              <a:t> </a:t>
            </a:r>
            <a:r>
              <a:rPr sz="1100" spc="-30" dirty="0">
                <a:latin typeface="Georgia"/>
                <a:cs typeface="Georgia"/>
              </a:rPr>
              <a:t>network/graph,</a:t>
            </a:r>
            <a:r>
              <a:rPr sz="1100" spc="95" dirty="0">
                <a:latin typeface="Georgia"/>
                <a:cs typeface="Georgia"/>
              </a:rPr>
              <a:t> </a:t>
            </a:r>
            <a:r>
              <a:rPr sz="1100" spc="-30" dirty="0">
                <a:latin typeface="Georgia"/>
                <a:cs typeface="Georgia"/>
              </a:rPr>
              <a:t>and</a:t>
            </a:r>
            <a:r>
              <a:rPr sz="1100" spc="90" dirty="0">
                <a:latin typeface="Georgia"/>
                <a:cs typeface="Georgia"/>
              </a:rPr>
              <a:t> </a:t>
            </a:r>
            <a:r>
              <a:rPr sz="1100" spc="-30" dirty="0">
                <a:latin typeface="Georgia"/>
                <a:cs typeface="Georgia"/>
              </a:rPr>
              <a:t>stream</a:t>
            </a:r>
            <a:r>
              <a:rPr sz="1100" spc="95" dirty="0">
                <a:latin typeface="Georgia"/>
                <a:cs typeface="Georgia"/>
              </a:rPr>
              <a:t> </a:t>
            </a:r>
            <a:r>
              <a:rPr sz="1100" spc="-5" dirty="0">
                <a:latin typeface="Georgia"/>
                <a:cs typeface="Georgia"/>
              </a:rPr>
              <a:t>data.</a:t>
            </a:r>
            <a:endParaRPr sz="1100">
              <a:latin typeface="Georgia"/>
              <a:cs typeface="Georgia"/>
            </a:endParaRPr>
          </a:p>
          <a:p>
            <a:pPr marL="12700" marR="201295">
              <a:lnSpc>
                <a:spcPts val="1150"/>
              </a:lnSpc>
              <a:spcBef>
                <a:spcPts val="725"/>
              </a:spcBef>
            </a:pPr>
            <a:r>
              <a:rPr sz="1100" spc="-30" dirty="0">
                <a:latin typeface="Georgia"/>
                <a:cs typeface="Georgia"/>
              </a:rPr>
              <a:t>Understanding</a:t>
            </a:r>
            <a:r>
              <a:rPr sz="1100" spc="-25" dirty="0">
                <a:latin typeface="Georgia"/>
                <a:cs typeface="Georgia"/>
              </a:rPr>
              <a:t> </a:t>
            </a:r>
            <a:r>
              <a:rPr sz="1100" spc="-30" dirty="0">
                <a:latin typeface="Georgia"/>
                <a:cs typeface="Georgia"/>
              </a:rPr>
              <a:t>and</a:t>
            </a:r>
            <a:r>
              <a:rPr sz="1100" spc="-25" dirty="0">
                <a:latin typeface="Georgia"/>
                <a:cs typeface="Georgia"/>
              </a:rPr>
              <a:t> </a:t>
            </a:r>
            <a:r>
              <a:rPr sz="1100" spc="-40" dirty="0">
                <a:latin typeface="Georgia"/>
                <a:cs typeface="Georgia"/>
              </a:rPr>
              <a:t>knowing</a:t>
            </a:r>
            <a:r>
              <a:rPr sz="1100" spc="-35" dirty="0">
                <a:latin typeface="Georgia"/>
                <a:cs typeface="Georgia"/>
              </a:rPr>
              <a:t> </a:t>
            </a:r>
            <a:r>
              <a:rPr sz="1100" spc="-50" dirty="0">
                <a:latin typeface="Georgia"/>
                <a:cs typeface="Georgia"/>
              </a:rPr>
              <a:t>how</a:t>
            </a:r>
            <a:r>
              <a:rPr sz="1100" spc="-45" dirty="0">
                <a:latin typeface="Georgia"/>
                <a:cs typeface="Georgia"/>
              </a:rPr>
              <a:t> </a:t>
            </a:r>
            <a:r>
              <a:rPr sz="1100" spc="-10" dirty="0">
                <a:latin typeface="Georgia"/>
                <a:cs typeface="Georgia"/>
              </a:rPr>
              <a:t>to </a:t>
            </a:r>
            <a:r>
              <a:rPr sz="1100" spc="-45" dirty="0">
                <a:latin typeface="Georgia"/>
                <a:cs typeface="Georgia"/>
              </a:rPr>
              <a:t>measure</a:t>
            </a:r>
            <a:r>
              <a:rPr sz="1100" spc="-40" dirty="0">
                <a:latin typeface="Georgia"/>
                <a:cs typeface="Georgia"/>
              </a:rPr>
              <a:t> </a:t>
            </a:r>
            <a:r>
              <a:rPr sz="1100" spc="-20" dirty="0">
                <a:latin typeface="Georgia"/>
                <a:cs typeface="Georgia"/>
              </a:rPr>
              <a:t>the </a:t>
            </a:r>
            <a:r>
              <a:rPr sz="1100" spc="-25" dirty="0">
                <a:latin typeface="Georgia"/>
                <a:cs typeface="Georgia"/>
              </a:rPr>
              <a:t>central </a:t>
            </a:r>
            <a:r>
              <a:rPr sz="1100" spc="-30" dirty="0">
                <a:latin typeface="Georgia"/>
                <a:cs typeface="Georgia"/>
              </a:rPr>
              <a:t>tendency</a:t>
            </a:r>
            <a:r>
              <a:rPr sz="1100" spc="-25" dirty="0">
                <a:latin typeface="Georgia"/>
                <a:cs typeface="Georgia"/>
              </a:rPr>
              <a:t> </a:t>
            </a:r>
            <a:r>
              <a:rPr sz="1100" spc="-30" dirty="0">
                <a:latin typeface="Georgia"/>
                <a:cs typeface="Georgia"/>
              </a:rPr>
              <a:t>as</a:t>
            </a:r>
            <a:r>
              <a:rPr sz="1100" spc="-25" dirty="0">
                <a:latin typeface="Georgia"/>
                <a:cs typeface="Georgia"/>
              </a:rPr>
              <a:t> </a:t>
            </a:r>
            <a:r>
              <a:rPr sz="1100" spc="-35" dirty="0">
                <a:latin typeface="Georgia"/>
                <a:cs typeface="Georgia"/>
              </a:rPr>
              <a:t>well</a:t>
            </a:r>
            <a:r>
              <a:rPr sz="1100" spc="-30" dirty="0">
                <a:latin typeface="Georgia"/>
                <a:cs typeface="Georgia"/>
              </a:rPr>
              <a:t> as</a:t>
            </a:r>
            <a:r>
              <a:rPr sz="1100" spc="-25" dirty="0">
                <a:latin typeface="Georgia"/>
                <a:cs typeface="Georgia"/>
              </a:rPr>
              <a:t> the </a:t>
            </a:r>
            <a:r>
              <a:rPr sz="1100" spc="-20" dirty="0">
                <a:latin typeface="Georgia"/>
                <a:cs typeface="Georgia"/>
              </a:rPr>
              <a:t> </a:t>
            </a:r>
            <a:r>
              <a:rPr sz="1100" spc="-15" dirty="0">
                <a:latin typeface="Georgia"/>
                <a:cs typeface="Georgia"/>
              </a:rPr>
              <a:t>variability</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15" dirty="0">
                <a:latin typeface="Georgia"/>
                <a:cs typeface="Georgia"/>
              </a:rPr>
              <a:t>data;</a:t>
            </a:r>
            <a:r>
              <a:rPr sz="1100" spc="100" dirty="0">
                <a:latin typeface="Georgia"/>
                <a:cs typeface="Georgia"/>
              </a:rPr>
              <a:t> </a:t>
            </a:r>
            <a:r>
              <a:rPr sz="1100" spc="-40" dirty="0">
                <a:latin typeface="Georgia"/>
                <a:cs typeface="Georgia"/>
              </a:rPr>
              <a:t>knowing</a:t>
            </a:r>
            <a:r>
              <a:rPr sz="1100" spc="100" dirty="0">
                <a:latin typeface="Georgia"/>
                <a:cs typeface="Georgia"/>
              </a:rPr>
              <a:t> </a:t>
            </a:r>
            <a:r>
              <a:rPr sz="1100" spc="-55" dirty="0">
                <a:latin typeface="Georgia"/>
                <a:cs typeface="Georgia"/>
              </a:rPr>
              <a:t>some</a:t>
            </a:r>
            <a:r>
              <a:rPr sz="1100" spc="100" dirty="0">
                <a:latin typeface="Georgia"/>
                <a:cs typeface="Georgia"/>
              </a:rPr>
              <a:t> </a:t>
            </a:r>
            <a:r>
              <a:rPr sz="1100" spc="-10" dirty="0">
                <a:latin typeface="Georgia"/>
                <a:cs typeface="Georgia"/>
              </a:rPr>
              <a:t>statistics</a:t>
            </a:r>
            <a:r>
              <a:rPr sz="1100" spc="100" dirty="0">
                <a:latin typeface="Georgia"/>
                <a:cs typeface="Georgia"/>
              </a:rPr>
              <a:t> </a:t>
            </a:r>
            <a:r>
              <a:rPr sz="1100" spc="-35" dirty="0">
                <a:latin typeface="Georgia"/>
                <a:cs typeface="Georgia"/>
              </a:rPr>
              <a:t>and</a:t>
            </a:r>
            <a:r>
              <a:rPr sz="1100" spc="100" dirty="0">
                <a:latin typeface="Georgia"/>
                <a:cs typeface="Georgia"/>
              </a:rPr>
              <a:t> </a:t>
            </a:r>
            <a:r>
              <a:rPr sz="1100" spc="-25" dirty="0">
                <a:latin typeface="Georgia"/>
                <a:cs typeface="Georgia"/>
              </a:rPr>
              <a:t>visualization</a:t>
            </a:r>
            <a:r>
              <a:rPr sz="1100" spc="100" dirty="0">
                <a:latin typeface="Georgia"/>
                <a:cs typeface="Georgia"/>
              </a:rPr>
              <a:t> </a:t>
            </a:r>
            <a:r>
              <a:rPr sz="1100" spc="-20" dirty="0">
                <a:latin typeface="Georgia"/>
                <a:cs typeface="Georgia"/>
              </a:rPr>
              <a:t>tools</a:t>
            </a:r>
            <a:r>
              <a:rPr sz="1100" spc="100" dirty="0">
                <a:latin typeface="Georgia"/>
                <a:cs typeface="Georgia"/>
              </a:rPr>
              <a:t> </a:t>
            </a:r>
            <a:r>
              <a:rPr sz="1100" spc="-35" dirty="0">
                <a:latin typeface="Georgia"/>
                <a:cs typeface="Georgia"/>
              </a:rPr>
              <a:t>like</a:t>
            </a:r>
            <a:r>
              <a:rPr sz="1100" spc="100" dirty="0">
                <a:latin typeface="Georgia"/>
                <a:cs typeface="Georgia"/>
              </a:rPr>
              <a:t> </a:t>
            </a:r>
            <a:r>
              <a:rPr sz="1100" spc="-20" dirty="0">
                <a:latin typeface="Georgia"/>
                <a:cs typeface="Georgia"/>
              </a:rPr>
              <a:t>boxplot</a:t>
            </a:r>
            <a:r>
              <a:rPr sz="1100" spc="100" dirty="0">
                <a:latin typeface="Georgia"/>
                <a:cs typeface="Georgia"/>
              </a:rPr>
              <a:t> </a:t>
            </a:r>
            <a:r>
              <a:rPr sz="1100" spc="-10" dirty="0">
                <a:latin typeface="Georgia"/>
                <a:cs typeface="Georgia"/>
              </a:rPr>
              <a:t>to </a:t>
            </a:r>
            <a:r>
              <a:rPr sz="1100" spc="-250" dirty="0">
                <a:latin typeface="Georgia"/>
                <a:cs typeface="Georgia"/>
              </a:rPr>
              <a:t> </a:t>
            </a:r>
            <a:r>
              <a:rPr sz="1100" spc="-30" dirty="0">
                <a:latin typeface="Georgia"/>
                <a:cs typeface="Georgia"/>
              </a:rPr>
              <a:t>understand</a:t>
            </a:r>
            <a:r>
              <a:rPr sz="1100" spc="90"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sample</a:t>
            </a:r>
            <a:r>
              <a:rPr sz="1100" spc="95" dirty="0">
                <a:latin typeface="Georgia"/>
                <a:cs typeface="Georgia"/>
              </a:rPr>
              <a:t> </a:t>
            </a:r>
            <a:r>
              <a:rPr sz="1100" spc="-20" dirty="0">
                <a:latin typeface="Georgia"/>
                <a:cs typeface="Georgia"/>
              </a:rPr>
              <a:t>distribution.</a:t>
            </a:r>
            <a:endParaRPr sz="1100">
              <a:latin typeface="Georgia"/>
              <a:cs typeface="Georgia"/>
            </a:endParaRPr>
          </a:p>
          <a:p>
            <a:pPr marL="12700" marR="5080">
              <a:lnSpc>
                <a:spcPts val="1150"/>
              </a:lnSpc>
              <a:spcBef>
                <a:spcPts val="730"/>
              </a:spcBef>
            </a:pPr>
            <a:r>
              <a:rPr sz="1100" spc="-15" dirty="0">
                <a:latin typeface="Georgia"/>
                <a:cs typeface="Georgia"/>
              </a:rPr>
              <a:t>Studying</a:t>
            </a:r>
            <a:r>
              <a:rPr sz="1100" spc="85" dirty="0">
                <a:latin typeface="Georgia"/>
                <a:cs typeface="Georgia"/>
              </a:rPr>
              <a:t> </a:t>
            </a:r>
            <a:r>
              <a:rPr sz="1100" spc="-20" dirty="0">
                <a:latin typeface="Georgia"/>
                <a:cs typeface="Georgia"/>
              </a:rPr>
              <a:t>the</a:t>
            </a:r>
            <a:r>
              <a:rPr sz="1100" spc="85" dirty="0">
                <a:latin typeface="Georgia"/>
                <a:cs typeface="Georgia"/>
              </a:rPr>
              <a:t> </a:t>
            </a:r>
            <a:r>
              <a:rPr sz="1100" spc="-20" dirty="0">
                <a:latin typeface="Georgia"/>
                <a:cs typeface="Georgia"/>
              </a:rPr>
              <a:t>potential</a:t>
            </a:r>
            <a:r>
              <a:rPr sz="1100" spc="85" dirty="0">
                <a:latin typeface="Georgia"/>
                <a:cs typeface="Georgia"/>
              </a:rPr>
              <a:t> </a:t>
            </a:r>
            <a:r>
              <a:rPr sz="1100" spc="-35" dirty="0">
                <a:latin typeface="Georgia"/>
                <a:cs typeface="Georgia"/>
              </a:rPr>
              <a:t>relationships</a:t>
            </a:r>
            <a:r>
              <a:rPr sz="1100" spc="90" dirty="0">
                <a:latin typeface="Georgia"/>
                <a:cs typeface="Georgia"/>
              </a:rPr>
              <a:t> </a:t>
            </a:r>
            <a:r>
              <a:rPr sz="1100" spc="-35" dirty="0">
                <a:latin typeface="Georgia"/>
                <a:cs typeface="Georgia"/>
              </a:rPr>
              <a:t>between</a:t>
            </a:r>
            <a:r>
              <a:rPr sz="1100" spc="90" dirty="0">
                <a:latin typeface="Georgia"/>
                <a:cs typeface="Georgia"/>
              </a:rPr>
              <a:t> </a:t>
            </a:r>
            <a:r>
              <a:rPr sz="1100" spc="-5" dirty="0">
                <a:latin typeface="Georgia"/>
                <a:cs typeface="Georgia"/>
              </a:rPr>
              <a:t>data</a:t>
            </a:r>
            <a:r>
              <a:rPr sz="1100" spc="85" dirty="0">
                <a:latin typeface="Georgia"/>
                <a:cs typeface="Georgia"/>
              </a:rPr>
              <a:t> </a:t>
            </a:r>
            <a:r>
              <a:rPr sz="1100" spc="-15" dirty="0">
                <a:latin typeface="Georgia"/>
                <a:cs typeface="Georgia"/>
              </a:rPr>
              <a:t>variables/attributes</a:t>
            </a:r>
            <a:r>
              <a:rPr sz="1100" spc="85" dirty="0">
                <a:latin typeface="Georgia"/>
                <a:cs typeface="Georgia"/>
              </a:rPr>
              <a:t> </a:t>
            </a:r>
            <a:r>
              <a:rPr sz="1100" spc="-10" dirty="0">
                <a:latin typeface="Georgia"/>
                <a:cs typeface="Georgia"/>
              </a:rPr>
              <a:t>via</a:t>
            </a:r>
            <a:r>
              <a:rPr sz="1100" spc="85" dirty="0">
                <a:latin typeface="Georgia"/>
                <a:cs typeface="Georgia"/>
              </a:rPr>
              <a:t> </a:t>
            </a:r>
            <a:r>
              <a:rPr sz="1100" spc="-20" dirty="0">
                <a:latin typeface="Georgia"/>
                <a:cs typeface="Georgia"/>
              </a:rPr>
              <a:t>important </a:t>
            </a:r>
            <a:r>
              <a:rPr sz="1100" spc="-250" dirty="0">
                <a:latin typeface="Georgia"/>
                <a:cs typeface="Georgia"/>
              </a:rPr>
              <a:t> </a:t>
            </a:r>
            <a:r>
              <a:rPr sz="1100" spc="-30" dirty="0">
                <a:latin typeface="Georgia"/>
                <a:cs typeface="Georgia"/>
              </a:rPr>
              <a:t>concepts</a:t>
            </a:r>
            <a:r>
              <a:rPr sz="1100" spc="-25" dirty="0">
                <a:latin typeface="Georgia"/>
                <a:cs typeface="Georgia"/>
              </a:rPr>
              <a:t> </a:t>
            </a:r>
            <a:r>
              <a:rPr sz="1100" spc="-35" dirty="0">
                <a:latin typeface="Georgia"/>
                <a:cs typeface="Georgia"/>
              </a:rPr>
              <a:t>like</a:t>
            </a:r>
            <a:r>
              <a:rPr sz="1100" spc="-30" dirty="0">
                <a:latin typeface="Georgia"/>
                <a:cs typeface="Georgia"/>
              </a:rPr>
              <a:t> covariance,</a:t>
            </a:r>
            <a:r>
              <a:rPr sz="1100" spc="-25" dirty="0">
                <a:latin typeface="Georgia"/>
                <a:cs typeface="Georgia"/>
              </a:rPr>
              <a:t> correlation, Pearson, </a:t>
            </a:r>
            <a:r>
              <a:rPr sz="1100" spc="-30" dirty="0">
                <a:latin typeface="Georgia"/>
                <a:cs typeface="Georgia"/>
              </a:rPr>
              <a:t>Spearman</a:t>
            </a:r>
            <a:r>
              <a:rPr sz="1100" spc="-25" dirty="0">
                <a:latin typeface="Georgia"/>
                <a:cs typeface="Georgia"/>
              </a:rPr>
              <a:t> correlation, Pearson’s </a:t>
            </a:r>
            <a:r>
              <a:rPr sz="1100" spc="-20" dirty="0">
                <a:latin typeface="Georgia"/>
                <a:cs typeface="Georgia"/>
              </a:rPr>
              <a:t> </a:t>
            </a:r>
            <a:r>
              <a:rPr sz="1100" spc="-50" dirty="0">
                <a:latin typeface="Georgia"/>
                <a:cs typeface="Georgia"/>
              </a:rPr>
              <a:t>chi–square</a:t>
            </a:r>
            <a:r>
              <a:rPr sz="1100" spc="95" dirty="0">
                <a:latin typeface="Georgia"/>
                <a:cs typeface="Georgia"/>
              </a:rPr>
              <a:t> </a:t>
            </a:r>
            <a:r>
              <a:rPr sz="1100" spc="-10" dirty="0">
                <a:latin typeface="Georgia"/>
                <a:cs typeface="Georgia"/>
              </a:rPr>
              <a:t>test,</a:t>
            </a:r>
            <a:r>
              <a:rPr sz="1100" spc="95" dirty="0">
                <a:latin typeface="Georgia"/>
                <a:cs typeface="Georgia"/>
              </a:rPr>
              <a:t> </a:t>
            </a:r>
            <a:r>
              <a:rPr sz="1100" spc="-30" dirty="0">
                <a:latin typeface="Georgia"/>
                <a:cs typeface="Georgia"/>
              </a:rPr>
              <a:t>as</a:t>
            </a:r>
            <a:r>
              <a:rPr sz="1100" spc="100" dirty="0">
                <a:latin typeface="Georgia"/>
                <a:cs typeface="Georgia"/>
              </a:rPr>
              <a:t> </a:t>
            </a:r>
            <a:r>
              <a:rPr sz="1100" spc="-35" dirty="0">
                <a:latin typeface="Georgia"/>
                <a:cs typeface="Georgia"/>
              </a:rPr>
              <a:t>well</a:t>
            </a:r>
            <a:r>
              <a:rPr sz="1100" spc="95" dirty="0">
                <a:latin typeface="Georgia"/>
                <a:cs typeface="Georgia"/>
              </a:rPr>
              <a:t> </a:t>
            </a:r>
            <a:r>
              <a:rPr sz="1100" spc="-30" dirty="0">
                <a:latin typeface="Georgia"/>
                <a:cs typeface="Georgia"/>
              </a:rPr>
              <a:t>as</a:t>
            </a:r>
            <a:r>
              <a:rPr sz="1100" spc="100" dirty="0">
                <a:latin typeface="Georgia"/>
                <a:cs typeface="Georgia"/>
              </a:rPr>
              <a:t> </a:t>
            </a:r>
            <a:r>
              <a:rPr sz="1100" spc="-25" dirty="0">
                <a:latin typeface="Georgia"/>
                <a:cs typeface="Georgia"/>
              </a:rPr>
              <a:t>explaining</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difference</a:t>
            </a:r>
            <a:r>
              <a:rPr sz="1100" spc="100" dirty="0">
                <a:latin typeface="Georgia"/>
                <a:cs typeface="Georgia"/>
              </a:rPr>
              <a:t> </a:t>
            </a:r>
            <a:r>
              <a:rPr sz="1100" spc="-35" dirty="0">
                <a:latin typeface="Georgia"/>
                <a:cs typeface="Georgia"/>
              </a:rPr>
              <a:t>between</a:t>
            </a:r>
            <a:r>
              <a:rPr sz="1100" spc="95" dirty="0">
                <a:latin typeface="Georgia"/>
                <a:cs typeface="Georgia"/>
              </a:rPr>
              <a:t> </a:t>
            </a:r>
            <a:r>
              <a:rPr sz="1100" spc="-30" dirty="0">
                <a:latin typeface="Georgia"/>
                <a:cs typeface="Georgia"/>
              </a:rPr>
              <a:t>correlation</a:t>
            </a:r>
            <a:r>
              <a:rPr sz="1100" spc="100" dirty="0">
                <a:latin typeface="Georgia"/>
                <a:cs typeface="Georgia"/>
              </a:rPr>
              <a:t> </a:t>
            </a:r>
            <a:r>
              <a:rPr sz="1100" spc="-35" dirty="0">
                <a:latin typeface="Georgia"/>
                <a:cs typeface="Georgia"/>
              </a:rPr>
              <a:t>and</a:t>
            </a:r>
            <a:endParaRPr sz="1100">
              <a:latin typeface="Georgia"/>
              <a:cs typeface="Georgia"/>
            </a:endParaRPr>
          </a:p>
        </p:txBody>
      </p:sp>
      <p:sp>
        <p:nvSpPr>
          <p:cNvPr id="5" name="object 5"/>
          <p:cNvSpPr/>
          <p:nvPr/>
        </p:nvSpPr>
        <p:spPr>
          <a:xfrm>
            <a:off x="337972" y="100652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24475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77549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30624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p:nvPr/>
        </p:nvSpPr>
        <p:spPr>
          <a:xfrm>
            <a:off x="454177" y="2661470"/>
            <a:ext cx="631190" cy="200660"/>
          </a:xfrm>
          <a:prstGeom prst="rect">
            <a:avLst/>
          </a:prstGeom>
        </p:spPr>
        <p:txBody>
          <a:bodyPr vert="horz" wrap="square" lIns="0" tIns="3175" rIns="0" bIns="0" rtlCol="0">
            <a:spAutoFit/>
          </a:bodyPr>
          <a:lstStyle/>
          <a:p>
            <a:pPr marL="12700">
              <a:lnSpc>
                <a:spcPct val="100000"/>
              </a:lnSpc>
              <a:spcBef>
                <a:spcPts val="25"/>
              </a:spcBef>
            </a:pPr>
            <a:r>
              <a:rPr sz="1100" spc="-20" dirty="0">
                <a:latin typeface="Georgia"/>
                <a:cs typeface="Georgia"/>
              </a:rPr>
              <a:t>causation.</a:t>
            </a:r>
            <a:endParaRPr sz="1100">
              <a:latin typeface="Georgia"/>
              <a:cs typeface="Georgia"/>
            </a:endParaRPr>
          </a:p>
        </p:txBody>
      </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4" name="object 14"/>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5" name="object 15"/>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40" dirty="0">
                <a:solidFill>
                  <a:srgbClr val="7A0000"/>
                </a:solidFill>
                <a:latin typeface="Georgia"/>
                <a:cs typeface="Georgia"/>
              </a:rPr>
              <a:t>106</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latin typeface="Georgia"/>
                <a:cs typeface="Georgia"/>
                <a:hlinkClick r:id="rId3" action="ppaction://hlinksldjump"/>
              </a:rPr>
              <a:t>Get</a:t>
            </a:r>
            <a:r>
              <a:rPr sz="1100" spc="80" dirty="0">
                <a:latin typeface="Georgia"/>
                <a:cs typeface="Georgia"/>
                <a:hlinkClick r:id="rId3" action="ppaction://hlinksldjump"/>
              </a:rPr>
              <a:t> </a:t>
            </a:r>
            <a:r>
              <a:rPr sz="1100" spc="-10" dirty="0">
                <a:latin typeface="Georgia"/>
                <a:cs typeface="Georgia"/>
                <a:hlinkClick r:id="rId3" action="ppaction://hlinksldjump"/>
              </a:rPr>
              <a:t>to</a:t>
            </a:r>
            <a:r>
              <a:rPr sz="1100" spc="80" dirty="0">
                <a:latin typeface="Georgia"/>
                <a:cs typeface="Georgia"/>
                <a:hlinkClick r:id="rId3" action="ppaction://hlinksldjump"/>
              </a:rPr>
              <a:t> </a:t>
            </a:r>
            <a:r>
              <a:rPr sz="1100" spc="-50" dirty="0">
                <a:latin typeface="Georgia"/>
                <a:cs typeface="Georgia"/>
                <a:hlinkClick r:id="rId3" action="ppaction://hlinksldjump"/>
              </a:rPr>
              <a:t>know</a:t>
            </a:r>
            <a:r>
              <a:rPr sz="1100" spc="85" dirty="0">
                <a:latin typeface="Georgia"/>
                <a:cs typeface="Georgia"/>
                <a:hlinkClick r:id="rId3" action="ppaction://hlinksldjump"/>
              </a:rPr>
              <a:t> </a:t>
            </a:r>
            <a:r>
              <a:rPr sz="1100" spc="-30" dirty="0">
                <a:latin typeface="Georgia"/>
                <a:cs typeface="Georgia"/>
                <a:hlinkClick r:id="rId3" action="ppaction://hlinksldjump"/>
              </a:rPr>
              <a:t>your</a:t>
            </a:r>
            <a:r>
              <a:rPr sz="1100" spc="80" dirty="0">
                <a:latin typeface="Georgia"/>
                <a:cs typeface="Georgia"/>
                <a:hlinkClick r:id="rId3" action="ppaction://hlinksldjump"/>
              </a:rPr>
              <a:t> </a:t>
            </a:r>
            <a:r>
              <a:rPr sz="1100" spc="-5" dirty="0">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latin typeface="Georgia"/>
                <a:cs typeface="Georgia"/>
                <a:hlinkClick r:id="rId4" action="ppaction://hlinksldjump"/>
              </a:rPr>
              <a:t>Data</a:t>
            </a:r>
            <a:r>
              <a:rPr sz="900" spc="55" dirty="0">
                <a:latin typeface="Georgia"/>
                <a:cs typeface="Georgia"/>
                <a:hlinkClick r:id="rId4" action="ppaction://hlinksldjump"/>
              </a:rPr>
              <a:t> </a:t>
            </a:r>
            <a:r>
              <a:rPr sz="900" spc="5" dirty="0">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latin typeface="Georgia"/>
                <a:cs typeface="Georgia"/>
                <a:hlinkClick r:id="rId5" action="ppaction://hlinksldjump"/>
              </a:rPr>
              <a:t>Univariate,</a:t>
            </a:r>
            <a:r>
              <a:rPr sz="900" spc="75" dirty="0">
                <a:latin typeface="Georgia"/>
                <a:cs typeface="Georgia"/>
                <a:hlinkClick r:id="rId5" action="ppaction://hlinksldjump"/>
              </a:rPr>
              <a:t> </a:t>
            </a:r>
            <a:r>
              <a:rPr sz="900" spc="-5" dirty="0">
                <a:latin typeface="Georgia"/>
                <a:cs typeface="Georgia"/>
                <a:hlinkClick r:id="rId5" action="ppaction://hlinksldjump"/>
              </a:rPr>
              <a:t>bivariate,</a:t>
            </a:r>
            <a:r>
              <a:rPr sz="900" spc="85" dirty="0">
                <a:latin typeface="Georgia"/>
                <a:cs typeface="Georgia"/>
                <a:hlinkClick r:id="rId5" action="ppaction://hlinksldjump"/>
              </a:rPr>
              <a:t> </a:t>
            </a:r>
            <a:r>
              <a:rPr sz="900" spc="-10" dirty="0">
                <a:latin typeface="Georgia"/>
                <a:cs typeface="Georgia"/>
                <a:hlinkClick r:id="rId5" action="ppaction://hlinksldjump"/>
              </a:rPr>
              <a:t>and</a:t>
            </a:r>
            <a:r>
              <a:rPr sz="900" spc="80" dirty="0">
                <a:latin typeface="Georgia"/>
                <a:cs typeface="Georgia"/>
                <a:hlinkClick r:id="rId5" action="ppaction://hlinksldjump"/>
              </a:rPr>
              <a:t> </a:t>
            </a:r>
            <a:r>
              <a:rPr sz="900" spc="-5" dirty="0">
                <a:latin typeface="Georgia"/>
                <a:cs typeface="Georgia"/>
                <a:hlinkClick r:id="rId5" action="ppaction://hlinksldjump"/>
              </a:rPr>
              <a:t>multivariate</a:t>
            </a:r>
            <a:r>
              <a:rPr sz="900" spc="80" dirty="0">
                <a:latin typeface="Georgia"/>
                <a:cs typeface="Georgia"/>
                <a:hlinkClick r:id="rId5" action="ppaction://hlinksldjump"/>
              </a:rPr>
              <a:t> </a:t>
            </a:r>
            <a:r>
              <a:rPr sz="900" spc="5" dirty="0">
                <a:latin typeface="Georgia"/>
                <a:cs typeface="Georgia"/>
                <a:hlinkClick r:id="rId5" action="ppaction://hlinksldjump"/>
              </a:rPr>
              <a:t>data </a:t>
            </a:r>
            <a:r>
              <a:rPr sz="900" spc="-200" dirty="0">
                <a:latin typeface="Georgia"/>
                <a:cs typeface="Georgia"/>
              </a:rPr>
              <a:t> </a:t>
            </a:r>
            <a:r>
              <a:rPr sz="900" spc="5" dirty="0">
                <a:latin typeface="Georgia"/>
                <a:cs typeface="Georgia"/>
                <a:hlinkClick r:id="rId6" action="ppaction://hlinksldjump"/>
              </a:rPr>
              <a:t>Complex</a:t>
            </a:r>
            <a:r>
              <a:rPr sz="900" spc="80" dirty="0">
                <a:latin typeface="Georgia"/>
                <a:cs typeface="Georgia"/>
                <a:hlinkClick r:id="rId6" action="ppaction://hlinksldjump"/>
              </a:rPr>
              <a:t> </a:t>
            </a:r>
            <a:r>
              <a:rPr sz="900" spc="-10" dirty="0">
                <a:latin typeface="Georgia"/>
                <a:cs typeface="Georgia"/>
                <a:hlinkClick r:id="rId6" action="ppaction://hlinksldjump"/>
              </a:rPr>
              <a:t>and</a:t>
            </a:r>
            <a:r>
              <a:rPr sz="900" spc="85" dirty="0">
                <a:latin typeface="Georgia"/>
                <a:cs typeface="Georgia"/>
                <a:hlinkClick r:id="rId6" action="ppaction://hlinksldjump"/>
              </a:rPr>
              <a:t> </a:t>
            </a:r>
            <a:r>
              <a:rPr sz="900" dirty="0">
                <a:latin typeface="Georgia"/>
                <a:cs typeface="Georgia"/>
                <a:hlinkClick r:id="rId6" action="ppaction://hlinksldjump"/>
              </a:rPr>
              <a:t>structured</a:t>
            </a:r>
            <a:r>
              <a:rPr sz="900" spc="90" dirty="0">
                <a:latin typeface="Georgia"/>
                <a:cs typeface="Georgia"/>
                <a:hlinkClick r:id="rId6" action="ppaction://hlinksldjump"/>
              </a:rPr>
              <a:t> </a:t>
            </a:r>
            <a:r>
              <a:rPr sz="900" spc="5" dirty="0">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solidFill>
                  <a:srgbClr val="CCCCCC"/>
                </a:solidFill>
                <a:latin typeface="Georgia"/>
                <a:cs typeface="Georgia"/>
                <a:hlinkClick r:id="rId10" action="ppaction://hlinksldjump"/>
              </a:rPr>
              <a:t>Relationships</a:t>
            </a:r>
            <a:r>
              <a:rPr sz="1100" spc="70" dirty="0">
                <a:solidFill>
                  <a:srgbClr val="CCCCCC"/>
                </a:solidFill>
                <a:latin typeface="Georgia"/>
                <a:cs typeface="Georgia"/>
                <a:hlinkClick r:id="rId10" action="ppaction://hlinksldjump"/>
              </a:rPr>
              <a:t> </a:t>
            </a:r>
            <a:r>
              <a:rPr sz="1100" spc="-35" dirty="0">
                <a:solidFill>
                  <a:srgbClr val="CCCCCC"/>
                </a:solidFill>
                <a:latin typeface="Georgia"/>
                <a:cs typeface="Georgia"/>
                <a:hlinkClick r:id="rId10" action="ppaction://hlinksldjump"/>
              </a:rPr>
              <a:t>in</a:t>
            </a:r>
            <a:r>
              <a:rPr sz="1100" spc="75" dirty="0">
                <a:solidFill>
                  <a:srgbClr val="CCCCCC"/>
                </a:solidFill>
                <a:latin typeface="Georgia"/>
                <a:cs typeface="Georgia"/>
                <a:hlinkClick r:id="rId10" action="ppaction://hlinksldjump"/>
              </a:rPr>
              <a:t> </a:t>
            </a:r>
            <a:r>
              <a:rPr sz="1100" spc="-5" dirty="0">
                <a:solidFill>
                  <a:srgbClr val="CCCCCC"/>
                </a:solidFill>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0" dirty="0"/>
              <a:t>11</a:t>
            </a:fld>
            <a:r>
              <a:rPr spc="-25" dirty="0"/>
              <a:t> </a:t>
            </a:r>
            <a:r>
              <a:rPr spc="80" dirty="0"/>
              <a:t>/</a:t>
            </a:r>
            <a:r>
              <a:rPr spc="-25" dirty="0"/>
              <a:t> </a:t>
            </a:r>
            <a:r>
              <a:rPr spc="40" dirty="0"/>
              <a:t>106</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latin typeface="Georgia"/>
                <a:cs typeface="Georgia"/>
                <a:hlinkClick r:id="rId3" action="ppaction://hlinksldjump"/>
              </a:rPr>
              <a:t>Get</a:t>
            </a:r>
            <a:r>
              <a:rPr sz="1100" spc="80" dirty="0">
                <a:latin typeface="Georgia"/>
                <a:cs typeface="Georgia"/>
                <a:hlinkClick r:id="rId3" action="ppaction://hlinksldjump"/>
              </a:rPr>
              <a:t> </a:t>
            </a:r>
            <a:r>
              <a:rPr sz="1100" spc="-10" dirty="0">
                <a:latin typeface="Georgia"/>
                <a:cs typeface="Georgia"/>
                <a:hlinkClick r:id="rId3" action="ppaction://hlinksldjump"/>
              </a:rPr>
              <a:t>to</a:t>
            </a:r>
            <a:r>
              <a:rPr sz="1100" spc="80" dirty="0">
                <a:latin typeface="Georgia"/>
                <a:cs typeface="Georgia"/>
                <a:hlinkClick r:id="rId3" action="ppaction://hlinksldjump"/>
              </a:rPr>
              <a:t> </a:t>
            </a:r>
            <a:r>
              <a:rPr sz="1100" spc="-50" dirty="0">
                <a:latin typeface="Georgia"/>
                <a:cs typeface="Georgia"/>
                <a:hlinkClick r:id="rId3" action="ppaction://hlinksldjump"/>
              </a:rPr>
              <a:t>know</a:t>
            </a:r>
            <a:r>
              <a:rPr sz="1100" spc="85" dirty="0">
                <a:latin typeface="Georgia"/>
                <a:cs typeface="Georgia"/>
                <a:hlinkClick r:id="rId3" action="ppaction://hlinksldjump"/>
              </a:rPr>
              <a:t> </a:t>
            </a:r>
            <a:r>
              <a:rPr sz="1100" spc="-30" dirty="0">
                <a:latin typeface="Georgia"/>
                <a:cs typeface="Georgia"/>
                <a:hlinkClick r:id="rId3" action="ppaction://hlinksldjump"/>
              </a:rPr>
              <a:t>your</a:t>
            </a:r>
            <a:r>
              <a:rPr sz="1100" spc="80" dirty="0">
                <a:latin typeface="Georgia"/>
                <a:cs typeface="Georgia"/>
                <a:hlinkClick r:id="rId3" action="ppaction://hlinksldjump"/>
              </a:rPr>
              <a:t> </a:t>
            </a:r>
            <a:r>
              <a:rPr sz="1100" spc="-5" dirty="0">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latin typeface="Georgia"/>
                <a:cs typeface="Georgia"/>
                <a:hlinkClick r:id="rId4" action="ppaction://hlinksldjump"/>
              </a:rPr>
              <a:t>Data</a:t>
            </a:r>
            <a:r>
              <a:rPr sz="900" spc="55" dirty="0">
                <a:latin typeface="Georgia"/>
                <a:cs typeface="Georgia"/>
                <a:hlinkClick r:id="rId4" action="ppaction://hlinksldjump"/>
              </a:rPr>
              <a:t> </a:t>
            </a:r>
            <a:r>
              <a:rPr sz="900" spc="5" dirty="0">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solidFill>
                  <a:srgbClr val="CCCCCC"/>
                </a:solidFill>
                <a:latin typeface="Georgia"/>
                <a:cs typeface="Georgia"/>
                <a:hlinkClick r:id="rId10" action="ppaction://hlinksldjump"/>
              </a:rPr>
              <a:t>Relationships</a:t>
            </a:r>
            <a:r>
              <a:rPr sz="1100" spc="70" dirty="0">
                <a:solidFill>
                  <a:srgbClr val="CCCCCC"/>
                </a:solidFill>
                <a:latin typeface="Georgia"/>
                <a:cs typeface="Georgia"/>
                <a:hlinkClick r:id="rId10" action="ppaction://hlinksldjump"/>
              </a:rPr>
              <a:t> </a:t>
            </a:r>
            <a:r>
              <a:rPr sz="1100" spc="-35" dirty="0">
                <a:solidFill>
                  <a:srgbClr val="CCCCCC"/>
                </a:solidFill>
                <a:latin typeface="Georgia"/>
                <a:cs typeface="Georgia"/>
                <a:hlinkClick r:id="rId10" action="ppaction://hlinksldjump"/>
              </a:rPr>
              <a:t>in</a:t>
            </a:r>
            <a:r>
              <a:rPr sz="1100" spc="75" dirty="0">
                <a:solidFill>
                  <a:srgbClr val="CCCCCC"/>
                </a:solidFill>
                <a:latin typeface="Georgia"/>
                <a:cs typeface="Georgia"/>
                <a:hlinkClick r:id="rId10" action="ppaction://hlinksldjump"/>
              </a:rPr>
              <a:t> </a:t>
            </a:r>
            <a:r>
              <a:rPr sz="1100" spc="-5" dirty="0">
                <a:solidFill>
                  <a:srgbClr val="CCCCCC"/>
                </a:solidFill>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65" dirty="0"/>
              <a:t>12</a:t>
            </a:fld>
            <a:r>
              <a:rPr spc="-25" dirty="0"/>
              <a:t> </a:t>
            </a:r>
            <a:r>
              <a:rPr spc="80" dirty="0"/>
              <a:t>/</a:t>
            </a:r>
            <a:r>
              <a:rPr spc="-25" dirty="0"/>
              <a:t> </a:t>
            </a:r>
            <a:r>
              <a:rPr spc="40" dirty="0"/>
              <a:t>106</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130935" cy="244475"/>
          </a:xfrm>
          <a:prstGeom prst="rect">
            <a:avLst/>
          </a:prstGeom>
        </p:spPr>
        <p:txBody>
          <a:bodyPr vert="horz" wrap="square" lIns="0" tIns="17145" rIns="0" bIns="0" rtlCol="0">
            <a:spAutoFit/>
          </a:bodyPr>
          <a:lstStyle/>
          <a:p>
            <a:pPr marL="12700">
              <a:lnSpc>
                <a:spcPct val="100000"/>
              </a:lnSpc>
              <a:spcBef>
                <a:spcPts val="135"/>
              </a:spcBef>
            </a:pPr>
            <a:r>
              <a:rPr spc="70" dirty="0"/>
              <a:t>Data</a:t>
            </a:r>
            <a:r>
              <a:rPr spc="50" dirty="0"/>
              <a:t> </a:t>
            </a:r>
            <a:r>
              <a:rPr spc="65" dirty="0"/>
              <a:t>attribute</a:t>
            </a:r>
          </a:p>
        </p:txBody>
      </p:sp>
      <p:sp>
        <p:nvSpPr>
          <p:cNvPr id="3" name="object 3"/>
          <p:cNvSpPr/>
          <p:nvPr/>
        </p:nvSpPr>
        <p:spPr>
          <a:xfrm>
            <a:off x="337972" y="78177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0279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620229" y="1216329"/>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1399387"/>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1582445"/>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176549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txBox="1"/>
          <p:nvPr/>
        </p:nvSpPr>
        <p:spPr>
          <a:xfrm>
            <a:off x="454177" y="635403"/>
            <a:ext cx="5068570" cy="1943735"/>
          </a:xfrm>
          <a:prstGeom prst="rect">
            <a:avLst/>
          </a:prstGeom>
        </p:spPr>
        <p:txBody>
          <a:bodyPr vert="horz" wrap="square" lIns="0" tIns="12700" rIns="0" bIns="0" rtlCol="0">
            <a:spAutoFit/>
          </a:bodyPr>
          <a:lstStyle/>
          <a:p>
            <a:pPr marL="12700" marR="5080">
              <a:lnSpc>
                <a:spcPct val="131800"/>
              </a:lnSpc>
              <a:spcBef>
                <a:spcPts val="100"/>
              </a:spcBef>
            </a:pPr>
            <a:r>
              <a:rPr sz="1100" spc="10" dirty="0">
                <a:latin typeface="Georgia"/>
                <a:cs typeface="Georgia"/>
              </a:rPr>
              <a:t>An</a:t>
            </a:r>
            <a:r>
              <a:rPr sz="1100" spc="90" dirty="0">
                <a:latin typeface="Georgia"/>
                <a:cs typeface="Georgia"/>
              </a:rPr>
              <a:t> </a:t>
            </a:r>
            <a:r>
              <a:rPr sz="1100" i="1" spc="10" dirty="0">
                <a:latin typeface="Palatino Linotype"/>
                <a:cs typeface="Palatino Linotype"/>
              </a:rPr>
              <a:t>attribute</a:t>
            </a:r>
            <a:r>
              <a:rPr sz="1100" i="1" spc="160" dirty="0">
                <a:latin typeface="Palatino Linotype"/>
                <a:cs typeface="Palatino Linotype"/>
              </a:rPr>
              <a:t> </a:t>
            </a:r>
            <a:r>
              <a:rPr sz="1100" spc="-35" dirty="0">
                <a:latin typeface="Georgia"/>
                <a:cs typeface="Georgia"/>
              </a:rPr>
              <a:t>is</a:t>
            </a:r>
            <a:r>
              <a:rPr sz="1100" spc="90" dirty="0">
                <a:latin typeface="Georgia"/>
                <a:cs typeface="Georgia"/>
              </a:rPr>
              <a:t> </a:t>
            </a:r>
            <a:r>
              <a:rPr sz="1100" spc="-15" dirty="0">
                <a:latin typeface="Georgia"/>
                <a:cs typeface="Georgia"/>
              </a:rPr>
              <a:t>a</a:t>
            </a:r>
            <a:r>
              <a:rPr sz="1100" spc="95" dirty="0">
                <a:latin typeface="Georgia"/>
                <a:cs typeface="Georgia"/>
              </a:rPr>
              <a:t> </a:t>
            </a:r>
            <a:r>
              <a:rPr sz="1100" spc="-5" dirty="0">
                <a:latin typeface="Georgia"/>
                <a:cs typeface="Georgia"/>
              </a:rPr>
              <a:t>data</a:t>
            </a:r>
            <a:r>
              <a:rPr sz="1100" spc="90" dirty="0">
                <a:latin typeface="Georgia"/>
                <a:cs typeface="Georgia"/>
              </a:rPr>
              <a:t> </a:t>
            </a:r>
            <a:r>
              <a:rPr sz="1100" spc="-35" dirty="0">
                <a:latin typeface="Georgia"/>
                <a:cs typeface="Georgia"/>
              </a:rPr>
              <a:t>field,</a:t>
            </a:r>
            <a:r>
              <a:rPr sz="1100" spc="90" dirty="0">
                <a:latin typeface="Georgia"/>
                <a:cs typeface="Georgia"/>
              </a:rPr>
              <a:t> </a:t>
            </a:r>
            <a:r>
              <a:rPr sz="1100" spc="-40" dirty="0">
                <a:latin typeface="Georgia"/>
                <a:cs typeface="Georgia"/>
              </a:rPr>
              <a:t>representing</a:t>
            </a:r>
            <a:r>
              <a:rPr sz="1100" spc="90" dirty="0">
                <a:latin typeface="Georgia"/>
                <a:cs typeface="Georgia"/>
              </a:rPr>
              <a:t> </a:t>
            </a:r>
            <a:r>
              <a:rPr sz="1100" spc="-15" dirty="0">
                <a:latin typeface="Georgia"/>
                <a:cs typeface="Georgia"/>
              </a:rPr>
              <a:t>a</a:t>
            </a:r>
            <a:r>
              <a:rPr sz="1100" spc="95" dirty="0">
                <a:latin typeface="Georgia"/>
                <a:cs typeface="Georgia"/>
              </a:rPr>
              <a:t> </a:t>
            </a:r>
            <a:r>
              <a:rPr sz="1100" spc="-20" dirty="0">
                <a:latin typeface="Georgia"/>
                <a:cs typeface="Georgia"/>
              </a:rPr>
              <a:t>characteristic</a:t>
            </a:r>
            <a:r>
              <a:rPr sz="1100" spc="90" dirty="0">
                <a:latin typeface="Georgia"/>
                <a:cs typeface="Georgia"/>
              </a:rPr>
              <a:t> </a:t>
            </a:r>
            <a:r>
              <a:rPr sz="1100" spc="-40" dirty="0">
                <a:latin typeface="Georgia"/>
                <a:cs typeface="Georgia"/>
              </a:rPr>
              <a:t>or</a:t>
            </a:r>
            <a:r>
              <a:rPr sz="1100" spc="90" dirty="0">
                <a:latin typeface="Georgia"/>
                <a:cs typeface="Georgia"/>
              </a:rPr>
              <a:t> </a:t>
            </a:r>
            <a:r>
              <a:rPr sz="1100" spc="-25" dirty="0">
                <a:latin typeface="Georgia"/>
                <a:cs typeface="Georgia"/>
              </a:rPr>
              <a:t>feature</a:t>
            </a:r>
            <a:r>
              <a:rPr sz="1100" spc="90" dirty="0">
                <a:latin typeface="Georgia"/>
                <a:cs typeface="Georgia"/>
              </a:rPr>
              <a:t> </a:t>
            </a:r>
            <a:r>
              <a:rPr sz="1100" spc="-40" dirty="0">
                <a:latin typeface="Georgia"/>
                <a:cs typeface="Georgia"/>
              </a:rPr>
              <a:t>of</a:t>
            </a:r>
            <a:r>
              <a:rPr sz="1100" spc="90" dirty="0">
                <a:latin typeface="Georgia"/>
                <a:cs typeface="Georgia"/>
              </a:rPr>
              <a:t> </a:t>
            </a:r>
            <a:r>
              <a:rPr sz="1100" spc="-15" dirty="0">
                <a:latin typeface="Georgia"/>
                <a:cs typeface="Georgia"/>
              </a:rPr>
              <a:t>a</a:t>
            </a:r>
            <a:r>
              <a:rPr sz="1100" spc="95" dirty="0">
                <a:latin typeface="Georgia"/>
                <a:cs typeface="Georgia"/>
              </a:rPr>
              <a:t> </a:t>
            </a:r>
            <a:r>
              <a:rPr sz="1100" spc="-5" dirty="0">
                <a:latin typeface="Georgia"/>
                <a:cs typeface="Georgia"/>
              </a:rPr>
              <a:t>data</a:t>
            </a:r>
            <a:r>
              <a:rPr sz="1100" spc="90" dirty="0">
                <a:latin typeface="Georgia"/>
                <a:cs typeface="Georgia"/>
              </a:rPr>
              <a:t> </a:t>
            </a:r>
            <a:r>
              <a:rPr sz="1100" spc="-5" dirty="0">
                <a:latin typeface="Georgia"/>
                <a:cs typeface="Georgia"/>
              </a:rPr>
              <a:t>object. </a:t>
            </a:r>
            <a:r>
              <a:rPr sz="1100" spc="-250" dirty="0">
                <a:latin typeface="Georgia"/>
                <a:cs typeface="Georgia"/>
              </a:rPr>
              <a:t> </a:t>
            </a:r>
            <a:r>
              <a:rPr sz="1100" spc="-15" dirty="0">
                <a:latin typeface="Georgia"/>
                <a:cs typeface="Georgia"/>
              </a:rPr>
              <a:t>Often</a:t>
            </a:r>
            <a:r>
              <a:rPr sz="1100" spc="90" dirty="0">
                <a:latin typeface="Georgia"/>
                <a:cs typeface="Georgia"/>
              </a:rPr>
              <a:t> </a:t>
            </a:r>
            <a:r>
              <a:rPr sz="1100" spc="-30" dirty="0">
                <a:latin typeface="Georgia"/>
                <a:cs typeface="Georgia"/>
              </a:rPr>
              <a:t>called:</a:t>
            </a:r>
            <a:endParaRPr sz="1100">
              <a:latin typeface="Georgia"/>
              <a:cs typeface="Georgia"/>
            </a:endParaRPr>
          </a:p>
          <a:p>
            <a:pPr marL="289560">
              <a:lnSpc>
                <a:spcPct val="100000"/>
              </a:lnSpc>
              <a:spcBef>
                <a:spcPts val="420"/>
              </a:spcBef>
            </a:pPr>
            <a:r>
              <a:rPr sz="1000" i="1" spc="5" dirty="0">
                <a:latin typeface="Times New Roman"/>
                <a:cs typeface="Times New Roman"/>
              </a:rPr>
              <a:t>Field</a:t>
            </a:r>
            <a:r>
              <a:rPr sz="1000" spc="5" dirty="0">
                <a:latin typeface="Georgia"/>
                <a:cs typeface="Georgia"/>
              </a:rPr>
              <a:t>,</a:t>
            </a:r>
            <a:r>
              <a:rPr sz="1000" spc="85" dirty="0">
                <a:latin typeface="Georgia"/>
                <a:cs typeface="Georgia"/>
              </a:rPr>
              <a:t> </a:t>
            </a:r>
            <a:r>
              <a:rPr sz="1000" i="1" spc="15" dirty="0">
                <a:latin typeface="Times New Roman"/>
                <a:cs typeface="Times New Roman"/>
              </a:rPr>
              <a:t>column</a:t>
            </a:r>
            <a:r>
              <a:rPr sz="1000" spc="15" dirty="0">
                <a:latin typeface="Georgia"/>
                <a:cs typeface="Georgia"/>
              </a:rPr>
              <a:t>,</a:t>
            </a:r>
            <a:r>
              <a:rPr sz="1000" spc="85" dirty="0">
                <a:latin typeface="Georgia"/>
                <a:cs typeface="Georgia"/>
              </a:rPr>
              <a:t> </a:t>
            </a:r>
            <a:r>
              <a:rPr sz="1000" spc="-35" dirty="0">
                <a:latin typeface="Georgia"/>
                <a:cs typeface="Georgia"/>
              </a:rPr>
              <a:t>or</a:t>
            </a:r>
            <a:r>
              <a:rPr sz="1000" spc="90" dirty="0">
                <a:latin typeface="Georgia"/>
                <a:cs typeface="Georgia"/>
              </a:rPr>
              <a:t> </a:t>
            </a:r>
            <a:r>
              <a:rPr sz="1000" i="1" spc="25" dirty="0">
                <a:latin typeface="Times New Roman"/>
                <a:cs typeface="Times New Roman"/>
              </a:rPr>
              <a:t>attribute</a:t>
            </a:r>
            <a:r>
              <a:rPr sz="1000" i="1" spc="150" dirty="0">
                <a:latin typeface="Times New Roman"/>
                <a:cs typeface="Times New Roman"/>
              </a:rPr>
              <a:t> </a:t>
            </a:r>
            <a:r>
              <a:rPr sz="1000" spc="-30" dirty="0">
                <a:latin typeface="Georgia"/>
                <a:cs typeface="Georgia"/>
              </a:rPr>
              <a:t>in</a:t>
            </a:r>
            <a:r>
              <a:rPr sz="1000" spc="90" dirty="0">
                <a:latin typeface="Georgia"/>
                <a:cs typeface="Georgia"/>
              </a:rPr>
              <a:t> </a:t>
            </a:r>
            <a:r>
              <a:rPr sz="1000" spc="-10" dirty="0">
                <a:latin typeface="Georgia"/>
                <a:cs typeface="Georgia"/>
              </a:rPr>
              <a:t>database.</a:t>
            </a:r>
            <a:endParaRPr sz="1000">
              <a:latin typeface="Georgia"/>
              <a:cs typeface="Georgia"/>
            </a:endParaRPr>
          </a:p>
          <a:p>
            <a:pPr marL="289560">
              <a:lnSpc>
                <a:spcPct val="100000"/>
              </a:lnSpc>
              <a:spcBef>
                <a:spcPts val="244"/>
              </a:spcBef>
            </a:pPr>
            <a:r>
              <a:rPr sz="1000" i="1" spc="30" dirty="0">
                <a:latin typeface="Times New Roman"/>
                <a:cs typeface="Times New Roman"/>
              </a:rPr>
              <a:t>Dimension</a:t>
            </a:r>
            <a:r>
              <a:rPr sz="1000" i="1" spc="135" dirty="0">
                <a:latin typeface="Times New Roman"/>
                <a:cs typeface="Times New Roman"/>
              </a:rPr>
              <a:t> </a:t>
            </a:r>
            <a:r>
              <a:rPr sz="1000" spc="-30" dirty="0">
                <a:latin typeface="Georgia"/>
                <a:cs typeface="Georgia"/>
              </a:rPr>
              <a:t>in</a:t>
            </a:r>
            <a:r>
              <a:rPr sz="1000" spc="75" dirty="0">
                <a:latin typeface="Georgia"/>
                <a:cs typeface="Georgia"/>
              </a:rPr>
              <a:t> </a:t>
            </a:r>
            <a:r>
              <a:rPr sz="1000" dirty="0">
                <a:latin typeface="Georgia"/>
                <a:cs typeface="Georgia"/>
              </a:rPr>
              <a:t>data</a:t>
            </a:r>
            <a:r>
              <a:rPr sz="1000" spc="80" dirty="0">
                <a:latin typeface="Georgia"/>
                <a:cs typeface="Georgia"/>
              </a:rPr>
              <a:t> </a:t>
            </a:r>
            <a:r>
              <a:rPr sz="1000" spc="-30" dirty="0">
                <a:latin typeface="Georgia"/>
                <a:cs typeface="Georgia"/>
              </a:rPr>
              <a:t>warehousing.</a:t>
            </a:r>
            <a:endParaRPr sz="1000">
              <a:latin typeface="Georgia"/>
              <a:cs typeface="Georgia"/>
            </a:endParaRPr>
          </a:p>
          <a:p>
            <a:pPr marL="289560">
              <a:lnSpc>
                <a:spcPct val="100000"/>
              </a:lnSpc>
              <a:spcBef>
                <a:spcPts val="240"/>
              </a:spcBef>
            </a:pPr>
            <a:r>
              <a:rPr sz="1000" i="1" spc="5" dirty="0">
                <a:latin typeface="Times New Roman"/>
                <a:cs typeface="Times New Roman"/>
              </a:rPr>
              <a:t>Variable</a:t>
            </a:r>
            <a:r>
              <a:rPr sz="1000" i="1" spc="135" dirty="0">
                <a:latin typeface="Times New Roman"/>
                <a:cs typeface="Times New Roman"/>
              </a:rPr>
              <a:t> </a:t>
            </a:r>
            <a:r>
              <a:rPr sz="1000" spc="-30" dirty="0">
                <a:latin typeface="Georgia"/>
                <a:cs typeface="Georgia"/>
              </a:rPr>
              <a:t>in</a:t>
            </a:r>
            <a:r>
              <a:rPr sz="1000" spc="80" dirty="0">
                <a:latin typeface="Georgia"/>
                <a:cs typeface="Georgia"/>
              </a:rPr>
              <a:t> </a:t>
            </a:r>
            <a:r>
              <a:rPr sz="1000" spc="-5" dirty="0">
                <a:latin typeface="Georgia"/>
                <a:cs typeface="Georgia"/>
              </a:rPr>
              <a:t>statistics.</a:t>
            </a:r>
            <a:endParaRPr sz="1000">
              <a:latin typeface="Georgia"/>
              <a:cs typeface="Georgia"/>
            </a:endParaRPr>
          </a:p>
          <a:p>
            <a:pPr marL="289560">
              <a:lnSpc>
                <a:spcPct val="100000"/>
              </a:lnSpc>
              <a:spcBef>
                <a:spcPts val="240"/>
              </a:spcBef>
            </a:pPr>
            <a:r>
              <a:rPr sz="1000" i="1" dirty="0">
                <a:latin typeface="Times New Roman"/>
                <a:cs typeface="Times New Roman"/>
              </a:rPr>
              <a:t>Feature</a:t>
            </a:r>
            <a:r>
              <a:rPr sz="1000" dirty="0">
                <a:latin typeface="Georgia"/>
                <a:cs typeface="Georgia"/>
              </a:rPr>
              <a:t>,</a:t>
            </a:r>
            <a:r>
              <a:rPr sz="1000" spc="75" dirty="0">
                <a:latin typeface="Georgia"/>
                <a:cs typeface="Georgia"/>
              </a:rPr>
              <a:t> </a:t>
            </a:r>
            <a:r>
              <a:rPr sz="1000" i="1" spc="35" dirty="0">
                <a:latin typeface="Times New Roman"/>
                <a:cs typeface="Times New Roman"/>
              </a:rPr>
              <a:t>dimension</a:t>
            </a:r>
            <a:r>
              <a:rPr sz="1000" i="1" spc="145" dirty="0">
                <a:latin typeface="Times New Roman"/>
                <a:cs typeface="Times New Roman"/>
              </a:rPr>
              <a:t> </a:t>
            </a:r>
            <a:r>
              <a:rPr sz="1000" spc="-30" dirty="0">
                <a:latin typeface="Georgia"/>
                <a:cs typeface="Georgia"/>
              </a:rPr>
              <a:t>in</a:t>
            </a:r>
            <a:r>
              <a:rPr sz="1000" spc="80" dirty="0">
                <a:latin typeface="Georgia"/>
                <a:cs typeface="Georgia"/>
              </a:rPr>
              <a:t> </a:t>
            </a:r>
            <a:r>
              <a:rPr sz="1000" spc="-35" dirty="0">
                <a:latin typeface="Georgia"/>
                <a:cs typeface="Georgia"/>
              </a:rPr>
              <a:t>machine</a:t>
            </a:r>
            <a:r>
              <a:rPr sz="1000" spc="80" dirty="0">
                <a:latin typeface="Georgia"/>
                <a:cs typeface="Georgia"/>
              </a:rPr>
              <a:t> </a:t>
            </a:r>
            <a:r>
              <a:rPr sz="1000" spc="-25" dirty="0">
                <a:latin typeface="Georgia"/>
                <a:cs typeface="Georgia"/>
              </a:rPr>
              <a:t>learning.</a:t>
            </a:r>
            <a:endParaRPr sz="1000">
              <a:latin typeface="Georgia"/>
              <a:cs typeface="Georgia"/>
            </a:endParaRPr>
          </a:p>
          <a:p>
            <a:pPr marL="12700">
              <a:lnSpc>
                <a:spcPct val="100000"/>
              </a:lnSpc>
              <a:spcBef>
                <a:spcPts val="640"/>
              </a:spcBef>
            </a:pPr>
            <a:r>
              <a:rPr sz="1100" spc="-25" dirty="0">
                <a:latin typeface="Georgia"/>
                <a:cs typeface="Georgia"/>
              </a:rPr>
              <a:t>Example:</a:t>
            </a:r>
            <a:r>
              <a:rPr sz="1100" spc="-20" dirty="0">
                <a:latin typeface="Georgia"/>
                <a:cs typeface="Georgia"/>
              </a:rPr>
              <a:t> </a:t>
            </a:r>
            <a:r>
              <a:rPr sz="1100" spc="-10" dirty="0">
                <a:latin typeface="Georgia"/>
                <a:cs typeface="Georgia"/>
              </a:rPr>
              <a:t>attributes</a:t>
            </a:r>
            <a:r>
              <a:rPr sz="1100" spc="95" dirty="0">
                <a:latin typeface="Georgia"/>
                <a:cs typeface="Georgia"/>
              </a:rPr>
              <a:t> </a:t>
            </a:r>
            <a:r>
              <a:rPr sz="1100" spc="-30" dirty="0">
                <a:latin typeface="Georgia"/>
                <a:cs typeface="Georgia"/>
              </a:rPr>
              <a:t>describing</a:t>
            </a:r>
            <a:r>
              <a:rPr sz="1100" spc="95" dirty="0">
                <a:latin typeface="Georgia"/>
                <a:cs typeface="Georgia"/>
              </a:rPr>
              <a:t> </a:t>
            </a:r>
            <a:r>
              <a:rPr sz="1100" spc="-15" dirty="0">
                <a:latin typeface="Georgia"/>
                <a:cs typeface="Georgia"/>
              </a:rPr>
              <a:t>a</a:t>
            </a:r>
            <a:r>
              <a:rPr sz="1100" spc="95" dirty="0">
                <a:latin typeface="Georgia"/>
                <a:cs typeface="Georgia"/>
              </a:rPr>
              <a:t> </a:t>
            </a:r>
            <a:r>
              <a:rPr sz="1100" spc="-25" dirty="0">
                <a:latin typeface="Georgia"/>
                <a:cs typeface="Georgia"/>
              </a:rPr>
              <a:t>student</a:t>
            </a:r>
            <a:r>
              <a:rPr sz="1100" spc="100" dirty="0">
                <a:latin typeface="Georgia"/>
                <a:cs typeface="Georgia"/>
              </a:rPr>
              <a:t> </a:t>
            </a:r>
            <a:r>
              <a:rPr sz="1100" spc="-5" dirty="0">
                <a:latin typeface="Georgia"/>
                <a:cs typeface="Georgia"/>
              </a:rPr>
              <a:t>object</a:t>
            </a:r>
            <a:r>
              <a:rPr sz="1100" spc="95" dirty="0">
                <a:latin typeface="Georgia"/>
                <a:cs typeface="Georgia"/>
              </a:rPr>
              <a:t> </a:t>
            </a:r>
            <a:r>
              <a:rPr sz="1100" spc="-30" dirty="0">
                <a:latin typeface="Georgia"/>
                <a:cs typeface="Georgia"/>
              </a:rPr>
              <a:t>can</a:t>
            </a:r>
            <a:r>
              <a:rPr sz="1100" spc="95" dirty="0">
                <a:latin typeface="Georgia"/>
                <a:cs typeface="Georgia"/>
              </a:rPr>
              <a:t> </a:t>
            </a:r>
            <a:r>
              <a:rPr sz="1100" spc="-35" dirty="0">
                <a:latin typeface="Georgia"/>
                <a:cs typeface="Georgia"/>
              </a:rPr>
              <a:t>include:</a:t>
            </a:r>
            <a:endParaRPr sz="1100">
              <a:latin typeface="Georgia"/>
              <a:cs typeface="Georgia"/>
            </a:endParaRPr>
          </a:p>
          <a:p>
            <a:pPr marL="289560">
              <a:lnSpc>
                <a:spcPct val="100000"/>
              </a:lnSpc>
              <a:spcBef>
                <a:spcPts val="420"/>
              </a:spcBef>
            </a:pPr>
            <a:r>
              <a:rPr sz="1000" spc="-30" dirty="0">
                <a:latin typeface="SimSun"/>
                <a:cs typeface="SimSun"/>
              </a:rPr>
              <a:t>student–id</a:t>
            </a:r>
            <a:r>
              <a:rPr sz="1000" spc="-30" dirty="0">
                <a:latin typeface="Georgia"/>
                <a:cs typeface="Georgia"/>
              </a:rPr>
              <a:t>,</a:t>
            </a:r>
            <a:r>
              <a:rPr sz="1000" spc="90" dirty="0">
                <a:latin typeface="Georgia"/>
                <a:cs typeface="Georgia"/>
              </a:rPr>
              <a:t> </a:t>
            </a:r>
            <a:r>
              <a:rPr sz="1000" spc="15" dirty="0">
                <a:latin typeface="SimSun"/>
                <a:cs typeface="SimSun"/>
              </a:rPr>
              <a:t>name</a:t>
            </a:r>
            <a:r>
              <a:rPr sz="1000" spc="15" dirty="0">
                <a:latin typeface="Georgia"/>
                <a:cs typeface="Georgia"/>
              </a:rPr>
              <a:t>,</a:t>
            </a:r>
            <a:r>
              <a:rPr sz="1000" spc="90" dirty="0">
                <a:latin typeface="Georgia"/>
                <a:cs typeface="Georgia"/>
              </a:rPr>
              <a:t> </a:t>
            </a:r>
            <a:r>
              <a:rPr sz="1000" spc="15" dirty="0">
                <a:latin typeface="SimSun"/>
                <a:cs typeface="SimSun"/>
              </a:rPr>
              <a:t>gender</a:t>
            </a:r>
            <a:r>
              <a:rPr sz="1000" spc="15" dirty="0">
                <a:latin typeface="Georgia"/>
                <a:cs typeface="Georgia"/>
              </a:rPr>
              <a:t>,</a:t>
            </a:r>
            <a:r>
              <a:rPr sz="1000" spc="95" dirty="0">
                <a:latin typeface="Georgia"/>
                <a:cs typeface="Georgia"/>
              </a:rPr>
              <a:t> </a:t>
            </a:r>
            <a:r>
              <a:rPr sz="1000" spc="15" dirty="0">
                <a:latin typeface="SimSun"/>
                <a:cs typeface="SimSun"/>
              </a:rPr>
              <a:t>yob</a:t>
            </a:r>
            <a:r>
              <a:rPr sz="1000" spc="15" dirty="0">
                <a:latin typeface="Georgia"/>
                <a:cs typeface="Georgia"/>
              </a:rPr>
              <a:t>,</a:t>
            </a:r>
            <a:r>
              <a:rPr sz="1000" spc="90" dirty="0">
                <a:latin typeface="Georgia"/>
                <a:cs typeface="Georgia"/>
              </a:rPr>
              <a:t> </a:t>
            </a:r>
            <a:r>
              <a:rPr sz="1000" spc="-25" dirty="0">
                <a:latin typeface="SimSun"/>
                <a:cs typeface="SimSun"/>
              </a:rPr>
              <a:t>phone–number</a:t>
            </a:r>
            <a:r>
              <a:rPr sz="1000" spc="-25" dirty="0">
                <a:latin typeface="Georgia"/>
                <a:cs typeface="Georgia"/>
              </a:rPr>
              <a:t>,</a:t>
            </a:r>
            <a:r>
              <a:rPr sz="1000" spc="95" dirty="0">
                <a:latin typeface="Georgia"/>
                <a:cs typeface="Georgia"/>
              </a:rPr>
              <a:t> </a:t>
            </a:r>
            <a:r>
              <a:rPr sz="1000" spc="15" dirty="0">
                <a:latin typeface="SimSun"/>
                <a:cs typeface="SimSun"/>
              </a:rPr>
              <a:t>address</a:t>
            </a:r>
            <a:r>
              <a:rPr sz="1000" spc="15" dirty="0">
                <a:latin typeface="Georgia"/>
                <a:cs typeface="Georgia"/>
              </a:rPr>
              <a:t>,</a:t>
            </a:r>
            <a:r>
              <a:rPr sz="1000" spc="90" dirty="0">
                <a:latin typeface="Georgia"/>
                <a:cs typeface="Georgia"/>
              </a:rPr>
              <a:t> </a:t>
            </a:r>
            <a:r>
              <a:rPr sz="1000" spc="-5" dirty="0">
                <a:latin typeface="Georgia"/>
                <a:cs typeface="Georgia"/>
              </a:rPr>
              <a:t>etc.</a:t>
            </a:r>
            <a:endParaRPr sz="1000">
              <a:latin typeface="Georgia"/>
              <a:cs typeface="Georgia"/>
            </a:endParaRPr>
          </a:p>
          <a:p>
            <a:pPr marL="12700">
              <a:lnSpc>
                <a:spcPct val="100000"/>
              </a:lnSpc>
              <a:spcBef>
                <a:spcPts val="775"/>
              </a:spcBef>
            </a:pPr>
            <a:r>
              <a:rPr sz="1100" spc="-30" dirty="0">
                <a:latin typeface="Georgia"/>
                <a:cs typeface="Georgia"/>
              </a:rPr>
              <a:t>Observed</a:t>
            </a:r>
            <a:r>
              <a:rPr sz="1100" spc="95" dirty="0">
                <a:latin typeface="Georgia"/>
                <a:cs typeface="Georgia"/>
              </a:rPr>
              <a:t> </a:t>
            </a:r>
            <a:r>
              <a:rPr sz="1100" spc="-35" dirty="0">
                <a:latin typeface="Georgia"/>
                <a:cs typeface="Georgia"/>
              </a:rPr>
              <a:t>values</a:t>
            </a:r>
            <a:r>
              <a:rPr sz="1100" spc="100" dirty="0">
                <a:latin typeface="Georgia"/>
                <a:cs typeface="Georgia"/>
              </a:rPr>
              <a:t> </a:t>
            </a:r>
            <a:r>
              <a:rPr sz="1100" spc="-40" dirty="0">
                <a:latin typeface="Georgia"/>
                <a:cs typeface="Georgia"/>
              </a:rPr>
              <a:t>for</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30" dirty="0">
                <a:latin typeface="Georgia"/>
                <a:cs typeface="Georgia"/>
              </a:rPr>
              <a:t>given</a:t>
            </a:r>
            <a:r>
              <a:rPr sz="1100" spc="95" dirty="0">
                <a:latin typeface="Georgia"/>
                <a:cs typeface="Georgia"/>
              </a:rPr>
              <a:t> </a:t>
            </a:r>
            <a:r>
              <a:rPr sz="1100" spc="-10" dirty="0">
                <a:latin typeface="Georgia"/>
                <a:cs typeface="Georgia"/>
              </a:rPr>
              <a:t>attribute</a:t>
            </a:r>
            <a:r>
              <a:rPr sz="1100" spc="100" dirty="0">
                <a:latin typeface="Georgia"/>
                <a:cs typeface="Georgia"/>
              </a:rPr>
              <a:t> </a:t>
            </a:r>
            <a:r>
              <a:rPr sz="1100" spc="-30" dirty="0">
                <a:latin typeface="Georgia"/>
                <a:cs typeface="Georgia"/>
              </a:rPr>
              <a:t>are</a:t>
            </a:r>
            <a:r>
              <a:rPr sz="1100" spc="100" dirty="0">
                <a:latin typeface="Georgia"/>
                <a:cs typeface="Georgia"/>
              </a:rPr>
              <a:t> </a:t>
            </a:r>
            <a:r>
              <a:rPr sz="1100" spc="-50" dirty="0">
                <a:latin typeface="Georgia"/>
                <a:cs typeface="Georgia"/>
              </a:rPr>
              <a:t>known</a:t>
            </a:r>
            <a:r>
              <a:rPr sz="1100" spc="100" dirty="0">
                <a:latin typeface="Georgia"/>
                <a:cs typeface="Georgia"/>
              </a:rPr>
              <a:t> </a:t>
            </a:r>
            <a:r>
              <a:rPr sz="1100" spc="-30" dirty="0">
                <a:latin typeface="Georgia"/>
                <a:cs typeface="Georgia"/>
              </a:rPr>
              <a:t>as</a:t>
            </a:r>
            <a:r>
              <a:rPr sz="1100" spc="95" dirty="0">
                <a:latin typeface="Georgia"/>
                <a:cs typeface="Georgia"/>
              </a:rPr>
              <a:t> </a:t>
            </a:r>
            <a:r>
              <a:rPr sz="1100" i="1" spc="20" dirty="0">
                <a:latin typeface="Palatino Linotype"/>
                <a:cs typeface="Palatino Linotype"/>
              </a:rPr>
              <a:t>observations</a:t>
            </a:r>
            <a:r>
              <a:rPr sz="1100" spc="20" dirty="0">
                <a:latin typeface="Georgia"/>
                <a:cs typeface="Georgia"/>
              </a:rPr>
              <a:t>.</a:t>
            </a:r>
            <a:endParaRPr sz="1100">
              <a:latin typeface="Georgia"/>
              <a:cs typeface="Georgia"/>
            </a:endParaRPr>
          </a:p>
        </p:txBody>
      </p:sp>
      <p:sp>
        <p:nvSpPr>
          <p:cNvPr id="10" name="object 10"/>
          <p:cNvSpPr/>
          <p:nvPr/>
        </p:nvSpPr>
        <p:spPr>
          <a:xfrm>
            <a:off x="337972" y="200662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1" name="object 11"/>
          <p:cNvSpPr/>
          <p:nvPr/>
        </p:nvSpPr>
        <p:spPr>
          <a:xfrm>
            <a:off x="337972" y="247851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6" name="object 16"/>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7" name="object 1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65" dirty="0"/>
              <a:t>13</a:t>
            </a:fld>
            <a:r>
              <a:rPr spc="-25" dirty="0"/>
              <a:t> </a:t>
            </a:r>
            <a:r>
              <a:rPr spc="80" dirty="0"/>
              <a:t>/</a:t>
            </a:r>
            <a:r>
              <a:rPr spc="-25" dirty="0"/>
              <a:t> </a:t>
            </a:r>
            <a:r>
              <a:rPr spc="40" dirty="0"/>
              <a:t>106</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592580" cy="244475"/>
          </a:xfrm>
          <a:prstGeom prst="rect">
            <a:avLst/>
          </a:prstGeom>
        </p:spPr>
        <p:txBody>
          <a:bodyPr vert="horz" wrap="square" lIns="0" tIns="17145" rIns="0" bIns="0" rtlCol="0">
            <a:spAutoFit/>
          </a:bodyPr>
          <a:lstStyle/>
          <a:p>
            <a:pPr marL="12700">
              <a:lnSpc>
                <a:spcPct val="100000"/>
              </a:lnSpc>
              <a:spcBef>
                <a:spcPts val="135"/>
              </a:spcBef>
            </a:pPr>
            <a:r>
              <a:rPr spc="60" dirty="0"/>
              <a:t>Attribute</a:t>
            </a:r>
            <a:r>
              <a:rPr spc="75" dirty="0"/>
              <a:t> data</a:t>
            </a:r>
            <a:r>
              <a:rPr spc="80" dirty="0"/>
              <a:t> </a:t>
            </a:r>
            <a:r>
              <a:rPr spc="35" dirty="0"/>
              <a:t>types</a:t>
            </a:r>
          </a:p>
        </p:txBody>
      </p:sp>
      <p:sp>
        <p:nvSpPr>
          <p:cNvPr id="3" name="object 3"/>
          <p:cNvSpPr/>
          <p:nvPr/>
        </p:nvSpPr>
        <p:spPr>
          <a:xfrm>
            <a:off x="337972" y="96248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20069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43890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65992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1873465"/>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2056523"/>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223958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txBox="1"/>
          <p:nvPr/>
        </p:nvSpPr>
        <p:spPr>
          <a:xfrm>
            <a:off x="454177" y="798916"/>
            <a:ext cx="2176780" cy="1533525"/>
          </a:xfrm>
          <a:prstGeom prst="rect">
            <a:avLst/>
          </a:prstGeom>
        </p:spPr>
        <p:txBody>
          <a:bodyPr vert="horz" wrap="square" lIns="0" tIns="12700" rIns="0" bIns="0" rtlCol="0">
            <a:spAutoFit/>
          </a:bodyPr>
          <a:lstStyle/>
          <a:p>
            <a:pPr marL="12700" marR="153670">
              <a:lnSpc>
                <a:spcPct val="142100"/>
              </a:lnSpc>
              <a:spcBef>
                <a:spcPts val="100"/>
              </a:spcBef>
            </a:pPr>
            <a:r>
              <a:rPr sz="1100" spc="-35" dirty="0">
                <a:latin typeface="Georgia"/>
                <a:cs typeface="Georgia"/>
              </a:rPr>
              <a:t>Nominal</a:t>
            </a:r>
            <a:r>
              <a:rPr sz="1100" spc="75" dirty="0">
                <a:latin typeface="Georgia"/>
                <a:cs typeface="Georgia"/>
              </a:rPr>
              <a:t> </a:t>
            </a:r>
            <a:r>
              <a:rPr sz="1100" spc="-40" dirty="0">
                <a:latin typeface="Georgia"/>
                <a:cs typeface="Georgia"/>
              </a:rPr>
              <a:t>or</a:t>
            </a:r>
            <a:r>
              <a:rPr sz="1100" spc="75" dirty="0">
                <a:latin typeface="Georgia"/>
                <a:cs typeface="Georgia"/>
              </a:rPr>
              <a:t> </a:t>
            </a:r>
            <a:r>
              <a:rPr sz="1100" spc="-20" dirty="0">
                <a:latin typeface="Georgia"/>
                <a:cs typeface="Georgia"/>
              </a:rPr>
              <a:t>categorical</a:t>
            </a:r>
            <a:r>
              <a:rPr sz="1100" spc="80" dirty="0">
                <a:latin typeface="Georgia"/>
                <a:cs typeface="Georgia"/>
              </a:rPr>
              <a:t> </a:t>
            </a:r>
            <a:r>
              <a:rPr sz="1100" spc="-10" dirty="0">
                <a:latin typeface="Georgia"/>
                <a:cs typeface="Georgia"/>
              </a:rPr>
              <a:t>attributes </a:t>
            </a:r>
            <a:r>
              <a:rPr sz="1100" spc="-250" dirty="0">
                <a:latin typeface="Georgia"/>
                <a:cs typeface="Georgia"/>
              </a:rPr>
              <a:t> </a:t>
            </a:r>
            <a:r>
              <a:rPr sz="1100" spc="-5" dirty="0">
                <a:latin typeface="Georgia"/>
                <a:cs typeface="Georgia"/>
              </a:rPr>
              <a:t>Binary</a:t>
            </a:r>
            <a:r>
              <a:rPr sz="1100" spc="90" dirty="0">
                <a:latin typeface="Georgia"/>
                <a:cs typeface="Georgia"/>
              </a:rPr>
              <a:t> </a:t>
            </a:r>
            <a:r>
              <a:rPr sz="1100" spc="-10" dirty="0">
                <a:latin typeface="Georgia"/>
                <a:cs typeface="Georgia"/>
              </a:rPr>
              <a:t>attributes</a:t>
            </a:r>
            <a:endParaRPr sz="1100">
              <a:latin typeface="Georgia"/>
              <a:cs typeface="Georgia"/>
            </a:endParaRPr>
          </a:p>
          <a:p>
            <a:pPr marL="12700" marR="1010919">
              <a:lnSpc>
                <a:spcPct val="131800"/>
              </a:lnSpc>
              <a:spcBef>
                <a:spcPts val="135"/>
              </a:spcBef>
            </a:pPr>
            <a:r>
              <a:rPr sz="1100" spc="-20" dirty="0">
                <a:latin typeface="Georgia"/>
                <a:cs typeface="Georgia"/>
              </a:rPr>
              <a:t>Ordinal</a:t>
            </a:r>
            <a:r>
              <a:rPr sz="1100" spc="-15" dirty="0">
                <a:latin typeface="Georgia"/>
                <a:cs typeface="Georgia"/>
              </a:rPr>
              <a:t> </a:t>
            </a:r>
            <a:r>
              <a:rPr sz="1100" spc="-10" dirty="0">
                <a:latin typeface="Georgia"/>
                <a:cs typeface="Georgia"/>
              </a:rPr>
              <a:t>attributes </a:t>
            </a:r>
            <a:r>
              <a:rPr sz="1100" spc="-254" dirty="0">
                <a:latin typeface="Georgia"/>
                <a:cs typeface="Georgia"/>
              </a:rPr>
              <a:t> </a:t>
            </a:r>
            <a:r>
              <a:rPr sz="1100" spc="-35" dirty="0">
                <a:latin typeface="Georgia"/>
                <a:cs typeface="Georgia"/>
              </a:rPr>
              <a:t>Numeric</a:t>
            </a:r>
            <a:r>
              <a:rPr sz="1100" spc="20" dirty="0">
                <a:latin typeface="Georgia"/>
                <a:cs typeface="Georgia"/>
              </a:rPr>
              <a:t> </a:t>
            </a:r>
            <a:r>
              <a:rPr sz="1100" spc="-10" dirty="0">
                <a:latin typeface="Georgia"/>
                <a:cs typeface="Georgia"/>
              </a:rPr>
              <a:t>attributes</a:t>
            </a:r>
            <a:endParaRPr sz="1100">
              <a:latin typeface="Georgia"/>
              <a:cs typeface="Georgia"/>
            </a:endParaRPr>
          </a:p>
          <a:p>
            <a:pPr marL="289560" marR="474980">
              <a:lnSpc>
                <a:spcPct val="120100"/>
              </a:lnSpc>
              <a:spcBef>
                <a:spcPts val="180"/>
              </a:spcBef>
            </a:pPr>
            <a:r>
              <a:rPr sz="1000" spc="-35" dirty="0">
                <a:latin typeface="Georgia"/>
                <a:cs typeface="Georgia"/>
              </a:rPr>
              <a:t>Interval–scaled</a:t>
            </a:r>
            <a:r>
              <a:rPr sz="1000" spc="65" dirty="0">
                <a:latin typeface="Georgia"/>
                <a:cs typeface="Georgia"/>
              </a:rPr>
              <a:t> </a:t>
            </a:r>
            <a:r>
              <a:rPr sz="1000" spc="-10" dirty="0">
                <a:latin typeface="Georgia"/>
                <a:cs typeface="Georgia"/>
              </a:rPr>
              <a:t>attributes </a:t>
            </a:r>
            <a:r>
              <a:rPr sz="1000" spc="-229" dirty="0">
                <a:latin typeface="Georgia"/>
                <a:cs typeface="Georgia"/>
              </a:rPr>
              <a:t> </a:t>
            </a:r>
            <a:r>
              <a:rPr sz="1000" spc="-30" dirty="0">
                <a:latin typeface="Georgia"/>
                <a:cs typeface="Georgia"/>
              </a:rPr>
              <a:t>Ratio–scaled</a:t>
            </a:r>
            <a:r>
              <a:rPr sz="1000" spc="80" dirty="0">
                <a:latin typeface="Georgia"/>
                <a:cs typeface="Georgia"/>
              </a:rPr>
              <a:t> </a:t>
            </a:r>
            <a:r>
              <a:rPr sz="1000" spc="-10" dirty="0">
                <a:latin typeface="Georgia"/>
                <a:cs typeface="Georgia"/>
              </a:rPr>
              <a:t>attributes</a:t>
            </a:r>
            <a:endParaRPr sz="1000">
              <a:latin typeface="Georgia"/>
              <a:cs typeface="Georgia"/>
            </a:endParaRPr>
          </a:p>
          <a:p>
            <a:pPr marL="289560">
              <a:lnSpc>
                <a:spcPct val="100000"/>
              </a:lnSpc>
              <a:spcBef>
                <a:spcPts val="240"/>
              </a:spcBef>
            </a:pPr>
            <a:r>
              <a:rPr sz="1000" spc="-20" dirty="0">
                <a:latin typeface="Georgia"/>
                <a:cs typeface="Georgia"/>
              </a:rPr>
              <a:t>Discrete</a:t>
            </a:r>
            <a:r>
              <a:rPr sz="1000" spc="75" dirty="0">
                <a:latin typeface="Georgia"/>
                <a:cs typeface="Georgia"/>
              </a:rPr>
              <a:t> </a:t>
            </a:r>
            <a:r>
              <a:rPr sz="1000" spc="-5" dirty="0">
                <a:latin typeface="Georgia"/>
                <a:cs typeface="Georgia"/>
              </a:rPr>
              <a:t>vs.</a:t>
            </a:r>
            <a:r>
              <a:rPr sz="1000" spc="180" dirty="0">
                <a:latin typeface="Georgia"/>
                <a:cs typeface="Georgia"/>
              </a:rPr>
              <a:t> </a:t>
            </a:r>
            <a:r>
              <a:rPr sz="1000" spc="-30" dirty="0">
                <a:latin typeface="Georgia"/>
                <a:cs typeface="Georgia"/>
              </a:rPr>
              <a:t>continuous</a:t>
            </a:r>
            <a:r>
              <a:rPr sz="1000" spc="75" dirty="0">
                <a:latin typeface="Georgia"/>
                <a:cs typeface="Georgia"/>
              </a:rPr>
              <a:t> </a:t>
            </a:r>
            <a:r>
              <a:rPr sz="1000" spc="-10" dirty="0">
                <a:latin typeface="Georgia"/>
                <a:cs typeface="Georgia"/>
              </a:rPr>
              <a:t>attributes</a:t>
            </a:r>
            <a:endParaRPr sz="10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5" name="object 15"/>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65" dirty="0"/>
              <a:t>14</a:t>
            </a:fld>
            <a:r>
              <a:rPr spc="-25" dirty="0"/>
              <a:t> </a:t>
            </a:r>
            <a:r>
              <a:rPr spc="80" dirty="0"/>
              <a:t>/</a:t>
            </a:r>
            <a:r>
              <a:rPr spc="-25" dirty="0"/>
              <a:t> </a:t>
            </a:r>
            <a:r>
              <a:rPr spc="40" dirty="0"/>
              <a:t>106</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545715" cy="244475"/>
          </a:xfrm>
          <a:prstGeom prst="rect">
            <a:avLst/>
          </a:prstGeom>
        </p:spPr>
        <p:txBody>
          <a:bodyPr vert="horz" wrap="square" lIns="0" tIns="17145" rIns="0" bIns="0" rtlCol="0">
            <a:spAutoFit/>
          </a:bodyPr>
          <a:lstStyle/>
          <a:p>
            <a:pPr marL="12700">
              <a:lnSpc>
                <a:spcPct val="100000"/>
              </a:lnSpc>
              <a:spcBef>
                <a:spcPts val="135"/>
              </a:spcBef>
            </a:pPr>
            <a:r>
              <a:rPr spc="20" dirty="0"/>
              <a:t>Nominal</a:t>
            </a:r>
            <a:r>
              <a:rPr spc="80" dirty="0"/>
              <a:t> </a:t>
            </a:r>
            <a:r>
              <a:rPr spc="20" dirty="0"/>
              <a:t>or</a:t>
            </a:r>
            <a:r>
              <a:rPr spc="80" dirty="0"/>
              <a:t> </a:t>
            </a:r>
            <a:r>
              <a:rPr spc="20" dirty="0"/>
              <a:t>categorical</a:t>
            </a:r>
            <a:r>
              <a:rPr spc="85" dirty="0"/>
              <a:t> </a:t>
            </a:r>
            <a:r>
              <a:rPr spc="60" dirty="0"/>
              <a:t>attributes</a:t>
            </a:r>
          </a:p>
        </p:txBody>
      </p:sp>
      <p:sp>
        <p:nvSpPr>
          <p:cNvPr id="3" name="object 3"/>
          <p:cNvSpPr/>
          <p:nvPr/>
        </p:nvSpPr>
        <p:spPr>
          <a:xfrm>
            <a:off x="337972" y="63623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87444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25893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47994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169348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1876539"/>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205959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p:nvPr/>
        </p:nvSpPr>
        <p:spPr>
          <a:xfrm>
            <a:off x="337972" y="230073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1" name="object 11"/>
          <p:cNvSpPr/>
          <p:nvPr/>
        </p:nvSpPr>
        <p:spPr>
          <a:xfrm>
            <a:off x="620229" y="2514269"/>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2" name="object 12"/>
          <p:cNvSpPr/>
          <p:nvPr/>
        </p:nvSpPr>
        <p:spPr>
          <a:xfrm>
            <a:off x="620229" y="2697327"/>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3" name="object 13"/>
          <p:cNvSpPr txBox="1"/>
          <p:nvPr/>
        </p:nvSpPr>
        <p:spPr>
          <a:xfrm>
            <a:off x="454177" y="472666"/>
            <a:ext cx="5128260" cy="2317750"/>
          </a:xfrm>
          <a:prstGeom prst="rect">
            <a:avLst/>
          </a:prstGeom>
        </p:spPr>
        <p:txBody>
          <a:bodyPr vert="horz" wrap="square" lIns="0" tIns="83185" rIns="0" bIns="0" rtlCol="0">
            <a:spAutoFit/>
          </a:bodyPr>
          <a:lstStyle/>
          <a:p>
            <a:pPr marL="12700">
              <a:lnSpc>
                <a:spcPct val="100000"/>
              </a:lnSpc>
              <a:spcBef>
                <a:spcPts val="655"/>
              </a:spcBef>
            </a:pPr>
            <a:r>
              <a:rPr sz="1100" spc="5" dirty="0">
                <a:latin typeface="Georgia"/>
                <a:cs typeface="Georgia"/>
              </a:rPr>
              <a:t>The</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15" dirty="0">
                <a:latin typeface="Georgia"/>
                <a:cs typeface="Georgia"/>
              </a:rPr>
              <a:t>a</a:t>
            </a:r>
            <a:r>
              <a:rPr sz="1100" spc="95" dirty="0">
                <a:latin typeface="Georgia"/>
                <a:cs typeface="Georgia"/>
              </a:rPr>
              <a:t> </a:t>
            </a:r>
            <a:r>
              <a:rPr sz="1100" b="1" spc="-65" dirty="0">
                <a:latin typeface="Georgia"/>
                <a:cs typeface="Georgia"/>
              </a:rPr>
              <a:t>nominal</a:t>
            </a:r>
            <a:r>
              <a:rPr sz="1100" b="1" spc="140" dirty="0">
                <a:latin typeface="Georgia"/>
                <a:cs typeface="Georgia"/>
              </a:rPr>
              <a:t> </a:t>
            </a:r>
            <a:r>
              <a:rPr sz="1100" b="1" spc="-20" dirty="0">
                <a:latin typeface="Georgia"/>
                <a:cs typeface="Georgia"/>
              </a:rPr>
              <a:t>attribute</a:t>
            </a:r>
            <a:r>
              <a:rPr sz="1100" b="1" spc="80" dirty="0">
                <a:latin typeface="Georgia"/>
                <a:cs typeface="Georgia"/>
              </a:rPr>
              <a:t> </a:t>
            </a:r>
            <a:r>
              <a:rPr sz="1100" spc="-30" dirty="0">
                <a:latin typeface="Georgia"/>
                <a:cs typeface="Georgia"/>
              </a:rPr>
              <a:t>are</a:t>
            </a:r>
            <a:r>
              <a:rPr sz="1100" spc="100" dirty="0">
                <a:latin typeface="Georgia"/>
                <a:cs typeface="Georgia"/>
              </a:rPr>
              <a:t> </a:t>
            </a:r>
            <a:r>
              <a:rPr sz="1100" spc="-35" dirty="0">
                <a:latin typeface="Georgia"/>
                <a:cs typeface="Georgia"/>
              </a:rPr>
              <a:t>symbols</a:t>
            </a:r>
            <a:r>
              <a:rPr sz="1100" spc="95" dirty="0">
                <a:latin typeface="Georgia"/>
                <a:cs typeface="Georgia"/>
              </a:rPr>
              <a:t> </a:t>
            </a:r>
            <a:r>
              <a:rPr sz="1100" spc="-40" dirty="0">
                <a:latin typeface="Georgia"/>
                <a:cs typeface="Georgia"/>
              </a:rPr>
              <a:t>or</a:t>
            </a:r>
            <a:r>
              <a:rPr sz="1100" spc="100" dirty="0">
                <a:latin typeface="Georgia"/>
                <a:cs typeface="Georgia"/>
              </a:rPr>
              <a:t> </a:t>
            </a:r>
            <a:r>
              <a:rPr sz="1100" spc="-45" dirty="0">
                <a:latin typeface="Georgia"/>
                <a:cs typeface="Georgia"/>
              </a:rPr>
              <a:t>names</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25" dirty="0">
                <a:latin typeface="Georgia"/>
                <a:cs typeface="Georgia"/>
              </a:rPr>
              <a:t>things.</a:t>
            </a:r>
            <a:endParaRPr sz="1100">
              <a:latin typeface="Georgia"/>
              <a:cs typeface="Georgia"/>
            </a:endParaRPr>
          </a:p>
          <a:p>
            <a:pPr marL="12700" marR="5080">
              <a:lnSpc>
                <a:spcPts val="1150"/>
              </a:lnSpc>
              <a:spcBef>
                <a:spcPts val="735"/>
              </a:spcBef>
            </a:pPr>
            <a:r>
              <a:rPr sz="1100" spc="-25" dirty="0">
                <a:latin typeface="Georgia"/>
                <a:cs typeface="Georgia"/>
              </a:rPr>
              <a:t>Each </a:t>
            </a:r>
            <a:r>
              <a:rPr sz="1100" spc="-30" dirty="0">
                <a:latin typeface="Georgia"/>
                <a:cs typeface="Georgia"/>
              </a:rPr>
              <a:t>value </a:t>
            </a:r>
            <a:r>
              <a:rPr sz="1100" spc="-45" dirty="0">
                <a:latin typeface="Georgia"/>
                <a:cs typeface="Georgia"/>
              </a:rPr>
              <a:t>represents</a:t>
            </a:r>
            <a:r>
              <a:rPr sz="1100" spc="-40" dirty="0">
                <a:latin typeface="Georgia"/>
                <a:cs typeface="Georgia"/>
              </a:rPr>
              <a:t> </a:t>
            </a:r>
            <a:r>
              <a:rPr sz="1100" spc="-55" dirty="0">
                <a:latin typeface="Georgia"/>
                <a:cs typeface="Georgia"/>
              </a:rPr>
              <a:t>some</a:t>
            </a:r>
            <a:r>
              <a:rPr sz="1100" spc="-50" dirty="0">
                <a:latin typeface="Georgia"/>
                <a:cs typeface="Georgia"/>
              </a:rPr>
              <a:t> </a:t>
            </a:r>
            <a:r>
              <a:rPr sz="1100" spc="-35" dirty="0">
                <a:latin typeface="Georgia"/>
                <a:cs typeface="Georgia"/>
              </a:rPr>
              <a:t>kind</a:t>
            </a:r>
            <a:r>
              <a:rPr sz="1100" spc="-30" dirty="0">
                <a:latin typeface="Georgia"/>
                <a:cs typeface="Georgia"/>
              </a:rPr>
              <a:t> </a:t>
            </a:r>
            <a:r>
              <a:rPr sz="1100" spc="-40" dirty="0">
                <a:latin typeface="Georgia"/>
                <a:cs typeface="Georgia"/>
              </a:rPr>
              <a:t>of</a:t>
            </a:r>
            <a:r>
              <a:rPr sz="1100" spc="-35" dirty="0">
                <a:latin typeface="Georgia"/>
                <a:cs typeface="Georgia"/>
              </a:rPr>
              <a:t> </a:t>
            </a:r>
            <a:r>
              <a:rPr sz="1100" spc="-25" dirty="0">
                <a:latin typeface="Georgia"/>
                <a:cs typeface="Georgia"/>
              </a:rPr>
              <a:t>category, code, </a:t>
            </a:r>
            <a:r>
              <a:rPr sz="1100" spc="-40" dirty="0">
                <a:latin typeface="Georgia"/>
                <a:cs typeface="Georgia"/>
              </a:rPr>
              <a:t>or</a:t>
            </a:r>
            <a:r>
              <a:rPr sz="1100" spc="-35" dirty="0">
                <a:latin typeface="Georgia"/>
                <a:cs typeface="Georgia"/>
              </a:rPr>
              <a:t> </a:t>
            </a:r>
            <a:r>
              <a:rPr sz="1100" spc="-5" dirty="0">
                <a:latin typeface="Georgia"/>
                <a:cs typeface="Georgia"/>
              </a:rPr>
              <a:t>state.</a:t>
            </a:r>
            <a:r>
              <a:rPr sz="1100" spc="254" dirty="0">
                <a:latin typeface="Georgia"/>
                <a:cs typeface="Georgia"/>
              </a:rPr>
              <a:t> </a:t>
            </a:r>
            <a:r>
              <a:rPr sz="1100" spc="-15" dirty="0">
                <a:latin typeface="Georgia"/>
                <a:cs typeface="Georgia"/>
              </a:rPr>
              <a:t>Thus </a:t>
            </a:r>
            <a:r>
              <a:rPr sz="1100" spc="-40" dirty="0">
                <a:latin typeface="Georgia"/>
                <a:cs typeface="Georgia"/>
              </a:rPr>
              <a:t>nominal</a:t>
            </a:r>
            <a:r>
              <a:rPr sz="1100" spc="185" dirty="0">
                <a:latin typeface="Georgia"/>
                <a:cs typeface="Georgia"/>
              </a:rPr>
              <a:t> </a:t>
            </a:r>
            <a:r>
              <a:rPr sz="1100" spc="-15" dirty="0">
                <a:latin typeface="Georgia"/>
                <a:cs typeface="Georgia"/>
              </a:rPr>
              <a:t>attributes </a:t>
            </a:r>
            <a:r>
              <a:rPr sz="1100" spc="-254" dirty="0">
                <a:latin typeface="Georgia"/>
                <a:cs typeface="Georgia"/>
              </a:rPr>
              <a:t> </a:t>
            </a:r>
            <a:r>
              <a:rPr sz="1100" spc="-30" dirty="0">
                <a:latin typeface="Georgia"/>
                <a:cs typeface="Georgia"/>
              </a:rPr>
              <a:t>are</a:t>
            </a:r>
            <a:r>
              <a:rPr sz="1100" spc="90" dirty="0">
                <a:latin typeface="Georgia"/>
                <a:cs typeface="Georgia"/>
              </a:rPr>
              <a:t> </a:t>
            </a:r>
            <a:r>
              <a:rPr sz="1100" spc="-35" dirty="0">
                <a:latin typeface="Georgia"/>
                <a:cs typeface="Georgia"/>
              </a:rPr>
              <a:t>also</a:t>
            </a:r>
            <a:r>
              <a:rPr sz="1100" spc="95" dirty="0">
                <a:latin typeface="Georgia"/>
                <a:cs typeface="Georgia"/>
              </a:rPr>
              <a:t> </a:t>
            </a:r>
            <a:r>
              <a:rPr sz="1100" spc="-45" dirty="0">
                <a:latin typeface="Georgia"/>
                <a:cs typeface="Georgia"/>
              </a:rPr>
              <a:t>referred</a:t>
            </a:r>
            <a:r>
              <a:rPr sz="1100" spc="95" dirty="0">
                <a:latin typeface="Georgia"/>
                <a:cs typeface="Georgia"/>
              </a:rPr>
              <a:t> </a:t>
            </a:r>
            <a:r>
              <a:rPr sz="1100" spc="-10" dirty="0">
                <a:latin typeface="Georgia"/>
                <a:cs typeface="Georgia"/>
              </a:rPr>
              <a:t>to</a:t>
            </a:r>
            <a:r>
              <a:rPr sz="1100" spc="95" dirty="0">
                <a:latin typeface="Georgia"/>
                <a:cs typeface="Georgia"/>
              </a:rPr>
              <a:t> </a:t>
            </a:r>
            <a:r>
              <a:rPr sz="1100" spc="-30" dirty="0">
                <a:latin typeface="Georgia"/>
                <a:cs typeface="Georgia"/>
              </a:rPr>
              <a:t>as</a:t>
            </a:r>
            <a:r>
              <a:rPr sz="1100" spc="95" dirty="0">
                <a:latin typeface="Georgia"/>
                <a:cs typeface="Georgia"/>
              </a:rPr>
              <a:t> </a:t>
            </a:r>
            <a:r>
              <a:rPr sz="1100" b="1" spc="-40" dirty="0">
                <a:latin typeface="Georgia"/>
                <a:cs typeface="Georgia"/>
              </a:rPr>
              <a:t>categorical</a:t>
            </a:r>
            <a:r>
              <a:rPr sz="1100" spc="-40" dirty="0">
                <a:latin typeface="Georgia"/>
                <a:cs typeface="Georgia"/>
              </a:rPr>
              <a:t>.</a:t>
            </a:r>
            <a:endParaRPr sz="1100">
              <a:latin typeface="Georgia"/>
              <a:cs typeface="Georgia"/>
            </a:endParaRPr>
          </a:p>
          <a:p>
            <a:pPr marL="12700" marR="64769">
              <a:lnSpc>
                <a:spcPct val="131800"/>
              </a:lnSpc>
              <a:spcBef>
                <a:spcPts val="130"/>
              </a:spcBef>
            </a:pPr>
            <a:r>
              <a:rPr sz="1100" spc="5" dirty="0">
                <a:latin typeface="Georgia"/>
                <a:cs typeface="Georgia"/>
              </a:rPr>
              <a:t>The</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45" dirty="0">
                <a:latin typeface="Georgia"/>
                <a:cs typeface="Georgia"/>
              </a:rPr>
              <a:t>do</a:t>
            </a:r>
            <a:r>
              <a:rPr sz="1100" spc="95" dirty="0">
                <a:latin typeface="Georgia"/>
                <a:cs typeface="Georgia"/>
              </a:rPr>
              <a:t> </a:t>
            </a:r>
            <a:r>
              <a:rPr sz="1100" spc="-20" dirty="0">
                <a:latin typeface="Georgia"/>
                <a:cs typeface="Georgia"/>
              </a:rPr>
              <a:t>not</a:t>
            </a:r>
            <a:r>
              <a:rPr sz="1100" spc="100" dirty="0">
                <a:latin typeface="Georgia"/>
                <a:cs typeface="Georgia"/>
              </a:rPr>
              <a:t> </a:t>
            </a:r>
            <a:r>
              <a:rPr sz="1100" spc="-40" dirty="0">
                <a:latin typeface="Georgia"/>
                <a:cs typeface="Georgia"/>
              </a:rPr>
              <a:t>have</a:t>
            </a:r>
            <a:r>
              <a:rPr sz="1100" spc="95" dirty="0">
                <a:latin typeface="Georgia"/>
                <a:cs typeface="Georgia"/>
              </a:rPr>
              <a:t> </a:t>
            </a:r>
            <a:r>
              <a:rPr sz="1100" spc="-25" dirty="0">
                <a:latin typeface="Georgia"/>
                <a:cs typeface="Georgia"/>
              </a:rPr>
              <a:t>any</a:t>
            </a:r>
            <a:r>
              <a:rPr sz="1100" spc="95" dirty="0">
                <a:latin typeface="Georgia"/>
                <a:cs typeface="Georgia"/>
              </a:rPr>
              <a:t> </a:t>
            </a:r>
            <a:r>
              <a:rPr sz="1100" spc="-35" dirty="0">
                <a:latin typeface="Georgia"/>
                <a:cs typeface="Georgia"/>
              </a:rPr>
              <a:t>meaningful</a:t>
            </a:r>
            <a:r>
              <a:rPr sz="1100" spc="100" dirty="0">
                <a:latin typeface="Georgia"/>
                <a:cs typeface="Georgia"/>
              </a:rPr>
              <a:t> </a:t>
            </a:r>
            <a:r>
              <a:rPr sz="1100" spc="-35" dirty="0">
                <a:latin typeface="Georgia"/>
                <a:cs typeface="Georgia"/>
              </a:rPr>
              <a:t>order.</a:t>
            </a:r>
            <a:r>
              <a:rPr sz="1100" spc="-5" dirty="0">
                <a:latin typeface="Georgia"/>
                <a:cs typeface="Georgia"/>
              </a:rPr>
              <a:t> </a:t>
            </a:r>
            <a:r>
              <a:rPr sz="1100" spc="-15" dirty="0">
                <a:latin typeface="Georgia"/>
                <a:cs typeface="Georgia"/>
              </a:rPr>
              <a:t>Math</a:t>
            </a:r>
            <a:r>
              <a:rPr sz="1100" spc="95" dirty="0">
                <a:latin typeface="Georgia"/>
                <a:cs typeface="Georgia"/>
              </a:rPr>
              <a:t> </a:t>
            </a:r>
            <a:r>
              <a:rPr sz="1100" spc="-30" dirty="0">
                <a:latin typeface="Georgia"/>
                <a:cs typeface="Georgia"/>
              </a:rPr>
              <a:t>operations</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25" dirty="0">
                <a:latin typeface="Georgia"/>
                <a:cs typeface="Georgia"/>
              </a:rPr>
              <a:t>not</a:t>
            </a:r>
            <a:r>
              <a:rPr sz="1100" spc="95" dirty="0">
                <a:latin typeface="Georgia"/>
                <a:cs typeface="Georgia"/>
              </a:rPr>
              <a:t> </a:t>
            </a:r>
            <a:r>
              <a:rPr sz="1100" spc="-30" dirty="0">
                <a:latin typeface="Georgia"/>
                <a:cs typeface="Georgia"/>
              </a:rPr>
              <a:t>meaningful. </a:t>
            </a:r>
            <a:r>
              <a:rPr sz="1100" spc="-254" dirty="0">
                <a:latin typeface="Georgia"/>
                <a:cs typeface="Georgia"/>
              </a:rPr>
              <a:t> </a:t>
            </a:r>
            <a:r>
              <a:rPr sz="1100" spc="-25" dirty="0">
                <a:latin typeface="Georgia"/>
                <a:cs typeface="Georgia"/>
              </a:rPr>
              <a:t>Examples:</a:t>
            </a:r>
            <a:endParaRPr sz="1100">
              <a:latin typeface="Georgia"/>
              <a:cs typeface="Georgia"/>
            </a:endParaRPr>
          </a:p>
          <a:p>
            <a:pPr marL="289560">
              <a:lnSpc>
                <a:spcPct val="100000"/>
              </a:lnSpc>
              <a:spcBef>
                <a:spcPts val="420"/>
              </a:spcBef>
            </a:pPr>
            <a:r>
              <a:rPr sz="1000" spc="10" dirty="0">
                <a:latin typeface="SimSun"/>
                <a:cs typeface="SimSun"/>
              </a:rPr>
              <a:t>Occupation</a:t>
            </a:r>
            <a:r>
              <a:rPr sz="1000" spc="10" dirty="0">
                <a:latin typeface="Georgia"/>
                <a:cs typeface="Georgia"/>
              </a:rPr>
              <a:t>:</a:t>
            </a:r>
            <a:r>
              <a:rPr sz="1000" spc="200" dirty="0">
                <a:latin typeface="Georgia"/>
                <a:cs typeface="Georgia"/>
              </a:rPr>
              <a:t> </a:t>
            </a:r>
            <a:r>
              <a:rPr sz="1000" i="1" spc="10" dirty="0">
                <a:latin typeface="Times New Roman"/>
                <a:cs typeface="Times New Roman"/>
              </a:rPr>
              <a:t>teacher</a:t>
            </a:r>
            <a:r>
              <a:rPr sz="1000" spc="10" dirty="0">
                <a:latin typeface="Georgia"/>
                <a:cs typeface="Georgia"/>
              </a:rPr>
              <a:t>,</a:t>
            </a:r>
            <a:r>
              <a:rPr sz="1000" spc="90" dirty="0">
                <a:latin typeface="Georgia"/>
                <a:cs typeface="Georgia"/>
              </a:rPr>
              <a:t> </a:t>
            </a:r>
            <a:r>
              <a:rPr sz="1000" i="1" spc="25" dirty="0">
                <a:latin typeface="Times New Roman"/>
                <a:cs typeface="Times New Roman"/>
              </a:rPr>
              <a:t>dentist</a:t>
            </a:r>
            <a:r>
              <a:rPr sz="1000" spc="25" dirty="0">
                <a:latin typeface="Georgia"/>
                <a:cs typeface="Georgia"/>
              </a:rPr>
              <a:t>,</a:t>
            </a:r>
            <a:r>
              <a:rPr sz="1000" spc="95" dirty="0">
                <a:latin typeface="Georgia"/>
                <a:cs typeface="Georgia"/>
              </a:rPr>
              <a:t> </a:t>
            </a:r>
            <a:r>
              <a:rPr sz="1000" i="1" spc="10" dirty="0">
                <a:latin typeface="Times New Roman"/>
                <a:cs typeface="Times New Roman"/>
              </a:rPr>
              <a:t>programmer</a:t>
            </a:r>
            <a:r>
              <a:rPr sz="1000" spc="10" dirty="0">
                <a:latin typeface="Georgia"/>
                <a:cs typeface="Georgia"/>
              </a:rPr>
              <a:t>,</a:t>
            </a:r>
            <a:r>
              <a:rPr sz="1000" spc="90" dirty="0">
                <a:latin typeface="Georgia"/>
                <a:cs typeface="Georgia"/>
              </a:rPr>
              <a:t> </a:t>
            </a:r>
            <a:r>
              <a:rPr sz="1000" i="1" spc="25" dirty="0">
                <a:latin typeface="Times New Roman"/>
                <a:cs typeface="Times New Roman"/>
              </a:rPr>
              <a:t>farmer</a:t>
            </a:r>
            <a:r>
              <a:rPr sz="1000" spc="25" dirty="0">
                <a:latin typeface="Georgia"/>
                <a:cs typeface="Georgia"/>
              </a:rPr>
              <a:t>,</a:t>
            </a:r>
            <a:r>
              <a:rPr sz="1000" spc="95" dirty="0">
                <a:latin typeface="Georgia"/>
                <a:cs typeface="Georgia"/>
              </a:rPr>
              <a:t> </a:t>
            </a:r>
            <a:r>
              <a:rPr sz="1000" spc="-5" dirty="0">
                <a:latin typeface="Georgia"/>
                <a:cs typeface="Georgia"/>
              </a:rPr>
              <a:t>etc.</a:t>
            </a:r>
            <a:endParaRPr sz="1000">
              <a:latin typeface="Georgia"/>
              <a:cs typeface="Georgia"/>
            </a:endParaRPr>
          </a:p>
          <a:p>
            <a:pPr marL="289560">
              <a:lnSpc>
                <a:spcPct val="100000"/>
              </a:lnSpc>
              <a:spcBef>
                <a:spcPts val="240"/>
              </a:spcBef>
            </a:pPr>
            <a:r>
              <a:rPr sz="1000" spc="10" dirty="0">
                <a:latin typeface="SimSun"/>
                <a:cs typeface="SimSun"/>
              </a:rPr>
              <a:t>HairColor</a:t>
            </a:r>
            <a:r>
              <a:rPr sz="1000" spc="10" dirty="0">
                <a:latin typeface="Georgia"/>
                <a:cs typeface="Georgia"/>
              </a:rPr>
              <a:t>:</a:t>
            </a:r>
            <a:r>
              <a:rPr sz="1000" spc="200" dirty="0">
                <a:latin typeface="Georgia"/>
                <a:cs typeface="Georgia"/>
              </a:rPr>
              <a:t> </a:t>
            </a:r>
            <a:r>
              <a:rPr sz="1000" i="1" spc="-10" dirty="0">
                <a:latin typeface="Times New Roman"/>
                <a:cs typeface="Times New Roman"/>
              </a:rPr>
              <a:t>black</a:t>
            </a:r>
            <a:r>
              <a:rPr sz="1000" spc="-10" dirty="0">
                <a:latin typeface="Georgia"/>
                <a:cs typeface="Georgia"/>
              </a:rPr>
              <a:t>,</a:t>
            </a:r>
            <a:r>
              <a:rPr sz="1000" spc="90" dirty="0">
                <a:latin typeface="Georgia"/>
                <a:cs typeface="Georgia"/>
              </a:rPr>
              <a:t> </a:t>
            </a:r>
            <a:r>
              <a:rPr sz="1000" i="1" spc="-5" dirty="0">
                <a:latin typeface="Times New Roman"/>
                <a:cs typeface="Times New Roman"/>
              </a:rPr>
              <a:t>brown</a:t>
            </a:r>
            <a:r>
              <a:rPr sz="1000" spc="-5" dirty="0">
                <a:latin typeface="Georgia"/>
                <a:cs typeface="Georgia"/>
              </a:rPr>
              <a:t>,</a:t>
            </a:r>
            <a:r>
              <a:rPr sz="1000" spc="95" dirty="0">
                <a:latin typeface="Georgia"/>
                <a:cs typeface="Georgia"/>
              </a:rPr>
              <a:t> </a:t>
            </a:r>
            <a:r>
              <a:rPr sz="1000" i="1" dirty="0">
                <a:latin typeface="Times New Roman"/>
                <a:cs typeface="Times New Roman"/>
              </a:rPr>
              <a:t>blond</a:t>
            </a:r>
            <a:r>
              <a:rPr sz="1000" dirty="0">
                <a:latin typeface="Georgia"/>
                <a:cs typeface="Georgia"/>
              </a:rPr>
              <a:t>,</a:t>
            </a:r>
            <a:r>
              <a:rPr sz="1000" spc="90" dirty="0">
                <a:latin typeface="Georgia"/>
                <a:cs typeface="Georgia"/>
              </a:rPr>
              <a:t> </a:t>
            </a:r>
            <a:r>
              <a:rPr sz="1000" i="1" spc="-15" dirty="0">
                <a:latin typeface="Times New Roman"/>
                <a:cs typeface="Times New Roman"/>
              </a:rPr>
              <a:t>red</a:t>
            </a:r>
            <a:r>
              <a:rPr sz="1000" spc="-15" dirty="0">
                <a:latin typeface="Georgia"/>
                <a:cs typeface="Georgia"/>
              </a:rPr>
              <a:t>,</a:t>
            </a:r>
            <a:r>
              <a:rPr sz="1000" spc="90" dirty="0">
                <a:latin typeface="Georgia"/>
                <a:cs typeface="Georgia"/>
              </a:rPr>
              <a:t> </a:t>
            </a:r>
            <a:r>
              <a:rPr sz="1000" i="1" spc="-5" dirty="0">
                <a:latin typeface="Times New Roman"/>
                <a:cs typeface="Times New Roman"/>
              </a:rPr>
              <a:t>gray</a:t>
            </a:r>
            <a:r>
              <a:rPr sz="1000" spc="-5" dirty="0">
                <a:latin typeface="Georgia"/>
                <a:cs typeface="Georgia"/>
              </a:rPr>
              <a:t>,</a:t>
            </a:r>
            <a:r>
              <a:rPr sz="1000" spc="95" dirty="0">
                <a:latin typeface="Georgia"/>
                <a:cs typeface="Georgia"/>
              </a:rPr>
              <a:t> </a:t>
            </a:r>
            <a:r>
              <a:rPr sz="1000" i="1" spc="15" dirty="0">
                <a:latin typeface="Times New Roman"/>
                <a:cs typeface="Times New Roman"/>
              </a:rPr>
              <a:t>white</a:t>
            </a:r>
            <a:r>
              <a:rPr sz="1000" spc="15" dirty="0">
                <a:latin typeface="Georgia"/>
                <a:cs typeface="Georgia"/>
              </a:rPr>
              <a:t>,</a:t>
            </a:r>
            <a:r>
              <a:rPr sz="1000" spc="90" dirty="0">
                <a:latin typeface="Georgia"/>
                <a:cs typeface="Georgia"/>
              </a:rPr>
              <a:t> </a:t>
            </a:r>
            <a:r>
              <a:rPr sz="1000" spc="-5" dirty="0">
                <a:latin typeface="Georgia"/>
                <a:cs typeface="Georgia"/>
              </a:rPr>
              <a:t>etc.</a:t>
            </a:r>
            <a:endParaRPr sz="1000">
              <a:latin typeface="Georgia"/>
              <a:cs typeface="Georgia"/>
            </a:endParaRPr>
          </a:p>
          <a:p>
            <a:pPr marL="289560">
              <a:lnSpc>
                <a:spcPct val="100000"/>
              </a:lnSpc>
              <a:spcBef>
                <a:spcPts val="244"/>
              </a:spcBef>
            </a:pPr>
            <a:r>
              <a:rPr sz="1000" spc="10" dirty="0">
                <a:latin typeface="SimSun"/>
                <a:cs typeface="SimSun"/>
              </a:rPr>
              <a:t>CustomerID</a:t>
            </a:r>
            <a:r>
              <a:rPr sz="1000" spc="10" dirty="0">
                <a:latin typeface="Georgia"/>
                <a:cs typeface="Georgia"/>
              </a:rPr>
              <a:t>:</a:t>
            </a:r>
            <a:r>
              <a:rPr sz="1000" spc="90" dirty="0">
                <a:latin typeface="Georgia"/>
                <a:cs typeface="Georgia"/>
              </a:rPr>
              <a:t> </a:t>
            </a:r>
            <a:r>
              <a:rPr sz="1000" spc="-30" dirty="0">
                <a:latin typeface="Georgia"/>
                <a:cs typeface="Georgia"/>
              </a:rPr>
              <a:t>values</a:t>
            </a:r>
            <a:r>
              <a:rPr sz="1000" spc="95" dirty="0">
                <a:latin typeface="Georgia"/>
                <a:cs typeface="Georgia"/>
              </a:rPr>
              <a:t> </a:t>
            </a:r>
            <a:r>
              <a:rPr sz="1000" spc="-30" dirty="0">
                <a:latin typeface="Georgia"/>
                <a:cs typeface="Georgia"/>
              </a:rPr>
              <a:t>are</a:t>
            </a:r>
            <a:r>
              <a:rPr sz="1000" spc="95" dirty="0">
                <a:latin typeface="Georgia"/>
                <a:cs typeface="Georgia"/>
              </a:rPr>
              <a:t> </a:t>
            </a:r>
            <a:r>
              <a:rPr sz="1000" spc="-35" dirty="0">
                <a:latin typeface="Georgia"/>
                <a:cs typeface="Georgia"/>
              </a:rPr>
              <a:t>numeric</a:t>
            </a:r>
            <a:r>
              <a:rPr sz="1000" spc="95" dirty="0">
                <a:latin typeface="Georgia"/>
                <a:cs typeface="Georgia"/>
              </a:rPr>
              <a:t> </a:t>
            </a:r>
            <a:r>
              <a:rPr sz="1000" spc="-35" dirty="0">
                <a:latin typeface="Georgia"/>
                <a:cs typeface="Georgia"/>
              </a:rPr>
              <a:t>or</a:t>
            </a:r>
            <a:r>
              <a:rPr sz="1000" spc="90" dirty="0">
                <a:latin typeface="Georgia"/>
                <a:cs typeface="Georgia"/>
              </a:rPr>
              <a:t> </a:t>
            </a:r>
            <a:r>
              <a:rPr sz="1000" spc="-35" dirty="0">
                <a:latin typeface="Georgia"/>
                <a:cs typeface="Georgia"/>
              </a:rPr>
              <a:t>alpha–numeric,</a:t>
            </a:r>
            <a:r>
              <a:rPr sz="1000" spc="95" dirty="0">
                <a:latin typeface="Georgia"/>
                <a:cs typeface="Georgia"/>
              </a:rPr>
              <a:t> </a:t>
            </a:r>
            <a:r>
              <a:rPr sz="1000" dirty="0">
                <a:latin typeface="Georgia"/>
                <a:cs typeface="Georgia"/>
              </a:rPr>
              <a:t>but</a:t>
            </a:r>
            <a:r>
              <a:rPr sz="1000" spc="95" dirty="0">
                <a:latin typeface="Georgia"/>
                <a:cs typeface="Georgia"/>
              </a:rPr>
              <a:t> </a:t>
            </a:r>
            <a:r>
              <a:rPr sz="1000" spc="-20" dirty="0">
                <a:latin typeface="Georgia"/>
                <a:cs typeface="Georgia"/>
              </a:rPr>
              <a:t>can</a:t>
            </a:r>
            <a:r>
              <a:rPr sz="1000" spc="95" dirty="0">
                <a:latin typeface="Georgia"/>
                <a:cs typeface="Georgia"/>
              </a:rPr>
              <a:t> </a:t>
            </a:r>
            <a:r>
              <a:rPr sz="1000" spc="-15" dirty="0">
                <a:latin typeface="Georgia"/>
                <a:cs typeface="Georgia"/>
              </a:rPr>
              <a:t>be</a:t>
            </a:r>
            <a:r>
              <a:rPr sz="1000" spc="95" dirty="0">
                <a:latin typeface="Georgia"/>
                <a:cs typeface="Georgia"/>
              </a:rPr>
              <a:t> </a:t>
            </a:r>
            <a:r>
              <a:rPr sz="1000" spc="-40" dirty="0">
                <a:latin typeface="Georgia"/>
                <a:cs typeface="Georgia"/>
              </a:rPr>
              <a:t>seen</a:t>
            </a:r>
            <a:r>
              <a:rPr sz="1000" spc="90" dirty="0">
                <a:latin typeface="Georgia"/>
                <a:cs typeface="Georgia"/>
              </a:rPr>
              <a:t> </a:t>
            </a:r>
            <a:r>
              <a:rPr sz="1000" spc="-30" dirty="0">
                <a:latin typeface="Georgia"/>
                <a:cs typeface="Georgia"/>
              </a:rPr>
              <a:t>as</a:t>
            </a:r>
            <a:r>
              <a:rPr sz="1000" spc="95" dirty="0">
                <a:latin typeface="Georgia"/>
                <a:cs typeface="Georgia"/>
              </a:rPr>
              <a:t> </a:t>
            </a:r>
            <a:r>
              <a:rPr sz="1000" spc="-15" dirty="0">
                <a:latin typeface="Georgia"/>
                <a:cs typeface="Georgia"/>
              </a:rPr>
              <a:t>strings.</a:t>
            </a:r>
            <a:endParaRPr sz="1000">
              <a:latin typeface="Georgia"/>
              <a:cs typeface="Georgia"/>
            </a:endParaRPr>
          </a:p>
          <a:p>
            <a:pPr marL="12700">
              <a:lnSpc>
                <a:spcPct val="100000"/>
              </a:lnSpc>
              <a:spcBef>
                <a:spcPts val="635"/>
              </a:spcBef>
            </a:pPr>
            <a:r>
              <a:rPr sz="1100" spc="-55" dirty="0">
                <a:latin typeface="Georgia"/>
                <a:cs typeface="Georgia"/>
              </a:rPr>
              <a:t>From</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5" dirty="0">
                <a:latin typeface="Georgia"/>
                <a:cs typeface="Georgia"/>
              </a:rPr>
              <a:t>view</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25" dirty="0">
                <a:latin typeface="Georgia"/>
                <a:cs typeface="Georgia"/>
              </a:rPr>
              <a:t>descriptive</a:t>
            </a:r>
            <a:r>
              <a:rPr sz="1100" spc="95" dirty="0">
                <a:latin typeface="Georgia"/>
                <a:cs typeface="Georgia"/>
              </a:rPr>
              <a:t> </a:t>
            </a:r>
            <a:r>
              <a:rPr sz="1100" spc="-20" dirty="0">
                <a:latin typeface="Georgia"/>
                <a:cs typeface="Georgia"/>
              </a:rPr>
              <a:t>statistics:</a:t>
            </a:r>
            <a:endParaRPr sz="1100">
              <a:latin typeface="Georgia"/>
              <a:cs typeface="Georgia"/>
            </a:endParaRPr>
          </a:p>
          <a:p>
            <a:pPr marL="289560" marR="1301750">
              <a:lnSpc>
                <a:spcPct val="120100"/>
              </a:lnSpc>
              <a:spcBef>
                <a:spcPts val="180"/>
              </a:spcBef>
            </a:pPr>
            <a:r>
              <a:rPr sz="1000" spc="-35" dirty="0">
                <a:latin typeface="Georgia"/>
                <a:cs typeface="Georgia"/>
              </a:rPr>
              <a:t>No</a:t>
            </a:r>
            <a:r>
              <a:rPr sz="1000" spc="85" dirty="0">
                <a:latin typeface="Georgia"/>
                <a:cs typeface="Georgia"/>
              </a:rPr>
              <a:t> </a:t>
            </a:r>
            <a:r>
              <a:rPr sz="1000" spc="-40" dirty="0">
                <a:latin typeface="Georgia"/>
                <a:cs typeface="Georgia"/>
              </a:rPr>
              <a:t>sense</a:t>
            </a:r>
            <a:r>
              <a:rPr sz="1000" spc="90" dirty="0">
                <a:latin typeface="Georgia"/>
                <a:cs typeface="Georgia"/>
              </a:rPr>
              <a:t> </a:t>
            </a:r>
            <a:r>
              <a:rPr sz="1000" spc="-5" dirty="0">
                <a:latin typeface="Georgia"/>
                <a:cs typeface="Georgia"/>
              </a:rPr>
              <a:t>to</a:t>
            </a:r>
            <a:r>
              <a:rPr sz="1000" spc="90" dirty="0">
                <a:latin typeface="Georgia"/>
                <a:cs typeface="Georgia"/>
              </a:rPr>
              <a:t> </a:t>
            </a:r>
            <a:r>
              <a:rPr sz="1000" spc="-35" dirty="0">
                <a:latin typeface="Georgia"/>
                <a:cs typeface="Georgia"/>
              </a:rPr>
              <a:t>find</a:t>
            </a:r>
            <a:r>
              <a:rPr sz="1000" spc="90" dirty="0">
                <a:latin typeface="Georgia"/>
                <a:cs typeface="Georgia"/>
              </a:rPr>
              <a:t> </a:t>
            </a:r>
            <a:r>
              <a:rPr sz="1000" spc="-15" dirty="0">
                <a:latin typeface="Georgia"/>
                <a:cs typeface="Georgia"/>
              </a:rPr>
              <a:t>the</a:t>
            </a:r>
            <a:r>
              <a:rPr sz="1000" spc="90" dirty="0">
                <a:latin typeface="Georgia"/>
                <a:cs typeface="Georgia"/>
              </a:rPr>
              <a:t> </a:t>
            </a:r>
            <a:r>
              <a:rPr sz="1000" i="1" spc="25" dirty="0">
                <a:latin typeface="Times New Roman"/>
                <a:cs typeface="Times New Roman"/>
              </a:rPr>
              <a:t>mean</a:t>
            </a:r>
            <a:r>
              <a:rPr sz="1000" i="1" spc="155" dirty="0">
                <a:latin typeface="Times New Roman"/>
                <a:cs typeface="Times New Roman"/>
              </a:rPr>
              <a:t> </a:t>
            </a:r>
            <a:r>
              <a:rPr sz="1000" spc="-15" dirty="0">
                <a:latin typeface="Georgia"/>
                <a:cs typeface="Georgia"/>
              </a:rPr>
              <a:t>(average)</a:t>
            </a:r>
            <a:r>
              <a:rPr sz="1000" spc="90" dirty="0">
                <a:latin typeface="Georgia"/>
                <a:cs typeface="Georgia"/>
              </a:rPr>
              <a:t> </a:t>
            </a:r>
            <a:r>
              <a:rPr sz="1000" spc="-35" dirty="0">
                <a:latin typeface="Georgia"/>
                <a:cs typeface="Georgia"/>
              </a:rPr>
              <a:t>or</a:t>
            </a:r>
            <a:r>
              <a:rPr sz="1000" spc="85" dirty="0">
                <a:latin typeface="Georgia"/>
                <a:cs typeface="Georgia"/>
              </a:rPr>
              <a:t> </a:t>
            </a:r>
            <a:r>
              <a:rPr sz="1000" i="1" spc="25" dirty="0">
                <a:latin typeface="Times New Roman"/>
                <a:cs typeface="Times New Roman"/>
              </a:rPr>
              <a:t>median</a:t>
            </a:r>
            <a:r>
              <a:rPr sz="1000" i="1" spc="150" dirty="0">
                <a:latin typeface="Times New Roman"/>
                <a:cs typeface="Times New Roman"/>
              </a:rPr>
              <a:t> </a:t>
            </a:r>
            <a:r>
              <a:rPr sz="1000" spc="-25" dirty="0">
                <a:latin typeface="Georgia"/>
                <a:cs typeface="Georgia"/>
              </a:rPr>
              <a:t>(middle)</a:t>
            </a:r>
            <a:r>
              <a:rPr sz="1000" spc="90" dirty="0">
                <a:latin typeface="Georgia"/>
                <a:cs typeface="Georgia"/>
              </a:rPr>
              <a:t> </a:t>
            </a:r>
            <a:r>
              <a:rPr sz="1000" spc="-25" dirty="0">
                <a:latin typeface="Georgia"/>
                <a:cs typeface="Georgia"/>
              </a:rPr>
              <a:t>values. </a:t>
            </a:r>
            <a:r>
              <a:rPr sz="1000" spc="-225" dirty="0">
                <a:latin typeface="Georgia"/>
                <a:cs typeface="Georgia"/>
              </a:rPr>
              <a:t> </a:t>
            </a:r>
            <a:r>
              <a:rPr sz="1000" spc="10" dirty="0">
                <a:latin typeface="Georgia"/>
                <a:cs typeface="Georgia"/>
              </a:rPr>
              <a:t>The</a:t>
            </a:r>
            <a:r>
              <a:rPr sz="1000" spc="85" dirty="0">
                <a:latin typeface="Georgia"/>
                <a:cs typeface="Georgia"/>
              </a:rPr>
              <a:t> </a:t>
            </a:r>
            <a:r>
              <a:rPr sz="1000" i="1" spc="15" dirty="0">
                <a:latin typeface="Times New Roman"/>
                <a:cs typeface="Times New Roman"/>
              </a:rPr>
              <a:t>mode</a:t>
            </a:r>
            <a:r>
              <a:rPr sz="1000" i="1" spc="155" dirty="0">
                <a:latin typeface="Times New Roman"/>
                <a:cs typeface="Times New Roman"/>
              </a:rPr>
              <a:t> </a:t>
            </a:r>
            <a:r>
              <a:rPr sz="1000" spc="-10" dirty="0">
                <a:latin typeface="Georgia"/>
                <a:cs typeface="Georgia"/>
              </a:rPr>
              <a:t>(the</a:t>
            </a:r>
            <a:r>
              <a:rPr sz="1000" spc="90" dirty="0">
                <a:latin typeface="Georgia"/>
                <a:cs typeface="Georgia"/>
              </a:rPr>
              <a:t> </a:t>
            </a:r>
            <a:r>
              <a:rPr sz="1000" spc="-25" dirty="0">
                <a:latin typeface="Georgia"/>
                <a:cs typeface="Georgia"/>
              </a:rPr>
              <a:t>most</a:t>
            </a:r>
            <a:r>
              <a:rPr sz="1000" spc="90" dirty="0">
                <a:latin typeface="Georgia"/>
                <a:cs typeface="Georgia"/>
              </a:rPr>
              <a:t> </a:t>
            </a:r>
            <a:r>
              <a:rPr sz="1000" spc="-30" dirty="0">
                <a:latin typeface="Georgia"/>
                <a:cs typeface="Georgia"/>
              </a:rPr>
              <a:t>commonly</a:t>
            </a:r>
            <a:r>
              <a:rPr sz="1000" spc="90" dirty="0">
                <a:latin typeface="Georgia"/>
                <a:cs typeface="Georgia"/>
              </a:rPr>
              <a:t> </a:t>
            </a:r>
            <a:r>
              <a:rPr sz="1000" spc="-20" dirty="0">
                <a:latin typeface="Georgia"/>
                <a:cs typeface="Georgia"/>
              </a:rPr>
              <a:t>occurring</a:t>
            </a:r>
            <a:r>
              <a:rPr sz="1000" spc="85" dirty="0">
                <a:latin typeface="Georgia"/>
                <a:cs typeface="Georgia"/>
              </a:rPr>
              <a:t> </a:t>
            </a:r>
            <a:r>
              <a:rPr sz="1000" spc="-20" dirty="0">
                <a:latin typeface="Georgia"/>
                <a:cs typeface="Georgia"/>
              </a:rPr>
              <a:t>value)</a:t>
            </a:r>
            <a:r>
              <a:rPr sz="1000" spc="90" dirty="0">
                <a:latin typeface="Georgia"/>
                <a:cs typeface="Georgia"/>
              </a:rPr>
              <a:t> </a:t>
            </a:r>
            <a:r>
              <a:rPr sz="1000" spc="-20" dirty="0">
                <a:latin typeface="Georgia"/>
                <a:cs typeface="Georgia"/>
              </a:rPr>
              <a:t>may</a:t>
            </a:r>
            <a:r>
              <a:rPr sz="1000" spc="90" dirty="0">
                <a:latin typeface="Georgia"/>
                <a:cs typeface="Georgia"/>
              </a:rPr>
              <a:t> </a:t>
            </a:r>
            <a:r>
              <a:rPr sz="1000" spc="-5" dirty="0">
                <a:latin typeface="Georgia"/>
                <a:cs typeface="Georgia"/>
              </a:rPr>
              <a:t>exist.</a:t>
            </a:r>
            <a:endParaRPr sz="1000">
              <a:latin typeface="Georgia"/>
              <a:cs typeface="Georgia"/>
            </a:endParaRPr>
          </a:p>
        </p:txBody>
      </p:sp>
      <p:grpSp>
        <p:nvGrpSpPr>
          <p:cNvPr id="14" name="object 14"/>
          <p:cNvGrpSpPr/>
          <p:nvPr/>
        </p:nvGrpSpPr>
        <p:grpSpPr>
          <a:xfrm>
            <a:off x="0" y="3121545"/>
            <a:ext cx="5760085" cy="118745"/>
            <a:chOff x="0" y="3121545"/>
            <a:chExt cx="5760085" cy="118745"/>
          </a:xfrm>
        </p:grpSpPr>
        <p:sp>
          <p:nvSpPr>
            <p:cNvPr id="15" name="object 1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6" name="object 1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7" name="object 1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8" name="object 18"/>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9" name="object 19"/>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65" dirty="0"/>
              <a:t>15</a:t>
            </a:fld>
            <a:r>
              <a:rPr spc="-25" dirty="0"/>
              <a:t> </a:t>
            </a:r>
            <a:r>
              <a:rPr spc="80" dirty="0"/>
              <a:t>/</a:t>
            </a:r>
            <a:r>
              <a:rPr spc="-25" dirty="0"/>
              <a:t> </a:t>
            </a:r>
            <a:r>
              <a:rPr spc="40" dirty="0"/>
              <a:t>106</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339215" cy="244475"/>
          </a:xfrm>
          <a:prstGeom prst="rect">
            <a:avLst/>
          </a:prstGeom>
        </p:spPr>
        <p:txBody>
          <a:bodyPr vert="horz" wrap="square" lIns="0" tIns="17145" rIns="0" bIns="0" rtlCol="0">
            <a:spAutoFit/>
          </a:bodyPr>
          <a:lstStyle/>
          <a:p>
            <a:pPr marL="12700">
              <a:lnSpc>
                <a:spcPct val="100000"/>
              </a:lnSpc>
              <a:spcBef>
                <a:spcPts val="135"/>
              </a:spcBef>
            </a:pPr>
            <a:r>
              <a:rPr spc="35" dirty="0"/>
              <a:t>Binary</a:t>
            </a:r>
            <a:r>
              <a:rPr spc="70" dirty="0"/>
              <a:t> </a:t>
            </a:r>
            <a:r>
              <a:rPr spc="55" dirty="0"/>
              <a:t>attributes</a:t>
            </a:r>
          </a:p>
        </p:txBody>
      </p:sp>
      <p:sp>
        <p:nvSpPr>
          <p:cNvPr id="3" name="object 3"/>
          <p:cNvSpPr/>
          <p:nvPr/>
        </p:nvSpPr>
        <p:spPr>
          <a:xfrm>
            <a:off x="337972" y="58282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3671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23973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620229" y="1453273"/>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163633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337972" y="187667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222595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p:nvPr/>
        </p:nvSpPr>
        <p:spPr>
          <a:xfrm>
            <a:off x="620229" y="243950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1" name="object 11"/>
          <p:cNvSpPr/>
          <p:nvPr/>
        </p:nvSpPr>
        <p:spPr>
          <a:xfrm>
            <a:off x="620229" y="2622562"/>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2" name="object 12"/>
          <p:cNvSpPr txBox="1"/>
          <p:nvPr/>
        </p:nvSpPr>
        <p:spPr>
          <a:xfrm>
            <a:off x="454177" y="431957"/>
            <a:ext cx="5111115" cy="2412365"/>
          </a:xfrm>
          <a:prstGeom prst="rect">
            <a:avLst/>
          </a:prstGeom>
        </p:spPr>
        <p:txBody>
          <a:bodyPr vert="horz" wrap="square" lIns="0" tIns="70485" rIns="0" bIns="0" rtlCol="0">
            <a:spAutoFit/>
          </a:bodyPr>
          <a:lstStyle/>
          <a:p>
            <a:pPr marL="12700">
              <a:lnSpc>
                <a:spcPct val="100000"/>
              </a:lnSpc>
              <a:spcBef>
                <a:spcPts val="555"/>
              </a:spcBef>
            </a:pPr>
            <a:r>
              <a:rPr sz="1100" spc="70" dirty="0">
                <a:latin typeface="Georgia"/>
                <a:cs typeface="Georgia"/>
              </a:rPr>
              <a:t>A</a:t>
            </a:r>
            <a:r>
              <a:rPr sz="1100" spc="90" dirty="0">
                <a:latin typeface="Georgia"/>
                <a:cs typeface="Georgia"/>
              </a:rPr>
              <a:t> </a:t>
            </a:r>
            <a:r>
              <a:rPr sz="1100" b="1" spc="-40" dirty="0">
                <a:latin typeface="Georgia"/>
                <a:cs typeface="Georgia"/>
              </a:rPr>
              <a:t>binary</a:t>
            </a:r>
            <a:r>
              <a:rPr sz="1100" b="1" spc="135" dirty="0">
                <a:latin typeface="Georgia"/>
                <a:cs typeface="Georgia"/>
              </a:rPr>
              <a:t> </a:t>
            </a:r>
            <a:r>
              <a:rPr sz="1100" b="1" spc="-20" dirty="0">
                <a:latin typeface="Georgia"/>
                <a:cs typeface="Georgia"/>
              </a:rPr>
              <a:t>attribute</a:t>
            </a:r>
            <a:r>
              <a:rPr sz="1100" b="1" spc="85" dirty="0">
                <a:latin typeface="Georgia"/>
                <a:cs typeface="Georgia"/>
              </a:rPr>
              <a:t> </a:t>
            </a:r>
            <a:r>
              <a:rPr sz="1100" spc="-35" dirty="0">
                <a:latin typeface="Georgia"/>
                <a:cs typeface="Georgia"/>
              </a:rPr>
              <a:t>is</a:t>
            </a:r>
            <a:r>
              <a:rPr sz="1100" spc="95" dirty="0">
                <a:latin typeface="Georgia"/>
                <a:cs typeface="Georgia"/>
              </a:rPr>
              <a:t> </a:t>
            </a:r>
            <a:r>
              <a:rPr sz="1100" spc="-15" dirty="0">
                <a:latin typeface="Georgia"/>
                <a:cs typeface="Georgia"/>
              </a:rPr>
              <a:t>a</a:t>
            </a:r>
            <a:r>
              <a:rPr sz="1100" spc="95" dirty="0">
                <a:latin typeface="Georgia"/>
                <a:cs typeface="Georgia"/>
              </a:rPr>
              <a:t> </a:t>
            </a:r>
            <a:r>
              <a:rPr sz="1100" spc="-40" dirty="0">
                <a:latin typeface="Georgia"/>
                <a:cs typeface="Georgia"/>
              </a:rPr>
              <a:t>nominal</a:t>
            </a:r>
            <a:r>
              <a:rPr sz="1100" spc="100" dirty="0">
                <a:latin typeface="Georgia"/>
                <a:cs typeface="Georgia"/>
              </a:rPr>
              <a:t> </a:t>
            </a:r>
            <a:r>
              <a:rPr sz="1100" spc="-5" dirty="0">
                <a:latin typeface="Georgia"/>
                <a:cs typeface="Georgia"/>
              </a:rPr>
              <a:t>attribute</a:t>
            </a:r>
            <a:r>
              <a:rPr sz="1100" spc="95" dirty="0">
                <a:latin typeface="Georgia"/>
                <a:cs typeface="Georgia"/>
              </a:rPr>
              <a:t> </a:t>
            </a:r>
            <a:r>
              <a:rPr sz="1100" spc="-15" dirty="0">
                <a:latin typeface="Georgia"/>
                <a:cs typeface="Georgia"/>
              </a:rPr>
              <a:t>with</a:t>
            </a:r>
            <a:r>
              <a:rPr sz="1100" spc="95" dirty="0">
                <a:latin typeface="Georgia"/>
                <a:cs typeface="Georgia"/>
              </a:rPr>
              <a:t> </a:t>
            </a:r>
            <a:r>
              <a:rPr sz="1100" spc="-25" dirty="0">
                <a:latin typeface="Georgia"/>
                <a:cs typeface="Georgia"/>
              </a:rPr>
              <a:t>only</a:t>
            </a:r>
            <a:r>
              <a:rPr sz="1100" spc="95" dirty="0">
                <a:latin typeface="Georgia"/>
                <a:cs typeface="Georgia"/>
              </a:rPr>
              <a:t> </a:t>
            </a:r>
            <a:r>
              <a:rPr sz="1100" spc="-35" dirty="0">
                <a:latin typeface="Georgia"/>
                <a:cs typeface="Georgia"/>
              </a:rPr>
              <a:t>two</a:t>
            </a:r>
            <a:r>
              <a:rPr sz="1100" spc="95" dirty="0">
                <a:latin typeface="Georgia"/>
                <a:cs typeface="Georgia"/>
              </a:rPr>
              <a:t> </a:t>
            </a:r>
            <a:r>
              <a:rPr sz="1100" spc="-20" dirty="0">
                <a:latin typeface="Georgia"/>
                <a:cs typeface="Georgia"/>
              </a:rPr>
              <a:t>categories/states:</a:t>
            </a:r>
            <a:r>
              <a:rPr sz="1100" spc="215" dirty="0">
                <a:latin typeface="Georgia"/>
                <a:cs typeface="Georgia"/>
              </a:rPr>
              <a:t> </a:t>
            </a:r>
            <a:r>
              <a:rPr sz="1100" spc="-135" dirty="0">
                <a:latin typeface="Georgia"/>
                <a:cs typeface="Georgia"/>
              </a:rPr>
              <a:t>0</a:t>
            </a:r>
            <a:r>
              <a:rPr sz="1100" spc="-30" dirty="0">
                <a:latin typeface="Georgia"/>
                <a:cs typeface="Georgia"/>
              </a:rPr>
              <a:t> </a:t>
            </a:r>
            <a:r>
              <a:rPr sz="1100" spc="-40" dirty="0">
                <a:latin typeface="Georgia"/>
                <a:cs typeface="Georgia"/>
              </a:rPr>
              <a:t>or</a:t>
            </a:r>
            <a:r>
              <a:rPr sz="1100" spc="95" dirty="0">
                <a:latin typeface="Georgia"/>
                <a:cs typeface="Georgia"/>
              </a:rPr>
              <a:t> </a:t>
            </a:r>
            <a:r>
              <a:rPr sz="1100" spc="10" dirty="0">
                <a:latin typeface="Georgia"/>
                <a:cs typeface="Georgia"/>
              </a:rPr>
              <a:t>1:</a:t>
            </a:r>
            <a:endParaRPr sz="1100">
              <a:latin typeface="Georgia"/>
              <a:cs typeface="Georgia"/>
            </a:endParaRPr>
          </a:p>
          <a:p>
            <a:pPr marL="289560">
              <a:lnSpc>
                <a:spcPct val="100000"/>
              </a:lnSpc>
              <a:spcBef>
                <a:spcPts val="420"/>
              </a:spcBef>
            </a:pPr>
            <a:r>
              <a:rPr sz="1000" spc="-120" dirty="0">
                <a:latin typeface="Georgia"/>
                <a:cs typeface="Georgia"/>
              </a:rPr>
              <a:t>0</a:t>
            </a:r>
            <a:r>
              <a:rPr sz="1000" spc="-20" dirty="0">
                <a:latin typeface="Georgia"/>
                <a:cs typeface="Georgia"/>
              </a:rPr>
              <a:t> </a:t>
            </a:r>
            <a:r>
              <a:rPr sz="1000" spc="-5" dirty="0">
                <a:latin typeface="Georgia"/>
                <a:cs typeface="Georgia"/>
              </a:rPr>
              <a:t>typically</a:t>
            </a:r>
            <a:r>
              <a:rPr sz="1000" spc="95" dirty="0">
                <a:latin typeface="Georgia"/>
                <a:cs typeface="Georgia"/>
              </a:rPr>
              <a:t> </a:t>
            </a:r>
            <a:r>
              <a:rPr sz="1000" spc="-40" dirty="0">
                <a:latin typeface="Georgia"/>
                <a:cs typeface="Georgia"/>
              </a:rPr>
              <a:t>means</a:t>
            </a:r>
            <a:r>
              <a:rPr sz="1000" spc="95" dirty="0">
                <a:latin typeface="Georgia"/>
                <a:cs typeface="Georgia"/>
              </a:rPr>
              <a:t> </a:t>
            </a:r>
            <a:r>
              <a:rPr sz="1000" spc="5" dirty="0">
                <a:latin typeface="Georgia"/>
                <a:cs typeface="Georgia"/>
              </a:rPr>
              <a:t>that</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5" dirty="0">
                <a:latin typeface="Georgia"/>
                <a:cs typeface="Georgia"/>
              </a:rPr>
              <a:t>attribute</a:t>
            </a:r>
            <a:r>
              <a:rPr sz="1000" spc="95" dirty="0">
                <a:latin typeface="Georgia"/>
                <a:cs typeface="Georgia"/>
              </a:rPr>
              <a:t> </a:t>
            </a:r>
            <a:r>
              <a:rPr sz="1000" spc="-35" dirty="0">
                <a:latin typeface="Georgia"/>
                <a:cs typeface="Georgia"/>
              </a:rPr>
              <a:t>is</a:t>
            </a:r>
            <a:r>
              <a:rPr sz="1000" spc="105" dirty="0">
                <a:latin typeface="Georgia"/>
                <a:cs typeface="Georgia"/>
              </a:rPr>
              <a:t> </a:t>
            </a:r>
            <a:r>
              <a:rPr sz="1000" b="1" spc="15" dirty="0">
                <a:latin typeface="Cambria"/>
                <a:cs typeface="Cambria"/>
              </a:rPr>
              <a:t>absent</a:t>
            </a:r>
            <a:r>
              <a:rPr sz="1000" spc="15" dirty="0">
                <a:latin typeface="Georgia"/>
                <a:cs typeface="Georgia"/>
              </a:rPr>
              <a:t>,</a:t>
            </a:r>
            <a:r>
              <a:rPr sz="1000" spc="95" dirty="0">
                <a:latin typeface="Georgia"/>
                <a:cs typeface="Georgia"/>
              </a:rPr>
              <a:t> </a:t>
            </a:r>
            <a:r>
              <a:rPr sz="1000" spc="-25" dirty="0">
                <a:latin typeface="Georgia"/>
                <a:cs typeface="Georgia"/>
              </a:rPr>
              <a:t>and</a:t>
            </a:r>
            <a:r>
              <a:rPr sz="1000" spc="95" dirty="0">
                <a:latin typeface="Georgia"/>
                <a:cs typeface="Georgia"/>
              </a:rPr>
              <a:t> </a:t>
            </a:r>
            <a:r>
              <a:rPr sz="1000" spc="65" dirty="0">
                <a:latin typeface="Georgia"/>
                <a:cs typeface="Georgia"/>
              </a:rPr>
              <a:t>1</a:t>
            </a:r>
            <a:r>
              <a:rPr sz="1000" spc="95" dirty="0">
                <a:latin typeface="Georgia"/>
                <a:cs typeface="Georgia"/>
              </a:rPr>
              <a:t> </a:t>
            </a:r>
            <a:r>
              <a:rPr sz="1000" spc="-40" dirty="0">
                <a:latin typeface="Georgia"/>
                <a:cs typeface="Georgia"/>
              </a:rPr>
              <a:t>means</a:t>
            </a:r>
            <a:r>
              <a:rPr sz="1000" spc="95" dirty="0">
                <a:latin typeface="Georgia"/>
                <a:cs typeface="Georgia"/>
              </a:rPr>
              <a:t> </a:t>
            </a:r>
            <a:r>
              <a:rPr sz="1000" spc="5" dirty="0">
                <a:latin typeface="Georgia"/>
                <a:cs typeface="Georgia"/>
              </a:rPr>
              <a:t>that</a:t>
            </a:r>
            <a:r>
              <a:rPr sz="1000" spc="95" dirty="0">
                <a:latin typeface="Georgia"/>
                <a:cs typeface="Georgia"/>
              </a:rPr>
              <a:t> </a:t>
            </a:r>
            <a:r>
              <a:rPr sz="1000" spc="10" dirty="0">
                <a:latin typeface="Georgia"/>
                <a:cs typeface="Georgia"/>
              </a:rPr>
              <a:t>it</a:t>
            </a:r>
            <a:r>
              <a:rPr sz="1000" spc="95" dirty="0">
                <a:latin typeface="Georgia"/>
                <a:cs typeface="Georgia"/>
              </a:rPr>
              <a:t> </a:t>
            </a:r>
            <a:r>
              <a:rPr sz="1000" spc="-35" dirty="0">
                <a:latin typeface="Georgia"/>
                <a:cs typeface="Georgia"/>
              </a:rPr>
              <a:t>is</a:t>
            </a:r>
            <a:r>
              <a:rPr sz="1000" spc="100" dirty="0">
                <a:latin typeface="Georgia"/>
                <a:cs typeface="Georgia"/>
              </a:rPr>
              <a:t> </a:t>
            </a:r>
            <a:r>
              <a:rPr sz="1000" b="1" spc="10" dirty="0">
                <a:latin typeface="Cambria"/>
                <a:cs typeface="Cambria"/>
              </a:rPr>
              <a:t>present</a:t>
            </a:r>
            <a:r>
              <a:rPr sz="1000" spc="10" dirty="0">
                <a:latin typeface="Georgia"/>
                <a:cs typeface="Georgia"/>
              </a:rPr>
              <a:t>.</a:t>
            </a:r>
            <a:endParaRPr sz="1000">
              <a:latin typeface="Georgia"/>
              <a:cs typeface="Georgia"/>
            </a:endParaRPr>
          </a:p>
          <a:p>
            <a:pPr marL="12700" marR="341630">
              <a:lnSpc>
                <a:spcPct val="121100"/>
              </a:lnSpc>
              <a:spcBef>
                <a:spcPts val="355"/>
              </a:spcBef>
            </a:pPr>
            <a:r>
              <a:rPr sz="1100" dirty="0">
                <a:latin typeface="Georgia"/>
                <a:cs typeface="Georgia"/>
              </a:rPr>
              <a:t>It</a:t>
            </a:r>
            <a:r>
              <a:rPr sz="1100" spc="100" dirty="0">
                <a:latin typeface="Georgia"/>
                <a:cs typeface="Georgia"/>
              </a:rPr>
              <a:t> </a:t>
            </a:r>
            <a:r>
              <a:rPr sz="1100" spc="-40" dirty="0">
                <a:latin typeface="Georgia"/>
                <a:cs typeface="Georgia"/>
              </a:rPr>
              <a:t>is</a:t>
            </a:r>
            <a:r>
              <a:rPr sz="1100" spc="100" dirty="0">
                <a:latin typeface="Georgia"/>
                <a:cs typeface="Georgia"/>
              </a:rPr>
              <a:t> </a:t>
            </a:r>
            <a:r>
              <a:rPr sz="1100" spc="-35" dirty="0">
                <a:latin typeface="Georgia"/>
                <a:cs typeface="Georgia"/>
              </a:rPr>
              <a:t>also</a:t>
            </a:r>
            <a:r>
              <a:rPr sz="1100" spc="100" dirty="0">
                <a:latin typeface="Georgia"/>
                <a:cs typeface="Georgia"/>
              </a:rPr>
              <a:t> </a:t>
            </a:r>
            <a:r>
              <a:rPr sz="1100" spc="-45" dirty="0">
                <a:latin typeface="Georgia"/>
                <a:cs typeface="Georgia"/>
              </a:rPr>
              <a:t>referred</a:t>
            </a:r>
            <a:r>
              <a:rPr sz="1100" spc="100" dirty="0">
                <a:latin typeface="Georgia"/>
                <a:cs typeface="Georgia"/>
              </a:rPr>
              <a:t> </a:t>
            </a:r>
            <a:r>
              <a:rPr sz="1100" spc="-10" dirty="0">
                <a:latin typeface="Georgia"/>
                <a:cs typeface="Georgia"/>
              </a:rPr>
              <a:t>to</a:t>
            </a:r>
            <a:r>
              <a:rPr sz="1100" spc="100" dirty="0">
                <a:latin typeface="Georgia"/>
                <a:cs typeface="Georgia"/>
              </a:rPr>
              <a:t> </a:t>
            </a:r>
            <a:r>
              <a:rPr sz="1100" spc="-30" dirty="0">
                <a:latin typeface="Georgia"/>
                <a:cs typeface="Georgia"/>
              </a:rPr>
              <a:t>as</a:t>
            </a:r>
            <a:r>
              <a:rPr sz="1100" spc="105" dirty="0">
                <a:latin typeface="Georgia"/>
                <a:cs typeface="Georgia"/>
              </a:rPr>
              <a:t> </a:t>
            </a:r>
            <a:r>
              <a:rPr sz="1100" b="1" spc="-50" dirty="0">
                <a:latin typeface="Georgia"/>
                <a:cs typeface="Georgia"/>
              </a:rPr>
              <a:t>boolean</a:t>
            </a:r>
            <a:r>
              <a:rPr sz="1100" b="1" spc="85" dirty="0">
                <a:latin typeface="Georgia"/>
                <a:cs typeface="Georgia"/>
              </a:rPr>
              <a:t> </a:t>
            </a:r>
            <a:r>
              <a:rPr sz="1100" spc="-25" dirty="0">
                <a:latin typeface="Georgia"/>
                <a:cs typeface="Georgia"/>
              </a:rPr>
              <a:t>if</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two</a:t>
            </a:r>
            <a:r>
              <a:rPr sz="1100" spc="100" dirty="0">
                <a:latin typeface="Georgia"/>
                <a:cs typeface="Georgia"/>
              </a:rPr>
              <a:t> </a:t>
            </a:r>
            <a:r>
              <a:rPr sz="1100" spc="-15" dirty="0">
                <a:latin typeface="Georgia"/>
                <a:cs typeface="Georgia"/>
              </a:rPr>
              <a:t>states</a:t>
            </a:r>
            <a:r>
              <a:rPr sz="1100" spc="100" dirty="0">
                <a:latin typeface="Georgia"/>
                <a:cs typeface="Georgia"/>
              </a:rPr>
              <a:t> </a:t>
            </a:r>
            <a:r>
              <a:rPr sz="1100" spc="-40" dirty="0">
                <a:latin typeface="Georgia"/>
                <a:cs typeface="Georgia"/>
              </a:rPr>
              <a:t>correspond</a:t>
            </a:r>
            <a:r>
              <a:rPr sz="1100" spc="105" dirty="0">
                <a:latin typeface="Georgia"/>
                <a:cs typeface="Georgia"/>
              </a:rPr>
              <a:t> </a:t>
            </a:r>
            <a:r>
              <a:rPr sz="1100" spc="-10" dirty="0">
                <a:latin typeface="Georgia"/>
                <a:cs typeface="Georgia"/>
              </a:rPr>
              <a:t>to</a:t>
            </a:r>
            <a:r>
              <a:rPr sz="1100" spc="100" dirty="0">
                <a:latin typeface="Georgia"/>
                <a:cs typeface="Georgia"/>
              </a:rPr>
              <a:t> </a:t>
            </a:r>
            <a:r>
              <a:rPr sz="1100" i="1" spc="10" dirty="0">
                <a:latin typeface="Palatino Linotype"/>
                <a:cs typeface="Palatino Linotype"/>
              </a:rPr>
              <a:t>true</a:t>
            </a:r>
            <a:r>
              <a:rPr sz="1100" i="1" spc="175" dirty="0">
                <a:latin typeface="Palatino Linotype"/>
                <a:cs typeface="Palatino Linotype"/>
              </a:rPr>
              <a:t> </a:t>
            </a:r>
            <a:r>
              <a:rPr sz="1100" spc="-30" dirty="0">
                <a:latin typeface="Georgia"/>
                <a:cs typeface="Georgia"/>
              </a:rPr>
              <a:t>and</a:t>
            </a:r>
            <a:r>
              <a:rPr sz="1100" spc="100" dirty="0">
                <a:latin typeface="Georgia"/>
                <a:cs typeface="Georgia"/>
              </a:rPr>
              <a:t> </a:t>
            </a:r>
            <a:r>
              <a:rPr sz="1100" i="1" spc="20" dirty="0">
                <a:latin typeface="Palatino Linotype"/>
                <a:cs typeface="Palatino Linotype"/>
              </a:rPr>
              <a:t>false</a:t>
            </a:r>
            <a:r>
              <a:rPr sz="1100" spc="20" dirty="0">
                <a:latin typeface="Georgia"/>
                <a:cs typeface="Georgia"/>
              </a:rPr>
              <a:t>. </a:t>
            </a:r>
            <a:r>
              <a:rPr sz="1100" spc="-250" dirty="0">
                <a:latin typeface="Georgia"/>
                <a:cs typeface="Georgia"/>
              </a:rPr>
              <a:t> </a:t>
            </a:r>
            <a:r>
              <a:rPr sz="1100" spc="-25" dirty="0">
                <a:latin typeface="Georgia"/>
                <a:cs typeface="Georgia"/>
              </a:rPr>
              <a:t>Examples:</a:t>
            </a:r>
            <a:endParaRPr sz="1100">
              <a:latin typeface="Georgia"/>
              <a:cs typeface="Georgia"/>
            </a:endParaRPr>
          </a:p>
          <a:p>
            <a:pPr marL="289560">
              <a:lnSpc>
                <a:spcPct val="100000"/>
              </a:lnSpc>
              <a:spcBef>
                <a:spcPts val="420"/>
              </a:spcBef>
            </a:pPr>
            <a:r>
              <a:rPr sz="1000" spc="10" dirty="0">
                <a:latin typeface="SimSun"/>
                <a:cs typeface="SimSun"/>
              </a:rPr>
              <a:t>IsStudent</a:t>
            </a:r>
            <a:r>
              <a:rPr sz="1000" spc="10" dirty="0">
                <a:latin typeface="Georgia"/>
                <a:cs typeface="Georgia"/>
              </a:rPr>
              <a:t>:</a:t>
            </a:r>
            <a:r>
              <a:rPr sz="1000" spc="200" dirty="0">
                <a:latin typeface="Georgia"/>
                <a:cs typeface="Georgia"/>
              </a:rPr>
              <a:t> </a:t>
            </a:r>
            <a:r>
              <a:rPr sz="1000" i="1" spc="30" dirty="0">
                <a:latin typeface="Times New Roman"/>
                <a:cs typeface="Times New Roman"/>
              </a:rPr>
              <a:t>no</a:t>
            </a:r>
            <a:r>
              <a:rPr sz="1000" i="1" spc="140" dirty="0">
                <a:latin typeface="Times New Roman"/>
                <a:cs typeface="Times New Roman"/>
              </a:rPr>
              <a:t> </a:t>
            </a:r>
            <a:r>
              <a:rPr sz="1000" spc="-35" dirty="0">
                <a:latin typeface="Georgia"/>
                <a:cs typeface="Georgia"/>
              </a:rPr>
              <a:t>or</a:t>
            </a:r>
            <a:r>
              <a:rPr sz="1000" spc="90" dirty="0">
                <a:latin typeface="Georgia"/>
                <a:cs typeface="Georgia"/>
              </a:rPr>
              <a:t> </a:t>
            </a:r>
            <a:r>
              <a:rPr sz="1000" i="1" spc="25" dirty="0">
                <a:latin typeface="Times New Roman"/>
                <a:cs typeface="Times New Roman"/>
              </a:rPr>
              <a:t>yes</a:t>
            </a:r>
            <a:r>
              <a:rPr sz="1000" spc="25" dirty="0">
                <a:latin typeface="Georgia"/>
                <a:cs typeface="Georgia"/>
              </a:rPr>
              <a:t>;</a:t>
            </a:r>
            <a:r>
              <a:rPr sz="1000" spc="85" dirty="0">
                <a:latin typeface="Georgia"/>
                <a:cs typeface="Georgia"/>
              </a:rPr>
              <a:t> </a:t>
            </a:r>
            <a:r>
              <a:rPr sz="1000" i="1" spc="5" dirty="0">
                <a:latin typeface="Times New Roman"/>
                <a:cs typeface="Times New Roman"/>
              </a:rPr>
              <a:t>false</a:t>
            </a:r>
            <a:r>
              <a:rPr sz="1000" i="1" spc="155" dirty="0">
                <a:latin typeface="Times New Roman"/>
                <a:cs typeface="Times New Roman"/>
              </a:rPr>
              <a:t> </a:t>
            </a:r>
            <a:r>
              <a:rPr sz="1000" spc="-35" dirty="0">
                <a:latin typeface="Georgia"/>
                <a:cs typeface="Georgia"/>
              </a:rPr>
              <a:t>or</a:t>
            </a:r>
            <a:r>
              <a:rPr sz="1000" spc="90" dirty="0">
                <a:latin typeface="Georgia"/>
                <a:cs typeface="Georgia"/>
              </a:rPr>
              <a:t> </a:t>
            </a:r>
            <a:r>
              <a:rPr sz="1000" i="1" spc="30" dirty="0">
                <a:latin typeface="Times New Roman"/>
                <a:cs typeface="Times New Roman"/>
              </a:rPr>
              <a:t>true</a:t>
            </a:r>
            <a:r>
              <a:rPr sz="1000" spc="30" dirty="0">
                <a:latin typeface="Georgia"/>
                <a:cs typeface="Georgia"/>
              </a:rPr>
              <a:t>;</a:t>
            </a:r>
            <a:r>
              <a:rPr sz="1000" spc="90" dirty="0">
                <a:latin typeface="Georgia"/>
                <a:cs typeface="Georgia"/>
              </a:rPr>
              <a:t> </a:t>
            </a:r>
            <a:r>
              <a:rPr sz="1000" spc="-120" dirty="0">
                <a:latin typeface="Georgia"/>
                <a:cs typeface="Georgia"/>
              </a:rPr>
              <a:t>0</a:t>
            </a:r>
            <a:r>
              <a:rPr sz="1000" spc="-25" dirty="0">
                <a:latin typeface="Georgia"/>
                <a:cs typeface="Georgia"/>
              </a:rPr>
              <a:t> </a:t>
            </a:r>
            <a:r>
              <a:rPr sz="1000" spc="-35" dirty="0">
                <a:latin typeface="Georgia"/>
                <a:cs typeface="Georgia"/>
              </a:rPr>
              <a:t>or</a:t>
            </a:r>
            <a:r>
              <a:rPr sz="1000" spc="90" dirty="0">
                <a:latin typeface="Georgia"/>
                <a:cs typeface="Georgia"/>
              </a:rPr>
              <a:t> </a:t>
            </a:r>
            <a:r>
              <a:rPr sz="1000" spc="30" dirty="0">
                <a:latin typeface="Georgia"/>
                <a:cs typeface="Georgia"/>
              </a:rPr>
              <a:t>1.</a:t>
            </a:r>
            <a:endParaRPr sz="1000">
              <a:latin typeface="Georgia"/>
              <a:cs typeface="Georgia"/>
            </a:endParaRPr>
          </a:p>
          <a:p>
            <a:pPr marL="289560">
              <a:lnSpc>
                <a:spcPct val="100000"/>
              </a:lnSpc>
              <a:spcBef>
                <a:spcPts val="244"/>
              </a:spcBef>
            </a:pPr>
            <a:r>
              <a:rPr sz="1000" spc="10" dirty="0">
                <a:latin typeface="SimSun"/>
                <a:cs typeface="SimSun"/>
              </a:rPr>
              <a:t>CovidTest</a:t>
            </a:r>
            <a:r>
              <a:rPr sz="1000" spc="10" dirty="0">
                <a:latin typeface="Georgia"/>
                <a:cs typeface="Georgia"/>
              </a:rPr>
              <a:t>:</a:t>
            </a:r>
            <a:r>
              <a:rPr sz="1000" spc="195" dirty="0">
                <a:latin typeface="Georgia"/>
                <a:cs typeface="Georgia"/>
              </a:rPr>
              <a:t> </a:t>
            </a:r>
            <a:r>
              <a:rPr sz="1000" i="1" spc="5" dirty="0">
                <a:latin typeface="Times New Roman"/>
                <a:cs typeface="Times New Roman"/>
              </a:rPr>
              <a:t>negative</a:t>
            </a:r>
            <a:r>
              <a:rPr sz="1000" i="1" spc="155" dirty="0">
                <a:latin typeface="Times New Roman"/>
                <a:cs typeface="Times New Roman"/>
              </a:rPr>
              <a:t> </a:t>
            </a:r>
            <a:r>
              <a:rPr sz="1000" spc="-35" dirty="0">
                <a:latin typeface="Georgia"/>
                <a:cs typeface="Georgia"/>
              </a:rPr>
              <a:t>or</a:t>
            </a:r>
            <a:r>
              <a:rPr sz="1000" spc="90" dirty="0">
                <a:latin typeface="Georgia"/>
                <a:cs typeface="Georgia"/>
              </a:rPr>
              <a:t> </a:t>
            </a:r>
            <a:r>
              <a:rPr sz="1000" i="1" spc="10" dirty="0">
                <a:latin typeface="Times New Roman"/>
                <a:cs typeface="Times New Roman"/>
              </a:rPr>
              <a:t>positive</a:t>
            </a:r>
            <a:r>
              <a:rPr sz="1000" spc="10" dirty="0">
                <a:latin typeface="Georgia"/>
                <a:cs typeface="Georgia"/>
              </a:rPr>
              <a:t>.</a:t>
            </a:r>
            <a:endParaRPr sz="1000">
              <a:latin typeface="Georgia"/>
              <a:cs typeface="Georgia"/>
            </a:endParaRPr>
          </a:p>
          <a:p>
            <a:pPr marL="12700" marR="5080">
              <a:lnSpc>
                <a:spcPts val="1150"/>
              </a:lnSpc>
              <a:spcBef>
                <a:spcPts val="810"/>
              </a:spcBef>
            </a:pPr>
            <a:r>
              <a:rPr sz="1100" spc="70" dirty="0">
                <a:latin typeface="Georgia"/>
                <a:cs typeface="Georgia"/>
              </a:rPr>
              <a:t>A </a:t>
            </a:r>
            <a:r>
              <a:rPr sz="1100" spc="-20" dirty="0">
                <a:latin typeface="Georgia"/>
                <a:cs typeface="Georgia"/>
              </a:rPr>
              <a:t>binary </a:t>
            </a:r>
            <a:r>
              <a:rPr sz="1100" spc="-5" dirty="0">
                <a:latin typeface="Georgia"/>
                <a:cs typeface="Georgia"/>
              </a:rPr>
              <a:t>attribute </a:t>
            </a:r>
            <a:r>
              <a:rPr sz="1100" spc="-35" dirty="0">
                <a:latin typeface="Georgia"/>
                <a:cs typeface="Georgia"/>
              </a:rPr>
              <a:t>is</a:t>
            </a:r>
            <a:r>
              <a:rPr sz="1100" spc="-30" dirty="0">
                <a:latin typeface="Georgia"/>
                <a:cs typeface="Georgia"/>
              </a:rPr>
              <a:t> </a:t>
            </a:r>
            <a:r>
              <a:rPr sz="1100" b="1" spc="-45" dirty="0">
                <a:latin typeface="Georgia"/>
                <a:cs typeface="Georgia"/>
              </a:rPr>
              <a:t>symmetric</a:t>
            </a:r>
            <a:r>
              <a:rPr sz="1100" b="1" spc="-40" dirty="0">
                <a:latin typeface="Georgia"/>
                <a:cs typeface="Georgia"/>
              </a:rPr>
              <a:t> </a:t>
            </a:r>
            <a:r>
              <a:rPr sz="1100" spc="-25" dirty="0">
                <a:latin typeface="Georgia"/>
                <a:cs typeface="Georgia"/>
              </a:rPr>
              <a:t>if</a:t>
            </a:r>
            <a:r>
              <a:rPr sz="1100" spc="-20" dirty="0">
                <a:latin typeface="Georgia"/>
                <a:cs typeface="Georgia"/>
              </a:rPr>
              <a:t> </a:t>
            </a:r>
            <a:r>
              <a:rPr sz="1100" spc="-10" dirty="0">
                <a:latin typeface="Georgia"/>
                <a:cs typeface="Georgia"/>
              </a:rPr>
              <a:t>both </a:t>
            </a:r>
            <a:r>
              <a:rPr sz="1100" spc="-40" dirty="0">
                <a:latin typeface="Georgia"/>
                <a:cs typeface="Georgia"/>
              </a:rPr>
              <a:t>of</a:t>
            </a:r>
            <a:r>
              <a:rPr sz="1100" spc="-35" dirty="0">
                <a:latin typeface="Georgia"/>
                <a:cs typeface="Georgia"/>
              </a:rPr>
              <a:t> </a:t>
            </a:r>
            <a:r>
              <a:rPr sz="1100" spc="-10" dirty="0">
                <a:latin typeface="Georgia"/>
                <a:cs typeface="Georgia"/>
              </a:rPr>
              <a:t>its </a:t>
            </a:r>
            <a:r>
              <a:rPr sz="1100" spc="-15" dirty="0">
                <a:latin typeface="Georgia"/>
                <a:cs typeface="Georgia"/>
              </a:rPr>
              <a:t>states </a:t>
            </a:r>
            <a:r>
              <a:rPr sz="1100" spc="-30" dirty="0">
                <a:latin typeface="Georgia"/>
                <a:cs typeface="Georgia"/>
              </a:rPr>
              <a:t>are</a:t>
            </a:r>
            <a:r>
              <a:rPr sz="1100" spc="-25" dirty="0">
                <a:latin typeface="Georgia"/>
                <a:cs typeface="Georgia"/>
              </a:rPr>
              <a:t> </a:t>
            </a:r>
            <a:r>
              <a:rPr sz="1100" spc="-20" dirty="0">
                <a:latin typeface="Georgia"/>
                <a:cs typeface="Georgia"/>
              </a:rPr>
              <a:t>equally </a:t>
            </a:r>
            <a:r>
              <a:rPr sz="1100" spc="-25" dirty="0">
                <a:latin typeface="Georgia"/>
                <a:cs typeface="Georgia"/>
              </a:rPr>
              <a:t>valuable</a:t>
            </a:r>
            <a:r>
              <a:rPr sz="1100" spc="215" dirty="0">
                <a:latin typeface="Georgia"/>
                <a:cs typeface="Georgia"/>
              </a:rPr>
              <a:t> </a:t>
            </a:r>
            <a:r>
              <a:rPr sz="1100" spc="-35" dirty="0">
                <a:latin typeface="Georgia"/>
                <a:cs typeface="Georgia"/>
              </a:rPr>
              <a:t>and</a:t>
            </a:r>
            <a:r>
              <a:rPr sz="1100" spc="195" dirty="0">
                <a:latin typeface="Georgia"/>
                <a:cs typeface="Georgia"/>
              </a:rPr>
              <a:t> </a:t>
            </a:r>
            <a:r>
              <a:rPr sz="1100" spc="-15" dirty="0">
                <a:latin typeface="Georgia"/>
                <a:cs typeface="Georgia"/>
              </a:rPr>
              <a:t>carry </a:t>
            </a:r>
            <a:r>
              <a:rPr sz="1100" spc="-254" dirty="0">
                <a:latin typeface="Georgia"/>
                <a:cs typeface="Georgia"/>
              </a:rPr>
              <a:t> </a:t>
            </a:r>
            <a:r>
              <a:rPr sz="1100" spc="-20" dirty="0">
                <a:latin typeface="Georgia"/>
                <a:cs typeface="Georgia"/>
              </a:rPr>
              <a:t>the</a:t>
            </a:r>
            <a:r>
              <a:rPr sz="1100" spc="95" dirty="0">
                <a:latin typeface="Georgia"/>
                <a:cs typeface="Georgia"/>
              </a:rPr>
              <a:t> </a:t>
            </a:r>
            <a:r>
              <a:rPr sz="1100" spc="-45" dirty="0">
                <a:latin typeface="Georgia"/>
                <a:cs typeface="Georgia"/>
              </a:rPr>
              <a:t>same</a:t>
            </a:r>
            <a:r>
              <a:rPr sz="1100" spc="100" dirty="0">
                <a:latin typeface="Georgia"/>
                <a:cs typeface="Georgia"/>
              </a:rPr>
              <a:t> </a:t>
            </a:r>
            <a:r>
              <a:rPr sz="1100" spc="-30" dirty="0">
                <a:latin typeface="Georgia"/>
                <a:cs typeface="Georgia"/>
              </a:rPr>
              <a:t>weight.</a:t>
            </a:r>
            <a:r>
              <a:rPr sz="1100" spc="-10" dirty="0">
                <a:latin typeface="Georgia"/>
                <a:cs typeface="Georgia"/>
              </a:rPr>
              <a:t> </a:t>
            </a:r>
            <a:r>
              <a:rPr sz="1100" spc="-25" dirty="0">
                <a:latin typeface="Georgia"/>
                <a:cs typeface="Georgia"/>
              </a:rPr>
              <a:t>One</a:t>
            </a:r>
            <a:r>
              <a:rPr sz="1100" spc="95" dirty="0">
                <a:latin typeface="Georgia"/>
                <a:cs typeface="Georgia"/>
              </a:rPr>
              <a:t> </a:t>
            </a:r>
            <a:r>
              <a:rPr sz="1100" spc="-30" dirty="0">
                <a:latin typeface="Georgia"/>
                <a:cs typeface="Georgia"/>
              </a:rPr>
              <a:t>example</a:t>
            </a:r>
            <a:r>
              <a:rPr sz="1100" spc="100" dirty="0">
                <a:latin typeface="Georgia"/>
                <a:cs typeface="Georgia"/>
              </a:rPr>
              <a:t> </a:t>
            </a:r>
            <a:r>
              <a:rPr sz="1100" spc="-35" dirty="0">
                <a:latin typeface="Georgia"/>
                <a:cs typeface="Georgia"/>
              </a:rPr>
              <a:t>is</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5" dirty="0">
                <a:latin typeface="SimSun"/>
                <a:cs typeface="SimSun"/>
              </a:rPr>
              <a:t>gender</a:t>
            </a:r>
            <a:r>
              <a:rPr sz="1100" spc="-190" dirty="0">
                <a:latin typeface="SimSun"/>
                <a:cs typeface="SimSun"/>
              </a:rPr>
              <a:t> </a:t>
            </a:r>
            <a:r>
              <a:rPr sz="1100" spc="-15" dirty="0">
                <a:latin typeface="Georgia"/>
                <a:cs typeface="Georgia"/>
              </a:rPr>
              <a:t>with</a:t>
            </a:r>
            <a:r>
              <a:rPr sz="1100" spc="100" dirty="0">
                <a:latin typeface="Georgia"/>
                <a:cs typeface="Georgia"/>
              </a:rPr>
              <a:t> </a:t>
            </a:r>
            <a:r>
              <a:rPr sz="1100" spc="-35" dirty="0">
                <a:latin typeface="Georgia"/>
                <a:cs typeface="Georgia"/>
              </a:rPr>
              <a:t>two</a:t>
            </a:r>
            <a:r>
              <a:rPr sz="1100" spc="95" dirty="0">
                <a:latin typeface="Georgia"/>
                <a:cs typeface="Georgia"/>
              </a:rPr>
              <a:t> </a:t>
            </a:r>
            <a:r>
              <a:rPr sz="1100" spc="-15" dirty="0">
                <a:latin typeface="Georgia"/>
                <a:cs typeface="Georgia"/>
              </a:rPr>
              <a:t>states</a:t>
            </a:r>
            <a:r>
              <a:rPr sz="1100" spc="100" dirty="0">
                <a:latin typeface="Georgia"/>
                <a:cs typeface="Georgia"/>
              </a:rPr>
              <a:t> </a:t>
            </a:r>
            <a:r>
              <a:rPr sz="1100" i="1" spc="30" dirty="0">
                <a:latin typeface="Palatino Linotype"/>
                <a:cs typeface="Palatino Linotype"/>
              </a:rPr>
              <a:t>male</a:t>
            </a:r>
            <a:r>
              <a:rPr sz="1100" i="1" spc="170" dirty="0">
                <a:latin typeface="Palatino Linotype"/>
                <a:cs typeface="Palatino Linotype"/>
              </a:rPr>
              <a:t> </a:t>
            </a:r>
            <a:r>
              <a:rPr sz="1100" spc="-30" dirty="0">
                <a:latin typeface="Georgia"/>
                <a:cs typeface="Georgia"/>
              </a:rPr>
              <a:t>and</a:t>
            </a:r>
            <a:r>
              <a:rPr sz="1100" spc="95" dirty="0">
                <a:latin typeface="Georgia"/>
                <a:cs typeface="Georgia"/>
              </a:rPr>
              <a:t> </a:t>
            </a:r>
            <a:r>
              <a:rPr sz="1100" i="1" spc="30" dirty="0">
                <a:latin typeface="Palatino Linotype"/>
                <a:cs typeface="Palatino Linotype"/>
              </a:rPr>
              <a:t>female</a:t>
            </a:r>
            <a:r>
              <a:rPr sz="1100" spc="30" dirty="0">
                <a:latin typeface="Georgia"/>
                <a:cs typeface="Georgia"/>
              </a:rPr>
              <a:t>.</a:t>
            </a:r>
            <a:endParaRPr sz="1100">
              <a:latin typeface="Georgia"/>
              <a:cs typeface="Georgia"/>
            </a:endParaRPr>
          </a:p>
          <a:p>
            <a:pPr marL="12700">
              <a:lnSpc>
                <a:spcPct val="100000"/>
              </a:lnSpc>
              <a:spcBef>
                <a:spcPts val="270"/>
              </a:spcBef>
            </a:pPr>
            <a:r>
              <a:rPr sz="1100" spc="70" dirty="0">
                <a:latin typeface="Georgia"/>
                <a:cs typeface="Georgia"/>
              </a:rPr>
              <a:t>A</a:t>
            </a:r>
            <a:r>
              <a:rPr sz="1100" spc="95" dirty="0">
                <a:latin typeface="Georgia"/>
                <a:cs typeface="Georgia"/>
              </a:rPr>
              <a:t> </a:t>
            </a:r>
            <a:r>
              <a:rPr sz="1100" spc="-20" dirty="0">
                <a:latin typeface="Georgia"/>
                <a:cs typeface="Georgia"/>
              </a:rPr>
              <a:t>binary</a:t>
            </a:r>
            <a:r>
              <a:rPr sz="1100" spc="100" dirty="0">
                <a:latin typeface="Georgia"/>
                <a:cs typeface="Georgia"/>
              </a:rPr>
              <a:t> </a:t>
            </a:r>
            <a:r>
              <a:rPr sz="1100" spc="-5" dirty="0">
                <a:latin typeface="Georgia"/>
                <a:cs typeface="Georgia"/>
              </a:rPr>
              <a:t>attribute</a:t>
            </a:r>
            <a:r>
              <a:rPr sz="1100" spc="100" dirty="0">
                <a:latin typeface="Georgia"/>
                <a:cs typeface="Georgia"/>
              </a:rPr>
              <a:t> </a:t>
            </a:r>
            <a:r>
              <a:rPr sz="1100" spc="-35" dirty="0">
                <a:latin typeface="Georgia"/>
                <a:cs typeface="Georgia"/>
              </a:rPr>
              <a:t>is</a:t>
            </a:r>
            <a:r>
              <a:rPr sz="1100" spc="95" dirty="0">
                <a:latin typeface="Georgia"/>
                <a:cs typeface="Georgia"/>
              </a:rPr>
              <a:t> </a:t>
            </a:r>
            <a:r>
              <a:rPr sz="1100" b="1" spc="-40" dirty="0">
                <a:latin typeface="Georgia"/>
                <a:cs typeface="Georgia"/>
              </a:rPr>
              <a:t>asymmetric</a:t>
            </a:r>
            <a:r>
              <a:rPr sz="1100" b="1" spc="75" dirty="0">
                <a:latin typeface="Georgia"/>
                <a:cs typeface="Georgia"/>
              </a:rPr>
              <a:t> </a:t>
            </a:r>
            <a:r>
              <a:rPr sz="1100" spc="-25" dirty="0">
                <a:latin typeface="Georgia"/>
                <a:cs typeface="Georgia"/>
              </a:rPr>
              <a:t>if</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two</a:t>
            </a:r>
            <a:r>
              <a:rPr sz="1100" spc="100" dirty="0">
                <a:latin typeface="Georgia"/>
                <a:cs typeface="Georgia"/>
              </a:rPr>
              <a:t> </a:t>
            </a:r>
            <a:r>
              <a:rPr sz="1100" spc="-15" dirty="0">
                <a:latin typeface="Georgia"/>
                <a:cs typeface="Georgia"/>
              </a:rPr>
              <a:t>states</a:t>
            </a:r>
            <a:r>
              <a:rPr sz="1100" spc="100" dirty="0">
                <a:latin typeface="Georgia"/>
                <a:cs typeface="Georgia"/>
              </a:rPr>
              <a:t> </a:t>
            </a:r>
            <a:r>
              <a:rPr sz="1100" spc="-35" dirty="0">
                <a:latin typeface="Georgia"/>
                <a:cs typeface="Georgia"/>
              </a:rPr>
              <a:t>are</a:t>
            </a:r>
            <a:r>
              <a:rPr sz="1100" spc="90" dirty="0">
                <a:latin typeface="Georgia"/>
                <a:cs typeface="Georgia"/>
              </a:rPr>
              <a:t> </a:t>
            </a:r>
            <a:r>
              <a:rPr sz="1100" b="1" spc="-40" dirty="0">
                <a:latin typeface="Georgia"/>
                <a:cs typeface="Georgia"/>
              </a:rPr>
              <a:t>not</a:t>
            </a:r>
            <a:r>
              <a:rPr sz="1100" b="1" spc="140" dirty="0">
                <a:latin typeface="Georgia"/>
                <a:cs typeface="Georgia"/>
              </a:rPr>
              <a:t> </a:t>
            </a:r>
            <a:r>
              <a:rPr sz="1100" b="1" spc="-35" dirty="0">
                <a:latin typeface="Georgia"/>
                <a:cs typeface="Georgia"/>
              </a:rPr>
              <a:t>equally</a:t>
            </a:r>
            <a:r>
              <a:rPr sz="1100" b="1" spc="140" dirty="0">
                <a:latin typeface="Georgia"/>
                <a:cs typeface="Georgia"/>
              </a:rPr>
              <a:t> </a:t>
            </a:r>
            <a:r>
              <a:rPr sz="1100" b="1" spc="-35" dirty="0">
                <a:latin typeface="Georgia"/>
                <a:cs typeface="Georgia"/>
              </a:rPr>
              <a:t>important</a:t>
            </a:r>
            <a:r>
              <a:rPr sz="1100" spc="-35" dirty="0">
                <a:latin typeface="Georgia"/>
                <a:cs typeface="Georgia"/>
              </a:rPr>
              <a:t>.</a:t>
            </a:r>
            <a:endParaRPr sz="1100">
              <a:latin typeface="Georgia"/>
              <a:cs typeface="Georgia"/>
            </a:endParaRPr>
          </a:p>
          <a:p>
            <a:pPr marL="289560">
              <a:lnSpc>
                <a:spcPct val="100000"/>
              </a:lnSpc>
              <a:spcBef>
                <a:spcPts val="425"/>
              </a:spcBef>
            </a:pPr>
            <a:r>
              <a:rPr sz="1000" spc="-15" dirty="0">
                <a:latin typeface="Georgia"/>
                <a:cs typeface="Georgia"/>
              </a:rPr>
              <a:t>Example:</a:t>
            </a:r>
            <a:r>
              <a:rPr sz="1000" spc="204" dirty="0">
                <a:latin typeface="Georgia"/>
                <a:cs typeface="Georgia"/>
              </a:rPr>
              <a:t> </a:t>
            </a:r>
            <a:r>
              <a:rPr sz="1000" spc="-15" dirty="0">
                <a:latin typeface="Georgia"/>
                <a:cs typeface="Georgia"/>
              </a:rPr>
              <a:t>the</a:t>
            </a:r>
            <a:r>
              <a:rPr sz="1000" spc="85" dirty="0">
                <a:latin typeface="Georgia"/>
                <a:cs typeface="Georgia"/>
              </a:rPr>
              <a:t> </a:t>
            </a:r>
            <a:r>
              <a:rPr sz="1000" i="1" spc="10" dirty="0">
                <a:latin typeface="Times New Roman"/>
                <a:cs typeface="Times New Roman"/>
              </a:rPr>
              <a:t>positive</a:t>
            </a:r>
            <a:r>
              <a:rPr sz="1000" i="1" spc="160" dirty="0">
                <a:latin typeface="Times New Roman"/>
                <a:cs typeface="Times New Roman"/>
              </a:rPr>
              <a:t> </a:t>
            </a:r>
            <a:r>
              <a:rPr sz="1000" spc="-25" dirty="0">
                <a:latin typeface="Georgia"/>
                <a:cs typeface="Georgia"/>
              </a:rPr>
              <a:t>and</a:t>
            </a:r>
            <a:r>
              <a:rPr sz="1000" spc="90" dirty="0">
                <a:latin typeface="Georgia"/>
                <a:cs typeface="Georgia"/>
              </a:rPr>
              <a:t> </a:t>
            </a:r>
            <a:r>
              <a:rPr sz="1000" i="1" spc="5" dirty="0">
                <a:latin typeface="Times New Roman"/>
                <a:cs typeface="Times New Roman"/>
              </a:rPr>
              <a:t>negative</a:t>
            </a:r>
            <a:r>
              <a:rPr sz="1000" i="1" spc="160" dirty="0">
                <a:latin typeface="Times New Roman"/>
                <a:cs typeface="Times New Roman"/>
              </a:rPr>
              <a:t> </a:t>
            </a:r>
            <a:r>
              <a:rPr sz="1000" spc="-30" dirty="0">
                <a:latin typeface="Georgia"/>
                <a:cs typeface="Georgia"/>
              </a:rPr>
              <a:t>outcomes</a:t>
            </a:r>
            <a:r>
              <a:rPr sz="1000" spc="95" dirty="0">
                <a:latin typeface="Georgia"/>
                <a:cs typeface="Georgia"/>
              </a:rPr>
              <a:t> </a:t>
            </a:r>
            <a:r>
              <a:rPr sz="1000" spc="-35" dirty="0">
                <a:latin typeface="Georgia"/>
                <a:cs typeface="Georgia"/>
              </a:rPr>
              <a:t>of</a:t>
            </a:r>
            <a:r>
              <a:rPr sz="1000" spc="90" dirty="0">
                <a:latin typeface="Georgia"/>
                <a:cs typeface="Georgia"/>
              </a:rPr>
              <a:t> </a:t>
            </a:r>
            <a:r>
              <a:rPr sz="1000" spc="-10" dirty="0">
                <a:latin typeface="Georgia"/>
                <a:cs typeface="Georgia"/>
              </a:rPr>
              <a:t>a</a:t>
            </a:r>
            <a:r>
              <a:rPr sz="1000" spc="95" dirty="0">
                <a:latin typeface="Georgia"/>
                <a:cs typeface="Georgia"/>
              </a:rPr>
              <a:t> </a:t>
            </a:r>
            <a:r>
              <a:rPr sz="1000" spc="-25" dirty="0">
                <a:latin typeface="Georgia"/>
                <a:cs typeface="Georgia"/>
              </a:rPr>
              <a:t>medical</a:t>
            </a:r>
            <a:r>
              <a:rPr sz="1000" spc="90" dirty="0">
                <a:latin typeface="Georgia"/>
                <a:cs typeface="Georgia"/>
              </a:rPr>
              <a:t> </a:t>
            </a:r>
            <a:r>
              <a:rPr sz="1000" spc="-5" dirty="0">
                <a:latin typeface="Georgia"/>
                <a:cs typeface="Georgia"/>
              </a:rPr>
              <a:t>test</a:t>
            </a:r>
            <a:r>
              <a:rPr sz="1000" spc="95" dirty="0">
                <a:latin typeface="Georgia"/>
                <a:cs typeface="Georgia"/>
              </a:rPr>
              <a:t> </a:t>
            </a:r>
            <a:r>
              <a:rPr sz="1000" spc="-30" dirty="0">
                <a:latin typeface="Georgia"/>
                <a:cs typeface="Georgia"/>
              </a:rPr>
              <a:t>for</a:t>
            </a:r>
            <a:r>
              <a:rPr sz="1000" spc="90" dirty="0">
                <a:latin typeface="Georgia"/>
                <a:cs typeface="Georgia"/>
              </a:rPr>
              <a:t> </a:t>
            </a:r>
            <a:r>
              <a:rPr sz="1000" spc="-10" dirty="0">
                <a:latin typeface="Georgia"/>
                <a:cs typeface="Georgia"/>
              </a:rPr>
              <a:t>HIV.</a:t>
            </a:r>
            <a:endParaRPr sz="1000">
              <a:latin typeface="Georgia"/>
              <a:cs typeface="Georgia"/>
            </a:endParaRPr>
          </a:p>
          <a:p>
            <a:pPr marL="289560" marR="160655">
              <a:lnSpc>
                <a:spcPts val="1019"/>
              </a:lnSpc>
              <a:spcBef>
                <a:spcPts val="425"/>
              </a:spcBef>
            </a:pPr>
            <a:r>
              <a:rPr sz="1000" spc="40" dirty="0">
                <a:latin typeface="Georgia"/>
                <a:cs typeface="Georgia"/>
              </a:rPr>
              <a:t>By </a:t>
            </a:r>
            <a:r>
              <a:rPr sz="1000" spc="-30" dirty="0">
                <a:latin typeface="Georgia"/>
                <a:cs typeface="Georgia"/>
              </a:rPr>
              <a:t>convention,</a:t>
            </a:r>
            <a:r>
              <a:rPr sz="1000" spc="-25" dirty="0">
                <a:latin typeface="Georgia"/>
                <a:cs typeface="Georgia"/>
              </a:rPr>
              <a:t> </a:t>
            </a:r>
            <a:r>
              <a:rPr sz="1000" spc="-45" dirty="0">
                <a:latin typeface="Georgia"/>
                <a:cs typeface="Georgia"/>
              </a:rPr>
              <a:t>we</a:t>
            </a:r>
            <a:r>
              <a:rPr sz="1000" spc="-40" dirty="0">
                <a:latin typeface="Georgia"/>
                <a:cs typeface="Georgia"/>
              </a:rPr>
              <a:t> </a:t>
            </a:r>
            <a:r>
              <a:rPr sz="1000" spc="-25" dirty="0">
                <a:latin typeface="Georgia"/>
                <a:cs typeface="Georgia"/>
              </a:rPr>
              <a:t>code</a:t>
            </a:r>
            <a:r>
              <a:rPr sz="1000" spc="-20" dirty="0">
                <a:latin typeface="Georgia"/>
                <a:cs typeface="Georgia"/>
              </a:rPr>
              <a:t> </a:t>
            </a:r>
            <a:r>
              <a:rPr sz="1000" spc="-15" dirty="0">
                <a:latin typeface="Georgia"/>
                <a:cs typeface="Georgia"/>
              </a:rPr>
              <a:t>the </a:t>
            </a:r>
            <a:r>
              <a:rPr sz="1000" b="1" spc="35" dirty="0">
                <a:latin typeface="Cambria"/>
                <a:cs typeface="Cambria"/>
              </a:rPr>
              <a:t>most</a:t>
            </a:r>
            <a:r>
              <a:rPr sz="1000" b="1" spc="40" dirty="0">
                <a:latin typeface="Cambria"/>
                <a:cs typeface="Cambria"/>
              </a:rPr>
              <a:t> </a:t>
            </a:r>
            <a:r>
              <a:rPr sz="1000" b="1" spc="30" dirty="0">
                <a:latin typeface="Cambria"/>
                <a:cs typeface="Cambria"/>
              </a:rPr>
              <a:t>important </a:t>
            </a:r>
            <a:r>
              <a:rPr sz="1000" spc="-25" dirty="0">
                <a:latin typeface="Georgia"/>
                <a:cs typeface="Georgia"/>
              </a:rPr>
              <a:t>outcome,</a:t>
            </a:r>
            <a:r>
              <a:rPr sz="1000" spc="-20" dirty="0">
                <a:latin typeface="Georgia"/>
                <a:cs typeface="Georgia"/>
              </a:rPr>
              <a:t> </a:t>
            </a:r>
            <a:r>
              <a:rPr sz="1000" spc="-30" dirty="0">
                <a:latin typeface="Georgia"/>
                <a:cs typeface="Georgia"/>
              </a:rPr>
              <a:t>which</a:t>
            </a:r>
            <a:r>
              <a:rPr sz="1000" spc="-25" dirty="0">
                <a:latin typeface="Georgia"/>
                <a:cs typeface="Georgia"/>
              </a:rPr>
              <a:t> </a:t>
            </a:r>
            <a:r>
              <a:rPr sz="1000" spc="-35" dirty="0">
                <a:latin typeface="Georgia"/>
                <a:cs typeface="Georgia"/>
              </a:rPr>
              <a:t>is</a:t>
            </a:r>
            <a:r>
              <a:rPr sz="1000" spc="-30" dirty="0">
                <a:latin typeface="Georgia"/>
                <a:cs typeface="Georgia"/>
              </a:rPr>
              <a:t> </a:t>
            </a:r>
            <a:r>
              <a:rPr sz="1000" spc="-15" dirty="0">
                <a:latin typeface="Georgia"/>
                <a:cs typeface="Georgia"/>
              </a:rPr>
              <a:t>usually the </a:t>
            </a:r>
            <a:r>
              <a:rPr sz="1000" b="1" spc="10" dirty="0">
                <a:latin typeface="Cambria"/>
                <a:cs typeface="Cambria"/>
              </a:rPr>
              <a:t>rarest </a:t>
            </a:r>
            <a:r>
              <a:rPr sz="1000" b="1" spc="-210" dirty="0">
                <a:latin typeface="Cambria"/>
                <a:cs typeface="Cambria"/>
              </a:rPr>
              <a:t> </a:t>
            </a:r>
            <a:r>
              <a:rPr sz="1000" b="1" spc="5" dirty="0">
                <a:latin typeface="Cambria"/>
                <a:cs typeface="Cambria"/>
              </a:rPr>
              <a:t>one</a:t>
            </a:r>
            <a:r>
              <a:rPr sz="1000" spc="5" dirty="0">
                <a:latin typeface="Georgia"/>
                <a:cs typeface="Georgia"/>
              </a:rPr>
              <a:t>,</a:t>
            </a:r>
            <a:r>
              <a:rPr sz="1000" spc="90" dirty="0">
                <a:latin typeface="Georgia"/>
                <a:cs typeface="Georgia"/>
              </a:rPr>
              <a:t> </a:t>
            </a:r>
            <a:r>
              <a:rPr sz="1000" spc="-5" dirty="0">
                <a:latin typeface="Georgia"/>
                <a:cs typeface="Georgia"/>
              </a:rPr>
              <a:t>by</a:t>
            </a:r>
            <a:r>
              <a:rPr sz="1000" spc="90" dirty="0">
                <a:latin typeface="Georgia"/>
                <a:cs typeface="Georgia"/>
              </a:rPr>
              <a:t> </a:t>
            </a:r>
            <a:r>
              <a:rPr sz="1000" spc="65" dirty="0">
                <a:latin typeface="Georgia"/>
                <a:cs typeface="Georgia"/>
              </a:rPr>
              <a:t>1</a:t>
            </a:r>
            <a:r>
              <a:rPr sz="1000" spc="90" dirty="0">
                <a:latin typeface="Georgia"/>
                <a:cs typeface="Georgia"/>
              </a:rPr>
              <a:t> </a:t>
            </a:r>
            <a:r>
              <a:rPr sz="1000" spc="-10" dirty="0">
                <a:latin typeface="Georgia"/>
                <a:cs typeface="Georgia"/>
              </a:rPr>
              <a:t>(e.g.,</a:t>
            </a:r>
            <a:r>
              <a:rPr sz="1000" spc="90" dirty="0">
                <a:latin typeface="Georgia"/>
                <a:cs typeface="Georgia"/>
              </a:rPr>
              <a:t> </a:t>
            </a:r>
            <a:r>
              <a:rPr sz="1000" i="1" spc="65" dirty="0">
                <a:latin typeface="Times New Roman"/>
                <a:cs typeface="Times New Roman"/>
              </a:rPr>
              <a:t>HIV</a:t>
            </a:r>
            <a:r>
              <a:rPr sz="1000" i="1" spc="105" dirty="0">
                <a:latin typeface="Times New Roman"/>
                <a:cs typeface="Times New Roman"/>
              </a:rPr>
              <a:t> </a:t>
            </a:r>
            <a:r>
              <a:rPr sz="1000" i="1" spc="20" dirty="0">
                <a:latin typeface="Times New Roman"/>
                <a:cs typeface="Times New Roman"/>
              </a:rPr>
              <a:t>positive</a:t>
            </a:r>
            <a:r>
              <a:rPr sz="1000" spc="20" dirty="0">
                <a:latin typeface="Georgia"/>
                <a:cs typeface="Georgia"/>
              </a:rPr>
              <a:t>)</a:t>
            </a:r>
            <a:r>
              <a:rPr sz="1000" spc="90" dirty="0">
                <a:latin typeface="Georgia"/>
                <a:cs typeface="Georgia"/>
              </a:rPr>
              <a:t> </a:t>
            </a:r>
            <a:r>
              <a:rPr sz="1000" spc="-25" dirty="0">
                <a:latin typeface="Georgia"/>
                <a:cs typeface="Georgia"/>
              </a:rPr>
              <a:t>and</a:t>
            </a:r>
            <a:r>
              <a:rPr sz="1000" spc="90" dirty="0">
                <a:latin typeface="Georgia"/>
                <a:cs typeface="Georgia"/>
              </a:rPr>
              <a:t> </a:t>
            </a:r>
            <a:r>
              <a:rPr sz="1000" spc="-15" dirty="0">
                <a:latin typeface="Georgia"/>
                <a:cs typeface="Georgia"/>
              </a:rPr>
              <a:t>the</a:t>
            </a:r>
            <a:r>
              <a:rPr sz="1000" spc="90" dirty="0">
                <a:latin typeface="Georgia"/>
                <a:cs typeface="Georgia"/>
              </a:rPr>
              <a:t> </a:t>
            </a:r>
            <a:r>
              <a:rPr sz="1000" spc="-25" dirty="0">
                <a:latin typeface="Georgia"/>
                <a:cs typeface="Georgia"/>
              </a:rPr>
              <a:t>other</a:t>
            </a:r>
            <a:r>
              <a:rPr sz="1000" spc="95" dirty="0">
                <a:latin typeface="Georgia"/>
                <a:cs typeface="Georgia"/>
              </a:rPr>
              <a:t> </a:t>
            </a:r>
            <a:r>
              <a:rPr sz="1000" spc="-5" dirty="0">
                <a:latin typeface="Georgia"/>
                <a:cs typeface="Georgia"/>
              </a:rPr>
              <a:t>by</a:t>
            </a:r>
            <a:r>
              <a:rPr sz="1000" spc="90" dirty="0">
                <a:latin typeface="Georgia"/>
                <a:cs typeface="Georgia"/>
              </a:rPr>
              <a:t> </a:t>
            </a:r>
            <a:r>
              <a:rPr sz="1000" spc="-120" dirty="0">
                <a:latin typeface="Georgia"/>
                <a:cs typeface="Georgia"/>
              </a:rPr>
              <a:t>0</a:t>
            </a:r>
            <a:r>
              <a:rPr sz="1000" spc="-25" dirty="0">
                <a:latin typeface="Georgia"/>
                <a:cs typeface="Georgia"/>
              </a:rPr>
              <a:t> </a:t>
            </a:r>
            <a:r>
              <a:rPr sz="1000" spc="-10" dirty="0">
                <a:latin typeface="Georgia"/>
                <a:cs typeface="Georgia"/>
              </a:rPr>
              <a:t>(e.g.,</a:t>
            </a:r>
            <a:r>
              <a:rPr sz="1000" spc="90" dirty="0">
                <a:latin typeface="Georgia"/>
                <a:cs typeface="Georgia"/>
              </a:rPr>
              <a:t> </a:t>
            </a:r>
            <a:r>
              <a:rPr sz="1000" i="1" spc="65" dirty="0">
                <a:latin typeface="Times New Roman"/>
                <a:cs typeface="Times New Roman"/>
              </a:rPr>
              <a:t>HIV</a:t>
            </a:r>
            <a:r>
              <a:rPr sz="1000" i="1" spc="105" dirty="0">
                <a:latin typeface="Times New Roman"/>
                <a:cs typeface="Times New Roman"/>
              </a:rPr>
              <a:t> </a:t>
            </a:r>
            <a:r>
              <a:rPr sz="1000" i="1" spc="15" dirty="0">
                <a:latin typeface="Times New Roman"/>
                <a:cs typeface="Times New Roman"/>
              </a:rPr>
              <a:t>negative</a:t>
            </a:r>
            <a:r>
              <a:rPr sz="1000" spc="15" dirty="0">
                <a:latin typeface="Georgia"/>
                <a:cs typeface="Georgia"/>
              </a:rPr>
              <a:t>).</a:t>
            </a:r>
            <a:endParaRPr sz="1000">
              <a:latin typeface="Georgia"/>
              <a:cs typeface="Georgia"/>
            </a:endParaRPr>
          </a:p>
        </p:txBody>
      </p:sp>
      <p:grpSp>
        <p:nvGrpSpPr>
          <p:cNvPr id="13" name="object 13"/>
          <p:cNvGrpSpPr/>
          <p:nvPr/>
        </p:nvGrpSpPr>
        <p:grpSpPr>
          <a:xfrm>
            <a:off x="0" y="3121545"/>
            <a:ext cx="5760085" cy="118745"/>
            <a:chOff x="0" y="3121545"/>
            <a:chExt cx="5760085" cy="118745"/>
          </a:xfrm>
        </p:grpSpPr>
        <p:sp>
          <p:nvSpPr>
            <p:cNvPr id="14" name="object 14"/>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5" name="object 15"/>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6" name="object 1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7" name="object 17"/>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8" name="object 18"/>
          <p:cNvSpPr txBox="1"/>
          <p:nvPr/>
        </p:nvSpPr>
        <p:spPr>
          <a:xfrm>
            <a:off x="4548016" y="3118867"/>
            <a:ext cx="334645" cy="121920"/>
          </a:xfrm>
          <a:prstGeom prst="rect">
            <a:avLst/>
          </a:prstGeom>
        </p:spPr>
        <p:txBody>
          <a:bodyPr vert="horz" wrap="square" lIns="0" tIns="8255" rIns="0" bIns="0" rtlCol="0">
            <a:spAutoFit/>
          </a:bodyPr>
          <a:lstStyle/>
          <a:p>
            <a:pPr marL="12700">
              <a:lnSpc>
                <a:spcPct val="100000"/>
              </a:lnSpc>
              <a:spcBef>
                <a:spcPts val="65"/>
              </a:spcBef>
            </a:pPr>
            <a:r>
              <a:rPr sz="600" spc="65" dirty="0">
                <a:solidFill>
                  <a:srgbClr val="7A0000"/>
                </a:solidFill>
                <a:latin typeface="Georgia"/>
                <a:cs typeface="Georgia"/>
              </a:rPr>
              <a:t>16</a:t>
            </a:r>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403350" cy="244475"/>
          </a:xfrm>
          <a:prstGeom prst="rect">
            <a:avLst/>
          </a:prstGeom>
        </p:spPr>
        <p:txBody>
          <a:bodyPr vert="horz" wrap="square" lIns="0" tIns="17145" rIns="0" bIns="0" rtlCol="0">
            <a:spAutoFit/>
          </a:bodyPr>
          <a:lstStyle/>
          <a:p>
            <a:pPr marL="12700">
              <a:lnSpc>
                <a:spcPct val="100000"/>
              </a:lnSpc>
              <a:spcBef>
                <a:spcPts val="135"/>
              </a:spcBef>
            </a:pPr>
            <a:r>
              <a:rPr spc="35" dirty="0"/>
              <a:t>Ordinal</a:t>
            </a:r>
            <a:r>
              <a:rPr spc="55" dirty="0"/>
              <a:t> attributes</a:t>
            </a:r>
          </a:p>
        </p:txBody>
      </p:sp>
      <p:sp>
        <p:nvSpPr>
          <p:cNvPr id="3" name="object 3"/>
          <p:cNvSpPr/>
          <p:nvPr/>
        </p:nvSpPr>
        <p:spPr>
          <a:xfrm>
            <a:off x="337972" y="59305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806589"/>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989647"/>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337972" y="123078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1426324"/>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159138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174569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p:nvPr/>
        </p:nvSpPr>
        <p:spPr>
          <a:xfrm>
            <a:off x="337972" y="200403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1" name="object 11"/>
          <p:cNvSpPr/>
          <p:nvPr/>
        </p:nvSpPr>
        <p:spPr>
          <a:xfrm>
            <a:off x="337972" y="237130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2" name="object 12"/>
          <p:cNvSpPr/>
          <p:nvPr/>
        </p:nvSpPr>
        <p:spPr>
          <a:xfrm>
            <a:off x="620229" y="258485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3" name="object 13"/>
          <p:cNvSpPr/>
          <p:nvPr/>
        </p:nvSpPr>
        <p:spPr>
          <a:xfrm>
            <a:off x="620229" y="276790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4" name="object 14"/>
          <p:cNvSpPr txBox="1"/>
          <p:nvPr/>
        </p:nvSpPr>
        <p:spPr>
          <a:xfrm>
            <a:off x="454177" y="442181"/>
            <a:ext cx="5087620" cy="2418715"/>
          </a:xfrm>
          <a:prstGeom prst="rect">
            <a:avLst/>
          </a:prstGeom>
        </p:spPr>
        <p:txBody>
          <a:bodyPr vert="horz" wrap="square" lIns="0" tIns="70485" rIns="0" bIns="0" rtlCol="0">
            <a:spAutoFit/>
          </a:bodyPr>
          <a:lstStyle/>
          <a:p>
            <a:pPr marL="12700">
              <a:lnSpc>
                <a:spcPct val="100000"/>
              </a:lnSpc>
              <a:spcBef>
                <a:spcPts val="555"/>
              </a:spcBef>
            </a:pPr>
            <a:r>
              <a:rPr sz="1100" spc="10" dirty="0">
                <a:latin typeface="Georgia"/>
                <a:cs typeface="Georgia"/>
              </a:rPr>
              <a:t>An</a:t>
            </a:r>
            <a:r>
              <a:rPr sz="1100" spc="70" dirty="0">
                <a:latin typeface="Georgia"/>
                <a:cs typeface="Georgia"/>
              </a:rPr>
              <a:t> </a:t>
            </a:r>
            <a:r>
              <a:rPr sz="1100" b="1" spc="-55" dirty="0">
                <a:latin typeface="Georgia"/>
                <a:cs typeface="Georgia"/>
              </a:rPr>
              <a:t>ordinal</a:t>
            </a:r>
            <a:r>
              <a:rPr sz="1100" b="1" spc="114" dirty="0">
                <a:latin typeface="Georgia"/>
                <a:cs typeface="Georgia"/>
              </a:rPr>
              <a:t> </a:t>
            </a:r>
            <a:r>
              <a:rPr sz="1100" b="1" spc="-20" dirty="0">
                <a:latin typeface="Georgia"/>
                <a:cs typeface="Georgia"/>
              </a:rPr>
              <a:t>attribute</a:t>
            </a:r>
            <a:r>
              <a:rPr sz="1100" spc="-20" dirty="0">
                <a:latin typeface="Georgia"/>
                <a:cs typeface="Georgia"/>
              </a:rPr>
              <a:t>:</a:t>
            </a:r>
            <a:endParaRPr sz="1100">
              <a:latin typeface="Georgia"/>
              <a:cs typeface="Georgia"/>
            </a:endParaRPr>
          </a:p>
          <a:p>
            <a:pPr marL="289560">
              <a:lnSpc>
                <a:spcPct val="100000"/>
              </a:lnSpc>
              <a:spcBef>
                <a:spcPts val="420"/>
              </a:spcBef>
            </a:pPr>
            <a:r>
              <a:rPr sz="1000" spc="-45" dirty="0">
                <a:latin typeface="Georgia"/>
                <a:cs typeface="Georgia"/>
              </a:rPr>
              <a:t>Has</a:t>
            </a:r>
            <a:r>
              <a:rPr sz="1000" spc="90" dirty="0">
                <a:latin typeface="Georgia"/>
                <a:cs typeface="Georgia"/>
              </a:rPr>
              <a:t> </a:t>
            </a:r>
            <a:r>
              <a:rPr sz="1000" spc="-30" dirty="0">
                <a:latin typeface="Georgia"/>
                <a:cs typeface="Georgia"/>
              </a:rPr>
              <a:t>meaningful</a:t>
            </a:r>
            <a:r>
              <a:rPr sz="1000" spc="90" dirty="0">
                <a:latin typeface="Georgia"/>
                <a:cs typeface="Georgia"/>
              </a:rPr>
              <a:t> </a:t>
            </a:r>
            <a:r>
              <a:rPr sz="1000" spc="-35" dirty="0">
                <a:latin typeface="Georgia"/>
                <a:cs typeface="Georgia"/>
              </a:rPr>
              <a:t>order</a:t>
            </a:r>
            <a:r>
              <a:rPr sz="1000" spc="90" dirty="0">
                <a:latin typeface="Georgia"/>
                <a:cs typeface="Georgia"/>
              </a:rPr>
              <a:t> </a:t>
            </a:r>
            <a:r>
              <a:rPr sz="1000" spc="-35" dirty="0">
                <a:latin typeface="Georgia"/>
                <a:cs typeface="Georgia"/>
              </a:rPr>
              <a:t>or</a:t>
            </a:r>
            <a:r>
              <a:rPr sz="1000" spc="90" dirty="0">
                <a:latin typeface="Georgia"/>
                <a:cs typeface="Georgia"/>
              </a:rPr>
              <a:t> </a:t>
            </a:r>
            <a:r>
              <a:rPr sz="1000" spc="-25" dirty="0">
                <a:latin typeface="Georgia"/>
                <a:cs typeface="Georgia"/>
              </a:rPr>
              <a:t>ranking</a:t>
            </a:r>
            <a:r>
              <a:rPr sz="1000" spc="90" dirty="0">
                <a:latin typeface="Georgia"/>
                <a:cs typeface="Georgia"/>
              </a:rPr>
              <a:t> </a:t>
            </a:r>
            <a:r>
              <a:rPr sz="1000" spc="-35" dirty="0">
                <a:latin typeface="Georgia"/>
                <a:cs typeface="Georgia"/>
              </a:rPr>
              <a:t>among</a:t>
            </a:r>
            <a:r>
              <a:rPr sz="1000" spc="90" dirty="0">
                <a:latin typeface="Georgia"/>
                <a:cs typeface="Georgia"/>
              </a:rPr>
              <a:t> </a:t>
            </a:r>
            <a:r>
              <a:rPr sz="1000" spc="-10" dirty="0">
                <a:latin typeface="Georgia"/>
                <a:cs typeface="Georgia"/>
              </a:rPr>
              <a:t>its</a:t>
            </a:r>
            <a:r>
              <a:rPr sz="1000" spc="90" dirty="0">
                <a:latin typeface="Georgia"/>
                <a:cs typeface="Georgia"/>
              </a:rPr>
              <a:t> </a:t>
            </a:r>
            <a:r>
              <a:rPr sz="1000" spc="-25" dirty="0">
                <a:latin typeface="Georgia"/>
                <a:cs typeface="Georgia"/>
              </a:rPr>
              <a:t>values.</a:t>
            </a:r>
            <a:endParaRPr sz="1000">
              <a:latin typeface="Georgia"/>
              <a:cs typeface="Georgia"/>
            </a:endParaRPr>
          </a:p>
          <a:p>
            <a:pPr marL="289560">
              <a:lnSpc>
                <a:spcPct val="100000"/>
              </a:lnSpc>
              <a:spcBef>
                <a:spcPts val="244"/>
              </a:spcBef>
            </a:pPr>
            <a:r>
              <a:rPr sz="1000" spc="20" dirty="0">
                <a:latin typeface="Georgia"/>
                <a:cs typeface="Georgia"/>
              </a:rPr>
              <a:t>But</a:t>
            </a:r>
            <a:r>
              <a:rPr sz="1000" spc="90" dirty="0">
                <a:latin typeface="Georgia"/>
                <a:cs typeface="Georgia"/>
              </a:rPr>
              <a:t> </a:t>
            </a:r>
            <a:r>
              <a:rPr sz="1000" spc="-15" dirty="0">
                <a:latin typeface="Georgia"/>
                <a:cs typeface="Georgia"/>
              </a:rPr>
              <a:t>the</a:t>
            </a:r>
            <a:r>
              <a:rPr sz="1000" spc="95" dirty="0">
                <a:latin typeface="Georgia"/>
                <a:cs typeface="Georgia"/>
              </a:rPr>
              <a:t> </a:t>
            </a:r>
            <a:r>
              <a:rPr sz="1000" spc="-20" dirty="0">
                <a:latin typeface="Georgia"/>
                <a:cs typeface="Georgia"/>
              </a:rPr>
              <a:t>magnitude</a:t>
            </a:r>
            <a:r>
              <a:rPr sz="1000" spc="95" dirty="0">
                <a:latin typeface="Georgia"/>
                <a:cs typeface="Georgia"/>
              </a:rPr>
              <a:t> </a:t>
            </a:r>
            <a:r>
              <a:rPr sz="1000" spc="-30" dirty="0">
                <a:latin typeface="Georgia"/>
                <a:cs typeface="Georgia"/>
              </a:rPr>
              <a:t>between</a:t>
            </a:r>
            <a:r>
              <a:rPr sz="1000" spc="95" dirty="0">
                <a:latin typeface="Georgia"/>
                <a:cs typeface="Georgia"/>
              </a:rPr>
              <a:t> </a:t>
            </a:r>
            <a:r>
              <a:rPr sz="1000" spc="-30" dirty="0">
                <a:latin typeface="Georgia"/>
                <a:cs typeface="Georgia"/>
              </a:rPr>
              <a:t>successive</a:t>
            </a:r>
            <a:r>
              <a:rPr sz="1000" spc="90" dirty="0">
                <a:latin typeface="Georgia"/>
                <a:cs typeface="Georgia"/>
              </a:rPr>
              <a:t> </a:t>
            </a:r>
            <a:r>
              <a:rPr sz="1000" spc="-30" dirty="0">
                <a:latin typeface="Georgia"/>
                <a:cs typeface="Georgia"/>
              </a:rPr>
              <a:t>values</a:t>
            </a:r>
            <a:r>
              <a:rPr sz="1000" spc="95" dirty="0">
                <a:latin typeface="Georgia"/>
                <a:cs typeface="Georgia"/>
              </a:rPr>
              <a:t> </a:t>
            </a:r>
            <a:r>
              <a:rPr sz="1000" spc="-35" dirty="0">
                <a:latin typeface="Georgia"/>
                <a:cs typeface="Georgia"/>
              </a:rPr>
              <a:t>is</a:t>
            </a:r>
            <a:r>
              <a:rPr sz="1000" spc="95" dirty="0">
                <a:latin typeface="Georgia"/>
                <a:cs typeface="Georgia"/>
              </a:rPr>
              <a:t> </a:t>
            </a:r>
            <a:r>
              <a:rPr sz="1000" spc="-15" dirty="0">
                <a:latin typeface="Georgia"/>
                <a:cs typeface="Georgia"/>
              </a:rPr>
              <a:t>not</a:t>
            </a:r>
            <a:r>
              <a:rPr sz="1000" spc="95" dirty="0">
                <a:latin typeface="Georgia"/>
                <a:cs typeface="Georgia"/>
              </a:rPr>
              <a:t> </a:t>
            </a:r>
            <a:r>
              <a:rPr sz="1000" spc="-30" dirty="0">
                <a:latin typeface="Georgia"/>
                <a:cs typeface="Georgia"/>
              </a:rPr>
              <a:t>known.</a:t>
            </a:r>
            <a:endParaRPr sz="1000">
              <a:latin typeface="Georgia"/>
              <a:cs typeface="Georgia"/>
            </a:endParaRPr>
          </a:p>
          <a:p>
            <a:pPr marL="12700">
              <a:lnSpc>
                <a:spcPct val="100000"/>
              </a:lnSpc>
              <a:spcBef>
                <a:spcPts val="640"/>
              </a:spcBef>
            </a:pPr>
            <a:r>
              <a:rPr sz="1100" spc="-25" dirty="0">
                <a:latin typeface="Georgia"/>
                <a:cs typeface="Georgia"/>
              </a:rPr>
              <a:t>Examples:</a:t>
            </a:r>
            <a:endParaRPr sz="1100">
              <a:latin typeface="Georgia"/>
              <a:cs typeface="Georgia"/>
            </a:endParaRPr>
          </a:p>
          <a:p>
            <a:pPr marL="289560" marR="2781300">
              <a:lnSpc>
                <a:spcPct val="108300"/>
              </a:lnSpc>
              <a:spcBef>
                <a:spcPts val="175"/>
              </a:spcBef>
            </a:pPr>
            <a:r>
              <a:rPr sz="1000" spc="-20" dirty="0">
                <a:latin typeface="Georgia"/>
                <a:cs typeface="Georgia"/>
              </a:rPr>
              <a:t>Size</a:t>
            </a:r>
            <a:r>
              <a:rPr sz="1000" spc="-15" dirty="0">
                <a:latin typeface="Georgia"/>
                <a:cs typeface="Georgia"/>
              </a:rPr>
              <a:t> </a:t>
            </a:r>
            <a:r>
              <a:rPr sz="1000" spc="-35" dirty="0">
                <a:latin typeface="Georgia"/>
                <a:cs typeface="Georgia"/>
              </a:rPr>
              <a:t>of</a:t>
            </a:r>
            <a:r>
              <a:rPr sz="1000" spc="-30" dirty="0">
                <a:latin typeface="Georgia"/>
                <a:cs typeface="Georgia"/>
              </a:rPr>
              <a:t> drinks:</a:t>
            </a:r>
            <a:r>
              <a:rPr sz="1000" spc="-25" dirty="0">
                <a:latin typeface="Georgia"/>
                <a:cs typeface="Georgia"/>
              </a:rPr>
              <a:t> </a:t>
            </a:r>
            <a:r>
              <a:rPr sz="1000" i="1" spc="15" dirty="0">
                <a:latin typeface="Times New Roman"/>
                <a:cs typeface="Times New Roman"/>
              </a:rPr>
              <a:t>small</a:t>
            </a:r>
            <a:r>
              <a:rPr sz="1000" spc="15" dirty="0">
                <a:latin typeface="Georgia"/>
                <a:cs typeface="Georgia"/>
              </a:rPr>
              <a:t>, </a:t>
            </a:r>
            <a:r>
              <a:rPr sz="1000" i="1" spc="30" dirty="0">
                <a:latin typeface="Times New Roman"/>
                <a:cs typeface="Times New Roman"/>
              </a:rPr>
              <a:t>medium</a:t>
            </a:r>
            <a:r>
              <a:rPr sz="1000" spc="30" dirty="0">
                <a:latin typeface="Georgia"/>
                <a:cs typeface="Georgia"/>
              </a:rPr>
              <a:t>, </a:t>
            </a:r>
            <a:r>
              <a:rPr sz="1000" i="1" spc="-15" dirty="0">
                <a:latin typeface="Times New Roman"/>
                <a:cs typeface="Times New Roman"/>
              </a:rPr>
              <a:t>large</a:t>
            </a:r>
            <a:r>
              <a:rPr sz="1000" spc="-15" dirty="0">
                <a:latin typeface="Georgia"/>
                <a:cs typeface="Georgia"/>
              </a:rPr>
              <a:t>. </a:t>
            </a:r>
            <a:r>
              <a:rPr sz="1000" spc="-229" dirty="0">
                <a:latin typeface="Georgia"/>
                <a:cs typeface="Georgia"/>
              </a:rPr>
              <a:t> </a:t>
            </a:r>
            <a:r>
              <a:rPr sz="1000" spc="-20" dirty="0">
                <a:latin typeface="Georgia"/>
                <a:cs typeface="Georgia"/>
              </a:rPr>
              <a:t>Grade:</a:t>
            </a:r>
            <a:r>
              <a:rPr sz="1000" spc="195" dirty="0">
                <a:latin typeface="Georgia"/>
                <a:cs typeface="Georgia"/>
              </a:rPr>
              <a:t> </a:t>
            </a:r>
            <a:r>
              <a:rPr sz="1000" i="1" spc="75" dirty="0">
                <a:latin typeface="Times New Roman"/>
                <a:cs typeface="Times New Roman"/>
              </a:rPr>
              <a:t>A+</a:t>
            </a:r>
            <a:r>
              <a:rPr sz="1000" spc="75" dirty="0">
                <a:latin typeface="Georgia"/>
                <a:cs typeface="Georgia"/>
              </a:rPr>
              <a:t>,</a:t>
            </a:r>
            <a:r>
              <a:rPr sz="1000" spc="90" dirty="0">
                <a:latin typeface="Georgia"/>
                <a:cs typeface="Georgia"/>
              </a:rPr>
              <a:t> </a:t>
            </a:r>
            <a:r>
              <a:rPr sz="1000" i="1" spc="65" dirty="0">
                <a:latin typeface="Times New Roman"/>
                <a:cs typeface="Times New Roman"/>
              </a:rPr>
              <a:t>A</a:t>
            </a:r>
            <a:r>
              <a:rPr sz="1000" spc="65" dirty="0">
                <a:latin typeface="Georgia"/>
                <a:cs typeface="Georgia"/>
              </a:rPr>
              <a:t>,</a:t>
            </a:r>
            <a:r>
              <a:rPr sz="1000" spc="85" dirty="0">
                <a:latin typeface="Georgia"/>
                <a:cs typeface="Georgia"/>
              </a:rPr>
              <a:t> </a:t>
            </a:r>
            <a:r>
              <a:rPr sz="1000" i="1" spc="60" dirty="0">
                <a:latin typeface="Times New Roman"/>
                <a:cs typeface="Times New Roman"/>
              </a:rPr>
              <a:t>B+</a:t>
            </a:r>
            <a:r>
              <a:rPr sz="1000" spc="60" dirty="0">
                <a:latin typeface="Georgia"/>
                <a:cs typeface="Georgia"/>
              </a:rPr>
              <a:t>,</a:t>
            </a:r>
            <a:r>
              <a:rPr sz="1000" spc="90" dirty="0">
                <a:latin typeface="Georgia"/>
                <a:cs typeface="Georgia"/>
              </a:rPr>
              <a:t> </a:t>
            </a:r>
            <a:r>
              <a:rPr sz="1000" i="1" spc="45" dirty="0">
                <a:latin typeface="Times New Roman"/>
                <a:cs typeface="Times New Roman"/>
              </a:rPr>
              <a:t>B</a:t>
            </a:r>
            <a:r>
              <a:rPr sz="1000" spc="45" dirty="0">
                <a:latin typeface="Georgia"/>
                <a:cs typeface="Georgia"/>
              </a:rPr>
              <a:t>,</a:t>
            </a:r>
            <a:r>
              <a:rPr sz="1000" spc="85" dirty="0">
                <a:latin typeface="Georgia"/>
                <a:cs typeface="Georgia"/>
              </a:rPr>
              <a:t> </a:t>
            </a:r>
            <a:r>
              <a:rPr sz="1000" spc="-5" dirty="0">
                <a:latin typeface="Georgia"/>
                <a:cs typeface="Georgia"/>
              </a:rPr>
              <a:t>etc.</a:t>
            </a:r>
            <a:endParaRPr sz="1000">
              <a:latin typeface="Georgia"/>
              <a:cs typeface="Georgia"/>
            </a:endParaRPr>
          </a:p>
          <a:p>
            <a:pPr marL="289560">
              <a:lnSpc>
                <a:spcPct val="100000"/>
              </a:lnSpc>
              <a:spcBef>
                <a:spcPts val="15"/>
              </a:spcBef>
            </a:pPr>
            <a:r>
              <a:rPr sz="1000" spc="-10" dirty="0">
                <a:latin typeface="Georgia"/>
                <a:cs typeface="Georgia"/>
              </a:rPr>
              <a:t>Rating:</a:t>
            </a:r>
            <a:r>
              <a:rPr sz="1000" spc="204" dirty="0">
                <a:latin typeface="Georgia"/>
                <a:cs typeface="Georgia"/>
              </a:rPr>
              <a:t> </a:t>
            </a:r>
            <a:r>
              <a:rPr sz="1000" spc="65" dirty="0">
                <a:latin typeface="Georgia"/>
                <a:cs typeface="Georgia"/>
              </a:rPr>
              <a:t>1</a:t>
            </a:r>
            <a:r>
              <a:rPr sz="1000" spc="100" dirty="0">
                <a:latin typeface="Georgia"/>
                <a:cs typeface="Georgia"/>
              </a:rPr>
              <a:t> </a:t>
            </a:r>
            <a:r>
              <a:rPr sz="900" spc="-30" dirty="0">
                <a:latin typeface="Georgia"/>
                <a:cs typeface="Georgia"/>
              </a:rPr>
              <a:t>(</a:t>
            </a:r>
            <a:r>
              <a:rPr sz="900" i="1" spc="-30" dirty="0">
                <a:latin typeface="Georgia"/>
                <a:cs typeface="Georgia"/>
              </a:rPr>
              <a:t>very</a:t>
            </a:r>
            <a:r>
              <a:rPr sz="900" i="1" spc="125" dirty="0">
                <a:latin typeface="Georgia"/>
                <a:cs typeface="Georgia"/>
              </a:rPr>
              <a:t> </a:t>
            </a:r>
            <a:r>
              <a:rPr sz="900" i="1" spc="-25" dirty="0">
                <a:latin typeface="Georgia"/>
                <a:cs typeface="Georgia"/>
              </a:rPr>
              <a:t>dissatisfied</a:t>
            </a:r>
            <a:r>
              <a:rPr sz="900" i="1" spc="-125" dirty="0">
                <a:latin typeface="Georgia"/>
                <a:cs typeface="Georgia"/>
              </a:rPr>
              <a:t> </a:t>
            </a:r>
            <a:r>
              <a:rPr sz="900" spc="10" dirty="0">
                <a:latin typeface="Georgia"/>
                <a:cs typeface="Georgia"/>
              </a:rPr>
              <a:t>),</a:t>
            </a:r>
            <a:r>
              <a:rPr sz="900" spc="100" dirty="0">
                <a:latin typeface="Georgia"/>
                <a:cs typeface="Georgia"/>
              </a:rPr>
              <a:t> </a:t>
            </a:r>
            <a:r>
              <a:rPr sz="900" spc="-45" dirty="0">
                <a:latin typeface="Georgia"/>
                <a:cs typeface="Georgia"/>
              </a:rPr>
              <a:t>2</a:t>
            </a:r>
            <a:r>
              <a:rPr sz="900" spc="95" dirty="0">
                <a:latin typeface="Georgia"/>
                <a:cs typeface="Georgia"/>
              </a:rPr>
              <a:t> </a:t>
            </a:r>
            <a:r>
              <a:rPr sz="900" spc="-25" dirty="0">
                <a:latin typeface="Georgia"/>
                <a:cs typeface="Georgia"/>
              </a:rPr>
              <a:t>(</a:t>
            </a:r>
            <a:r>
              <a:rPr sz="900" i="1" spc="-25" dirty="0">
                <a:latin typeface="Georgia"/>
                <a:cs typeface="Georgia"/>
              </a:rPr>
              <a:t>dissatisfied</a:t>
            </a:r>
            <a:r>
              <a:rPr sz="900" i="1" spc="-120" dirty="0">
                <a:latin typeface="Georgia"/>
                <a:cs typeface="Georgia"/>
              </a:rPr>
              <a:t> </a:t>
            </a:r>
            <a:r>
              <a:rPr sz="900" spc="10" dirty="0">
                <a:latin typeface="Georgia"/>
                <a:cs typeface="Georgia"/>
              </a:rPr>
              <a:t>),</a:t>
            </a:r>
            <a:r>
              <a:rPr sz="900" spc="100" dirty="0">
                <a:latin typeface="Georgia"/>
                <a:cs typeface="Georgia"/>
              </a:rPr>
              <a:t> </a:t>
            </a:r>
            <a:r>
              <a:rPr sz="900" spc="-40" dirty="0">
                <a:latin typeface="Georgia"/>
                <a:cs typeface="Georgia"/>
              </a:rPr>
              <a:t>3</a:t>
            </a:r>
            <a:r>
              <a:rPr sz="900" spc="90" dirty="0">
                <a:latin typeface="Georgia"/>
                <a:cs typeface="Georgia"/>
              </a:rPr>
              <a:t> </a:t>
            </a:r>
            <a:r>
              <a:rPr sz="900" spc="-25" dirty="0">
                <a:latin typeface="Georgia"/>
                <a:cs typeface="Georgia"/>
              </a:rPr>
              <a:t>(</a:t>
            </a:r>
            <a:r>
              <a:rPr sz="900" i="1" spc="-25" dirty="0">
                <a:latin typeface="Georgia"/>
                <a:cs typeface="Georgia"/>
              </a:rPr>
              <a:t>neutral</a:t>
            </a:r>
            <a:r>
              <a:rPr sz="900" i="1" spc="-120" dirty="0">
                <a:latin typeface="Georgia"/>
                <a:cs typeface="Georgia"/>
              </a:rPr>
              <a:t> </a:t>
            </a:r>
            <a:r>
              <a:rPr sz="900" spc="10" dirty="0">
                <a:latin typeface="Georgia"/>
                <a:cs typeface="Georgia"/>
              </a:rPr>
              <a:t>),</a:t>
            </a:r>
            <a:r>
              <a:rPr sz="900" spc="100" dirty="0">
                <a:latin typeface="Georgia"/>
                <a:cs typeface="Georgia"/>
              </a:rPr>
              <a:t> </a:t>
            </a:r>
            <a:r>
              <a:rPr sz="900" spc="-50" dirty="0">
                <a:latin typeface="Georgia"/>
                <a:cs typeface="Georgia"/>
              </a:rPr>
              <a:t>4</a:t>
            </a:r>
            <a:r>
              <a:rPr sz="900" spc="95" dirty="0">
                <a:latin typeface="Georgia"/>
                <a:cs typeface="Georgia"/>
              </a:rPr>
              <a:t> </a:t>
            </a:r>
            <a:r>
              <a:rPr sz="900" spc="-25" dirty="0">
                <a:latin typeface="Georgia"/>
                <a:cs typeface="Georgia"/>
              </a:rPr>
              <a:t>(</a:t>
            </a:r>
            <a:r>
              <a:rPr sz="900" i="1" spc="-25" dirty="0">
                <a:latin typeface="Georgia"/>
                <a:cs typeface="Georgia"/>
              </a:rPr>
              <a:t>satisfied</a:t>
            </a:r>
            <a:r>
              <a:rPr sz="900" i="1" spc="-125" dirty="0">
                <a:latin typeface="Georgia"/>
                <a:cs typeface="Georgia"/>
              </a:rPr>
              <a:t> </a:t>
            </a:r>
            <a:r>
              <a:rPr sz="900" spc="10" dirty="0">
                <a:latin typeface="Georgia"/>
                <a:cs typeface="Georgia"/>
              </a:rPr>
              <a:t>),</a:t>
            </a:r>
            <a:r>
              <a:rPr sz="900" spc="100" dirty="0">
                <a:latin typeface="Georgia"/>
                <a:cs typeface="Georgia"/>
              </a:rPr>
              <a:t> </a:t>
            </a:r>
            <a:r>
              <a:rPr sz="900" spc="-10" dirty="0">
                <a:latin typeface="Georgia"/>
                <a:cs typeface="Georgia"/>
              </a:rPr>
              <a:t>and</a:t>
            </a:r>
            <a:r>
              <a:rPr sz="900" spc="95" dirty="0">
                <a:latin typeface="Georgia"/>
                <a:cs typeface="Georgia"/>
              </a:rPr>
              <a:t> </a:t>
            </a:r>
            <a:r>
              <a:rPr sz="900" spc="-15" dirty="0">
                <a:latin typeface="Georgia"/>
                <a:cs typeface="Georgia"/>
              </a:rPr>
              <a:t>5</a:t>
            </a:r>
            <a:r>
              <a:rPr sz="900" spc="100" dirty="0">
                <a:latin typeface="Georgia"/>
                <a:cs typeface="Georgia"/>
              </a:rPr>
              <a:t> </a:t>
            </a:r>
            <a:r>
              <a:rPr sz="900" spc="-30" dirty="0">
                <a:latin typeface="Georgia"/>
                <a:cs typeface="Georgia"/>
              </a:rPr>
              <a:t>(</a:t>
            </a:r>
            <a:r>
              <a:rPr sz="900" i="1" spc="-30" dirty="0">
                <a:latin typeface="Georgia"/>
                <a:cs typeface="Georgia"/>
              </a:rPr>
              <a:t>very</a:t>
            </a:r>
            <a:r>
              <a:rPr sz="900" i="1" spc="120" dirty="0">
                <a:latin typeface="Georgia"/>
                <a:cs typeface="Georgia"/>
              </a:rPr>
              <a:t> </a:t>
            </a:r>
            <a:r>
              <a:rPr sz="900" i="1" spc="-30" dirty="0">
                <a:latin typeface="Georgia"/>
                <a:cs typeface="Georgia"/>
              </a:rPr>
              <a:t>satisfied</a:t>
            </a:r>
            <a:r>
              <a:rPr sz="900" i="1" spc="-120" dirty="0">
                <a:latin typeface="Georgia"/>
                <a:cs typeface="Georgia"/>
              </a:rPr>
              <a:t> </a:t>
            </a:r>
            <a:r>
              <a:rPr sz="900" spc="10" dirty="0">
                <a:latin typeface="Georgia"/>
                <a:cs typeface="Georgia"/>
              </a:rPr>
              <a:t>).</a:t>
            </a:r>
            <a:endParaRPr sz="900">
              <a:latin typeface="Georgia"/>
              <a:cs typeface="Georgia"/>
            </a:endParaRPr>
          </a:p>
          <a:p>
            <a:pPr marL="12700" marR="196850">
              <a:lnSpc>
                <a:spcPts val="1150"/>
              </a:lnSpc>
              <a:spcBef>
                <a:spcPts val="955"/>
              </a:spcBef>
            </a:pPr>
            <a:r>
              <a:rPr sz="1100" spc="-20" dirty="0">
                <a:latin typeface="Georgia"/>
                <a:cs typeface="Georgia"/>
              </a:rPr>
              <a:t>Ordinal </a:t>
            </a:r>
            <a:r>
              <a:rPr sz="1100" spc="-10" dirty="0">
                <a:latin typeface="Georgia"/>
                <a:cs typeface="Georgia"/>
              </a:rPr>
              <a:t>attributes </a:t>
            </a:r>
            <a:r>
              <a:rPr sz="1100" spc="-30" dirty="0">
                <a:latin typeface="Georgia"/>
                <a:cs typeface="Georgia"/>
              </a:rPr>
              <a:t>may</a:t>
            </a:r>
            <a:r>
              <a:rPr sz="1100" spc="-25" dirty="0">
                <a:latin typeface="Georgia"/>
                <a:cs typeface="Georgia"/>
              </a:rPr>
              <a:t> </a:t>
            </a:r>
            <a:r>
              <a:rPr sz="1100" spc="-35" dirty="0">
                <a:latin typeface="Georgia"/>
                <a:cs typeface="Georgia"/>
              </a:rPr>
              <a:t>also</a:t>
            </a:r>
            <a:r>
              <a:rPr sz="1100" spc="-30" dirty="0">
                <a:latin typeface="Georgia"/>
                <a:cs typeface="Georgia"/>
              </a:rPr>
              <a:t> </a:t>
            </a:r>
            <a:r>
              <a:rPr sz="1100" spc="-20" dirty="0">
                <a:latin typeface="Georgia"/>
                <a:cs typeface="Georgia"/>
              </a:rPr>
              <a:t>be </a:t>
            </a:r>
            <a:r>
              <a:rPr sz="1100" spc="-25" dirty="0">
                <a:latin typeface="Georgia"/>
                <a:cs typeface="Georgia"/>
              </a:rPr>
              <a:t>obtained</a:t>
            </a:r>
            <a:r>
              <a:rPr sz="1100" spc="-20" dirty="0">
                <a:latin typeface="Georgia"/>
                <a:cs typeface="Georgia"/>
              </a:rPr>
              <a:t> </a:t>
            </a:r>
            <a:r>
              <a:rPr sz="1100" spc="-45" dirty="0">
                <a:latin typeface="Georgia"/>
                <a:cs typeface="Georgia"/>
              </a:rPr>
              <a:t>from</a:t>
            </a:r>
            <a:r>
              <a:rPr sz="1100" spc="-40" dirty="0">
                <a:latin typeface="Georgia"/>
                <a:cs typeface="Georgia"/>
              </a:rPr>
              <a:t> </a:t>
            </a:r>
            <a:r>
              <a:rPr sz="1100" spc="-20" dirty="0">
                <a:latin typeface="Georgia"/>
                <a:cs typeface="Georgia"/>
              </a:rPr>
              <a:t>the </a:t>
            </a:r>
            <a:r>
              <a:rPr sz="1100" b="1" spc="-45" dirty="0">
                <a:latin typeface="Georgia"/>
                <a:cs typeface="Georgia"/>
              </a:rPr>
              <a:t>discretization</a:t>
            </a:r>
            <a:r>
              <a:rPr sz="1100" b="1" spc="-40" dirty="0">
                <a:latin typeface="Georgia"/>
                <a:cs typeface="Georgia"/>
              </a:rPr>
              <a:t> </a:t>
            </a:r>
            <a:r>
              <a:rPr sz="1100" spc="-40" dirty="0">
                <a:latin typeface="Georgia"/>
                <a:cs typeface="Georgia"/>
              </a:rPr>
              <a:t>of</a:t>
            </a:r>
            <a:r>
              <a:rPr sz="1100" spc="-35" dirty="0">
                <a:latin typeface="Georgia"/>
                <a:cs typeface="Georgia"/>
              </a:rPr>
              <a:t> </a:t>
            </a:r>
            <a:r>
              <a:rPr sz="1100" spc="-45" dirty="0">
                <a:latin typeface="Georgia"/>
                <a:cs typeface="Georgia"/>
              </a:rPr>
              <a:t>numeric </a:t>
            </a:r>
            <a:r>
              <a:rPr sz="1100" spc="-40" dirty="0">
                <a:latin typeface="Georgia"/>
                <a:cs typeface="Georgia"/>
              </a:rPr>
              <a:t> </a:t>
            </a:r>
            <a:r>
              <a:rPr sz="1100" spc="-30" dirty="0">
                <a:latin typeface="Georgia"/>
                <a:cs typeface="Georgia"/>
              </a:rPr>
              <a:t>quantities</a:t>
            </a:r>
            <a:r>
              <a:rPr sz="1100" spc="100" dirty="0">
                <a:latin typeface="Georgia"/>
                <a:cs typeface="Georgia"/>
              </a:rPr>
              <a:t> </a:t>
            </a:r>
            <a:r>
              <a:rPr sz="1100" spc="-10" dirty="0">
                <a:latin typeface="Georgia"/>
                <a:cs typeface="Georgia"/>
              </a:rPr>
              <a:t>by</a:t>
            </a:r>
            <a:r>
              <a:rPr sz="1100" spc="100" dirty="0">
                <a:latin typeface="Georgia"/>
                <a:cs typeface="Georgia"/>
              </a:rPr>
              <a:t> </a:t>
            </a:r>
            <a:r>
              <a:rPr sz="1100" spc="-15" dirty="0">
                <a:latin typeface="Georgia"/>
                <a:cs typeface="Georgia"/>
              </a:rPr>
              <a:t>splitting</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value</a:t>
            </a:r>
            <a:r>
              <a:rPr sz="1100" spc="105" dirty="0">
                <a:latin typeface="Georgia"/>
                <a:cs typeface="Georgia"/>
              </a:rPr>
              <a:t> </a:t>
            </a:r>
            <a:r>
              <a:rPr sz="1100" spc="-40" dirty="0">
                <a:latin typeface="Georgia"/>
                <a:cs typeface="Georgia"/>
              </a:rPr>
              <a:t>range</a:t>
            </a:r>
            <a:r>
              <a:rPr sz="1100" spc="100" dirty="0">
                <a:latin typeface="Georgia"/>
                <a:cs typeface="Georgia"/>
              </a:rPr>
              <a:t> </a:t>
            </a:r>
            <a:r>
              <a:rPr sz="1100" spc="-30" dirty="0">
                <a:latin typeface="Georgia"/>
                <a:cs typeface="Georgia"/>
              </a:rPr>
              <a:t>into</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30" dirty="0">
                <a:latin typeface="Georgia"/>
                <a:cs typeface="Georgia"/>
              </a:rPr>
              <a:t>finite</a:t>
            </a:r>
            <a:r>
              <a:rPr sz="1100" spc="100" dirty="0">
                <a:latin typeface="Georgia"/>
                <a:cs typeface="Georgia"/>
              </a:rPr>
              <a:t> </a:t>
            </a:r>
            <a:r>
              <a:rPr sz="1100" spc="-50" dirty="0">
                <a:latin typeface="Georgia"/>
                <a:cs typeface="Georgia"/>
              </a:rPr>
              <a:t>number</a:t>
            </a:r>
            <a:r>
              <a:rPr sz="1100" spc="105" dirty="0">
                <a:latin typeface="Georgia"/>
                <a:cs typeface="Georgia"/>
              </a:rPr>
              <a:t> </a:t>
            </a:r>
            <a:r>
              <a:rPr sz="1100" spc="-40" dirty="0">
                <a:latin typeface="Georgia"/>
                <a:cs typeface="Georgia"/>
              </a:rPr>
              <a:t>of</a:t>
            </a:r>
            <a:r>
              <a:rPr sz="1100" spc="100" dirty="0">
                <a:latin typeface="Georgia"/>
                <a:cs typeface="Georgia"/>
              </a:rPr>
              <a:t> </a:t>
            </a:r>
            <a:r>
              <a:rPr sz="1100" spc="-40" dirty="0">
                <a:latin typeface="Georgia"/>
                <a:cs typeface="Georgia"/>
              </a:rPr>
              <a:t>ordered</a:t>
            </a:r>
            <a:r>
              <a:rPr sz="1100" spc="100" dirty="0">
                <a:latin typeface="Georgia"/>
                <a:cs typeface="Georgia"/>
              </a:rPr>
              <a:t> </a:t>
            </a:r>
            <a:r>
              <a:rPr sz="1100" spc="-25" dirty="0">
                <a:latin typeface="Georgia"/>
                <a:cs typeface="Georgia"/>
              </a:rPr>
              <a:t>categories.</a:t>
            </a:r>
            <a:endParaRPr sz="1100">
              <a:latin typeface="Georgia"/>
              <a:cs typeface="Georgia"/>
            </a:endParaRPr>
          </a:p>
          <a:p>
            <a:pPr marL="12700">
              <a:lnSpc>
                <a:spcPct val="100000"/>
              </a:lnSpc>
              <a:spcBef>
                <a:spcPts val="415"/>
              </a:spcBef>
            </a:pPr>
            <a:r>
              <a:rPr sz="1100" spc="-55" dirty="0">
                <a:latin typeface="Georgia"/>
                <a:cs typeface="Georgia"/>
              </a:rPr>
              <a:t>From</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5" dirty="0">
                <a:latin typeface="Georgia"/>
                <a:cs typeface="Georgia"/>
              </a:rPr>
              <a:t>view</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25" dirty="0">
                <a:latin typeface="Georgia"/>
                <a:cs typeface="Georgia"/>
              </a:rPr>
              <a:t>descriptive</a:t>
            </a:r>
            <a:r>
              <a:rPr sz="1100" spc="95" dirty="0">
                <a:latin typeface="Georgia"/>
                <a:cs typeface="Georgia"/>
              </a:rPr>
              <a:t> </a:t>
            </a:r>
            <a:r>
              <a:rPr sz="1100" spc="-20" dirty="0">
                <a:latin typeface="Georgia"/>
                <a:cs typeface="Georgia"/>
              </a:rPr>
              <a:t>statistics:</a:t>
            </a:r>
            <a:endParaRPr sz="1100">
              <a:latin typeface="Georgia"/>
              <a:cs typeface="Georgia"/>
            </a:endParaRPr>
          </a:p>
          <a:p>
            <a:pPr marL="289560" marR="2451735">
              <a:lnSpc>
                <a:spcPct val="120100"/>
              </a:lnSpc>
              <a:spcBef>
                <a:spcPts val="180"/>
              </a:spcBef>
            </a:pPr>
            <a:r>
              <a:rPr sz="1000" spc="10" dirty="0">
                <a:latin typeface="Georgia"/>
                <a:cs typeface="Georgia"/>
              </a:rPr>
              <a:t>The</a:t>
            </a:r>
            <a:r>
              <a:rPr sz="1000" spc="85" dirty="0">
                <a:latin typeface="Georgia"/>
                <a:cs typeface="Georgia"/>
              </a:rPr>
              <a:t> </a:t>
            </a:r>
            <a:r>
              <a:rPr sz="1000" i="1" spc="15" dirty="0">
                <a:latin typeface="Times New Roman"/>
                <a:cs typeface="Times New Roman"/>
              </a:rPr>
              <a:t>mode</a:t>
            </a:r>
            <a:r>
              <a:rPr sz="1000" i="1" spc="150" dirty="0">
                <a:latin typeface="Times New Roman"/>
                <a:cs typeface="Times New Roman"/>
              </a:rPr>
              <a:t> </a:t>
            </a:r>
            <a:r>
              <a:rPr sz="1000" spc="-25" dirty="0">
                <a:latin typeface="Georgia"/>
                <a:cs typeface="Georgia"/>
              </a:rPr>
              <a:t>and</a:t>
            </a:r>
            <a:r>
              <a:rPr sz="1000" spc="85" dirty="0">
                <a:latin typeface="Georgia"/>
                <a:cs typeface="Georgia"/>
              </a:rPr>
              <a:t> </a:t>
            </a:r>
            <a:r>
              <a:rPr sz="1000" i="1" spc="25" dirty="0">
                <a:latin typeface="Times New Roman"/>
                <a:cs typeface="Times New Roman"/>
              </a:rPr>
              <a:t>median</a:t>
            </a:r>
            <a:r>
              <a:rPr sz="1000" i="1" spc="155" dirty="0">
                <a:latin typeface="Times New Roman"/>
                <a:cs typeface="Times New Roman"/>
              </a:rPr>
              <a:t> </a:t>
            </a:r>
            <a:r>
              <a:rPr sz="1000" spc="-30" dirty="0">
                <a:latin typeface="Georgia"/>
                <a:cs typeface="Georgia"/>
              </a:rPr>
              <a:t>values</a:t>
            </a:r>
            <a:r>
              <a:rPr sz="1000" spc="85" dirty="0">
                <a:latin typeface="Georgia"/>
                <a:cs typeface="Georgia"/>
              </a:rPr>
              <a:t> </a:t>
            </a:r>
            <a:r>
              <a:rPr sz="1000" spc="-30" dirty="0">
                <a:latin typeface="Georgia"/>
                <a:cs typeface="Georgia"/>
              </a:rPr>
              <a:t>are</a:t>
            </a:r>
            <a:r>
              <a:rPr sz="1000" spc="85" dirty="0">
                <a:latin typeface="Georgia"/>
                <a:cs typeface="Georgia"/>
              </a:rPr>
              <a:t> </a:t>
            </a:r>
            <a:r>
              <a:rPr sz="1000" spc="-15" dirty="0">
                <a:latin typeface="Georgia"/>
                <a:cs typeface="Georgia"/>
              </a:rPr>
              <a:t>existing. </a:t>
            </a:r>
            <a:r>
              <a:rPr sz="1000" spc="-225" dirty="0">
                <a:latin typeface="Georgia"/>
                <a:cs typeface="Georgia"/>
              </a:rPr>
              <a:t> </a:t>
            </a:r>
            <a:r>
              <a:rPr sz="1000" spc="20" dirty="0">
                <a:latin typeface="Georgia"/>
                <a:cs typeface="Georgia"/>
              </a:rPr>
              <a:t>But</a:t>
            </a:r>
            <a:r>
              <a:rPr sz="1000" spc="85" dirty="0">
                <a:latin typeface="Georgia"/>
                <a:cs typeface="Georgia"/>
              </a:rPr>
              <a:t> </a:t>
            </a:r>
            <a:r>
              <a:rPr sz="1000" spc="-15" dirty="0">
                <a:latin typeface="Georgia"/>
                <a:cs typeface="Georgia"/>
              </a:rPr>
              <a:t>the</a:t>
            </a:r>
            <a:r>
              <a:rPr sz="1000" spc="90" dirty="0">
                <a:latin typeface="Georgia"/>
                <a:cs typeface="Georgia"/>
              </a:rPr>
              <a:t> </a:t>
            </a:r>
            <a:r>
              <a:rPr sz="1000" i="1" spc="25" dirty="0">
                <a:latin typeface="Times New Roman"/>
                <a:cs typeface="Times New Roman"/>
              </a:rPr>
              <a:t>mean</a:t>
            </a:r>
            <a:r>
              <a:rPr sz="1000" i="1" spc="155" dirty="0">
                <a:latin typeface="Times New Roman"/>
                <a:cs typeface="Times New Roman"/>
              </a:rPr>
              <a:t> </a:t>
            </a:r>
            <a:r>
              <a:rPr sz="1000" spc="-20" dirty="0">
                <a:latin typeface="Georgia"/>
                <a:cs typeface="Georgia"/>
              </a:rPr>
              <a:t>cannot</a:t>
            </a:r>
            <a:r>
              <a:rPr sz="1000" spc="90" dirty="0">
                <a:latin typeface="Georgia"/>
                <a:cs typeface="Georgia"/>
              </a:rPr>
              <a:t> </a:t>
            </a:r>
            <a:r>
              <a:rPr sz="1000" spc="-15" dirty="0">
                <a:latin typeface="Georgia"/>
                <a:cs typeface="Georgia"/>
              </a:rPr>
              <a:t>be</a:t>
            </a:r>
            <a:r>
              <a:rPr sz="1000" spc="90" dirty="0">
                <a:latin typeface="Georgia"/>
                <a:cs typeface="Georgia"/>
              </a:rPr>
              <a:t> </a:t>
            </a:r>
            <a:r>
              <a:rPr sz="1000" spc="-30" dirty="0">
                <a:latin typeface="Georgia"/>
                <a:cs typeface="Georgia"/>
              </a:rPr>
              <a:t>defined.</a:t>
            </a:r>
            <a:endParaRPr sz="1000">
              <a:latin typeface="Georgia"/>
              <a:cs typeface="Georgia"/>
            </a:endParaRPr>
          </a:p>
        </p:txBody>
      </p:sp>
      <p:grpSp>
        <p:nvGrpSpPr>
          <p:cNvPr id="15" name="object 15"/>
          <p:cNvGrpSpPr/>
          <p:nvPr/>
        </p:nvGrpSpPr>
        <p:grpSpPr>
          <a:xfrm>
            <a:off x="0" y="3121545"/>
            <a:ext cx="5760085" cy="118745"/>
            <a:chOff x="0" y="3121545"/>
            <a:chExt cx="5760085" cy="118745"/>
          </a:xfrm>
        </p:grpSpPr>
        <p:sp>
          <p:nvSpPr>
            <p:cNvPr id="16" name="object 1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7" name="object 1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8" name="object 1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9" name="object 19"/>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20" name="object 20"/>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17</a:t>
            </a:fld>
            <a:r>
              <a:rPr spc="-25" dirty="0"/>
              <a:t> </a:t>
            </a:r>
            <a:r>
              <a:rPr spc="80" dirty="0"/>
              <a:t>/</a:t>
            </a:r>
            <a:r>
              <a:rPr spc="-25" dirty="0"/>
              <a:t> </a:t>
            </a:r>
            <a:r>
              <a:rPr spc="40" dirty="0"/>
              <a:t>106</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466850" cy="244475"/>
          </a:xfrm>
          <a:prstGeom prst="rect">
            <a:avLst/>
          </a:prstGeom>
        </p:spPr>
        <p:txBody>
          <a:bodyPr vert="horz" wrap="square" lIns="0" tIns="17145" rIns="0" bIns="0" rtlCol="0">
            <a:spAutoFit/>
          </a:bodyPr>
          <a:lstStyle/>
          <a:p>
            <a:pPr marL="12700">
              <a:lnSpc>
                <a:spcPct val="100000"/>
              </a:lnSpc>
              <a:spcBef>
                <a:spcPts val="135"/>
              </a:spcBef>
            </a:pPr>
            <a:r>
              <a:rPr spc="20" dirty="0"/>
              <a:t>Numeric</a:t>
            </a:r>
            <a:r>
              <a:rPr spc="55" dirty="0"/>
              <a:t> attributes</a:t>
            </a:r>
          </a:p>
        </p:txBody>
      </p:sp>
      <p:sp>
        <p:nvSpPr>
          <p:cNvPr id="3" name="object 3"/>
          <p:cNvSpPr/>
          <p:nvPr/>
        </p:nvSpPr>
        <p:spPr>
          <a:xfrm>
            <a:off x="337972" y="112248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1336027"/>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337972" y="157716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620229" y="179070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1973757"/>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txBox="1"/>
          <p:nvPr/>
        </p:nvSpPr>
        <p:spPr>
          <a:xfrm>
            <a:off x="454177" y="971618"/>
            <a:ext cx="4885690" cy="1094740"/>
          </a:xfrm>
          <a:prstGeom prst="rect">
            <a:avLst/>
          </a:prstGeom>
        </p:spPr>
        <p:txBody>
          <a:bodyPr vert="horz" wrap="square" lIns="0" tIns="70485" rIns="0" bIns="0" rtlCol="0">
            <a:spAutoFit/>
          </a:bodyPr>
          <a:lstStyle/>
          <a:p>
            <a:pPr marL="12700">
              <a:lnSpc>
                <a:spcPct val="100000"/>
              </a:lnSpc>
              <a:spcBef>
                <a:spcPts val="555"/>
              </a:spcBef>
            </a:pPr>
            <a:r>
              <a:rPr sz="1100" spc="70" dirty="0">
                <a:latin typeface="Georgia"/>
                <a:cs typeface="Georgia"/>
              </a:rPr>
              <a:t>A</a:t>
            </a:r>
            <a:r>
              <a:rPr sz="1100" spc="85" dirty="0">
                <a:latin typeface="Georgia"/>
                <a:cs typeface="Georgia"/>
              </a:rPr>
              <a:t> </a:t>
            </a:r>
            <a:r>
              <a:rPr sz="1100" b="1" spc="-70" dirty="0">
                <a:latin typeface="Georgia"/>
                <a:cs typeface="Georgia"/>
              </a:rPr>
              <a:t>numeric</a:t>
            </a:r>
            <a:r>
              <a:rPr sz="1100" b="1" spc="125" dirty="0">
                <a:latin typeface="Georgia"/>
                <a:cs typeface="Georgia"/>
              </a:rPr>
              <a:t> </a:t>
            </a:r>
            <a:r>
              <a:rPr sz="1100" b="1" spc="-20" dirty="0">
                <a:latin typeface="Georgia"/>
                <a:cs typeface="Georgia"/>
              </a:rPr>
              <a:t>attribute</a:t>
            </a:r>
            <a:endParaRPr sz="1100">
              <a:latin typeface="Georgia"/>
              <a:cs typeface="Georgia"/>
            </a:endParaRPr>
          </a:p>
          <a:p>
            <a:pPr marL="289560">
              <a:lnSpc>
                <a:spcPct val="100000"/>
              </a:lnSpc>
              <a:spcBef>
                <a:spcPts val="420"/>
              </a:spcBef>
            </a:pPr>
            <a:r>
              <a:rPr sz="1000" spc="-35" dirty="0">
                <a:latin typeface="Georgia"/>
                <a:cs typeface="Georgia"/>
              </a:rPr>
              <a:t>is</a:t>
            </a:r>
            <a:r>
              <a:rPr sz="1000" spc="95" dirty="0">
                <a:latin typeface="Georgia"/>
                <a:cs typeface="Georgia"/>
              </a:rPr>
              <a:t> </a:t>
            </a:r>
            <a:r>
              <a:rPr sz="1000" spc="-10" dirty="0">
                <a:latin typeface="Georgia"/>
                <a:cs typeface="Georgia"/>
              </a:rPr>
              <a:t>a</a:t>
            </a:r>
            <a:r>
              <a:rPr sz="1000" spc="95" dirty="0">
                <a:latin typeface="Georgia"/>
                <a:cs typeface="Georgia"/>
              </a:rPr>
              <a:t> </a:t>
            </a:r>
            <a:r>
              <a:rPr sz="1000" b="1" spc="30" dirty="0">
                <a:latin typeface="Cambria"/>
                <a:cs typeface="Cambria"/>
              </a:rPr>
              <a:t>quantitative</a:t>
            </a:r>
            <a:r>
              <a:rPr sz="1000" b="1" spc="114" dirty="0">
                <a:latin typeface="Cambria"/>
                <a:cs typeface="Cambria"/>
              </a:rPr>
              <a:t> </a:t>
            </a:r>
            <a:r>
              <a:rPr sz="1000" spc="-25" dirty="0">
                <a:latin typeface="Georgia"/>
                <a:cs typeface="Georgia"/>
              </a:rPr>
              <a:t>and</a:t>
            </a:r>
            <a:r>
              <a:rPr sz="1000" spc="95" dirty="0">
                <a:latin typeface="Georgia"/>
                <a:cs typeface="Georgia"/>
              </a:rPr>
              <a:t> </a:t>
            </a:r>
            <a:r>
              <a:rPr sz="1000" b="1" spc="15" dirty="0">
                <a:latin typeface="Cambria"/>
                <a:cs typeface="Cambria"/>
              </a:rPr>
              <a:t>measurable</a:t>
            </a:r>
            <a:r>
              <a:rPr sz="1000" b="1" spc="110" dirty="0">
                <a:latin typeface="Cambria"/>
                <a:cs typeface="Cambria"/>
              </a:rPr>
              <a:t> </a:t>
            </a:r>
            <a:r>
              <a:rPr sz="1000" spc="-20" dirty="0">
                <a:latin typeface="Georgia"/>
                <a:cs typeface="Georgia"/>
              </a:rPr>
              <a:t>quantity,</a:t>
            </a:r>
            <a:r>
              <a:rPr sz="1000" spc="95" dirty="0">
                <a:latin typeface="Georgia"/>
                <a:cs typeface="Georgia"/>
              </a:rPr>
              <a:t> </a:t>
            </a:r>
            <a:r>
              <a:rPr sz="1000" spc="-35" dirty="0">
                <a:latin typeface="Georgia"/>
                <a:cs typeface="Georgia"/>
              </a:rPr>
              <a:t>represented</a:t>
            </a:r>
            <a:r>
              <a:rPr sz="1000" spc="95" dirty="0">
                <a:latin typeface="Georgia"/>
                <a:cs typeface="Georgia"/>
              </a:rPr>
              <a:t> </a:t>
            </a:r>
            <a:r>
              <a:rPr sz="1000" spc="-30" dirty="0">
                <a:latin typeface="Georgia"/>
                <a:cs typeface="Georgia"/>
              </a:rPr>
              <a:t>in</a:t>
            </a:r>
            <a:r>
              <a:rPr sz="1000" spc="95" dirty="0">
                <a:latin typeface="Georgia"/>
                <a:cs typeface="Georgia"/>
              </a:rPr>
              <a:t> </a:t>
            </a:r>
            <a:r>
              <a:rPr sz="1000" spc="-30" dirty="0">
                <a:latin typeface="Georgia"/>
                <a:cs typeface="Georgia"/>
              </a:rPr>
              <a:t>integer</a:t>
            </a:r>
            <a:r>
              <a:rPr sz="1000" spc="95" dirty="0">
                <a:latin typeface="Georgia"/>
                <a:cs typeface="Georgia"/>
              </a:rPr>
              <a:t> </a:t>
            </a:r>
            <a:r>
              <a:rPr sz="1000" spc="-35" dirty="0">
                <a:latin typeface="Georgia"/>
                <a:cs typeface="Georgia"/>
              </a:rPr>
              <a:t>or</a:t>
            </a:r>
            <a:r>
              <a:rPr sz="1000" spc="95" dirty="0">
                <a:latin typeface="Georgia"/>
                <a:cs typeface="Georgia"/>
              </a:rPr>
              <a:t> </a:t>
            </a:r>
            <a:r>
              <a:rPr sz="1000" spc="-25" dirty="0">
                <a:latin typeface="Georgia"/>
                <a:cs typeface="Georgia"/>
              </a:rPr>
              <a:t>real</a:t>
            </a:r>
            <a:r>
              <a:rPr sz="1000" spc="95" dirty="0">
                <a:latin typeface="Georgia"/>
                <a:cs typeface="Georgia"/>
              </a:rPr>
              <a:t> </a:t>
            </a:r>
            <a:r>
              <a:rPr sz="1000" spc="-25" dirty="0">
                <a:latin typeface="Georgia"/>
                <a:cs typeface="Georgia"/>
              </a:rPr>
              <a:t>values.</a:t>
            </a:r>
            <a:endParaRPr sz="1000">
              <a:latin typeface="Georgia"/>
              <a:cs typeface="Georgia"/>
            </a:endParaRPr>
          </a:p>
          <a:p>
            <a:pPr marL="12700">
              <a:lnSpc>
                <a:spcPct val="100000"/>
              </a:lnSpc>
              <a:spcBef>
                <a:spcPts val="640"/>
              </a:spcBef>
            </a:pPr>
            <a:r>
              <a:rPr sz="1100" spc="-35" dirty="0">
                <a:latin typeface="Georgia"/>
                <a:cs typeface="Georgia"/>
              </a:rPr>
              <a:t>Numeric</a:t>
            </a:r>
            <a:r>
              <a:rPr sz="1100" spc="80" dirty="0">
                <a:latin typeface="Georgia"/>
                <a:cs typeface="Georgia"/>
              </a:rPr>
              <a:t> </a:t>
            </a:r>
            <a:r>
              <a:rPr sz="1100" spc="-10" dirty="0">
                <a:latin typeface="Georgia"/>
                <a:cs typeface="Georgia"/>
              </a:rPr>
              <a:t>attributes</a:t>
            </a:r>
            <a:r>
              <a:rPr sz="1100" spc="80" dirty="0">
                <a:latin typeface="Georgia"/>
                <a:cs typeface="Georgia"/>
              </a:rPr>
              <a:t> </a:t>
            </a:r>
            <a:r>
              <a:rPr sz="1100" spc="-30" dirty="0">
                <a:latin typeface="Georgia"/>
                <a:cs typeface="Georgia"/>
              </a:rPr>
              <a:t>can</a:t>
            </a:r>
            <a:r>
              <a:rPr sz="1100" spc="85" dirty="0">
                <a:latin typeface="Georgia"/>
                <a:cs typeface="Georgia"/>
              </a:rPr>
              <a:t> </a:t>
            </a:r>
            <a:r>
              <a:rPr sz="1100" spc="-30" dirty="0">
                <a:latin typeface="Georgia"/>
                <a:cs typeface="Georgia"/>
              </a:rPr>
              <a:t>be:</a:t>
            </a:r>
            <a:endParaRPr sz="1100">
              <a:latin typeface="Georgia"/>
              <a:cs typeface="Georgia"/>
            </a:endParaRPr>
          </a:p>
          <a:p>
            <a:pPr marL="289560" marR="3789045">
              <a:lnSpc>
                <a:spcPct val="120100"/>
              </a:lnSpc>
              <a:spcBef>
                <a:spcPts val="180"/>
              </a:spcBef>
            </a:pPr>
            <a:r>
              <a:rPr sz="1000" spc="-30" dirty="0">
                <a:latin typeface="Georgia"/>
                <a:cs typeface="Georgia"/>
              </a:rPr>
              <a:t>Interval-scaled </a:t>
            </a:r>
            <a:r>
              <a:rPr sz="1000" spc="-229" dirty="0">
                <a:latin typeface="Georgia"/>
                <a:cs typeface="Georgia"/>
              </a:rPr>
              <a:t> </a:t>
            </a:r>
            <a:r>
              <a:rPr sz="1000" spc="-20" dirty="0">
                <a:latin typeface="Georgia"/>
                <a:cs typeface="Georgia"/>
              </a:rPr>
              <a:t>Ratio-scaled</a:t>
            </a:r>
            <a:endParaRPr sz="10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18</a:t>
            </a:fld>
            <a:r>
              <a:rPr spc="-25" dirty="0"/>
              <a:t> </a:t>
            </a:r>
            <a:r>
              <a:rPr spc="80" dirty="0"/>
              <a:t>/</a:t>
            </a:r>
            <a:r>
              <a:rPr spc="-25" dirty="0"/>
              <a:t> </a:t>
            </a:r>
            <a:r>
              <a:rPr spc="40" dirty="0"/>
              <a:t>106</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948814" cy="244475"/>
          </a:xfrm>
          <a:prstGeom prst="rect">
            <a:avLst/>
          </a:prstGeom>
        </p:spPr>
        <p:txBody>
          <a:bodyPr vert="horz" wrap="square" lIns="0" tIns="17145" rIns="0" bIns="0" rtlCol="0">
            <a:spAutoFit/>
          </a:bodyPr>
          <a:lstStyle/>
          <a:p>
            <a:pPr marL="12700">
              <a:lnSpc>
                <a:spcPct val="100000"/>
              </a:lnSpc>
              <a:spcBef>
                <a:spcPts val="135"/>
              </a:spcBef>
            </a:pPr>
            <a:r>
              <a:rPr spc="15" dirty="0"/>
              <a:t>Interval–scaled</a:t>
            </a:r>
            <a:r>
              <a:rPr spc="70" dirty="0"/>
              <a:t> </a:t>
            </a:r>
            <a:r>
              <a:rPr spc="55" dirty="0"/>
              <a:t>attributes</a:t>
            </a:r>
          </a:p>
        </p:txBody>
      </p:sp>
      <p:sp>
        <p:nvSpPr>
          <p:cNvPr id="3" name="object 3"/>
          <p:cNvSpPr/>
          <p:nvPr/>
        </p:nvSpPr>
        <p:spPr>
          <a:xfrm>
            <a:off x="337972" y="74324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98146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21968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44070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1654238"/>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183729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txBox="1"/>
          <p:nvPr/>
        </p:nvSpPr>
        <p:spPr>
          <a:xfrm>
            <a:off x="454177" y="579663"/>
            <a:ext cx="5085080" cy="2056764"/>
          </a:xfrm>
          <a:prstGeom prst="rect">
            <a:avLst/>
          </a:prstGeom>
        </p:spPr>
        <p:txBody>
          <a:bodyPr vert="horz" wrap="square" lIns="0" tIns="12700" rIns="0" bIns="0" rtlCol="0">
            <a:spAutoFit/>
          </a:bodyPr>
          <a:lstStyle/>
          <a:p>
            <a:pPr marL="12700" marR="531495">
              <a:lnSpc>
                <a:spcPct val="142100"/>
              </a:lnSpc>
              <a:spcBef>
                <a:spcPts val="100"/>
              </a:spcBef>
            </a:pPr>
            <a:r>
              <a:rPr sz="1100" b="1" spc="-55" dirty="0">
                <a:latin typeface="Georgia"/>
                <a:cs typeface="Georgia"/>
              </a:rPr>
              <a:t>Interval–scaled</a:t>
            </a:r>
            <a:r>
              <a:rPr sz="1100" b="1" spc="140" dirty="0">
                <a:latin typeface="Georgia"/>
                <a:cs typeface="Georgia"/>
              </a:rPr>
              <a:t> </a:t>
            </a:r>
            <a:r>
              <a:rPr sz="1100" b="1" spc="-25" dirty="0">
                <a:latin typeface="Georgia"/>
                <a:cs typeface="Georgia"/>
              </a:rPr>
              <a:t>attributes</a:t>
            </a:r>
            <a:r>
              <a:rPr sz="1100" b="1" spc="80" dirty="0">
                <a:latin typeface="Georgia"/>
                <a:cs typeface="Georgia"/>
              </a:rPr>
              <a:t> </a:t>
            </a:r>
            <a:r>
              <a:rPr sz="1100" spc="-30" dirty="0">
                <a:latin typeface="Georgia"/>
                <a:cs typeface="Georgia"/>
              </a:rPr>
              <a:t>are</a:t>
            </a:r>
            <a:r>
              <a:rPr sz="1100" spc="100" dirty="0">
                <a:latin typeface="Georgia"/>
                <a:cs typeface="Georgia"/>
              </a:rPr>
              <a:t> </a:t>
            </a:r>
            <a:r>
              <a:rPr sz="1100" spc="-40" dirty="0">
                <a:latin typeface="Georgia"/>
                <a:cs typeface="Georgia"/>
              </a:rPr>
              <a:t>measured</a:t>
            </a:r>
            <a:r>
              <a:rPr sz="1100" spc="100" dirty="0">
                <a:latin typeface="Georgia"/>
                <a:cs typeface="Georgia"/>
              </a:rPr>
              <a:t> </a:t>
            </a:r>
            <a:r>
              <a:rPr sz="1100" spc="-50" dirty="0">
                <a:latin typeface="Georgia"/>
                <a:cs typeface="Georgia"/>
              </a:rPr>
              <a:t>on</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30" dirty="0">
                <a:latin typeface="Georgia"/>
                <a:cs typeface="Georgia"/>
              </a:rPr>
              <a:t>scale</a:t>
            </a:r>
            <a:r>
              <a:rPr sz="1100" spc="100" dirty="0">
                <a:latin typeface="Georgia"/>
                <a:cs typeface="Georgia"/>
              </a:rPr>
              <a:t> </a:t>
            </a:r>
            <a:r>
              <a:rPr sz="1100" spc="-40" dirty="0">
                <a:latin typeface="Georgia"/>
                <a:cs typeface="Georgia"/>
              </a:rPr>
              <a:t>of</a:t>
            </a:r>
            <a:r>
              <a:rPr sz="1100" spc="175" dirty="0">
                <a:latin typeface="Georgia"/>
                <a:cs typeface="Georgia"/>
              </a:rPr>
              <a:t> </a:t>
            </a:r>
            <a:r>
              <a:rPr sz="1100" b="1" spc="-60" dirty="0">
                <a:latin typeface="Georgia"/>
                <a:cs typeface="Georgia"/>
              </a:rPr>
              <a:t>equal–size</a:t>
            </a:r>
            <a:r>
              <a:rPr sz="1100" b="1" spc="85" dirty="0">
                <a:latin typeface="Georgia"/>
                <a:cs typeface="Georgia"/>
              </a:rPr>
              <a:t> </a:t>
            </a:r>
            <a:r>
              <a:rPr sz="1100" spc="-20" dirty="0">
                <a:latin typeface="Georgia"/>
                <a:cs typeface="Georgia"/>
              </a:rPr>
              <a:t>units. </a:t>
            </a:r>
            <a:r>
              <a:rPr sz="1100" spc="-250" dirty="0">
                <a:latin typeface="Georgia"/>
                <a:cs typeface="Georgia"/>
              </a:rPr>
              <a:t> </a:t>
            </a:r>
            <a:r>
              <a:rPr sz="1100" spc="5" dirty="0">
                <a:latin typeface="Georgia"/>
                <a:cs typeface="Georgia"/>
              </a:rPr>
              <a:t>The</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40" dirty="0">
                <a:latin typeface="Georgia"/>
                <a:cs typeface="Georgia"/>
              </a:rPr>
              <a:t>have</a:t>
            </a:r>
            <a:r>
              <a:rPr sz="1100" spc="95" dirty="0">
                <a:latin typeface="Georgia"/>
                <a:cs typeface="Georgia"/>
              </a:rPr>
              <a:t> </a:t>
            </a:r>
            <a:r>
              <a:rPr sz="1100" b="1" spc="-60" dirty="0">
                <a:latin typeface="Georgia"/>
                <a:cs typeface="Georgia"/>
              </a:rPr>
              <a:t>order</a:t>
            </a:r>
            <a:r>
              <a:rPr sz="1100" b="1" spc="80" dirty="0">
                <a:latin typeface="Georgia"/>
                <a:cs typeface="Georgia"/>
              </a:rPr>
              <a:t> </a:t>
            </a:r>
            <a:r>
              <a:rPr sz="1100" spc="-30" dirty="0">
                <a:latin typeface="Georgia"/>
                <a:cs typeface="Georgia"/>
              </a:rPr>
              <a:t>and</a:t>
            </a:r>
            <a:r>
              <a:rPr sz="1100" spc="95" dirty="0">
                <a:latin typeface="Georgia"/>
                <a:cs typeface="Georgia"/>
              </a:rPr>
              <a:t> </a:t>
            </a:r>
            <a:r>
              <a:rPr sz="1100" spc="-30" dirty="0">
                <a:latin typeface="Georgia"/>
                <a:cs typeface="Georgia"/>
              </a:rPr>
              <a:t>can</a:t>
            </a:r>
            <a:r>
              <a:rPr sz="1100" spc="95" dirty="0">
                <a:latin typeface="Georgia"/>
                <a:cs typeface="Georgia"/>
              </a:rPr>
              <a:t> </a:t>
            </a:r>
            <a:r>
              <a:rPr sz="1100" spc="-20" dirty="0">
                <a:latin typeface="Georgia"/>
                <a:cs typeface="Georgia"/>
              </a:rPr>
              <a:t>be</a:t>
            </a:r>
            <a:r>
              <a:rPr sz="1100" spc="95" dirty="0">
                <a:latin typeface="Georgia"/>
                <a:cs typeface="Georgia"/>
              </a:rPr>
              <a:t> </a:t>
            </a:r>
            <a:r>
              <a:rPr sz="1100" spc="-20" dirty="0">
                <a:latin typeface="Georgia"/>
                <a:cs typeface="Georgia"/>
              </a:rPr>
              <a:t>positive,</a:t>
            </a:r>
            <a:r>
              <a:rPr sz="1100" spc="95" dirty="0">
                <a:latin typeface="Georgia"/>
                <a:cs typeface="Georgia"/>
              </a:rPr>
              <a:t> </a:t>
            </a:r>
            <a:r>
              <a:rPr sz="1100" spc="-65" dirty="0">
                <a:latin typeface="Georgia"/>
                <a:cs typeface="Georgia"/>
              </a:rPr>
              <a:t>0,</a:t>
            </a:r>
            <a:r>
              <a:rPr sz="1100" spc="95" dirty="0">
                <a:latin typeface="Georgia"/>
                <a:cs typeface="Georgia"/>
              </a:rPr>
              <a:t> </a:t>
            </a:r>
            <a:r>
              <a:rPr sz="1100" spc="-40" dirty="0">
                <a:latin typeface="Georgia"/>
                <a:cs typeface="Georgia"/>
              </a:rPr>
              <a:t>or</a:t>
            </a:r>
            <a:r>
              <a:rPr sz="1100" spc="95" dirty="0">
                <a:latin typeface="Georgia"/>
                <a:cs typeface="Georgia"/>
              </a:rPr>
              <a:t> </a:t>
            </a:r>
            <a:r>
              <a:rPr sz="1100" spc="-20" dirty="0">
                <a:latin typeface="Georgia"/>
                <a:cs typeface="Georgia"/>
              </a:rPr>
              <a:t>negative.</a:t>
            </a:r>
            <a:endParaRPr sz="1100">
              <a:latin typeface="Georgia"/>
              <a:cs typeface="Georgia"/>
            </a:endParaRPr>
          </a:p>
          <a:p>
            <a:pPr marL="12700" marR="129539">
              <a:lnSpc>
                <a:spcPct val="131800"/>
              </a:lnSpc>
              <a:spcBef>
                <a:spcPts val="135"/>
              </a:spcBef>
            </a:pPr>
            <a:r>
              <a:rPr sz="1100" spc="-5" dirty="0">
                <a:latin typeface="Georgia"/>
                <a:cs typeface="Georgia"/>
              </a:rPr>
              <a:t>This attribute type </a:t>
            </a:r>
            <a:r>
              <a:rPr sz="1100" spc="-35" dirty="0">
                <a:latin typeface="Georgia"/>
                <a:cs typeface="Georgia"/>
              </a:rPr>
              <a:t>allows</a:t>
            </a:r>
            <a:r>
              <a:rPr sz="1100" spc="-30" dirty="0">
                <a:latin typeface="Georgia"/>
                <a:cs typeface="Georgia"/>
              </a:rPr>
              <a:t> </a:t>
            </a:r>
            <a:r>
              <a:rPr sz="1100" spc="-10" dirty="0">
                <a:latin typeface="Georgia"/>
                <a:cs typeface="Georgia"/>
              </a:rPr>
              <a:t>to </a:t>
            </a:r>
            <a:r>
              <a:rPr sz="1100" spc="-40" dirty="0">
                <a:latin typeface="Georgia"/>
                <a:cs typeface="Georgia"/>
              </a:rPr>
              <a:t>compare</a:t>
            </a:r>
            <a:r>
              <a:rPr sz="1100" spc="-35" dirty="0">
                <a:latin typeface="Georgia"/>
                <a:cs typeface="Georgia"/>
              </a:rPr>
              <a:t> </a:t>
            </a:r>
            <a:r>
              <a:rPr sz="1100" spc="-30" dirty="0">
                <a:latin typeface="Georgia"/>
                <a:cs typeface="Georgia"/>
              </a:rPr>
              <a:t>and</a:t>
            </a:r>
            <a:r>
              <a:rPr sz="1100" spc="-25" dirty="0">
                <a:latin typeface="Georgia"/>
                <a:cs typeface="Georgia"/>
              </a:rPr>
              <a:t> quantify</a:t>
            </a:r>
            <a:r>
              <a:rPr sz="1100" spc="-20" dirty="0">
                <a:latin typeface="Georgia"/>
                <a:cs typeface="Georgia"/>
              </a:rPr>
              <a:t> the </a:t>
            </a:r>
            <a:r>
              <a:rPr sz="1100" spc="-40" dirty="0">
                <a:latin typeface="Georgia"/>
                <a:cs typeface="Georgia"/>
              </a:rPr>
              <a:t>difference</a:t>
            </a:r>
            <a:r>
              <a:rPr sz="1100" spc="-35" dirty="0">
                <a:latin typeface="Georgia"/>
                <a:cs typeface="Georgia"/>
              </a:rPr>
              <a:t> between</a:t>
            </a:r>
            <a:r>
              <a:rPr sz="1100" spc="-30" dirty="0">
                <a:latin typeface="Georgia"/>
                <a:cs typeface="Georgia"/>
              </a:rPr>
              <a:t> values. </a:t>
            </a:r>
            <a:r>
              <a:rPr sz="1100" spc="-254" dirty="0">
                <a:latin typeface="Georgia"/>
                <a:cs typeface="Georgia"/>
              </a:rPr>
              <a:t> </a:t>
            </a:r>
            <a:r>
              <a:rPr sz="1100" spc="-25" dirty="0">
                <a:latin typeface="Georgia"/>
                <a:cs typeface="Georgia"/>
              </a:rPr>
              <a:t>Examples:</a:t>
            </a:r>
            <a:endParaRPr sz="1100">
              <a:latin typeface="Georgia"/>
              <a:cs typeface="Georgia"/>
            </a:endParaRPr>
          </a:p>
          <a:p>
            <a:pPr marL="289560">
              <a:lnSpc>
                <a:spcPct val="100000"/>
              </a:lnSpc>
              <a:spcBef>
                <a:spcPts val="420"/>
              </a:spcBef>
            </a:pPr>
            <a:r>
              <a:rPr sz="1000" spc="10" dirty="0">
                <a:latin typeface="SimSun"/>
                <a:cs typeface="SimSun"/>
              </a:rPr>
              <a:t>Temperature</a:t>
            </a:r>
            <a:r>
              <a:rPr sz="1000" spc="10" dirty="0">
                <a:latin typeface="Georgia"/>
                <a:cs typeface="Georgia"/>
              </a:rPr>
              <a:t>:</a:t>
            </a:r>
            <a:r>
              <a:rPr sz="1000" spc="200" dirty="0">
                <a:latin typeface="Georgia"/>
                <a:cs typeface="Georgia"/>
              </a:rPr>
              <a:t> </a:t>
            </a:r>
            <a:r>
              <a:rPr sz="1000" spc="10" dirty="0">
                <a:latin typeface="Georgia"/>
                <a:cs typeface="Georgia"/>
              </a:rPr>
              <a:t>15oC,</a:t>
            </a:r>
            <a:r>
              <a:rPr sz="1000" spc="95" dirty="0">
                <a:latin typeface="Georgia"/>
                <a:cs typeface="Georgia"/>
              </a:rPr>
              <a:t> </a:t>
            </a:r>
            <a:r>
              <a:rPr sz="1000" spc="-5" dirty="0">
                <a:latin typeface="Georgia"/>
                <a:cs typeface="Georgia"/>
              </a:rPr>
              <a:t>18oC,</a:t>
            </a:r>
            <a:r>
              <a:rPr sz="1000" spc="95" dirty="0">
                <a:latin typeface="Georgia"/>
                <a:cs typeface="Georgia"/>
              </a:rPr>
              <a:t> </a:t>
            </a:r>
            <a:r>
              <a:rPr sz="1000" spc="-35" dirty="0">
                <a:latin typeface="Georgia"/>
                <a:cs typeface="Georgia"/>
              </a:rPr>
              <a:t>20oC,</a:t>
            </a:r>
            <a:r>
              <a:rPr sz="1000" spc="95" dirty="0">
                <a:latin typeface="Georgia"/>
                <a:cs typeface="Georgia"/>
              </a:rPr>
              <a:t> </a:t>
            </a:r>
            <a:r>
              <a:rPr sz="1000" spc="-15" dirty="0">
                <a:latin typeface="Georgia"/>
                <a:cs typeface="Georgia"/>
              </a:rPr>
              <a:t>25oC,</a:t>
            </a:r>
            <a:r>
              <a:rPr sz="1000" spc="95" dirty="0">
                <a:latin typeface="Georgia"/>
                <a:cs typeface="Georgia"/>
              </a:rPr>
              <a:t> </a:t>
            </a:r>
            <a:r>
              <a:rPr sz="1000" spc="-30" dirty="0">
                <a:latin typeface="Georgia"/>
                <a:cs typeface="Georgia"/>
              </a:rPr>
              <a:t>30oC,</a:t>
            </a:r>
            <a:r>
              <a:rPr sz="1000" spc="95" dirty="0">
                <a:latin typeface="Georgia"/>
                <a:cs typeface="Georgia"/>
              </a:rPr>
              <a:t> </a:t>
            </a:r>
            <a:r>
              <a:rPr sz="1000" spc="-10" dirty="0">
                <a:latin typeface="Georgia"/>
                <a:cs typeface="Georgia"/>
              </a:rPr>
              <a:t>37oC,</a:t>
            </a:r>
            <a:r>
              <a:rPr sz="1000" spc="95" dirty="0">
                <a:latin typeface="Georgia"/>
                <a:cs typeface="Georgia"/>
              </a:rPr>
              <a:t> </a:t>
            </a:r>
            <a:r>
              <a:rPr sz="1000" spc="-5" dirty="0">
                <a:latin typeface="Georgia"/>
                <a:cs typeface="Georgia"/>
              </a:rPr>
              <a:t>etc.</a:t>
            </a:r>
            <a:endParaRPr sz="1000">
              <a:latin typeface="Georgia"/>
              <a:cs typeface="Georgia"/>
            </a:endParaRPr>
          </a:p>
          <a:p>
            <a:pPr marL="289560">
              <a:lnSpc>
                <a:spcPct val="100000"/>
              </a:lnSpc>
              <a:spcBef>
                <a:spcPts val="244"/>
              </a:spcBef>
            </a:pPr>
            <a:r>
              <a:rPr sz="1000" spc="10" dirty="0">
                <a:latin typeface="SimSun"/>
                <a:cs typeface="SimSun"/>
              </a:rPr>
              <a:t>CalendarYear</a:t>
            </a:r>
            <a:r>
              <a:rPr sz="1000" spc="10" dirty="0">
                <a:latin typeface="Georgia"/>
                <a:cs typeface="Georgia"/>
              </a:rPr>
              <a:t>:</a:t>
            </a:r>
            <a:r>
              <a:rPr sz="1000" spc="204" dirty="0">
                <a:latin typeface="Georgia"/>
                <a:cs typeface="Georgia"/>
              </a:rPr>
              <a:t> </a:t>
            </a:r>
            <a:r>
              <a:rPr sz="1000" spc="-25" dirty="0">
                <a:latin typeface="Georgia"/>
                <a:cs typeface="Georgia"/>
              </a:rPr>
              <a:t>1010,</a:t>
            </a:r>
            <a:r>
              <a:rPr sz="1000" spc="95" dirty="0">
                <a:latin typeface="Georgia"/>
                <a:cs typeface="Georgia"/>
              </a:rPr>
              <a:t> </a:t>
            </a:r>
            <a:r>
              <a:rPr sz="1000" spc="-25" dirty="0">
                <a:latin typeface="Georgia"/>
                <a:cs typeface="Georgia"/>
              </a:rPr>
              <a:t>1945,</a:t>
            </a:r>
            <a:r>
              <a:rPr sz="1000" spc="95" dirty="0">
                <a:latin typeface="Georgia"/>
                <a:cs typeface="Georgia"/>
              </a:rPr>
              <a:t> </a:t>
            </a:r>
            <a:r>
              <a:rPr sz="1000" spc="-25" dirty="0">
                <a:latin typeface="Georgia"/>
                <a:cs typeface="Georgia"/>
              </a:rPr>
              <a:t>1954,</a:t>
            </a:r>
            <a:r>
              <a:rPr sz="1000" spc="100" dirty="0">
                <a:latin typeface="Georgia"/>
                <a:cs typeface="Georgia"/>
              </a:rPr>
              <a:t> </a:t>
            </a:r>
            <a:r>
              <a:rPr sz="1000" spc="-50" dirty="0">
                <a:latin typeface="Georgia"/>
                <a:cs typeface="Georgia"/>
              </a:rPr>
              <a:t>2010,</a:t>
            </a:r>
            <a:r>
              <a:rPr sz="1000" spc="95" dirty="0">
                <a:latin typeface="Georgia"/>
                <a:cs typeface="Georgia"/>
              </a:rPr>
              <a:t> </a:t>
            </a:r>
            <a:r>
              <a:rPr sz="1000" spc="-75" dirty="0">
                <a:latin typeface="Georgia"/>
                <a:cs typeface="Georgia"/>
              </a:rPr>
              <a:t>2020,</a:t>
            </a:r>
            <a:r>
              <a:rPr sz="1000" spc="-65" dirty="0">
                <a:latin typeface="Georgia"/>
                <a:cs typeface="Georgia"/>
              </a:rPr>
              <a:t> 2022,</a:t>
            </a:r>
            <a:r>
              <a:rPr sz="1000" spc="100" dirty="0">
                <a:latin typeface="Georgia"/>
                <a:cs typeface="Georgia"/>
              </a:rPr>
              <a:t> </a:t>
            </a:r>
            <a:r>
              <a:rPr sz="1000" spc="-5" dirty="0">
                <a:latin typeface="Georgia"/>
                <a:cs typeface="Georgia"/>
              </a:rPr>
              <a:t>etc.</a:t>
            </a:r>
            <a:endParaRPr sz="1000">
              <a:latin typeface="Georgia"/>
              <a:cs typeface="Georgia"/>
            </a:endParaRPr>
          </a:p>
          <a:p>
            <a:pPr marL="12700" marR="5080">
              <a:lnSpc>
                <a:spcPct val="140000"/>
              </a:lnSpc>
              <a:spcBef>
                <a:spcPts val="245"/>
              </a:spcBef>
            </a:pPr>
            <a:r>
              <a:rPr sz="1100" spc="-25" dirty="0">
                <a:latin typeface="Georgia"/>
                <a:cs typeface="Georgia"/>
              </a:rPr>
              <a:t>Temperature</a:t>
            </a:r>
            <a:r>
              <a:rPr sz="1100" spc="80" dirty="0">
                <a:latin typeface="Georgia"/>
                <a:cs typeface="Georgia"/>
              </a:rPr>
              <a:t> </a:t>
            </a:r>
            <a:r>
              <a:rPr sz="1100" spc="-35" dirty="0">
                <a:latin typeface="Georgia"/>
                <a:cs typeface="Georgia"/>
              </a:rPr>
              <a:t>has</a:t>
            </a:r>
            <a:r>
              <a:rPr sz="1100" spc="80" dirty="0">
                <a:latin typeface="Georgia"/>
                <a:cs typeface="Georgia"/>
              </a:rPr>
              <a:t> </a:t>
            </a:r>
            <a:r>
              <a:rPr sz="1100" spc="-50" dirty="0">
                <a:latin typeface="Georgia"/>
                <a:cs typeface="Georgia"/>
              </a:rPr>
              <a:t>no</a:t>
            </a:r>
            <a:r>
              <a:rPr sz="1100" spc="80" dirty="0">
                <a:latin typeface="Georgia"/>
                <a:cs typeface="Georgia"/>
              </a:rPr>
              <a:t> </a:t>
            </a:r>
            <a:r>
              <a:rPr sz="1100" b="1" spc="-35" dirty="0">
                <a:latin typeface="Georgia"/>
                <a:cs typeface="Georgia"/>
              </a:rPr>
              <a:t>true</a:t>
            </a:r>
            <a:r>
              <a:rPr sz="1100" b="1" spc="65" dirty="0">
                <a:latin typeface="Georgia"/>
                <a:cs typeface="Georgia"/>
              </a:rPr>
              <a:t> </a:t>
            </a:r>
            <a:r>
              <a:rPr sz="1100" spc="-45" dirty="0">
                <a:latin typeface="Georgia"/>
                <a:cs typeface="Georgia"/>
              </a:rPr>
              <a:t>zero–point</a:t>
            </a:r>
            <a:r>
              <a:rPr sz="1100" spc="80" dirty="0">
                <a:latin typeface="Georgia"/>
                <a:cs typeface="Georgia"/>
              </a:rPr>
              <a:t> </a:t>
            </a:r>
            <a:r>
              <a:rPr sz="1100" spc="-30" dirty="0">
                <a:latin typeface="Georgia"/>
                <a:cs typeface="Georgia"/>
              </a:rPr>
              <a:t>(could</a:t>
            </a:r>
            <a:r>
              <a:rPr sz="1100" spc="80" dirty="0">
                <a:latin typeface="Georgia"/>
                <a:cs typeface="Georgia"/>
              </a:rPr>
              <a:t> </a:t>
            </a:r>
            <a:r>
              <a:rPr sz="1100" spc="-20" dirty="0">
                <a:latin typeface="Georgia"/>
                <a:cs typeface="Georgia"/>
              </a:rPr>
              <a:t>not</a:t>
            </a:r>
            <a:r>
              <a:rPr sz="1100" spc="80" dirty="0">
                <a:latin typeface="Georgia"/>
                <a:cs typeface="Georgia"/>
              </a:rPr>
              <a:t> </a:t>
            </a:r>
            <a:r>
              <a:rPr sz="1100" spc="-25" dirty="0">
                <a:latin typeface="Georgia"/>
                <a:cs typeface="Georgia"/>
              </a:rPr>
              <a:t>say</a:t>
            </a:r>
            <a:r>
              <a:rPr sz="1100" spc="80" dirty="0">
                <a:latin typeface="Georgia"/>
                <a:cs typeface="Georgia"/>
              </a:rPr>
              <a:t> </a:t>
            </a:r>
            <a:r>
              <a:rPr sz="1100" spc="-45" dirty="0">
                <a:latin typeface="Georgia"/>
                <a:cs typeface="Georgia"/>
              </a:rPr>
              <a:t>30oC</a:t>
            </a:r>
            <a:r>
              <a:rPr sz="1100" spc="80" dirty="0">
                <a:latin typeface="Georgia"/>
                <a:cs typeface="Georgia"/>
              </a:rPr>
              <a:t> </a:t>
            </a:r>
            <a:r>
              <a:rPr sz="1100" spc="-35" dirty="0">
                <a:latin typeface="Georgia"/>
                <a:cs typeface="Georgia"/>
              </a:rPr>
              <a:t>is</a:t>
            </a:r>
            <a:r>
              <a:rPr sz="1100" spc="80" dirty="0">
                <a:latin typeface="Georgia"/>
                <a:cs typeface="Georgia"/>
              </a:rPr>
              <a:t> </a:t>
            </a:r>
            <a:r>
              <a:rPr sz="1100" spc="-25" dirty="0">
                <a:latin typeface="Georgia"/>
                <a:cs typeface="Georgia"/>
              </a:rPr>
              <a:t>twice</a:t>
            </a:r>
            <a:r>
              <a:rPr sz="1100" spc="85" dirty="0">
                <a:latin typeface="Georgia"/>
                <a:cs typeface="Georgia"/>
              </a:rPr>
              <a:t> </a:t>
            </a:r>
            <a:r>
              <a:rPr sz="1100" spc="-30" dirty="0">
                <a:latin typeface="Georgia"/>
                <a:cs typeface="Georgia"/>
              </a:rPr>
              <a:t>as</a:t>
            </a:r>
            <a:r>
              <a:rPr sz="1100" spc="80" dirty="0">
                <a:latin typeface="Georgia"/>
                <a:cs typeface="Georgia"/>
              </a:rPr>
              <a:t> </a:t>
            </a:r>
            <a:r>
              <a:rPr sz="1100" spc="-45" dirty="0">
                <a:latin typeface="Georgia"/>
                <a:cs typeface="Georgia"/>
              </a:rPr>
              <a:t>warm</a:t>
            </a:r>
            <a:r>
              <a:rPr sz="1100" spc="80" dirty="0">
                <a:latin typeface="Georgia"/>
                <a:cs typeface="Georgia"/>
              </a:rPr>
              <a:t> </a:t>
            </a:r>
            <a:r>
              <a:rPr sz="1100" spc="-30" dirty="0">
                <a:latin typeface="Georgia"/>
                <a:cs typeface="Georgia"/>
              </a:rPr>
              <a:t>as</a:t>
            </a:r>
            <a:r>
              <a:rPr sz="1100" spc="80" dirty="0">
                <a:latin typeface="Georgia"/>
                <a:cs typeface="Georgia"/>
              </a:rPr>
              <a:t> </a:t>
            </a:r>
            <a:r>
              <a:rPr sz="1100" spc="10" dirty="0">
                <a:latin typeface="Georgia"/>
                <a:cs typeface="Georgia"/>
              </a:rPr>
              <a:t>15oC) </a:t>
            </a:r>
            <a:r>
              <a:rPr sz="1100" spc="-254" dirty="0">
                <a:latin typeface="Georgia"/>
                <a:cs typeface="Georgia"/>
              </a:rPr>
              <a:t> </a:t>
            </a:r>
            <a:r>
              <a:rPr sz="1100" spc="-55" dirty="0">
                <a:latin typeface="Georgia"/>
                <a:cs typeface="Georgia"/>
              </a:rPr>
              <a:t>From</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5" dirty="0">
                <a:latin typeface="Georgia"/>
                <a:cs typeface="Georgia"/>
              </a:rPr>
              <a:t>view</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25" dirty="0">
                <a:latin typeface="Georgia"/>
                <a:cs typeface="Georgia"/>
              </a:rPr>
              <a:t>descriptive</a:t>
            </a:r>
            <a:r>
              <a:rPr sz="1100" spc="95" dirty="0">
                <a:latin typeface="Georgia"/>
                <a:cs typeface="Georgia"/>
              </a:rPr>
              <a:t> </a:t>
            </a:r>
            <a:r>
              <a:rPr sz="1100" spc="-20" dirty="0">
                <a:latin typeface="Georgia"/>
                <a:cs typeface="Georgia"/>
              </a:rPr>
              <a:t>statistics:</a:t>
            </a:r>
            <a:endParaRPr sz="1100">
              <a:latin typeface="Georgia"/>
              <a:cs typeface="Georgia"/>
            </a:endParaRPr>
          </a:p>
          <a:p>
            <a:pPr marL="289560">
              <a:lnSpc>
                <a:spcPct val="100000"/>
              </a:lnSpc>
              <a:spcBef>
                <a:spcPts val="420"/>
              </a:spcBef>
            </a:pPr>
            <a:r>
              <a:rPr sz="1000" spc="10" dirty="0">
                <a:latin typeface="Georgia"/>
                <a:cs typeface="Georgia"/>
              </a:rPr>
              <a:t>Can</a:t>
            </a:r>
            <a:r>
              <a:rPr sz="1000" spc="90" dirty="0">
                <a:latin typeface="Georgia"/>
                <a:cs typeface="Georgia"/>
              </a:rPr>
              <a:t> </a:t>
            </a:r>
            <a:r>
              <a:rPr sz="1000" spc="-25" dirty="0">
                <a:latin typeface="Georgia"/>
                <a:cs typeface="Georgia"/>
              </a:rPr>
              <a:t>compute</a:t>
            </a:r>
            <a:r>
              <a:rPr sz="1000" spc="90" dirty="0">
                <a:latin typeface="Georgia"/>
                <a:cs typeface="Georgia"/>
              </a:rPr>
              <a:t> </a:t>
            </a:r>
            <a:r>
              <a:rPr sz="1000" spc="-15" dirty="0">
                <a:latin typeface="Georgia"/>
                <a:cs typeface="Georgia"/>
              </a:rPr>
              <a:t>the</a:t>
            </a:r>
            <a:r>
              <a:rPr sz="1000" spc="90" dirty="0">
                <a:latin typeface="Georgia"/>
                <a:cs typeface="Georgia"/>
              </a:rPr>
              <a:t> </a:t>
            </a:r>
            <a:r>
              <a:rPr sz="1000" i="1" spc="20" dirty="0">
                <a:latin typeface="Times New Roman"/>
                <a:cs typeface="Times New Roman"/>
              </a:rPr>
              <a:t>mean</a:t>
            </a:r>
            <a:r>
              <a:rPr sz="1000" spc="20" dirty="0">
                <a:latin typeface="Georgia"/>
                <a:cs typeface="Georgia"/>
              </a:rPr>
              <a:t>,</a:t>
            </a:r>
            <a:r>
              <a:rPr sz="1000" spc="90" dirty="0">
                <a:latin typeface="Georgia"/>
                <a:cs typeface="Georgia"/>
              </a:rPr>
              <a:t> </a:t>
            </a:r>
            <a:r>
              <a:rPr sz="1000" i="1" spc="20" dirty="0">
                <a:latin typeface="Times New Roman"/>
                <a:cs typeface="Times New Roman"/>
              </a:rPr>
              <a:t>median</a:t>
            </a:r>
            <a:r>
              <a:rPr sz="1000" spc="20" dirty="0">
                <a:latin typeface="Georgia"/>
                <a:cs typeface="Georgia"/>
              </a:rPr>
              <a:t>,</a:t>
            </a:r>
            <a:r>
              <a:rPr sz="1000" spc="90" dirty="0">
                <a:latin typeface="Georgia"/>
                <a:cs typeface="Georgia"/>
              </a:rPr>
              <a:t> </a:t>
            </a:r>
            <a:r>
              <a:rPr sz="1000" spc="-25" dirty="0">
                <a:latin typeface="Georgia"/>
                <a:cs typeface="Georgia"/>
              </a:rPr>
              <a:t>and</a:t>
            </a:r>
            <a:r>
              <a:rPr sz="1000" spc="90" dirty="0">
                <a:latin typeface="Georgia"/>
                <a:cs typeface="Georgia"/>
              </a:rPr>
              <a:t> </a:t>
            </a:r>
            <a:r>
              <a:rPr sz="1000" i="1" spc="15" dirty="0">
                <a:latin typeface="Times New Roman"/>
                <a:cs typeface="Times New Roman"/>
              </a:rPr>
              <a:t>mode</a:t>
            </a:r>
            <a:r>
              <a:rPr sz="1000" i="1" spc="155" dirty="0">
                <a:latin typeface="Times New Roman"/>
                <a:cs typeface="Times New Roman"/>
              </a:rPr>
              <a:t> </a:t>
            </a:r>
            <a:r>
              <a:rPr sz="1000" spc="-25" dirty="0">
                <a:latin typeface="Georgia"/>
                <a:cs typeface="Georgia"/>
              </a:rPr>
              <a:t>values.</a:t>
            </a:r>
            <a:endParaRPr sz="1000">
              <a:latin typeface="Georgia"/>
              <a:cs typeface="Georgia"/>
            </a:endParaRPr>
          </a:p>
        </p:txBody>
      </p:sp>
      <p:sp>
        <p:nvSpPr>
          <p:cNvPr id="10" name="object 10"/>
          <p:cNvSpPr/>
          <p:nvPr/>
        </p:nvSpPr>
        <p:spPr>
          <a:xfrm>
            <a:off x="337972" y="209563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1" name="object 11"/>
          <p:cNvSpPr/>
          <p:nvPr/>
        </p:nvSpPr>
        <p:spPr>
          <a:xfrm>
            <a:off x="337972" y="233028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6" name="object 16"/>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7" name="object 1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19</a:t>
            </a:fld>
            <a:r>
              <a:rPr spc="-25" dirty="0"/>
              <a:t> </a:t>
            </a:r>
            <a:r>
              <a:rPr spc="80" dirty="0"/>
              <a:t>/</a:t>
            </a:r>
            <a:r>
              <a:rPr spc="-25" dirty="0"/>
              <a:t> </a:t>
            </a:r>
            <a:r>
              <a:rPr spc="40" dirty="0"/>
              <a:t>106</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latin typeface="Georgia"/>
                <a:cs typeface="Georgia"/>
                <a:hlinkClick r:id="rId3" action="ppaction://hlinksldjump"/>
              </a:rPr>
              <a:t>Get</a:t>
            </a:r>
            <a:r>
              <a:rPr sz="1100" spc="80" dirty="0">
                <a:latin typeface="Georgia"/>
                <a:cs typeface="Georgia"/>
                <a:hlinkClick r:id="rId3" action="ppaction://hlinksldjump"/>
              </a:rPr>
              <a:t> </a:t>
            </a:r>
            <a:r>
              <a:rPr sz="1100" spc="-10" dirty="0">
                <a:latin typeface="Georgia"/>
                <a:cs typeface="Georgia"/>
                <a:hlinkClick r:id="rId3" action="ppaction://hlinksldjump"/>
              </a:rPr>
              <a:t>to</a:t>
            </a:r>
            <a:r>
              <a:rPr sz="1100" spc="80" dirty="0">
                <a:latin typeface="Georgia"/>
                <a:cs typeface="Georgia"/>
                <a:hlinkClick r:id="rId3" action="ppaction://hlinksldjump"/>
              </a:rPr>
              <a:t> </a:t>
            </a:r>
            <a:r>
              <a:rPr sz="1100" spc="-50" dirty="0">
                <a:latin typeface="Georgia"/>
                <a:cs typeface="Georgia"/>
                <a:hlinkClick r:id="rId3" action="ppaction://hlinksldjump"/>
              </a:rPr>
              <a:t>know</a:t>
            </a:r>
            <a:r>
              <a:rPr sz="1100" spc="85" dirty="0">
                <a:latin typeface="Georgia"/>
                <a:cs typeface="Georgia"/>
                <a:hlinkClick r:id="rId3" action="ppaction://hlinksldjump"/>
              </a:rPr>
              <a:t> </a:t>
            </a:r>
            <a:r>
              <a:rPr sz="1100" spc="-30" dirty="0">
                <a:latin typeface="Georgia"/>
                <a:cs typeface="Georgia"/>
                <a:hlinkClick r:id="rId3" action="ppaction://hlinksldjump"/>
              </a:rPr>
              <a:t>your</a:t>
            </a:r>
            <a:r>
              <a:rPr sz="1100" spc="80" dirty="0">
                <a:latin typeface="Georgia"/>
                <a:cs typeface="Georgia"/>
                <a:hlinkClick r:id="rId3" action="ppaction://hlinksldjump"/>
              </a:rPr>
              <a:t> </a:t>
            </a:r>
            <a:r>
              <a:rPr sz="1100" spc="-5" dirty="0">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latin typeface="Georgia"/>
                <a:cs typeface="Georgia"/>
                <a:hlinkClick r:id="rId4" action="ppaction://hlinksldjump"/>
              </a:rPr>
              <a:t>Data</a:t>
            </a:r>
            <a:r>
              <a:rPr sz="900" spc="55" dirty="0">
                <a:latin typeface="Georgia"/>
                <a:cs typeface="Georgia"/>
                <a:hlinkClick r:id="rId4" action="ppaction://hlinksldjump"/>
              </a:rPr>
              <a:t> </a:t>
            </a:r>
            <a:r>
              <a:rPr sz="900" spc="5" dirty="0">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latin typeface="Georgia"/>
                <a:cs typeface="Georgia"/>
                <a:hlinkClick r:id="rId5" action="ppaction://hlinksldjump"/>
              </a:rPr>
              <a:t>Univariate,</a:t>
            </a:r>
            <a:r>
              <a:rPr sz="900" spc="75" dirty="0">
                <a:latin typeface="Georgia"/>
                <a:cs typeface="Georgia"/>
                <a:hlinkClick r:id="rId5" action="ppaction://hlinksldjump"/>
              </a:rPr>
              <a:t> </a:t>
            </a:r>
            <a:r>
              <a:rPr sz="900" spc="-5" dirty="0">
                <a:latin typeface="Georgia"/>
                <a:cs typeface="Georgia"/>
                <a:hlinkClick r:id="rId5" action="ppaction://hlinksldjump"/>
              </a:rPr>
              <a:t>bivariate,</a:t>
            </a:r>
            <a:r>
              <a:rPr sz="900" spc="85" dirty="0">
                <a:latin typeface="Georgia"/>
                <a:cs typeface="Georgia"/>
                <a:hlinkClick r:id="rId5" action="ppaction://hlinksldjump"/>
              </a:rPr>
              <a:t> </a:t>
            </a:r>
            <a:r>
              <a:rPr sz="900" spc="-10" dirty="0">
                <a:latin typeface="Georgia"/>
                <a:cs typeface="Georgia"/>
                <a:hlinkClick r:id="rId5" action="ppaction://hlinksldjump"/>
              </a:rPr>
              <a:t>and</a:t>
            </a:r>
            <a:r>
              <a:rPr sz="900" spc="80" dirty="0">
                <a:latin typeface="Georgia"/>
                <a:cs typeface="Georgia"/>
                <a:hlinkClick r:id="rId5" action="ppaction://hlinksldjump"/>
              </a:rPr>
              <a:t> </a:t>
            </a:r>
            <a:r>
              <a:rPr sz="900" spc="-5" dirty="0">
                <a:latin typeface="Georgia"/>
                <a:cs typeface="Georgia"/>
                <a:hlinkClick r:id="rId5" action="ppaction://hlinksldjump"/>
              </a:rPr>
              <a:t>multivariate</a:t>
            </a:r>
            <a:r>
              <a:rPr sz="900" spc="80" dirty="0">
                <a:latin typeface="Georgia"/>
                <a:cs typeface="Georgia"/>
                <a:hlinkClick r:id="rId5" action="ppaction://hlinksldjump"/>
              </a:rPr>
              <a:t> </a:t>
            </a:r>
            <a:r>
              <a:rPr sz="900" spc="5" dirty="0">
                <a:latin typeface="Georgia"/>
                <a:cs typeface="Georgia"/>
                <a:hlinkClick r:id="rId5" action="ppaction://hlinksldjump"/>
              </a:rPr>
              <a:t>data </a:t>
            </a:r>
            <a:r>
              <a:rPr sz="900" spc="-200" dirty="0">
                <a:latin typeface="Georgia"/>
                <a:cs typeface="Georgia"/>
              </a:rPr>
              <a:t> </a:t>
            </a:r>
            <a:r>
              <a:rPr sz="900" spc="5" dirty="0">
                <a:latin typeface="Georgia"/>
                <a:cs typeface="Georgia"/>
                <a:hlinkClick r:id="rId6" action="ppaction://hlinksldjump"/>
              </a:rPr>
              <a:t>Complex</a:t>
            </a:r>
            <a:r>
              <a:rPr sz="900" spc="80" dirty="0">
                <a:latin typeface="Georgia"/>
                <a:cs typeface="Georgia"/>
                <a:hlinkClick r:id="rId6" action="ppaction://hlinksldjump"/>
              </a:rPr>
              <a:t> </a:t>
            </a:r>
            <a:r>
              <a:rPr sz="900" spc="-10" dirty="0">
                <a:latin typeface="Georgia"/>
                <a:cs typeface="Georgia"/>
                <a:hlinkClick r:id="rId6" action="ppaction://hlinksldjump"/>
              </a:rPr>
              <a:t>and</a:t>
            </a:r>
            <a:r>
              <a:rPr sz="900" spc="85" dirty="0">
                <a:latin typeface="Georgia"/>
                <a:cs typeface="Georgia"/>
                <a:hlinkClick r:id="rId6" action="ppaction://hlinksldjump"/>
              </a:rPr>
              <a:t> </a:t>
            </a:r>
            <a:r>
              <a:rPr sz="900" dirty="0">
                <a:latin typeface="Georgia"/>
                <a:cs typeface="Georgia"/>
                <a:hlinkClick r:id="rId6" action="ppaction://hlinksldjump"/>
              </a:rPr>
              <a:t>structured</a:t>
            </a:r>
            <a:r>
              <a:rPr sz="900" spc="90" dirty="0">
                <a:latin typeface="Georgia"/>
                <a:cs typeface="Georgia"/>
                <a:hlinkClick r:id="rId6" action="ppaction://hlinksldjump"/>
              </a:rPr>
              <a:t> </a:t>
            </a:r>
            <a:r>
              <a:rPr sz="900" spc="5" dirty="0">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latin typeface="Georgia"/>
                <a:cs typeface="Georgia"/>
                <a:hlinkClick r:id="rId7" action="ppaction://hlinksldjump"/>
              </a:rPr>
              <a:t>Descriptive</a:t>
            </a:r>
            <a:r>
              <a:rPr sz="1100" spc="-20" dirty="0">
                <a:latin typeface="Georgia"/>
                <a:cs typeface="Georgia"/>
                <a:hlinkClick r:id="rId7" action="ppaction://hlinksldjump"/>
              </a:rPr>
              <a:t> </a:t>
            </a:r>
            <a:r>
              <a:rPr sz="1100" spc="-10" dirty="0">
                <a:latin typeface="Georgia"/>
                <a:cs typeface="Georgia"/>
                <a:hlinkClick r:id="rId7" action="ppaction://hlinksldjump"/>
              </a:rPr>
              <a:t>statistics </a:t>
            </a:r>
            <a:r>
              <a:rPr sz="1100" spc="-40" dirty="0">
                <a:latin typeface="Georgia"/>
                <a:cs typeface="Georgia"/>
                <a:hlinkClick r:id="rId7" action="ppaction://hlinksldjump"/>
              </a:rPr>
              <a:t>of</a:t>
            </a:r>
            <a:r>
              <a:rPr sz="1100" spc="-35" dirty="0">
                <a:latin typeface="Georgia"/>
                <a:cs typeface="Georgia"/>
                <a:hlinkClick r:id="rId7" action="ppaction://hlinksldjump"/>
              </a:rPr>
              <a:t> </a:t>
            </a:r>
            <a:r>
              <a:rPr sz="1100" spc="-5" dirty="0">
                <a:latin typeface="Georgia"/>
                <a:cs typeface="Georgia"/>
                <a:hlinkClick r:id="rId7" action="ppaction://hlinksldjump"/>
              </a:rPr>
              <a:t>data </a:t>
            </a:r>
            <a:r>
              <a:rPr sz="1100" dirty="0">
                <a:latin typeface="Georgia"/>
                <a:cs typeface="Georgia"/>
              </a:rPr>
              <a:t> </a:t>
            </a:r>
            <a:r>
              <a:rPr sz="900" spc="-15" dirty="0">
                <a:latin typeface="Georgia"/>
                <a:cs typeface="Georgia"/>
                <a:hlinkClick r:id="rId8" action="ppaction://hlinksldjump"/>
              </a:rPr>
              <a:t>Measuring</a:t>
            </a:r>
            <a:r>
              <a:rPr sz="900" spc="-10" dirty="0">
                <a:latin typeface="Georgia"/>
                <a:cs typeface="Georgia"/>
                <a:hlinkClick r:id="rId8" action="ppaction://hlinksldjump"/>
              </a:rPr>
              <a:t> </a:t>
            </a:r>
            <a:r>
              <a:rPr sz="900" dirty="0">
                <a:latin typeface="Georgia"/>
                <a:cs typeface="Georgia"/>
                <a:hlinkClick r:id="rId8" action="ppaction://hlinksldjump"/>
              </a:rPr>
              <a:t>the </a:t>
            </a:r>
            <a:r>
              <a:rPr sz="900" spc="-10" dirty="0">
                <a:latin typeface="Georgia"/>
                <a:cs typeface="Georgia"/>
                <a:hlinkClick r:id="rId8" action="ppaction://hlinksldjump"/>
              </a:rPr>
              <a:t>central</a:t>
            </a:r>
            <a:r>
              <a:rPr sz="900" spc="-5" dirty="0">
                <a:latin typeface="Georgia"/>
                <a:cs typeface="Georgia"/>
                <a:hlinkClick r:id="rId8" action="ppaction://hlinksldjump"/>
              </a:rPr>
              <a:t> tendency </a:t>
            </a:r>
            <a:r>
              <a:rPr sz="900" spc="-25" dirty="0">
                <a:latin typeface="Georgia"/>
                <a:cs typeface="Georgia"/>
                <a:hlinkClick r:id="rId8" action="ppaction://hlinksldjump"/>
              </a:rPr>
              <a:t>of</a:t>
            </a:r>
            <a:r>
              <a:rPr sz="900" spc="-20" dirty="0">
                <a:latin typeface="Georgia"/>
                <a:cs typeface="Georgia"/>
                <a:hlinkClick r:id="rId8" action="ppaction://hlinksldjump"/>
              </a:rPr>
              <a:t> </a:t>
            </a:r>
            <a:r>
              <a:rPr sz="900" spc="5" dirty="0">
                <a:latin typeface="Georgia"/>
                <a:cs typeface="Georgia"/>
                <a:hlinkClick r:id="rId8" action="ppaction://hlinksldjump"/>
              </a:rPr>
              <a:t>data </a:t>
            </a:r>
            <a:r>
              <a:rPr sz="900" spc="-204" dirty="0">
                <a:latin typeface="Georgia"/>
                <a:cs typeface="Georgia"/>
              </a:rPr>
              <a:t> </a:t>
            </a:r>
            <a:r>
              <a:rPr sz="900" spc="-15" dirty="0">
                <a:latin typeface="Georgia"/>
                <a:cs typeface="Georgia"/>
                <a:hlinkClick r:id="rId9" action="ppaction://hlinksldjump"/>
              </a:rPr>
              <a:t>Measuring</a:t>
            </a:r>
            <a:r>
              <a:rPr sz="900" spc="85" dirty="0">
                <a:latin typeface="Georgia"/>
                <a:cs typeface="Georgia"/>
                <a:hlinkClick r:id="rId9" action="ppaction://hlinksldjump"/>
              </a:rPr>
              <a:t> </a:t>
            </a:r>
            <a:r>
              <a:rPr sz="900" dirty="0">
                <a:latin typeface="Georgia"/>
                <a:cs typeface="Georgia"/>
                <a:hlinkClick r:id="rId9" action="ppaction://hlinksldjump"/>
              </a:rPr>
              <a:t>the</a:t>
            </a:r>
            <a:r>
              <a:rPr sz="900" spc="80" dirty="0">
                <a:latin typeface="Georgia"/>
                <a:cs typeface="Georgia"/>
                <a:hlinkClick r:id="rId9" action="ppaction://hlinksldjump"/>
              </a:rPr>
              <a:t> </a:t>
            </a:r>
            <a:r>
              <a:rPr sz="900" spc="-15" dirty="0">
                <a:latin typeface="Georgia"/>
                <a:cs typeface="Georgia"/>
                <a:hlinkClick r:id="rId9" action="ppaction://hlinksldjump"/>
              </a:rPr>
              <a:t>dispersion</a:t>
            </a:r>
            <a:r>
              <a:rPr sz="900" spc="85" dirty="0">
                <a:latin typeface="Georgia"/>
                <a:cs typeface="Georgia"/>
                <a:hlinkClick r:id="rId9" action="ppaction://hlinksldjump"/>
              </a:rPr>
              <a:t> </a:t>
            </a:r>
            <a:r>
              <a:rPr sz="900" spc="-25" dirty="0">
                <a:latin typeface="Georgia"/>
                <a:cs typeface="Georgia"/>
                <a:hlinkClick r:id="rId9" action="ppaction://hlinksldjump"/>
              </a:rPr>
              <a:t>of</a:t>
            </a:r>
            <a:r>
              <a:rPr sz="900" spc="85" dirty="0">
                <a:latin typeface="Georgia"/>
                <a:cs typeface="Georgia"/>
                <a:hlinkClick r:id="rId9" action="ppaction://hlinksldjump"/>
              </a:rPr>
              <a:t> </a:t>
            </a:r>
            <a:r>
              <a:rPr sz="900" spc="5" dirty="0">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latin typeface="Georgia"/>
                <a:cs typeface="Georgia"/>
                <a:hlinkClick r:id="rId10" action="ppaction://hlinksldjump"/>
              </a:rPr>
              <a:t>Relationships</a:t>
            </a:r>
            <a:r>
              <a:rPr sz="1100" spc="70" dirty="0">
                <a:latin typeface="Georgia"/>
                <a:cs typeface="Georgia"/>
                <a:hlinkClick r:id="rId10" action="ppaction://hlinksldjump"/>
              </a:rPr>
              <a:t> </a:t>
            </a:r>
            <a:r>
              <a:rPr sz="1100" spc="-35" dirty="0">
                <a:latin typeface="Georgia"/>
                <a:cs typeface="Georgia"/>
                <a:hlinkClick r:id="rId10" action="ppaction://hlinksldjump"/>
              </a:rPr>
              <a:t>in</a:t>
            </a:r>
            <a:r>
              <a:rPr sz="1100" spc="75" dirty="0">
                <a:latin typeface="Georgia"/>
                <a:cs typeface="Georgia"/>
                <a:hlinkClick r:id="rId10" action="ppaction://hlinksldjump"/>
              </a:rPr>
              <a:t> </a:t>
            </a:r>
            <a:r>
              <a:rPr sz="1100" spc="-5" dirty="0">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latin typeface="Georgia"/>
                <a:cs typeface="Georgia"/>
                <a:hlinkClick r:id="rId11" action="ppaction://hlinksldjump"/>
              </a:rPr>
              <a:t>Correlation</a:t>
            </a:r>
            <a:r>
              <a:rPr sz="900" spc="80" dirty="0">
                <a:latin typeface="Georgia"/>
                <a:cs typeface="Georgia"/>
                <a:hlinkClick r:id="rId11" action="ppaction://hlinksldjump"/>
              </a:rPr>
              <a:t> </a:t>
            </a:r>
            <a:r>
              <a:rPr sz="900" spc="-10" dirty="0">
                <a:latin typeface="Georgia"/>
                <a:cs typeface="Georgia"/>
                <a:hlinkClick r:id="rId11" action="ppaction://hlinksldjump"/>
              </a:rPr>
              <a:t>and</a:t>
            </a:r>
            <a:r>
              <a:rPr sz="900" spc="90" dirty="0">
                <a:latin typeface="Georgia"/>
                <a:cs typeface="Georgia"/>
                <a:hlinkClick r:id="rId11" action="ppaction://hlinksldjump"/>
              </a:rPr>
              <a:t> </a:t>
            </a:r>
            <a:r>
              <a:rPr sz="900" spc="-10" dirty="0">
                <a:latin typeface="Georgia"/>
                <a:cs typeface="Georgia"/>
                <a:hlinkClick r:id="rId11" action="ppaction://hlinksldjump"/>
              </a:rPr>
              <a:t>Pearson</a:t>
            </a:r>
            <a:r>
              <a:rPr sz="900" spc="85" dirty="0">
                <a:latin typeface="Georgia"/>
                <a:cs typeface="Georgia"/>
                <a:hlinkClick r:id="rId11" action="ppaction://hlinksldjump"/>
              </a:rPr>
              <a:t> </a:t>
            </a:r>
            <a:r>
              <a:rPr sz="900" spc="-15" dirty="0">
                <a:latin typeface="Georgia"/>
                <a:cs typeface="Georgia"/>
                <a:hlinkClick r:id="rId11" action="ppaction://hlinksldjump"/>
              </a:rPr>
              <a:t>correlation </a:t>
            </a:r>
            <a:r>
              <a:rPr sz="900" spc="-200" dirty="0">
                <a:latin typeface="Georgia"/>
                <a:cs typeface="Georgia"/>
              </a:rPr>
              <a:t> </a:t>
            </a:r>
            <a:r>
              <a:rPr sz="900" spc="-5" dirty="0">
                <a:latin typeface="Georgia"/>
                <a:cs typeface="Georgia"/>
                <a:hlinkClick r:id="rId12" action="ppaction://hlinksldjump"/>
              </a:rPr>
              <a:t>Spearman’s</a:t>
            </a:r>
            <a:r>
              <a:rPr sz="900" spc="80" dirty="0">
                <a:latin typeface="Georgia"/>
                <a:cs typeface="Georgia"/>
                <a:hlinkClick r:id="rId12" action="ppaction://hlinksldjump"/>
              </a:rPr>
              <a:t> </a:t>
            </a:r>
            <a:r>
              <a:rPr sz="900" spc="-10" dirty="0">
                <a:latin typeface="Georgia"/>
                <a:cs typeface="Georgia"/>
                <a:hlinkClick r:id="rId12" action="ppaction://hlinksldjump"/>
              </a:rPr>
              <a:t>rank</a:t>
            </a:r>
            <a:r>
              <a:rPr sz="900" spc="90" dirty="0">
                <a:latin typeface="Georgia"/>
                <a:cs typeface="Georgia"/>
                <a:hlinkClick r:id="rId12" action="ppaction://hlinksldjump"/>
              </a:rPr>
              <a:t> </a:t>
            </a:r>
            <a:r>
              <a:rPr sz="900" spc="-15" dirty="0">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latin typeface="Georgia"/>
                <a:cs typeface="Georgia"/>
                <a:hlinkClick r:id="rId13" action="ppaction://hlinksldjump"/>
              </a:rPr>
              <a:t>Pearson’s</a:t>
            </a:r>
            <a:r>
              <a:rPr sz="900" spc="85" dirty="0">
                <a:latin typeface="Georgia"/>
                <a:cs typeface="Georgia"/>
                <a:hlinkClick r:id="rId13" action="ppaction://hlinksldjump"/>
              </a:rPr>
              <a:t> </a:t>
            </a:r>
            <a:r>
              <a:rPr sz="900" spc="-30" dirty="0">
                <a:latin typeface="Georgia"/>
                <a:cs typeface="Georgia"/>
                <a:hlinkClick r:id="rId13" action="ppaction://hlinksldjump"/>
              </a:rPr>
              <a:t>chi–square</a:t>
            </a:r>
            <a:r>
              <a:rPr sz="900" spc="85" dirty="0">
                <a:latin typeface="Georgia"/>
                <a:cs typeface="Georgia"/>
                <a:hlinkClick r:id="rId13" action="ppaction://hlinksldjump"/>
              </a:rPr>
              <a:t> </a:t>
            </a:r>
            <a:r>
              <a:rPr sz="900" spc="5" dirty="0">
                <a:latin typeface="Georgia"/>
                <a:cs typeface="Georgia"/>
                <a:hlinkClick r:id="rId13" action="ppaction://hlinksldjump"/>
              </a:rPr>
              <a:t>test</a:t>
            </a:r>
            <a:r>
              <a:rPr sz="900" spc="80" dirty="0">
                <a:latin typeface="Georgia"/>
                <a:cs typeface="Georgia"/>
                <a:hlinkClick r:id="rId13" action="ppaction://hlinksldjump"/>
              </a:rPr>
              <a:t> </a:t>
            </a:r>
            <a:r>
              <a:rPr sz="900" spc="-15" dirty="0">
                <a:latin typeface="Georgia"/>
                <a:cs typeface="Georgia"/>
                <a:hlinkClick r:id="rId13" action="ppaction://hlinksldjump"/>
              </a:rPr>
              <a:t>for</a:t>
            </a:r>
            <a:r>
              <a:rPr sz="900" spc="85" dirty="0">
                <a:latin typeface="Georgia"/>
                <a:cs typeface="Georgia"/>
                <a:hlinkClick r:id="rId13" action="ppaction://hlinksldjump"/>
              </a:rPr>
              <a:t> </a:t>
            </a:r>
            <a:r>
              <a:rPr sz="900" spc="-5" dirty="0">
                <a:latin typeface="Georgia"/>
                <a:cs typeface="Georgia"/>
                <a:hlinkClick r:id="rId13" action="ppaction://hlinksldjump"/>
              </a:rPr>
              <a:t>categorical</a:t>
            </a:r>
            <a:r>
              <a:rPr sz="900" spc="80" dirty="0">
                <a:latin typeface="Georgia"/>
                <a:cs typeface="Georgia"/>
                <a:hlinkClick r:id="rId13" action="ppaction://hlinksldjump"/>
              </a:rPr>
              <a:t> </a:t>
            </a:r>
            <a:r>
              <a:rPr sz="900" spc="5" dirty="0">
                <a:latin typeface="Georgia"/>
                <a:cs typeface="Georgia"/>
                <a:hlinkClick r:id="rId13" action="ppaction://hlinksldjump"/>
              </a:rPr>
              <a:t>data </a:t>
            </a:r>
            <a:r>
              <a:rPr sz="900" spc="-204" dirty="0">
                <a:latin typeface="Georgia"/>
                <a:cs typeface="Georgia"/>
              </a:rPr>
              <a:t> </a:t>
            </a:r>
            <a:r>
              <a:rPr sz="900" dirty="0">
                <a:latin typeface="Georgia"/>
                <a:cs typeface="Georgia"/>
                <a:hlinkClick r:id="rId14" action="ppaction://hlinksldjump"/>
              </a:rPr>
              <a:t>Correlation</a:t>
            </a:r>
            <a:r>
              <a:rPr sz="900" spc="80" dirty="0">
                <a:latin typeface="Georgia"/>
                <a:cs typeface="Georgia"/>
                <a:hlinkClick r:id="rId14" action="ppaction://hlinksldjump"/>
              </a:rPr>
              <a:t> </a:t>
            </a:r>
            <a:r>
              <a:rPr sz="900" spc="-15" dirty="0">
                <a:latin typeface="Georgia"/>
                <a:cs typeface="Georgia"/>
                <a:hlinkClick r:id="rId14" action="ppaction://hlinksldjump"/>
              </a:rPr>
              <a:t>versus</a:t>
            </a:r>
            <a:r>
              <a:rPr sz="900" spc="85" dirty="0">
                <a:latin typeface="Georgia"/>
                <a:cs typeface="Georgia"/>
                <a:hlinkClick r:id="rId14" action="ppaction://hlinksldjump"/>
              </a:rPr>
              <a:t> </a:t>
            </a:r>
            <a:r>
              <a:rPr sz="900" spc="-10" dirty="0">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latin typeface="Georgia"/>
                <a:cs typeface="Georgia"/>
                <a:hlinkClick r:id="rId15" action="ppaction://hlinksldjump"/>
              </a:rPr>
              <a:t>Excercises,</a:t>
            </a:r>
            <a:r>
              <a:rPr sz="1100" spc="85" dirty="0">
                <a:latin typeface="Georgia"/>
                <a:cs typeface="Georgia"/>
                <a:hlinkClick r:id="rId15" action="ppaction://hlinksldjump"/>
              </a:rPr>
              <a:t> </a:t>
            </a:r>
            <a:r>
              <a:rPr sz="1100" spc="-35" dirty="0">
                <a:latin typeface="Georgia"/>
                <a:cs typeface="Georgia"/>
                <a:hlinkClick r:id="rId15" action="ppaction://hlinksldjump"/>
              </a:rPr>
              <a:t>References,</a:t>
            </a:r>
            <a:r>
              <a:rPr sz="1100" spc="85" dirty="0">
                <a:latin typeface="Georgia"/>
                <a:cs typeface="Georgia"/>
                <a:hlinkClick r:id="rId15" action="ppaction://hlinksldjump"/>
              </a:rPr>
              <a:t> </a:t>
            </a:r>
            <a:r>
              <a:rPr sz="1100" spc="-30" dirty="0">
                <a:latin typeface="Georgia"/>
                <a:cs typeface="Georgia"/>
                <a:hlinkClick r:id="rId15" action="ppaction://hlinksldjump"/>
              </a:rPr>
              <a:t>and</a:t>
            </a:r>
            <a:r>
              <a:rPr sz="1100" spc="85" dirty="0">
                <a:latin typeface="Georgia"/>
                <a:cs typeface="Georgia"/>
                <a:hlinkClick r:id="rId15" action="ppaction://hlinksldjump"/>
              </a:rPr>
              <a:t> </a:t>
            </a:r>
            <a:r>
              <a:rPr sz="1100" spc="-30" dirty="0">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p:nvPr/>
        </p:nvSpPr>
        <p:spPr>
          <a:xfrm>
            <a:off x="4545770" y="3118867"/>
            <a:ext cx="351790"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105" dirty="0">
                <a:solidFill>
                  <a:srgbClr val="7A0000"/>
                </a:solidFill>
                <a:latin typeface="Georgia"/>
                <a:cs typeface="Georgia"/>
              </a:rPr>
              <a:t>2</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782445" cy="244475"/>
          </a:xfrm>
          <a:prstGeom prst="rect">
            <a:avLst/>
          </a:prstGeom>
        </p:spPr>
        <p:txBody>
          <a:bodyPr vert="horz" wrap="square" lIns="0" tIns="17145" rIns="0" bIns="0" rtlCol="0">
            <a:spAutoFit/>
          </a:bodyPr>
          <a:lstStyle/>
          <a:p>
            <a:pPr marL="12700">
              <a:lnSpc>
                <a:spcPct val="100000"/>
              </a:lnSpc>
              <a:spcBef>
                <a:spcPts val="135"/>
              </a:spcBef>
            </a:pPr>
            <a:r>
              <a:rPr spc="20" dirty="0"/>
              <a:t>Ratio–scaled</a:t>
            </a:r>
            <a:r>
              <a:rPr spc="60" dirty="0"/>
              <a:t> </a:t>
            </a:r>
            <a:r>
              <a:rPr spc="55" dirty="0"/>
              <a:t>attributes</a:t>
            </a:r>
          </a:p>
        </p:txBody>
      </p:sp>
      <p:sp>
        <p:nvSpPr>
          <p:cNvPr id="3" name="object 3"/>
          <p:cNvSpPr/>
          <p:nvPr/>
        </p:nvSpPr>
        <p:spPr>
          <a:xfrm>
            <a:off x="337972" y="84399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8220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32043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54143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1754987"/>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1938032"/>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txBox="1"/>
          <p:nvPr/>
        </p:nvSpPr>
        <p:spPr>
          <a:xfrm>
            <a:off x="454177" y="680425"/>
            <a:ext cx="4968240" cy="1805305"/>
          </a:xfrm>
          <a:prstGeom prst="rect">
            <a:avLst/>
          </a:prstGeom>
        </p:spPr>
        <p:txBody>
          <a:bodyPr vert="horz" wrap="square" lIns="0" tIns="12700" rIns="0" bIns="0" rtlCol="0">
            <a:spAutoFit/>
          </a:bodyPr>
          <a:lstStyle/>
          <a:p>
            <a:pPr marL="12700" marR="5080" algn="just">
              <a:lnSpc>
                <a:spcPct val="142100"/>
              </a:lnSpc>
              <a:spcBef>
                <a:spcPts val="100"/>
              </a:spcBef>
            </a:pPr>
            <a:r>
              <a:rPr sz="1100" spc="70" dirty="0">
                <a:latin typeface="Georgia"/>
                <a:cs typeface="Georgia"/>
              </a:rPr>
              <a:t>A </a:t>
            </a:r>
            <a:r>
              <a:rPr sz="1100" b="1" spc="-60" dirty="0">
                <a:latin typeface="Georgia"/>
                <a:cs typeface="Georgia"/>
              </a:rPr>
              <a:t>ratio–scaled</a:t>
            </a:r>
            <a:r>
              <a:rPr sz="1100" b="1" spc="155" dirty="0">
                <a:latin typeface="Georgia"/>
                <a:cs typeface="Georgia"/>
              </a:rPr>
              <a:t> </a:t>
            </a:r>
            <a:r>
              <a:rPr sz="1100" b="1" spc="-20" dirty="0">
                <a:latin typeface="Georgia"/>
                <a:cs typeface="Georgia"/>
              </a:rPr>
              <a:t>attribute </a:t>
            </a:r>
            <a:r>
              <a:rPr sz="1100" spc="-35" dirty="0">
                <a:latin typeface="Georgia"/>
                <a:cs typeface="Georgia"/>
              </a:rPr>
              <a:t>is</a:t>
            </a:r>
            <a:r>
              <a:rPr sz="1100" spc="195" dirty="0">
                <a:latin typeface="Georgia"/>
                <a:cs typeface="Georgia"/>
              </a:rPr>
              <a:t> </a:t>
            </a:r>
            <a:r>
              <a:rPr sz="1100" spc="-15" dirty="0">
                <a:latin typeface="Georgia"/>
                <a:cs typeface="Georgia"/>
              </a:rPr>
              <a:t>a </a:t>
            </a:r>
            <a:r>
              <a:rPr sz="1100" spc="-45" dirty="0">
                <a:latin typeface="Georgia"/>
                <a:cs typeface="Georgia"/>
              </a:rPr>
              <a:t>numeric</a:t>
            </a:r>
            <a:r>
              <a:rPr sz="1100" spc="180" dirty="0">
                <a:latin typeface="Georgia"/>
                <a:cs typeface="Georgia"/>
              </a:rPr>
              <a:t> </a:t>
            </a:r>
            <a:r>
              <a:rPr sz="1100" spc="-5" dirty="0">
                <a:latin typeface="Georgia"/>
                <a:cs typeface="Georgia"/>
              </a:rPr>
              <a:t>attribute </a:t>
            </a:r>
            <a:r>
              <a:rPr sz="1100" spc="-15" dirty="0">
                <a:latin typeface="Georgia"/>
                <a:cs typeface="Georgia"/>
              </a:rPr>
              <a:t>with </a:t>
            </a:r>
            <a:r>
              <a:rPr sz="1100" spc="-30" dirty="0">
                <a:latin typeface="Georgia"/>
                <a:cs typeface="Georgia"/>
              </a:rPr>
              <a:t>an </a:t>
            </a:r>
            <a:r>
              <a:rPr sz="1100" b="1" spc="-50" dirty="0">
                <a:latin typeface="Georgia"/>
                <a:cs typeface="Georgia"/>
              </a:rPr>
              <a:t>inherent</a:t>
            </a:r>
            <a:r>
              <a:rPr sz="1100" b="1" spc="175" dirty="0">
                <a:latin typeface="Georgia"/>
                <a:cs typeface="Georgia"/>
              </a:rPr>
              <a:t> </a:t>
            </a:r>
            <a:r>
              <a:rPr sz="1100" b="1" spc="-55" dirty="0">
                <a:latin typeface="Georgia"/>
                <a:cs typeface="Georgia"/>
              </a:rPr>
              <a:t>zero–point</a:t>
            </a:r>
            <a:r>
              <a:rPr sz="1100" spc="-55" dirty="0">
                <a:latin typeface="Georgia"/>
                <a:cs typeface="Georgia"/>
              </a:rPr>
              <a:t>. </a:t>
            </a:r>
            <a:r>
              <a:rPr sz="1100" spc="-50" dirty="0">
                <a:latin typeface="Georgia"/>
                <a:cs typeface="Georgia"/>
              </a:rPr>
              <a:t> </a:t>
            </a:r>
            <a:r>
              <a:rPr sz="1100" spc="-35" dirty="0">
                <a:latin typeface="Georgia"/>
                <a:cs typeface="Georgia"/>
              </a:rPr>
              <a:t>If </a:t>
            </a:r>
            <a:r>
              <a:rPr sz="1100" spc="-15" dirty="0">
                <a:latin typeface="Georgia"/>
                <a:cs typeface="Georgia"/>
              </a:rPr>
              <a:t>a </a:t>
            </a:r>
            <a:r>
              <a:rPr sz="1100" spc="-40" dirty="0">
                <a:latin typeface="Georgia"/>
                <a:cs typeface="Georgia"/>
              </a:rPr>
              <a:t>measurement</a:t>
            </a:r>
            <a:r>
              <a:rPr sz="1100" spc="-35" dirty="0">
                <a:latin typeface="Georgia"/>
                <a:cs typeface="Georgia"/>
              </a:rPr>
              <a:t> is </a:t>
            </a:r>
            <a:r>
              <a:rPr sz="1100" spc="-40" dirty="0">
                <a:latin typeface="Georgia"/>
                <a:cs typeface="Georgia"/>
              </a:rPr>
              <a:t>ratio–scaled:</a:t>
            </a:r>
            <a:r>
              <a:rPr sz="1100" spc="185" dirty="0">
                <a:latin typeface="Georgia"/>
                <a:cs typeface="Georgia"/>
              </a:rPr>
              <a:t> </a:t>
            </a:r>
            <a:r>
              <a:rPr sz="1100" spc="-15" dirty="0">
                <a:latin typeface="Georgia"/>
                <a:cs typeface="Georgia"/>
              </a:rPr>
              <a:t>a </a:t>
            </a:r>
            <a:r>
              <a:rPr sz="1100" spc="-30" dirty="0">
                <a:latin typeface="Georgia"/>
                <a:cs typeface="Georgia"/>
              </a:rPr>
              <a:t>value </a:t>
            </a:r>
            <a:r>
              <a:rPr sz="1100" spc="-35" dirty="0">
                <a:latin typeface="Georgia"/>
                <a:cs typeface="Georgia"/>
              </a:rPr>
              <a:t>is </a:t>
            </a:r>
            <a:r>
              <a:rPr sz="1100" spc="-15" dirty="0">
                <a:latin typeface="Georgia"/>
                <a:cs typeface="Georgia"/>
              </a:rPr>
              <a:t>a </a:t>
            </a:r>
            <a:r>
              <a:rPr sz="1100" spc="-30" dirty="0">
                <a:latin typeface="Georgia"/>
                <a:cs typeface="Georgia"/>
              </a:rPr>
              <a:t>multiple (or </a:t>
            </a:r>
            <a:r>
              <a:rPr sz="1100" spc="-15" dirty="0">
                <a:latin typeface="Georgia"/>
                <a:cs typeface="Georgia"/>
              </a:rPr>
              <a:t>ratio) </a:t>
            </a:r>
            <a:r>
              <a:rPr sz="1100" spc="-40" dirty="0">
                <a:latin typeface="Georgia"/>
                <a:cs typeface="Georgia"/>
              </a:rPr>
              <a:t>of</a:t>
            </a:r>
            <a:r>
              <a:rPr sz="1100" spc="185" dirty="0">
                <a:latin typeface="Georgia"/>
                <a:cs typeface="Georgia"/>
              </a:rPr>
              <a:t> </a:t>
            </a:r>
            <a:r>
              <a:rPr sz="1100" spc="-30" dirty="0">
                <a:latin typeface="Georgia"/>
                <a:cs typeface="Georgia"/>
              </a:rPr>
              <a:t>another </a:t>
            </a:r>
            <a:r>
              <a:rPr sz="1100" spc="-25" dirty="0">
                <a:latin typeface="Georgia"/>
                <a:cs typeface="Georgia"/>
              </a:rPr>
              <a:t>value. </a:t>
            </a:r>
            <a:r>
              <a:rPr sz="1100" spc="-20" dirty="0">
                <a:latin typeface="Georgia"/>
                <a:cs typeface="Georgia"/>
              </a:rPr>
              <a:t> </a:t>
            </a:r>
            <a:r>
              <a:rPr sz="1100" spc="5" dirty="0">
                <a:latin typeface="Georgia"/>
                <a:cs typeface="Georgia"/>
              </a:rPr>
              <a:t>The</a:t>
            </a:r>
            <a:r>
              <a:rPr sz="1100" spc="90" dirty="0">
                <a:latin typeface="Georgia"/>
                <a:cs typeface="Georgia"/>
              </a:rPr>
              <a:t> </a:t>
            </a:r>
            <a:r>
              <a:rPr sz="1100" spc="-35" dirty="0">
                <a:latin typeface="Georgia"/>
                <a:cs typeface="Georgia"/>
              </a:rPr>
              <a:t>is</a:t>
            </a:r>
            <a:r>
              <a:rPr sz="1100" spc="95" dirty="0">
                <a:latin typeface="Georgia"/>
                <a:cs typeface="Georgia"/>
              </a:rPr>
              <a:t> </a:t>
            </a:r>
            <a:r>
              <a:rPr sz="1100" spc="-15" dirty="0">
                <a:latin typeface="Georgia"/>
                <a:cs typeface="Georgia"/>
              </a:rPr>
              <a:t>a</a:t>
            </a:r>
            <a:r>
              <a:rPr sz="1100" spc="95" dirty="0">
                <a:latin typeface="Georgia"/>
                <a:cs typeface="Georgia"/>
              </a:rPr>
              <a:t> </a:t>
            </a:r>
            <a:r>
              <a:rPr sz="1100" spc="-35" dirty="0">
                <a:latin typeface="Georgia"/>
                <a:cs typeface="Georgia"/>
              </a:rPr>
              <a:t>meaningful</a:t>
            </a:r>
            <a:r>
              <a:rPr sz="1100" spc="95" dirty="0">
                <a:latin typeface="Georgia"/>
                <a:cs typeface="Georgia"/>
              </a:rPr>
              <a:t> </a:t>
            </a:r>
            <a:r>
              <a:rPr sz="1100" spc="-40" dirty="0">
                <a:latin typeface="Georgia"/>
                <a:cs typeface="Georgia"/>
              </a:rPr>
              <a:t>order</a:t>
            </a:r>
            <a:r>
              <a:rPr sz="1100" spc="95" dirty="0">
                <a:latin typeface="Georgia"/>
                <a:cs typeface="Georgia"/>
              </a:rPr>
              <a:t> </a:t>
            </a:r>
            <a:r>
              <a:rPr sz="1100" spc="-40" dirty="0">
                <a:latin typeface="Georgia"/>
                <a:cs typeface="Georgia"/>
              </a:rPr>
              <a:t>or</a:t>
            </a:r>
            <a:r>
              <a:rPr sz="1100" spc="95" dirty="0">
                <a:latin typeface="Georgia"/>
                <a:cs typeface="Georgia"/>
              </a:rPr>
              <a:t> </a:t>
            </a:r>
            <a:r>
              <a:rPr sz="1100" spc="-30" dirty="0">
                <a:latin typeface="Georgia"/>
                <a:cs typeface="Georgia"/>
              </a:rPr>
              <a:t>ranking</a:t>
            </a:r>
            <a:r>
              <a:rPr sz="1100" spc="95" dirty="0">
                <a:latin typeface="Georgia"/>
                <a:cs typeface="Georgia"/>
              </a:rPr>
              <a:t> </a:t>
            </a:r>
            <a:r>
              <a:rPr sz="1100" spc="-40" dirty="0">
                <a:latin typeface="Georgia"/>
                <a:cs typeface="Georgia"/>
              </a:rPr>
              <a:t>among</a:t>
            </a:r>
            <a:r>
              <a:rPr sz="1100" spc="95" dirty="0">
                <a:latin typeface="Georgia"/>
                <a:cs typeface="Georgia"/>
              </a:rPr>
              <a:t> </a:t>
            </a:r>
            <a:r>
              <a:rPr sz="1100" spc="-30" dirty="0">
                <a:latin typeface="Georgia"/>
                <a:cs typeface="Georgia"/>
              </a:rPr>
              <a:t>values.</a:t>
            </a:r>
            <a:endParaRPr sz="1100">
              <a:latin typeface="Georgia"/>
              <a:cs typeface="Georgia"/>
            </a:endParaRPr>
          </a:p>
          <a:p>
            <a:pPr marL="12700">
              <a:lnSpc>
                <a:spcPct val="100000"/>
              </a:lnSpc>
              <a:spcBef>
                <a:spcPts val="420"/>
              </a:spcBef>
            </a:pPr>
            <a:r>
              <a:rPr sz="1100" spc="-25" dirty="0">
                <a:latin typeface="Georgia"/>
                <a:cs typeface="Georgia"/>
              </a:rPr>
              <a:t>Examples:</a:t>
            </a:r>
            <a:endParaRPr sz="1100">
              <a:latin typeface="Georgia"/>
              <a:cs typeface="Georgia"/>
            </a:endParaRPr>
          </a:p>
          <a:p>
            <a:pPr marL="289560">
              <a:lnSpc>
                <a:spcPct val="100000"/>
              </a:lnSpc>
              <a:spcBef>
                <a:spcPts val="420"/>
              </a:spcBef>
            </a:pPr>
            <a:r>
              <a:rPr sz="1000" spc="10" dirty="0">
                <a:latin typeface="SimSun"/>
                <a:cs typeface="SimSun"/>
              </a:rPr>
              <a:t>Salary</a:t>
            </a:r>
            <a:r>
              <a:rPr sz="1000" spc="10" dirty="0">
                <a:latin typeface="Georgia"/>
                <a:cs typeface="Georgia"/>
              </a:rPr>
              <a:t>:</a:t>
            </a:r>
            <a:r>
              <a:rPr sz="1000" spc="190" dirty="0">
                <a:latin typeface="Georgia"/>
                <a:cs typeface="Georgia"/>
              </a:rPr>
              <a:t> </a:t>
            </a:r>
            <a:r>
              <a:rPr sz="1000" spc="-85" dirty="0">
                <a:latin typeface="Georgia"/>
                <a:cs typeface="Georgia"/>
              </a:rPr>
              <a:t>US$2000</a:t>
            </a:r>
            <a:r>
              <a:rPr sz="1000" spc="-65" dirty="0">
                <a:latin typeface="Georgia"/>
                <a:cs typeface="Georgia"/>
              </a:rPr>
              <a:t> </a:t>
            </a:r>
            <a:r>
              <a:rPr sz="1000" spc="-35" dirty="0">
                <a:latin typeface="Georgia"/>
                <a:cs typeface="Georgia"/>
              </a:rPr>
              <a:t>is</a:t>
            </a:r>
            <a:r>
              <a:rPr sz="1000" spc="85" dirty="0">
                <a:latin typeface="Georgia"/>
                <a:cs typeface="Georgia"/>
              </a:rPr>
              <a:t> </a:t>
            </a:r>
            <a:r>
              <a:rPr sz="1000" spc="-15" dirty="0">
                <a:latin typeface="Georgia"/>
                <a:cs typeface="Georgia"/>
              </a:rPr>
              <a:t>twice</a:t>
            </a:r>
            <a:r>
              <a:rPr sz="1000" spc="85" dirty="0">
                <a:latin typeface="Georgia"/>
                <a:cs typeface="Georgia"/>
              </a:rPr>
              <a:t> </a:t>
            </a:r>
            <a:r>
              <a:rPr sz="1000" spc="-30" dirty="0">
                <a:latin typeface="Georgia"/>
                <a:cs typeface="Georgia"/>
              </a:rPr>
              <a:t>as</a:t>
            </a:r>
            <a:r>
              <a:rPr sz="1000" spc="85" dirty="0">
                <a:latin typeface="Georgia"/>
                <a:cs typeface="Georgia"/>
              </a:rPr>
              <a:t> </a:t>
            </a:r>
            <a:r>
              <a:rPr sz="1000" spc="-45" dirty="0">
                <a:latin typeface="Georgia"/>
                <a:cs typeface="Georgia"/>
              </a:rPr>
              <a:t>much</a:t>
            </a:r>
            <a:r>
              <a:rPr sz="1000" spc="85" dirty="0">
                <a:latin typeface="Georgia"/>
                <a:cs typeface="Georgia"/>
              </a:rPr>
              <a:t> </a:t>
            </a:r>
            <a:r>
              <a:rPr sz="1000" spc="-30" dirty="0">
                <a:latin typeface="Georgia"/>
                <a:cs typeface="Georgia"/>
              </a:rPr>
              <a:t>as</a:t>
            </a:r>
            <a:r>
              <a:rPr sz="1000" spc="90" dirty="0">
                <a:latin typeface="Georgia"/>
                <a:cs typeface="Georgia"/>
              </a:rPr>
              <a:t> </a:t>
            </a:r>
            <a:r>
              <a:rPr sz="1000" spc="-55" dirty="0">
                <a:latin typeface="Georgia"/>
                <a:cs typeface="Georgia"/>
              </a:rPr>
              <a:t>US$1000.</a:t>
            </a:r>
            <a:endParaRPr sz="1000">
              <a:latin typeface="Georgia"/>
              <a:cs typeface="Georgia"/>
            </a:endParaRPr>
          </a:p>
          <a:p>
            <a:pPr marL="289560">
              <a:lnSpc>
                <a:spcPct val="100000"/>
              </a:lnSpc>
              <a:spcBef>
                <a:spcPts val="240"/>
              </a:spcBef>
            </a:pPr>
            <a:r>
              <a:rPr sz="1000" spc="-10" dirty="0">
                <a:latin typeface="Georgia"/>
                <a:cs typeface="Georgia"/>
              </a:rPr>
              <a:t>Other</a:t>
            </a:r>
            <a:r>
              <a:rPr sz="1000" spc="85" dirty="0">
                <a:latin typeface="Georgia"/>
                <a:cs typeface="Georgia"/>
              </a:rPr>
              <a:t> </a:t>
            </a:r>
            <a:r>
              <a:rPr sz="1000" spc="-25" dirty="0">
                <a:latin typeface="Georgia"/>
                <a:cs typeface="Georgia"/>
              </a:rPr>
              <a:t>examples:</a:t>
            </a:r>
            <a:r>
              <a:rPr sz="1000" spc="-15" dirty="0">
                <a:latin typeface="Georgia"/>
                <a:cs typeface="Georgia"/>
              </a:rPr>
              <a:t> </a:t>
            </a:r>
            <a:r>
              <a:rPr sz="1000" spc="15" dirty="0">
                <a:latin typeface="SimSun"/>
                <a:cs typeface="SimSun"/>
              </a:rPr>
              <a:t>Weight</a:t>
            </a:r>
            <a:r>
              <a:rPr sz="1000" spc="15" dirty="0">
                <a:latin typeface="Georgia"/>
                <a:cs typeface="Georgia"/>
              </a:rPr>
              <a:t>,</a:t>
            </a:r>
            <a:r>
              <a:rPr sz="1000" spc="90" dirty="0">
                <a:latin typeface="Georgia"/>
                <a:cs typeface="Georgia"/>
              </a:rPr>
              <a:t> </a:t>
            </a:r>
            <a:r>
              <a:rPr sz="1000" spc="15" dirty="0">
                <a:latin typeface="SimSun"/>
                <a:cs typeface="SimSun"/>
              </a:rPr>
              <a:t>Height</a:t>
            </a:r>
            <a:r>
              <a:rPr sz="1000" spc="15" dirty="0">
                <a:latin typeface="Georgia"/>
                <a:cs typeface="Georgia"/>
              </a:rPr>
              <a:t>,</a:t>
            </a:r>
            <a:r>
              <a:rPr sz="1000" spc="90" dirty="0">
                <a:latin typeface="Georgia"/>
                <a:cs typeface="Georgia"/>
              </a:rPr>
              <a:t> </a:t>
            </a:r>
            <a:r>
              <a:rPr sz="1000" spc="15" dirty="0">
                <a:latin typeface="SimSun"/>
                <a:cs typeface="SimSun"/>
              </a:rPr>
              <a:t>Longitude</a:t>
            </a:r>
            <a:r>
              <a:rPr sz="1000" spc="15" dirty="0">
                <a:latin typeface="Georgia"/>
                <a:cs typeface="Georgia"/>
              </a:rPr>
              <a:t>,</a:t>
            </a:r>
            <a:r>
              <a:rPr sz="1000" spc="90" dirty="0">
                <a:latin typeface="Georgia"/>
                <a:cs typeface="Georgia"/>
              </a:rPr>
              <a:t> </a:t>
            </a:r>
            <a:r>
              <a:rPr sz="1000" spc="15" dirty="0">
                <a:latin typeface="SimSun"/>
                <a:cs typeface="SimSun"/>
              </a:rPr>
              <a:t>Latitude</a:t>
            </a:r>
            <a:r>
              <a:rPr sz="1000" spc="15" dirty="0">
                <a:latin typeface="Georgia"/>
                <a:cs typeface="Georgia"/>
              </a:rPr>
              <a:t>,</a:t>
            </a:r>
            <a:r>
              <a:rPr sz="1000" spc="90" dirty="0">
                <a:latin typeface="Georgia"/>
                <a:cs typeface="Georgia"/>
              </a:rPr>
              <a:t> </a:t>
            </a:r>
            <a:r>
              <a:rPr sz="1000" spc="-5" dirty="0">
                <a:latin typeface="Georgia"/>
                <a:cs typeface="Georgia"/>
              </a:rPr>
              <a:t>etc.</a:t>
            </a:r>
            <a:endParaRPr sz="1000">
              <a:latin typeface="Georgia"/>
              <a:cs typeface="Georgia"/>
            </a:endParaRPr>
          </a:p>
          <a:p>
            <a:pPr marL="12700">
              <a:lnSpc>
                <a:spcPct val="100000"/>
              </a:lnSpc>
              <a:spcBef>
                <a:spcPts val="640"/>
              </a:spcBef>
            </a:pPr>
            <a:r>
              <a:rPr sz="1100" spc="-55" dirty="0">
                <a:latin typeface="Georgia"/>
                <a:cs typeface="Georgia"/>
              </a:rPr>
              <a:t>From</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5" dirty="0">
                <a:latin typeface="Georgia"/>
                <a:cs typeface="Georgia"/>
              </a:rPr>
              <a:t>view</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25" dirty="0">
                <a:latin typeface="Georgia"/>
                <a:cs typeface="Georgia"/>
              </a:rPr>
              <a:t>descriptive</a:t>
            </a:r>
            <a:r>
              <a:rPr sz="1100" spc="95" dirty="0">
                <a:latin typeface="Georgia"/>
                <a:cs typeface="Georgia"/>
              </a:rPr>
              <a:t> </a:t>
            </a:r>
            <a:r>
              <a:rPr sz="1100" spc="-20" dirty="0">
                <a:latin typeface="Georgia"/>
                <a:cs typeface="Georgia"/>
              </a:rPr>
              <a:t>statistics:</a:t>
            </a:r>
            <a:endParaRPr sz="1100">
              <a:latin typeface="Georgia"/>
              <a:cs typeface="Georgia"/>
            </a:endParaRPr>
          </a:p>
          <a:p>
            <a:pPr marL="289560">
              <a:lnSpc>
                <a:spcPct val="100000"/>
              </a:lnSpc>
              <a:spcBef>
                <a:spcPts val="425"/>
              </a:spcBef>
            </a:pPr>
            <a:r>
              <a:rPr sz="1000" spc="10" dirty="0">
                <a:latin typeface="Georgia"/>
                <a:cs typeface="Georgia"/>
              </a:rPr>
              <a:t>Can</a:t>
            </a:r>
            <a:r>
              <a:rPr sz="1000" spc="90" dirty="0">
                <a:latin typeface="Georgia"/>
                <a:cs typeface="Georgia"/>
              </a:rPr>
              <a:t> </a:t>
            </a:r>
            <a:r>
              <a:rPr sz="1000" spc="-25" dirty="0">
                <a:latin typeface="Georgia"/>
                <a:cs typeface="Georgia"/>
              </a:rPr>
              <a:t>compute</a:t>
            </a:r>
            <a:r>
              <a:rPr sz="1000" spc="90" dirty="0">
                <a:latin typeface="Georgia"/>
                <a:cs typeface="Georgia"/>
              </a:rPr>
              <a:t> </a:t>
            </a:r>
            <a:r>
              <a:rPr sz="1000" spc="-15" dirty="0">
                <a:latin typeface="Georgia"/>
                <a:cs typeface="Georgia"/>
              </a:rPr>
              <a:t>the</a:t>
            </a:r>
            <a:r>
              <a:rPr sz="1000" spc="90" dirty="0">
                <a:latin typeface="Georgia"/>
                <a:cs typeface="Georgia"/>
              </a:rPr>
              <a:t> </a:t>
            </a:r>
            <a:r>
              <a:rPr sz="1000" i="1" spc="20" dirty="0">
                <a:latin typeface="Times New Roman"/>
                <a:cs typeface="Times New Roman"/>
              </a:rPr>
              <a:t>mean</a:t>
            </a:r>
            <a:r>
              <a:rPr sz="1000" spc="20" dirty="0">
                <a:latin typeface="Georgia"/>
                <a:cs typeface="Georgia"/>
              </a:rPr>
              <a:t>,</a:t>
            </a:r>
            <a:r>
              <a:rPr sz="1000" spc="90" dirty="0">
                <a:latin typeface="Georgia"/>
                <a:cs typeface="Georgia"/>
              </a:rPr>
              <a:t> </a:t>
            </a:r>
            <a:r>
              <a:rPr sz="1000" i="1" spc="20" dirty="0">
                <a:latin typeface="Times New Roman"/>
                <a:cs typeface="Times New Roman"/>
              </a:rPr>
              <a:t>median</a:t>
            </a:r>
            <a:r>
              <a:rPr sz="1000" spc="20" dirty="0">
                <a:latin typeface="Georgia"/>
                <a:cs typeface="Georgia"/>
              </a:rPr>
              <a:t>,</a:t>
            </a:r>
            <a:r>
              <a:rPr sz="1000" spc="90" dirty="0">
                <a:latin typeface="Georgia"/>
                <a:cs typeface="Georgia"/>
              </a:rPr>
              <a:t> </a:t>
            </a:r>
            <a:r>
              <a:rPr sz="1000" spc="-25" dirty="0">
                <a:latin typeface="Georgia"/>
                <a:cs typeface="Georgia"/>
              </a:rPr>
              <a:t>and</a:t>
            </a:r>
            <a:r>
              <a:rPr sz="1000" spc="90" dirty="0">
                <a:latin typeface="Georgia"/>
                <a:cs typeface="Georgia"/>
              </a:rPr>
              <a:t> </a:t>
            </a:r>
            <a:r>
              <a:rPr sz="1000" i="1" spc="15" dirty="0">
                <a:latin typeface="Times New Roman"/>
                <a:cs typeface="Times New Roman"/>
              </a:rPr>
              <a:t>mode</a:t>
            </a:r>
            <a:r>
              <a:rPr sz="1000" i="1" spc="155" dirty="0">
                <a:latin typeface="Times New Roman"/>
                <a:cs typeface="Times New Roman"/>
              </a:rPr>
              <a:t> </a:t>
            </a:r>
            <a:r>
              <a:rPr sz="1000" spc="-25" dirty="0">
                <a:latin typeface="Georgia"/>
                <a:cs typeface="Georgia"/>
              </a:rPr>
              <a:t>values.</a:t>
            </a:r>
            <a:endParaRPr sz="1000">
              <a:latin typeface="Georgia"/>
              <a:cs typeface="Georgia"/>
            </a:endParaRPr>
          </a:p>
        </p:txBody>
      </p:sp>
      <p:sp>
        <p:nvSpPr>
          <p:cNvPr id="10" name="object 10"/>
          <p:cNvSpPr/>
          <p:nvPr/>
        </p:nvSpPr>
        <p:spPr>
          <a:xfrm>
            <a:off x="337972" y="217916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5" name="object 15"/>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20</a:t>
            </a:fld>
            <a:r>
              <a:rPr spc="-25" dirty="0"/>
              <a:t> </a:t>
            </a:r>
            <a:r>
              <a:rPr spc="80" dirty="0"/>
              <a:t>/</a:t>
            </a:r>
            <a:r>
              <a:rPr spc="-25" dirty="0"/>
              <a:t> </a:t>
            </a:r>
            <a:r>
              <a:rPr spc="40" dirty="0"/>
              <a:t>106</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831465" cy="244475"/>
          </a:xfrm>
          <a:prstGeom prst="rect">
            <a:avLst/>
          </a:prstGeom>
        </p:spPr>
        <p:txBody>
          <a:bodyPr vert="horz" wrap="square" lIns="0" tIns="17145" rIns="0" bIns="0" rtlCol="0">
            <a:spAutoFit/>
          </a:bodyPr>
          <a:lstStyle/>
          <a:p>
            <a:pPr marL="12700">
              <a:lnSpc>
                <a:spcPct val="100000"/>
              </a:lnSpc>
              <a:spcBef>
                <a:spcPts val="135"/>
              </a:spcBef>
            </a:pPr>
            <a:r>
              <a:rPr spc="20" dirty="0"/>
              <a:t>Discrete</a:t>
            </a:r>
            <a:r>
              <a:rPr spc="95" dirty="0"/>
              <a:t> </a:t>
            </a:r>
            <a:r>
              <a:rPr spc="10" dirty="0"/>
              <a:t>versus</a:t>
            </a:r>
            <a:r>
              <a:rPr spc="100" dirty="0"/>
              <a:t> </a:t>
            </a:r>
            <a:r>
              <a:rPr spc="20" dirty="0"/>
              <a:t>continuous</a:t>
            </a:r>
            <a:r>
              <a:rPr spc="95" dirty="0"/>
              <a:t> </a:t>
            </a:r>
            <a:r>
              <a:rPr spc="55" dirty="0"/>
              <a:t>attributes</a:t>
            </a:r>
          </a:p>
        </p:txBody>
      </p:sp>
      <p:sp>
        <p:nvSpPr>
          <p:cNvPr id="3" name="object 3"/>
          <p:cNvSpPr/>
          <p:nvPr/>
        </p:nvSpPr>
        <p:spPr>
          <a:xfrm>
            <a:off x="337972" y="82457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6278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28380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620229" y="1497342"/>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168040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1863458"/>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txBox="1"/>
          <p:nvPr/>
        </p:nvSpPr>
        <p:spPr>
          <a:xfrm>
            <a:off x="454177" y="661007"/>
            <a:ext cx="5126355" cy="1853564"/>
          </a:xfrm>
          <a:prstGeom prst="rect">
            <a:avLst/>
          </a:prstGeom>
        </p:spPr>
        <p:txBody>
          <a:bodyPr vert="horz" wrap="square" lIns="0" tIns="12700" rIns="0" bIns="0" rtlCol="0">
            <a:spAutoFit/>
          </a:bodyPr>
          <a:lstStyle/>
          <a:p>
            <a:pPr marL="12700" marR="240665">
              <a:lnSpc>
                <a:spcPct val="142100"/>
              </a:lnSpc>
              <a:spcBef>
                <a:spcPts val="100"/>
              </a:spcBef>
            </a:pPr>
            <a:r>
              <a:rPr sz="1100" spc="-35" dirty="0">
                <a:latin typeface="Georgia"/>
                <a:cs typeface="Georgia"/>
              </a:rPr>
              <a:t>Mining</a:t>
            </a:r>
            <a:r>
              <a:rPr sz="1100" spc="100" dirty="0">
                <a:latin typeface="Georgia"/>
                <a:cs typeface="Georgia"/>
              </a:rPr>
              <a:t> </a:t>
            </a:r>
            <a:r>
              <a:rPr sz="1100" spc="-30" dirty="0">
                <a:latin typeface="Georgia"/>
                <a:cs typeface="Georgia"/>
              </a:rPr>
              <a:t>algorithms</a:t>
            </a:r>
            <a:r>
              <a:rPr sz="1100" spc="100" dirty="0">
                <a:latin typeface="Georgia"/>
                <a:cs typeface="Georgia"/>
              </a:rPr>
              <a:t> </a:t>
            </a:r>
            <a:r>
              <a:rPr sz="1100" spc="-30" dirty="0">
                <a:latin typeface="Georgia"/>
                <a:cs typeface="Georgia"/>
              </a:rPr>
              <a:t>often</a:t>
            </a:r>
            <a:r>
              <a:rPr sz="1100" spc="105" dirty="0">
                <a:latin typeface="Georgia"/>
                <a:cs typeface="Georgia"/>
              </a:rPr>
              <a:t> </a:t>
            </a:r>
            <a:r>
              <a:rPr sz="1100" spc="-5" dirty="0">
                <a:latin typeface="Georgia"/>
                <a:cs typeface="Georgia"/>
              </a:rPr>
              <a:t>talk</a:t>
            </a:r>
            <a:r>
              <a:rPr sz="1100" spc="100" dirty="0">
                <a:latin typeface="Georgia"/>
                <a:cs typeface="Georgia"/>
              </a:rPr>
              <a:t> </a:t>
            </a:r>
            <a:r>
              <a:rPr sz="1100" spc="-40" dirty="0">
                <a:latin typeface="Georgia"/>
                <a:cs typeface="Georgia"/>
              </a:rPr>
              <a:t>of</a:t>
            </a:r>
            <a:r>
              <a:rPr sz="1100" spc="105" dirty="0">
                <a:latin typeface="Georgia"/>
                <a:cs typeface="Georgia"/>
              </a:rPr>
              <a:t> </a:t>
            </a:r>
            <a:r>
              <a:rPr sz="1100" spc="-10" dirty="0">
                <a:latin typeface="Georgia"/>
                <a:cs typeface="Georgia"/>
              </a:rPr>
              <a:t>attributes</a:t>
            </a:r>
            <a:r>
              <a:rPr sz="1100" spc="100" dirty="0">
                <a:latin typeface="Georgia"/>
                <a:cs typeface="Georgia"/>
              </a:rPr>
              <a:t> </a:t>
            </a:r>
            <a:r>
              <a:rPr sz="1100" spc="-30" dirty="0">
                <a:latin typeface="Georgia"/>
                <a:cs typeface="Georgia"/>
              </a:rPr>
              <a:t>as</a:t>
            </a:r>
            <a:r>
              <a:rPr sz="1100" spc="105" dirty="0">
                <a:latin typeface="Georgia"/>
                <a:cs typeface="Georgia"/>
              </a:rPr>
              <a:t> </a:t>
            </a:r>
            <a:r>
              <a:rPr sz="1100" spc="-30" dirty="0">
                <a:latin typeface="Georgia"/>
                <a:cs typeface="Georgia"/>
              </a:rPr>
              <a:t>being</a:t>
            </a:r>
            <a:r>
              <a:rPr sz="1100" spc="100" dirty="0">
                <a:latin typeface="Georgia"/>
                <a:cs typeface="Georgia"/>
              </a:rPr>
              <a:t> </a:t>
            </a:r>
            <a:r>
              <a:rPr sz="1100" spc="-25" dirty="0">
                <a:latin typeface="Georgia"/>
                <a:cs typeface="Georgia"/>
              </a:rPr>
              <a:t>either</a:t>
            </a:r>
            <a:r>
              <a:rPr sz="1100" spc="110" dirty="0">
                <a:latin typeface="Georgia"/>
                <a:cs typeface="Georgia"/>
              </a:rPr>
              <a:t> </a:t>
            </a:r>
            <a:r>
              <a:rPr sz="1100" i="1" spc="20" dirty="0">
                <a:latin typeface="Palatino Linotype"/>
                <a:cs typeface="Palatino Linotype"/>
              </a:rPr>
              <a:t>discrete</a:t>
            </a:r>
            <a:r>
              <a:rPr sz="1100" i="1" spc="175" dirty="0">
                <a:latin typeface="Palatino Linotype"/>
                <a:cs typeface="Palatino Linotype"/>
              </a:rPr>
              <a:t> </a:t>
            </a:r>
            <a:r>
              <a:rPr sz="1100" spc="-40" dirty="0">
                <a:latin typeface="Georgia"/>
                <a:cs typeface="Georgia"/>
              </a:rPr>
              <a:t>or</a:t>
            </a:r>
            <a:r>
              <a:rPr sz="1100" spc="100" dirty="0">
                <a:latin typeface="Georgia"/>
                <a:cs typeface="Georgia"/>
              </a:rPr>
              <a:t> </a:t>
            </a:r>
            <a:r>
              <a:rPr sz="1100" i="1" spc="5" dirty="0">
                <a:latin typeface="Palatino Linotype"/>
                <a:cs typeface="Palatino Linotype"/>
              </a:rPr>
              <a:t>continuous</a:t>
            </a:r>
            <a:r>
              <a:rPr sz="1100" spc="5" dirty="0">
                <a:latin typeface="Georgia"/>
                <a:cs typeface="Georgia"/>
              </a:rPr>
              <a:t>. </a:t>
            </a:r>
            <a:r>
              <a:rPr sz="1100" spc="-250" dirty="0">
                <a:latin typeface="Georgia"/>
                <a:cs typeface="Georgia"/>
              </a:rPr>
              <a:t> </a:t>
            </a:r>
            <a:r>
              <a:rPr sz="1100" spc="-25" dirty="0">
                <a:latin typeface="Georgia"/>
                <a:cs typeface="Georgia"/>
              </a:rPr>
              <a:t>Each</a:t>
            </a:r>
            <a:r>
              <a:rPr sz="1100" spc="95" dirty="0">
                <a:latin typeface="Georgia"/>
                <a:cs typeface="Georgia"/>
              </a:rPr>
              <a:t> </a:t>
            </a:r>
            <a:r>
              <a:rPr sz="1100" spc="-5" dirty="0">
                <a:latin typeface="Georgia"/>
                <a:cs typeface="Georgia"/>
              </a:rPr>
              <a:t>type</a:t>
            </a:r>
            <a:r>
              <a:rPr sz="1100" spc="95" dirty="0">
                <a:latin typeface="Georgia"/>
                <a:cs typeface="Georgia"/>
              </a:rPr>
              <a:t> </a:t>
            </a:r>
            <a:r>
              <a:rPr sz="1100" spc="-30" dirty="0">
                <a:latin typeface="Georgia"/>
                <a:cs typeface="Georgia"/>
              </a:rPr>
              <a:t>may</a:t>
            </a:r>
            <a:r>
              <a:rPr sz="1100" spc="95" dirty="0">
                <a:latin typeface="Georgia"/>
                <a:cs typeface="Georgia"/>
              </a:rPr>
              <a:t> </a:t>
            </a:r>
            <a:r>
              <a:rPr sz="1100" spc="-20" dirty="0">
                <a:latin typeface="Georgia"/>
                <a:cs typeface="Georgia"/>
              </a:rPr>
              <a:t>be</a:t>
            </a:r>
            <a:r>
              <a:rPr sz="1100" spc="95" dirty="0">
                <a:latin typeface="Georgia"/>
                <a:cs typeface="Georgia"/>
              </a:rPr>
              <a:t> </a:t>
            </a:r>
            <a:r>
              <a:rPr sz="1100" spc="-40" dirty="0">
                <a:latin typeface="Georgia"/>
                <a:cs typeface="Georgia"/>
              </a:rPr>
              <a:t>processed</a:t>
            </a:r>
            <a:r>
              <a:rPr sz="1100" spc="95" dirty="0">
                <a:latin typeface="Georgia"/>
                <a:cs typeface="Georgia"/>
              </a:rPr>
              <a:t> </a:t>
            </a:r>
            <a:r>
              <a:rPr sz="1100" spc="-35" dirty="0">
                <a:latin typeface="Georgia"/>
                <a:cs typeface="Georgia"/>
              </a:rPr>
              <a:t>differently.</a:t>
            </a:r>
            <a:endParaRPr sz="1100">
              <a:latin typeface="Georgia"/>
              <a:cs typeface="Georgia"/>
            </a:endParaRPr>
          </a:p>
          <a:p>
            <a:pPr marL="12700">
              <a:lnSpc>
                <a:spcPct val="100000"/>
              </a:lnSpc>
              <a:spcBef>
                <a:spcPts val="420"/>
              </a:spcBef>
            </a:pPr>
            <a:r>
              <a:rPr sz="1100" spc="70" dirty="0">
                <a:latin typeface="Georgia"/>
                <a:cs typeface="Georgia"/>
              </a:rPr>
              <a:t>A</a:t>
            </a:r>
            <a:r>
              <a:rPr sz="1100" spc="90" dirty="0">
                <a:latin typeface="Georgia"/>
                <a:cs typeface="Georgia"/>
              </a:rPr>
              <a:t> </a:t>
            </a:r>
            <a:r>
              <a:rPr sz="1100" b="1" spc="-45" dirty="0">
                <a:latin typeface="Georgia"/>
                <a:cs typeface="Georgia"/>
              </a:rPr>
              <a:t>discrete</a:t>
            </a:r>
            <a:r>
              <a:rPr sz="1100" b="1" spc="80" dirty="0">
                <a:latin typeface="Georgia"/>
                <a:cs typeface="Georgia"/>
              </a:rPr>
              <a:t> </a:t>
            </a:r>
            <a:r>
              <a:rPr sz="1100" spc="-5" dirty="0">
                <a:latin typeface="Georgia"/>
                <a:cs typeface="Georgia"/>
              </a:rPr>
              <a:t>attribute</a:t>
            </a:r>
            <a:r>
              <a:rPr sz="1100" spc="95" dirty="0">
                <a:latin typeface="Georgia"/>
                <a:cs typeface="Georgia"/>
              </a:rPr>
              <a:t> </a:t>
            </a:r>
            <a:r>
              <a:rPr sz="1100" spc="-35" dirty="0">
                <a:latin typeface="Georgia"/>
                <a:cs typeface="Georgia"/>
              </a:rPr>
              <a:t>has</a:t>
            </a:r>
            <a:r>
              <a:rPr sz="1100" spc="95" dirty="0">
                <a:latin typeface="Georgia"/>
                <a:cs typeface="Georgia"/>
              </a:rPr>
              <a:t> </a:t>
            </a:r>
            <a:r>
              <a:rPr sz="1100" spc="-15" dirty="0">
                <a:latin typeface="Georgia"/>
                <a:cs typeface="Georgia"/>
              </a:rPr>
              <a:t>a</a:t>
            </a:r>
            <a:r>
              <a:rPr sz="1100" spc="95" dirty="0">
                <a:latin typeface="Georgia"/>
                <a:cs typeface="Georgia"/>
              </a:rPr>
              <a:t> </a:t>
            </a:r>
            <a:r>
              <a:rPr sz="1100" spc="-30" dirty="0">
                <a:latin typeface="Georgia"/>
                <a:cs typeface="Georgia"/>
              </a:rPr>
              <a:t>finite</a:t>
            </a:r>
            <a:r>
              <a:rPr sz="1100" spc="90" dirty="0">
                <a:latin typeface="Georgia"/>
                <a:cs typeface="Georgia"/>
              </a:rPr>
              <a:t> </a:t>
            </a:r>
            <a:r>
              <a:rPr sz="1100" spc="-40" dirty="0">
                <a:latin typeface="Georgia"/>
                <a:cs typeface="Georgia"/>
              </a:rPr>
              <a:t>or</a:t>
            </a:r>
            <a:r>
              <a:rPr sz="1100" spc="95" dirty="0">
                <a:latin typeface="Georgia"/>
                <a:cs typeface="Georgia"/>
              </a:rPr>
              <a:t> </a:t>
            </a:r>
            <a:r>
              <a:rPr sz="1100" spc="-20" dirty="0">
                <a:latin typeface="Georgia"/>
                <a:cs typeface="Georgia"/>
              </a:rPr>
              <a:t>countably</a:t>
            </a:r>
            <a:r>
              <a:rPr sz="1100" spc="95" dirty="0">
                <a:latin typeface="Georgia"/>
                <a:cs typeface="Georgia"/>
              </a:rPr>
              <a:t> </a:t>
            </a:r>
            <a:r>
              <a:rPr sz="1100" spc="-30" dirty="0">
                <a:latin typeface="Georgia"/>
                <a:cs typeface="Georgia"/>
              </a:rPr>
              <a:t>infinite</a:t>
            </a:r>
            <a:r>
              <a:rPr sz="1100" spc="95" dirty="0">
                <a:latin typeface="Georgia"/>
                <a:cs typeface="Georgia"/>
              </a:rPr>
              <a:t> </a:t>
            </a:r>
            <a:r>
              <a:rPr sz="1100" spc="-20" dirty="0">
                <a:latin typeface="Georgia"/>
                <a:cs typeface="Georgia"/>
              </a:rPr>
              <a:t>set</a:t>
            </a:r>
            <a:r>
              <a:rPr sz="1100" spc="95" dirty="0">
                <a:latin typeface="Georgia"/>
                <a:cs typeface="Georgia"/>
              </a:rPr>
              <a:t> </a:t>
            </a:r>
            <a:r>
              <a:rPr sz="1100" spc="-40" dirty="0">
                <a:latin typeface="Georgia"/>
                <a:cs typeface="Georgia"/>
              </a:rPr>
              <a:t>of</a:t>
            </a:r>
            <a:r>
              <a:rPr sz="1100" spc="90" dirty="0">
                <a:latin typeface="Georgia"/>
                <a:cs typeface="Georgia"/>
              </a:rPr>
              <a:t> </a:t>
            </a:r>
            <a:r>
              <a:rPr sz="1100" spc="-35" dirty="0">
                <a:latin typeface="Georgia"/>
                <a:cs typeface="Georgia"/>
              </a:rPr>
              <a:t>values:</a:t>
            </a:r>
            <a:endParaRPr sz="1100">
              <a:latin typeface="Georgia"/>
              <a:cs typeface="Georgia"/>
            </a:endParaRPr>
          </a:p>
          <a:p>
            <a:pPr marL="289560">
              <a:lnSpc>
                <a:spcPct val="100000"/>
              </a:lnSpc>
              <a:spcBef>
                <a:spcPts val="420"/>
              </a:spcBef>
            </a:pPr>
            <a:r>
              <a:rPr sz="1000" spc="-10" dirty="0">
                <a:latin typeface="Georgia"/>
                <a:cs typeface="Georgia"/>
              </a:rPr>
              <a:t>May</a:t>
            </a:r>
            <a:r>
              <a:rPr sz="1000" spc="95" dirty="0">
                <a:latin typeface="Georgia"/>
                <a:cs typeface="Georgia"/>
              </a:rPr>
              <a:t> </a:t>
            </a:r>
            <a:r>
              <a:rPr sz="1000" spc="-35" dirty="0">
                <a:latin typeface="Georgia"/>
                <a:cs typeface="Georgia"/>
              </a:rPr>
              <a:t>or</a:t>
            </a:r>
            <a:r>
              <a:rPr sz="1000" spc="95" dirty="0">
                <a:latin typeface="Georgia"/>
                <a:cs typeface="Georgia"/>
              </a:rPr>
              <a:t> </a:t>
            </a:r>
            <a:r>
              <a:rPr sz="1000" spc="-20" dirty="0">
                <a:latin typeface="Georgia"/>
                <a:cs typeface="Georgia"/>
              </a:rPr>
              <a:t>may</a:t>
            </a:r>
            <a:r>
              <a:rPr sz="1000" spc="95" dirty="0">
                <a:latin typeface="Georgia"/>
                <a:cs typeface="Georgia"/>
              </a:rPr>
              <a:t> </a:t>
            </a:r>
            <a:r>
              <a:rPr sz="1000" spc="-15" dirty="0">
                <a:latin typeface="Georgia"/>
                <a:cs typeface="Georgia"/>
              </a:rPr>
              <a:t>not</a:t>
            </a:r>
            <a:r>
              <a:rPr sz="1000" spc="95" dirty="0">
                <a:latin typeface="Georgia"/>
                <a:cs typeface="Georgia"/>
              </a:rPr>
              <a:t> </a:t>
            </a:r>
            <a:r>
              <a:rPr sz="1000" spc="-15" dirty="0">
                <a:latin typeface="Georgia"/>
                <a:cs typeface="Georgia"/>
              </a:rPr>
              <a:t>be</a:t>
            </a:r>
            <a:r>
              <a:rPr sz="1000" spc="95" dirty="0">
                <a:latin typeface="Georgia"/>
                <a:cs typeface="Georgia"/>
              </a:rPr>
              <a:t> </a:t>
            </a:r>
            <a:r>
              <a:rPr sz="1000" spc="-35" dirty="0">
                <a:latin typeface="Georgia"/>
                <a:cs typeface="Georgia"/>
              </a:rPr>
              <a:t>represented</a:t>
            </a:r>
            <a:r>
              <a:rPr sz="1000" spc="100" dirty="0">
                <a:latin typeface="Georgia"/>
                <a:cs typeface="Georgia"/>
              </a:rPr>
              <a:t> </a:t>
            </a:r>
            <a:r>
              <a:rPr sz="1000" spc="-30" dirty="0">
                <a:latin typeface="Georgia"/>
                <a:cs typeface="Georgia"/>
              </a:rPr>
              <a:t>as</a:t>
            </a:r>
            <a:r>
              <a:rPr sz="1000" spc="95" dirty="0">
                <a:latin typeface="Georgia"/>
                <a:cs typeface="Georgia"/>
              </a:rPr>
              <a:t> </a:t>
            </a:r>
            <a:r>
              <a:rPr sz="1000" spc="-30" dirty="0">
                <a:latin typeface="Georgia"/>
                <a:cs typeface="Georgia"/>
              </a:rPr>
              <a:t>integers.</a:t>
            </a:r>
            <a:endParaRPr sz="1000">
              <a:latin typeface="Georgia"/>
              <a:cs typeface="Georgia"/>
            </a:endParaRPr>
          </a:p>
          <a:p>
            <a:pPr marL="289560" marR="5080">
              <a:lnSpc>
                <a:spcPct val="120100"/>
              </a:lnSpc>
            </a:pPr>
            <a:r>
              <a:rPr sz="1000" spc="15" dirty="0">
                <a:latin typeface="SimSun"/>
                <a:cs typeface="SimSun"/>
              </a:rPr>
              <a:t>HairColor</a:t>
            </a:r>
            <a:r>
              <a:rPr sz="1000" spc="15" dirty="0">
                <a:latin typeface="Georgia"/>
                <a:cs typeface="Georgia"/>
              </a:rPr>
              <a:t>, </a:t>
            </a:r>
            <a:r>
              <a:rPr sz="1000" spc="15" dirty="0">
                <a:latin typeface="SimSun"/>
                <a:cs typeface="SimSun"/>
              </a:rPr>
              <a:t>Gender</a:t>
            </a:r>
            <a:r>
              <a:rPr sz="1000" spc="15" dirty="0">
                <a:latin typeface="Georgia"/>
                <a:cs typeface="Georgia"/>
              </a:rPr>
              <a:t>, </a:t>
            </a:r>
            <a:r>
              <a:rPr sz="1000" spc="15" dirty="0">
                <a:latin typeface="SimSun"/>
                <a:cs typeface="SimSun"/>
              </a:rPr>
              <a:t>DrinkSize </a:t>
            </a:r>
            <a:r>
              <a:rPr sz="1000" spc="-30" dirty="0">
                <a:latin typeface="Georgia"/>
                <a:cs typeface="Georgia"/>
              </a:rPr>
              <a:t>have</a:t>
            </a:r>
            <a:r>
              <a:rPr sz="1000" spc="-25" dirty="0">
                <a:latin typeface="Georgia"/>
                <a:cs typeface="Georgia"/>
              </a:rPr>
              <a:t> </a:t>
            </a:r>
            <a:r>
              <a:rPr sz="1000" spc="-10" dirty="0">
                <a:latin typeface="Georgia"/>
                <a:cs typeface="Georgia"/>
              </a:rPr>
              <a:t>a </a:t>
            </a:r>
            <a:r>
              <a:rPr sz="1000" spc="-20" dirty="0">
                <a:latin typeface="Georgia"/>
                <a:cs typeface="Georgia"/>
              </a:rPr>
              <a:t>finite</a:t>
            </a:r>
            <a:r>
              <a:rPr sz="1000" spc="200" dirty="0">
                <a:latin typeface="Georgia"/>
                <a:cs typeface="Georgia"/>
              </a:rPr>
              <a:t> </a:t>
            </a:r>
            <a:r>
              <a:rPr sz="1000" spc="-40" dirty="0">
                <a:latin typeface="Georgia"/>
                <a:cs typeface="Georgia"/>
              </a:rPr>
              <a:t>number</a:t>
            </a:r>
            <a:r>
              <a:rPr sz="1000" spc="160" dirty="0">
                <a:latin typeface="Georgia"/>
                <a:cs typeface="Georgia"/>
              </a:rPr>
              <a:t> </a:t>
            </a:r>
            <a:r>
              <a:rPr sz="1000" spc="-35" dirty="0">
                <a:latin typeface="Georgia"/>
                <a:cs typeface="Georgia"/>
              </a:rPr>
              <a:t>of</a:t>
            </a:r>
            <a:r>
              <a:rPr sz="1000" spc="170" dirty="0">
                <a:latin typeface="Georgia"/>
                <a:cs typeface="Georgia"/>
              </a:rPr>
              <a:t> </a:t>
            </a:r>
            <a:r>
              <a:rPr sz="1000" spc="-25" dirty="0">
                <a:latin typeface="Georgia"/>
                <a:cs typeface="Georgia"/>
              </a:rPr>
              <a:t>values,</a:t>
            </a:r>
            <a:r>
              <a:rPr sz="1000" spc="190" dirty="0">
                <a:latin typeface="Georgia"/>
                <a:cs typeface="Georgia"/>
              </a:rPr>
              <a:t> </a:t>
            </a:r>
            <a:r>
              <a:rPr sz="1000" spc="-25" dirty="0">
                <a:latin typeface="Georgia"/>
                <a:cs typeface="Georgia"/>
              </a:rPr>
              <a:t>and</a:t>
            </a:r>
            <a:r>
              <a:rPr sz="1000" spc="195" dirty="0">
                <a:latin typeface="Georgia"/>
                <a:cs typeface="Georgia"/>
              </a:rPr>
              <a:t> </a:t>
            </a:r>
            <a:r>
              <a:rPr sz="1000" spc="-45" dirty="0">
                <a:latin typeface="Georgia"/>
                <a:cs typeface="Georgia"/>
              </a:rPr>
              <a:t>so</a:t>
            </a:r>
            <a:r>
              <a:rPr sz="1000" spc="150" dirty="0">
                <a:latin typeface="Georgia"/>
                <a:cs typeface="Georgia"/>
              </a:rPr>
              <a:t> </a:t>
            </a:r>
            <a:r>
              <a:rPr sz="1000" spc="-30" dirty="0">
                <a:latin typeface="Georgia"/>
                <a:cs typeface="Georgia"/>
              </a:rPr>
              <a:t>are</a:t>
            </a:r>
            <a:r>
              <a:rPr sz="1000" spc="180" dirty="0">
                <a:latin typeface="Georgia"/>
                <a:cs typeface="Georgia"/>
              </a:rPr>
              <a:t> </a:t>
            </a:r>
            <a:r>
              <a:rPr sz="1000" spc="-20" dirty="0">
                <a:latin typeface="Georgia"/>
                <a:cs typeface="Georgia"/>
              </a:rPr>
              <a:t>discrete. </a:t>
            </a:r>
            <a:r>
              <a:rPr sz="1000" spc="-15" dirty="0">
                <a:latin typeface="Georgia"/>
                <a:cs typeface="Georgia"/>
              </a:rPr>
              <a:t> </a:t>
            </a:r>
            <a:r>
              <a:rPr sz="1000" spc="-10" dirty="0">
                <a:latin typeface="Georgia"/>
                <a:cs typeface="Georgia"/>
              </a:rPr>
              <a:t>May</a:t>
            </a:r>
            <a:r>
              <a:rPr sz="1000" spc="90" dirty="0">
                <a:latin typeface="Georgia"/>
                <a:cs typeface="Georgia"/>
              </a:rPr>
              <a:t> </a:t>
            </a:r>
            <a:r>
              <a:rPr sz="1000" spc="-30" dirty="0">
                <a:latin typeface="Georgia"/>
                <a:cs typeface="Georgia"/>
              </a:rPr>
              <a:t>have</a:t>
            </a:r>
            <a:r>
              <a:rPr sz="1000" spc="90" dirty="0">
                <a:latin typeface="Georgia"/>
                <a:cs typeface="Georgia"/>
              </a:rPr>
              <a:t> </a:t>
            </a:r>
            <a:r>
              <a:rPr sz="1000" spc="-35" dirty="0">
                <a:latin typeface="Georgia"/>
                <a:cs typeface="Georgia"/>
              </a:rPr>
              <a:t>numeric</a:t>
            </a:r>
            <a:r>
              <a:rPr sz="1000" spc="90" dirty="0">
                <a:latin typeface="Georgia"/>
                <a:cs typeface="Georgia"/>
              </a:rPr>
              <a:t> </a:t>
            </a:r>
            <a:r>
              <a:rPr sz="1000" spc="-30" dirty="0">
                <a:latin typeface="Georgia"/>
                <a:cs typeface="Georgia"/>
              </a:rPr>
              <a:t>values:</a:t>
            </a:r>
            <a:r>
              <a:rPr sz="1000" spc="-5" dirty="0">
                <a:latin typeface="Georgia"/>
                <a:cs typeface="Georgia"/>
              </a:rPr>
              <a:t> </a:t>
            </a:r>
            <a:r>
              <a:rPr sz="1000" spc="-120" dirty="0">
                <a:latin typeface="Georgia"/>
                <a:cs typeface="Georgia"/>
              </a:rPr>
              <a:t>0</a:t>
            </a:r>
            <a:r>
              <a:rPr sz="1000" spc="-25" dirty="0">
                <a:latin typeface="Georgia"/>
                <a:cs typeface="Georgia"/>
              </a:rPr>
              <a:t> and</a:t>
            </a:r>
            <a:r>
              <a:rPr sz="1000" spc="90" dirty="0">
                <a:latin typeface="Georgia"/>
                <a:cs typeface="Georgia"/>
              </a:rPr>
              <a:t> </a:t>
            </a:r>
            <a:r>
              <a:rPr sz="1000" spc="65" dirty="0">
                <a:latin typeface="Georgia"/>
                <a:cs typeface="Georgia"/>
              </a:rPr>
              <a:t>1</a:t>
            </a:r>
            <a:r>
              <a:rPr sz="1000" spc="95" dirty="0">
                <a:latin typeface="Georgia"/>
                <a:cs typeface="Georgia"/>
              </a:rPr>
              <a:t> </a:t>
            </a:r>
            <a:r>
              <a:rPr sz="1000" spc="-30" dirty="0">
                <a:latin typeface="Georgia"/>
                <a:cs typeface="Georgia"/>
              </a:rPr>
              <a:t>for</a:t>
            </a:r>
            <a:r>
              <a:rPr sz="1000" spc="90" dirty="0">
                <a:latin typeface="Georgia"/>
                <a:cs typeface="Georgia"/>
              </a:rPr>
              <a:t> </a:t>
            </a:r>
            <a:r>
              <a:rPr sz="1000" spc="-10" dirty="0">
                <a:latin typeface="Georgia"/>
                <a:cs typeface="Georgia"/>
              </a:rPr>
              <a:t>binary</a:t>
            </a:r>
            <a:r>
              <a:rPr sz="1000" spc="90" dirty="0">
                <a:latin typeface="Georgia"/>
                <a:cs typeface="Georgia"/>
              </a:rPr>
              <a:t> </a:t>
            </a:r>
            <a:r>
              <a:rPr sz="1000" spc="-10" dirty="0">
                <a:latin typeface="Georgia"/>
                <a:cs typeface="Georgia"/>
              </a:rPr>
              <a:t>attributes;</a:t>
            </a:r>
            <a:r>
              <a:rPr sz="1000" spc="90" dirty="0">
                <a:latin typeface="Georgia"/>
                <a:cs typeface="Georgia"/>
              </a:rPr>
              <a:t> </a:t>
            </a:r>
            <a:r>
              <a:rPr sz="1000" spc="-120" dirty="0">
                <a:latin typeface="Georgia"/>
                <a:cs typeface="Georgia"/>
              </a:rPr>
              <a:t>0</a:t>
            </a:r>
            <a:r>
              <a:rPr sz="1000" spc="-25" dirty="0">
                <a:latin typeface="Georgia"/>
                <a:cs typeface="Georgia"/>
              </a:rPr>
              <a:t> </a:t>
            </a:r>
            <a:r>
              <a:rPr sz="1000" spc="-5" dirty="0">
                <a:latin typeface="Georgia"/>
                <a:cs typeface="Georgia"/>
              </a:rPr>
              <a:t>to</a:t>
            </a:r>
            <a:r>
              <a:rPr sz="1000" spc="95" dirty="0">
                <a:latin typeface="Georgia"/>
                <a:cs typeface="Georgia"/>
              </a:rPr>
              <a:t> </a:t>
            </a:r>
            <a:r>
              <a:rPr sz="1000" spc="-30" dirty="0">
                <a:latin typeface="Georgia"/>
                <a:cs typeface="Georgia"/>
              </a:rPr>
              <a:t>150</a:t>
            </a:r>
            <a:r>
              <a:rPr sz="1000" spc="90" dirty="0">
                <a:latin typeface="Georgia"/>
                <a:cs typeface="Georgia"/>
              </a:rPr>
              <a:t> </a:t>
            </a:r>
            <a:r>
              <a:rPr sz="1000" spc="-30" dirty="0">
                <a:latin typeface="Georgia"/>
                <a:cs typeface="Georgia"/>
              </a:rPr>
              <a:t>for</a:t>
            </a:r>
            <a:r>
              <a:rPr sz="1000" spc="90" dirty="0">
                <a:latin typeface="Georgia"/>
                <a:cs typeface="Georgia"/>
              </a:rPr>
              <a:t> </a:t>
            </a:r>
            <a:r>
              <a:rPr sz="1000" spc="-15" dirty="0">
                <a:latin typeface="Georgia"/>
                <a:cs typeface="Georgia"/>
              </a:rPr>
              <a:t>the</a:t>
            </a:r>
            <a:r>
              <a:rPr sz="1000" spc="90" dirty="0">
                <a:latin typeface="Georgia"/>
                <a:cs typeface="Georgia"/>
              </a:rPr>
              <a:t> </a:t>
            </a:r>
            <a:r>
              <a:rPr sz="1000" spc="-5" dirty="0">
                <a:latin typeface="Georgia"/>
                <a:cs typeface="Georgia"/>
              </a:rPr>
              <a:t>attribute</a:t>
            </a:r>
            <a:r>
              <a:rPr sz="1000" spc="90" dirty="0">
                <a:latin typeface="Georgia"/>
                <a:cs typeface="Georgia"/>
              </a:rPr>
              <a:t> </a:t>
            </a:r>
            <a:r>
              <a:rPr sz="1000" spc="15" dirty="0">
                <a:latin typeface="SimSun"/>
                <a:cs typeface="SimSun"/>
              </a:rPr>
              <a:t>Age</a:t>
            </a:r>
            <a:r>
              <a:rPr sz="1000" spc="15" dirty="0">
                <a:latin typeface="Georgia"/>
                <a:cs typeface="Georgia"/>
              </a:rPr>
              <a:t>.</a:t>
            </a:r>
            <a:endParaRPr sz="1000">
              <a:latin typeface="Georgia"/>
              <a:cs typeface="Georgia"/>
            </a:endParaRPr>
          </a:p>
          <a:p>
            <a:pPr marL="12700" marR="356235">
              <a:lnSpc>
                <a:spcPts val="1150"/>
              </a:lnSpc>
              <a:spcBef>
                <a:spcPts val="955"/>
              </a:spcBef>
            </a:pPr>
            <a:r>
              <a:rPr sz="1100" spc="10" dirty="0">
                <a:latin typeface="Georgia"/>
                <a:cs typeface="Georgia"/>
              </a:rPr>
              <a:t>An</a:t>
            </a:r>
            <a:r>
              <a:rPr sz="1100" spc="100" dirty="0">
                <a:latin typeface="Georgia"/>
                <a:cs typeface="Georgia"/>
              </a:rPr>
              <a:t> </a:t>
            </a:r>
            <a:r>
              <a:rPr sz="1100" spc="-10" dirty="0">
                <a:latin typeface="Georgia"/>
                <a:cs typeface="Georgia"/>
              </a:rPr>
              <a:t>attribute</a:t>
            </a:r>
            <a:r>
              <a:rPr sz="1100" spc="100" dirty="0">
                <a:latin typeface="Georgia"/>
                <a:cs typeface="Georgia"/>
              </a:rPr>
              <a:t> </a:t>
            </a:r>
            <a:r>
              <a:rPr sz="1100" spc="-35" dirty="0">
                <a:latin typeface="Georgia"/>
                <a:cs typeface="Georgia"/>
              </a:rPr>
              <a:t>is</a:t>
            </a:r>
            <a:r>
              <a:rPr sz="1100" spc="100" dirty="0">
                <a:latin typeface="Georgia"/>
                <a:cs typeface="Georgia"/>
              </a:rPr>
              <a:t> </a:t>
            </a:r>
            <a:r>
              <a:rPr sz="1100" i="1" dirty="0">
                <a:latin typeface="Palatino Linotype"/>
                <a:cs typeface="Palatino Linotype"/>
              </a:rPr>
              <a:t>countably</a:t>
            </a:r>
            <a:r>
              <a:rPr sz="1100" i="1" spc="120" dirty="0">
                <a:latin typeface="Palatino Linotype"/>
                <a:cs typeface="Palatino Linotype"/>
              </a:rPr>
              <a:t> </a:t>
            </a:r>
            <a:r>
              <a:rPr sz="1100" i="1" spc="10" dirty="0">
                <a:latin typeface="Palatino Linotype"/>
                <a:cs typeface="Palatino Linotype"/>
              </a:rPr>
              <a:t>infinite</a:t>
            </a:r>
            <a:r>
              <a:rPr sz="1100" i="1" spc="170" dirty="0">
                <a:latin typeface="Palatino Linotype"/>
                <a:cs typeface="Palatino Linotype"/>
              </a:rPr>
              <a:t> </a:t>
            </a:r>
            <a:r>
              <a:rPr sz="1100" spc="-25" dirty="0">
                <a:latin typeface="Georgia"/>
                <a:cs typeface="Georgia"/>
              </a:rPr>
              <a:t>if</a:t>
            </a:r>
            <a:r>
              <a:rPr sz="1100" spc="100" dirty="0">
                <a:latin typeface="Georgia"/>
                <a:cs typeface="Georgia"/>
              </a:rPr>
              <a:t> </a:t>
            </a:r>
            <a:r>
              <a:rPr sz="1100" spc="-20" dirty="0">
                <a:latin typeface="Georgia"/>
                <a:cs typeface="Georgia"/>
              </a:rPr>
              <a:t>the</a:t>
            </a:r>
            <a:r>
              <a:rPr sz="1100" spc="105" dirty="0">
                <a:latin typeface="Georgia"/>
                <a:cs typeface="Georgia"/>
              </a:rPr>
              <a:t> </a:t>
            </a:r>
            <a:r>
              <a:rPr sz="1100" spc="-20" dirty="0">
                <a:latin typeface="Georgia"/>
                <a:cs typeface="Georgia"/>
              </a:rPr>
              <a:t>set</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35" dirty="0">
                <a:latin typeface="Georgia"/>
                <a:cs typeface="Georgia"/>
              </a:rPr>
              <a:t>possible</a:t>
            </a:r>
            <a:r>
              <a:rPr sz="1100" spc="100" dirty="0">
                <a:latin typeface="Georgia"/>
                <a:cs typeface="Georgia"/>
              </a:rPr>
              <a:t> </a:t>
            </a:r>
            <a:r>
              <a:rPr sz="1100" spc="-35" dirty="0">
                <a:latin typeface="Georgia"/>
                <a:cs typeface="Georgia"/>
              </a:rPr>
              <a:t>values</a:t>
            </a:r>
            <a:r>
              <a:rPr sz="1100" spc="105" dirty="0">
                <a:latin typeface="Georgia"/>
                <a:cs typeface="Georgia"/>
              </a:rPr>
              <a:t> </a:t>
            </a:r>
            <a:r>
              <a:rPr sz="1100" spc="-35" dirty="0">
                <a:latin typeface="Georgia"/>
                <a:cs typeface="Georgia"/>
              </a:rPr>
              <a:t>is</a:t>
            </a:r>
            <a:r>
              <a:rPr sz="1100" spc="100" dirty="0">
                <a:latin typeface="Georgia"/>
                <a:cs typeface="Georgia"/>
              </a:rPr>
              <a:t> </a:t>
            </a:r>
            <a:r>
              <a:rPr sz="1100" spc="-30" dirty="0">
                <a:latin typeface="Georgia"/>
                <a:cs typeface="Georgia"/>
              </a:rPr>
              <a:t>infinite</a:t>
            </a:r>
            <a:r>
              <a:rPr sz="1100" spc="100" dirty="0">
                <a:latin typeface="Georgia"/>
                <a:cs typeface="Georgia"/>
              </a:rPr>
              <a:t> </a:t>
            </a:r>
            <a:r>
              <a:rPr sz="1100" spc="-5" dirty="0">
                <a:latin typeface="Georgia"/>
                <a:cs typeface="Georgia"/>
              </a:rPr>
              <a:t>but</a:t>
            </a:r>
            <a:r>
              <a:rPr sz="1100" spc="100" dirty="0">
                <a:latin typeface="Georgia"/>
                <a:cs typeface="Georgia"/>
              </a:rPr>
              <a:t> </a:t>
            </a:r>
            <a:r>
              <a:rPr sz="1100" spc="-25" dirty="0">
                <a:latin typeface="Georgia"/>
                <a:cs typeface="Georgia"/>
              </a:rPr>
              <a:t>the </a:t>
            </a:r>
            <a:r>
              <a:rPr sz="1100" spc="-250" dirty="0">
                <a:latin typeface="Georgia"/>
                <a:cs typeface="Georgia"/>
              </a:rPr>
              <a:t> </a:t>
            </a:r>
            <a:r>
              <a:rPr sz="1100" spc="-35" dirty="0">
                <a:latin typeface="Georgia"/>
                <a:cs typeface="Georgia"/>
              </a:rPr>
              <a:t>values</a:t>
            </a:r>
            <a:r>
              <a:rPr sz="1100" spc="-30" dirty="0">
                <a:latin typeface="Georgia"/>
                <a:cs typeface="Georgia"/>
              </a:rPr>
              <a:t> can</a:t>
            </a:r>
            <a:r>
              <a:rPr sz="1100" spc="-25" dirty="0">
                <a:latin typeface="Georgia"/>
                <a:cs typeface="Georgia"/>
              </a:rPr>
              <a:t> </a:t>
            </a:r>
            <a:r>
              <a:rPr sz="1100" spc="-20" dirty="0">
                <a:latin typeface="Georgia"/>
                <a:cs typeface="Georgia"/>
              </a:rPr>
              <a:t>be</a:t>
            </a:r>
            <a:r>
              <a:rPr sz="1100" spc="-15" dirty="0">
                <a:latin typeface="Georgia"/>
                <a:cs typeface="Georgia"/>
              </a:rPr>
              <a:t> </a:t>
            </a:r>
            <a:r>
              <a:rPr sz="1100" spc="-5" dirty="0">
                <a:latin typeface="Georgia"/>
                <a:cs typeface="Georgia"/>
              </a:rPr>
              <a:t>put </a:t>
            </a:r>
            <a:r>
              <a:rPr sz="1100" spc="-35" dirty="0">
                <a:latin typeface="Georgia"/>
                <a:cs typeface="Georgia"/>
              </a:rPr>
              <a:t>in</a:t>
            </a:r>
            <a:r>
              <a:rPr sz="1100" spc="-30" dirty="0">
                <a:latin typeface="Georgia"/>
                <a:cs typeface="Georgia"/>
              </a:rPr>
              <a:t> </a:t>
            </a:r>
            <a:r>
              <a:rPr sz="1100" spc="-15" dirty="0">
                <a:latin typeface="Georgia"/>
                <a:cs typeface="Georgia"/>
              </a:rPr>
              <a:t>a</a:t>
            </a:r>
            <a:r>
              <a:rPr sz="1100" spc="-10" dirty="0">
                <a:latin typeface="Georgia"/>
                <a:cs typeface="Georgia"/>
              </a:rPr>
              <a:t> </a:t>
            </a:r>
            <a:r>
              <a:rPr sz="1100" spc="-45" dirty="0">
                <a:latin typeface="Georgia"/>
                <a:cs typeface="Georgia"/>
              </a:rPr>
              <a:t>one-to-one</a:t>
            </a:r>
            <a:r>
              <a:rPr sz="1100" spc="-40" dirty="0">
                <a:latin typeface="Georgia"/>
                <a:cs typeface="Georgia"/>
              </a:rPr>
              <a:t> correspondence</a:t>
            </a:r>
            <a:r>
              <a:rPr sz="1100" spc="-35" dirty="0">
                <a:latin typeface="Georgia"/>
                <a:cs typeface="Georgia"/>
              </a:rPr>
              <a:t> </a:t>
            </a:r>
            <a:r>
              <a:rPr sz="1100" spc="-15" dirty="0">
                <a:latin typeface="Georgia"/>
                <a:cs typeface="Georgia"/>
              </a:rPr>
              <a:t>with</a:t>
            </a:r>
            <a:r>
              <a:rPr sz="1100" spc="-10" dirty="0">
                <a:latin typeface="Georgia"/>
                <a:cs typeface="Georgia"/>
              </a:rPr>
              <a:t> </a:t>
            </a:r>
            <a:r>
              <a:rPr sz="1100" spc="-15" dirty="0">
                <a:latin typeface="Georgia"/>
                <a:cs typeface="Georgia"/>
              </a:rPr>
              <a:t>natural</a:t>
            </a:r>
            <a:r>
              <a:rPr sz="1100" spc="-10" dirty="0">
                <a:latin typeface="Georgia"/>
                <a:cs typeface="Georgia"/>
              </a:rPr>
              <a:t> </a:t>
            </a:r>
            <a:r>
              <a:rPr sz="1100" spc="-40" dirty="0">
                <a:latin typeface="Georgia"/>
                <a:cs typeface="Georgia"/>
              </a:rPr>
              <a:t>numbers.</a:t>
            </a:r>
            <a:r>
              <a:rPr sz="1100" spc="-35" dirty="0">
                <a:latin typeface="Georgia"/>
                <a:cs typeface="Georgia"/>
              </a:rPr>
              <a:t> </a:t>
            </a:r>
            <a:r>
              <a:rPr sz="1100" spc="-45" dirty="0">
                <a:latin typeface="Georgia"/>
                <a:cs typeface="Georgia"/>
              </a:rPr>
              <a:t>For </a:t>
            </a:r>
            <a:r>
              <a:rPr sz="1100" spc="-40" dirty="0">
                <a:latin typeface="Georgia"/>
                <a:cs typeface="Georgia"/>
              </a:rPr>
              <a:t> </a:t>
            </a:r>
            <a:r>
              <a:rPr sz="1100" spc="-25" dirty="0">
                <a:latin typeface="Georgia"/>
                <a:cs typeface="Georgia"/>
              </a:rPr>
              <a:t>example,</a:t>
            </a:r>
            <a:r>
              <a:rPr sz="1100" spc="95" dirty="0">
                <a:latin typeface="Georgia"/>
                <a:cs typeface="Georgia"/>
              </a:rPr>
              <a:t> </a:t>
            </a:r>
            <a:r>
              <a:rPr sz="1100" spc="-20" dirty="0">
                <a:latin typeface="Georgia"/>
                <a:cs typeface="Georgia"/>
              </a:rPr>
              <a:t>the</a:t>
            </a:r>
            <a:r>
              <a:rPr sz="1100" spc="95" dirty="0">
                <a:latin typeface="Georgia"/>
                <a:cs typeface="Georgia"/>
              </a:rPr>
              <a:t> </a:t>
            </a:r>
            <a:r>
              <a:rPr sz="1100" dirty="0">
                <a:latin typeface="Georgia"/>
                <a:cs typeface="Georgia"/>
              </a:rPr>
              <a:t>attri</a:t>
            </a:r>
            <a:r>
              <a:rPr sz="1100" spc="-5" dirty="0">
                <a:latin typeface="Georgia"/>
                <a:cs typeface="Georgia"/>
              </a:rPr>
              <a:t>b</a:t>
            </a:r>
            <a:r>
              <a:rPr sz="1100" spc="-15" dirty="0">
                <a:latin typeface="Georgia"/>
                <a:cs typeface="Georgia"/>
              </a:rPr>
              <a:t>ute</a:t>
            </a:r>
            <a:r>
              <a:rPr sz="1100" spc="95" dirty="0">
                <a:latin typeface="Georgia"/>
                <a:cs typeface="Georgia"/>
              </a:rPr>
              <a:t> </a:t>
            </a:r>
            <a:r>
              <a:rPr sz="1100" spc="5" dirty="0">
                <a:latin typeface="SimSun"/>
                <a:cs typeface="SimSun"/>
              </a:rPr>
              <a:t>CustomerI</a:t>
            </a:r>
            <a:r>
              <a:rPr sz="1100" spc="10" dirty="0">
                <a:latin typeface="SimSun"/>
                <a:cs typeface="SimSun"/>
              </a:rPr>
              <a:t>D</a:t>
            </a:r>
            <a:r>
              <a:rPr sz="1100" spc="-190" dirty="0">
                <a:latin typeface="SimSun"/>
                <a:cs typeface="SimSun"/>
              </a:rPr>
              <a:t> </a:t>
            </a:r>
            <a:r>
              <a:rPr sz="1100" spc="-35" dirty="0">
                <a:latin typeface="Georgia"/>
                <a:cs typeface="Georgia"/>
              </a:rPr>
              <a:t>is</a:t>
            </a:r>
            <a:r>
              <a:rPr sz="1100" spc="95" dirty="0">
                <a:latin typeface="Georgia"/>
                <a:cs typeface="Georgia"/>
              </a:rPr>
              <a:t> </a:t>
            </a:r>
            <a:r>
              <a:rPr sz="1100" spc="-25" dirty="0">
                <a:latin typeface="Georgia"/>
                <a:cs typeface="Georgia"/>
              </a:rPr>
              <a:t>c</a:t>
            </a:r>
            <a:r>
              <a:rPr sz="1100" spc="-45" dirty="0">
                <a:latin typeface="Georgia"/>
                <a:cs typeface="Georgia"/>
              </a:rPr>
              <a:t>ou</a:t>
            </a:r>
            <a:r>
              <a:rPr sz="1100" spc="-75" dirty="0">
                <a:latin typeface="Georgia"/>
                <a:cs typeface="Georgia"/>
              </a:rPr>
              <a:t>n</a:t>
            </a:r>
            <a:r>
              <a:rPr sz="1100" dirty="0">
                <a:latin typeface="Georgia"/>
                <a:cs typeface="Georgia"/>
              </a:rPr>
              <a:t>tabl</a:t>
            </a:r>
            <a:r>
              <a:rPr sz="1100" spc="5" dirty="0">
                <a:latin typeface="Georgia"/>
                <a:cs typeface="Georgia"/>
              </a:rPr>
              <a:t>y</a:t>
            </a:r>
            <a:r>
              <a:rPr sz="1100" spc="95" dirty="0">
                <a:latin typeface="Georgia"/>
                <a:cs typeface="Georgia"/>
              </a:rPr>
              <a:t> </a:t>
            </a:r>
            <a:r>
              <a:rPr sz="1100" spc="-25" dirty="0">
                <a:latin typeface="Georgia"/>
                <a:cs typeface="Georgia"/>
              </a:rPr>
              <a:t>infinite.</a:t>
            </a:r>
            <a:endParaRPr sz="1100">
              <a:latin typeface="Georgia"/>
              <a:cs typeface="Georgia"/>
            </a:endParaRPr>
          </a:p>
        </p:txBody>
      </p:sp>
      <p:sp>
        <p:nvSpPr>
          <p:cNvPr id="10" name="object 10"/>
          <p:cNvSpPr/>
          <p:nvPr/>
        </p:nvSpPr>
        <p:spPr>
          <a:xfrm>
            <a:off x="337972" y="212180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5" name="object 15"/>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21</a:t>
            </a:fld>
            <a:r>
              <a:rPr spc="-25" dirty="0"/>
              <a:t> </a:t>
            </a:r>
            <a:r>
              <a:rPr spc="80" dirty="0"/>
              <a:t>/</a:t>
            </a:r>
            <a:r>
              <a:rPr spc="-25" dirty="0"/>
              <a:t> </a:t>
            </a:r>
            <a:r>
              <a:rPr spc="40" dirty="0"/>
              <a:t>106</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491229" cy="244475"/>
          </a:xfrm>
          <a:prstGeom prst="rect">
            <a:avLst/>
          </a:prstGeom>
        </p:spPr>
        <p:txBody>
          <a:bodyPr vert="horz" wrap="square" lIns="0" tIns="17145" rIns="0" bIns="0" rtlCol="0">
            <a:spAutoFit/>
          </a:bodyPr>
          <a:lstStyle/>
          <a:p>
            <a:pPr marL="12700">
              <a:lnSpc>
                <a:spcPct val="100000"/>
              </a:lnSpc>
              <a:spcBef>
                <a:spcPts val="135"/>
              </a:spcBef>
            </a:pPr>
            <a:r>
              <a:rPr spc="20" dirty="0"/>
              <a:t>Discrete</a:t>
            </a:r>
            <a:r>
              <a:rPr spc="105" dirty="0"/>
              <a:t> </a:t>
            </a:r>
            <a:r>
              <a:rPr spc="10" dirty="0"/>
              <a:t>versus</a:t>
            </a:r>
            <a:r>
              <a:rPr spc="110" dirty="0"/>
              <a:t> </a:t>
            </a:r>
            <a:r>
              <a:rPr spc="20" dirty="0"/>
              <a:t>continuous</a:t>
            </a:r>
            <a:r>
              <a:rPr spc="100" dirty="0"/>
              <a:t> </a:t>
            </a:r>
            <a:r>
              <a:rPr spc="55" dirty="0"/>
              <a:t>attributes</a:t>
            </a:r>
            <a:r>
              <a:rPr spc="105" dirty="0"/>
              <a:t> </a:t>
            </a:r>
            <a:r>
              <a:rPr spc="25" dirty="0"/>
              <a:t>(cont’d)</a:t>
            </a:r>
          </a:p>
        </p:txBody>
      </p:sp>
      <p:sp>
        <p:nvSpPr>
          <p:cNvPr id="3" name="object 3"/>
          <p:cNvSpPr/>
          <p:nvPr/>
        </p:nvSpPr>
        <p:spPr>
          <a:xfrm>
            <a:off x="337972" y="115288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989302"/>
            <a:ext cx="4700270" cy="1033144"/>
          </a:xfrm>
          <a:prstGeom prst="rect">
            <a:avLst/>
          </a:prstGeom>
        </p:spPr>
        <p:txBody>
          <a:bodyPr vert="horz" wrap="square" lIns="0" tIns="83185" rIns="0" bIns="0" rtlCol="0">
            <a:spAutoFit/>
          </a:bodyPr>
          <a:lstStyle/>
          <a:p>
            <a:pPr marL="12700">
              <a:lnSpc>
                <a:spcPct val="100000"/>
              </a:lnSpc>
              <a:spcBef>
                <a:spcPts val="655"/>
              </a:spcBef>
            </a:pPr>
            <a:r>
              <a:rPr sz="1100" spc="-35" dirty="0">
                <a:latin typeface="Georgia"/>
                <a:cs typeface="Georgia"/>
              </a:rPr>
              <a:t>If</a:t>
            </a:r>
            <a:r>
              <a:rPr sz="1100" spc="90" dirty="0">
                <a:latin typeface="Georgia"/>
                <a:cs typeface="Georgia"/>
              </a:rPr>
              <a:t> </a:t>
            </a:r>
            <a:r>
              <a:rPr sz="1100" spc="-35" dirty="0">
                <a:latin typeface="Georgia"/>
                <a:cs typeface="Georgia"/>
              </a:rPr>
              <a:t>an</a:t>
            </a:r>
            <a:r>
              <a:rPr sz="1100" spc="95" dirty="0">
                <a:latin typeface="Georgia"/>
                <a:cs typeface="Georgia"/>
              </a:rPr>
              <a:t> </a:t>
            </a:r>
            <a:r>
              <a:rPr sz="1100" spc="-5" dirty="0">
                <a:latin typeface="Georgia"/>
                <a:cs typeface="Georgia"/>
              </a:rPr>
              <a:t>attribute</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20" dirty="0">
                <a:latin typeface="Georgia"/>
                <a:cs typeface="Georgia"/>
              </a:rPr>
              <a:t>not</a:t>
            </a:r>
            <a:r>
              <a:rPr sz="1100" spc="90" dirty="0">
                <a:latin typeface="Georgia"/>
                <a:cs typeface="Georgia"/>
              </a:rPr>
              <a:t> </a:t>
            </a:r>
            <a:r>
              <a:rPr sz="1100" spc="-25" dirty="0">
                <a:latin typeface="Georgia"/>
                <a:cs typeface="Georgia"/>
              </a:rPr>
              <a:t>discrete,</a:t>
            </a:r>
            <a:r>
              <a:rPr sz="1100" spc="95" dirty="0">
                <a:latin typeface="Georgia"/>
                <a:cs typeface="Georgia"/>
              </a:rPr>
              <a:t> </a:t>
            </a:r>
            <a:r>
              <a:rPr sz="1100" spc="10" dirty="0">
                <a:latin typeface="Georgia"/>
                <a:cs typeface="Georgia"/>
              </a:rPr>
              <a:t>it</a:t>
            </a:r>
            <a:r>
              <a:rPr sz="1100" spc="95" dirty="0">
                <a:latin typeface="Georgia"/>
                <a:cs typeface="Georgia"/>
              </a:rPr>
              <a:t> </a:t>
            </a:r>
            <a:r>
              <a:rPr sz="1100" spc="-35" dirty="0">
                <a:latin typeface="Georgia"/>
                <a:cs typeface="Georgia"/>
              </a:rPr>
              <a:t>is</a:t>
            </a:r>
            <a:r>
              <a:rPr sz="1100" spc="90" dirty="0">
                <a:latin typeface="Georgia"/>
                <a:cs typeface="Georgia"/>
              </a:rPr>
              <a:t> </a:t>
            </a:r>
            <a:r>
              <a:rPr sz="1100" i="1" spc="5" dirty="0">
                <a:latin typeface="Palatino Linotype"/>
                <a:cs typeface="Palatino Linotype"/>
              </a:rPr>
              <a:t>continuous</a:t>
            </a:r>
            <a:r>
              <a:rPr sz="1100" spc="5" dirty="0">
                <a:latin typeface="Georgia"/>
                <a:cs typeface="Georgia"/>
              </a:rPr>
              <a:t>.</a:t>
            </a:r>
            <a:endParaRPr sz="1100">
              <a:latin typeface="Georgia"/>
              <a:cs typeface="Georgia"/>
            </a:endParaRPr>
          </a:p>
          <a:p>
            <a:pPr marL="12700" marR="539115">
              <a:lnSpc>
                <a:spcPts val="1150"/>
              </a:lnSpc>
              <a:spcBef>
                <a:spcPts val="735"/>
              </a:spcBef>
            </a:pPr>
            <a:r>
              <a:rPr sz="1100" spc="5" dirty="0">
                <a:latin typeface="Georgia"/>
                <a:cs typeface="Georgia"/>
              </a:rPr>
              <a:t>The</a:t>
            </a:r>
            <a:r>
              <a:rPr sz="1100" spc="100" dirty="0">
                <a:latin typeface="Georgia"/>
                <a:cs typeface="Georgia"/>
              </a:rPr>
              <a:t> </a:t>
            </a:r>
            <a:r>
              <a:rPr sz="1100" spc="-35" dirty="0">
                <a:latin typeface="Georgia"/>
                <a:cs typeface="Georgia"/>
              </a:rPr>
              <a:t>terms</a:t>
            </a:r>
            <a:r>
              <a:rPr sz="1100" spc="100" dirty="0">
                <a:latin typeface="Georgia"/>
                <a:cs typeface="Georgia"/>
              </a:rPr>
              <a:t> </a:t>
            </a:r>
            <a:r>
              <a:rPr sz="1100" i="1" spc="15" dirty="0">
                <a:latin typeface="Palatino Linotype"/>
                <a:cs typeface="Palatino Linotype"/>
              </a:rPr>
              <a:t>numeric</a:t>
            </a:r>
            <a:r>
              <a:rPr sz="1100" i="1" spc="120" dirty="0">
                <a:latin typeface="Palatino Linotype"/>
                <a:cs typeface="Palatino Linotype"/>
              </a:rPr>
              <a:t> </a:t>
            </a:r>
            <a:r>
              <a:rPr sz="1100" i="1" spc="10" dirty="0">
                <a:latin typeface="Palatino Linotype"/>
                <a:cs typeface="Palatino Linotype"/>
              </a:rPr>
              <a:t>attribute</a:t>
            </a:r>
            <a:r>
              <a:rPr sz="1100" i="1" spc="175" dirty="0">
                <a:latin typeface="Palatino Linotype"/>
                <a:cs typeface="Palatino Linotype"/>
              </a:rPr>
              <a:t> </a:t>
            </a:r>
            <a:r>
              <a:rPr sz="1100" spc="-30" dirty="0">
                <a:latin typeface="Georgia"/>
                <a:cs typeface="Georgia"/>
              </a:rPr>
              <a:t>and</a:t>
            </a:r>
            <a:r>
              <a:rPr sz="1100" spc="105" dirty="0">
                <a:latin typeface="Georgia"/>
                <a:cs typeface="Georgia"/>
              </a:rPr>
              <a:t> </a:t>
            </a:r>
            <a:r>
              <a:rPr sz="1100" i="1" spc="5" dirty="0">
                <a:latin typeface="Palatino Linotype"/>
                <a:cs typeface="Palatino Linotype"/>
              </a:rPr>
              <a:t>continuous</a:t>
            </a:r>
            <a:r>
              <a:rPr sz="1100" i="1" spc="114" dirty="0">
                <a:latin typeface="Palatino Linotype"/>
                <a:cs typeface="Palatino Linotype"/>
              </a:rPr>
              <a:t> </a:t>
            </a:r>
            <a:r>
              <a:rPr sz="1100" i="1" spc="10" dirty="0">
                <a:latin typeface="Palatino Linotype"/>
                <a:cs typeface="Palatino Linotype"/>
              </a:rPr>
              <a:t>attribute</a:t>
            </a:r>
            <a:r>
              <a:rPr sz="1100" i="1" spc="175" dirty="0">
                <a:latin typeface="Palatino Linotype"/>
                <a:cs typeface="Palatino Linotype"/>
              </a:rPr>
              <a:t> </a:t>
            </a:r>
            <a:r>
              <a:rPr sz="1100" spc="-30" dirty="0">
                <a:latin typeface="Georgia"/>
                <a:cs typeface="Georgia"/>
              </a:rPr>
              <a:t>are</a:t>
            </a:r>
            <a:r>
              <a:rPr sz="1100" spc="100" dirty="0">
                <a:latin typeface="Georgia"/>
                <a:cs typeface="Georgia"/>
              </a:rPr>
              <a:t> </a:t>
            </a:r>
            <a:r>
              <a:rPr sz="1100" spc="-30" dirty="0">
                <a:latin typeface="Georgia"/>
                <a:cs typeface="Georgia"/>
              </a:rPr>
              <a:t>often</a:t>
            </a:r>
            <a:r>
              <a:rPr sz="1100" spc="105" dirty="0">
                <a:latin typeface="Georgia"/>
                <a:cs typeface="Georgia"/>
              </a:rPr>
              <a:t> </a:t>
            </a:r>
            <a:r>
              <a:rPr sz="1100" spc="-40" dirty="0">
                <a:latin typeface="Georgia"/>
                <a:cs typeface="Georgia"/>
              </a:rPr>
              <a:t>used </a:t>
            </a:r>
            <a:r>
              <a:rPr sz="1100" spc="-250" dirty="0">
                <a:latin typeface="Georgia"/>
                <a:cs typeface="Georgia"/>
              </a:rPr>
              <a:t> </a:t>
            </a:r>
            <a:r>
              <a:rPr sz="1100" spc="-30" dirty="0">
                <a:latin typeface="Georgia"/>
                <a:cs typeface="Georgia"/>
              </a:rPr>
              <a:t>interchangeably</a:t>
            </a:r>
            <a:r>
              <a:rPr sz="1100" spc="95" dirty="0">
                <a:latin typeface="Georgia"/>
                <a:cs typeface="Georgia"/>
              </a:rPr>
              <a:t> </a:t>
            </a:r>
            <a:r>
              <a:rPr sz="1100" spc="-35" dirty="0">
                <a:latin typeface="Georgia"/>
                <a:cs typeface="Georgia"/>
              </a:rPr>
              <a:t>in</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Georgia"/>
                <a:cs typeface="Georgia"/>
              </a:rPr>
              <a:t>literature.</a:t>
            </a:r>
            <a:endParaRPr sz="1100">
              <a:latin typeface="Georgia"/>
              <a:cs typeface="Georgia"/>
            </a:endParaRPr>
          </a:p>
          <a:p>
            <a:pPr marL="12700" marR="5080">
              <a:lnSpc>
                <a:spcPts val="1150"/>
              </a:lnSpc>
              <a:spcBef>
                <a:spcPts val="730"/>
              </a:spcBef>
            </a:pPr>
            <a:r>
              <a:rPr sz="1100" spc="-5" dirty="0">
                <a:latin typeface="Georgia"/>
                <a:cs typeface="Georgia"/>
              </a:rPr>
              <a:t>This</a:t>
            </a:r>
            <a:r>
              <a:rPr sz="1100" spc="95" dirty="0">
                <a:latin typeface="Georgia"/>
                <a:cs typeface="Georgia"/>
              </a:rPr>
              <a:t> </a:t>
            </a:r>
            <a:r>
              <a:rPr sz="1100" spc="-30" dirty="0">
                <a:latin typeface="Georgia"/>
                <a:cs typeface="Georgia"/>
              </a:rPr>
              <a:t>can</a:t>
            </a:r>
            <a:r>
              <a:rPr sz="1100" spc="100" dirty="0">
                <a:latin typeface="Georgia"/>
                <a:cs typeface="Georgia"/>
              </a:rPr>
              <a:t> </a:t>
            </a:r>
            <a:r>
              <a:rPr sz="1100" spc="-20" dirty="0">
                <a:latin typeface="Georgia"/>
                <a:cs typeface="Georgia"/>
              </a:rPr>
              <a:t>be</a:t>
            </a:r>
            <a:r>
              <a:rPr sz="1100" spc="100" dirty="0">
                <a:latin typeface="Georgia"/>
                <a:cs typeface="Georgia"/>
              </a:rPr>
              <a:t> </a:t>
            </a:r>
            <a:r>
              <a:rPr sz="1100" spc="-35" dirty="0">
                <a:latin typeface="Georgia"/>
                <a:cs typeface="Georgia"/>
              </a:rPr>
              <a:t>confusing</a:t>
            </a:r>
            <a:r>
              <a:rPr sz="1100" spc="95" dirty="0">
                <a:latin typeface="Georgia"/>
                <a:cs typeface="Georgia"/>
              </a:rPr>
              <a:t> </a:t>
            </a:r>
            <a:r>
              <a:rPr sz="1100" spc="-25" dirty="0">
                <a:latin typeface="Georgia"/>
                <a:cs typeface="Georgia"/>
              </a:rPr>
              <a:t>because,</a:t>
            </a:r>
            <a:r>
              <a:rPr sz="1100" spc="100" dirty="0">
                <a:latin typeface="Georgia"/>
                <a:cs typeface="Georgia"/>
              </a:rPr>
              <a:t> </a:t>
            </a:r>
            <a:r>
              <a:rPr sz="1100" spc="-35" dirty="0">
                <a:latin typeface="Georgia"/>
                <a:cs typeface="Georgia"/>
              </a:rPr>
              <a:t>in</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classic</a:t>
            </a:r>
            <a:r>
              <a:rPr sz="1100" spc="95" dirty="0">
                <a:latin typeface="Georgia"/>
                <a:cs typeface="Georgia"/>
              </a:rPr>
              <a:t> </a:t>
            </a:r>
            <a:r>
              <a:rPr sz="1100" spc="-40" dirty="0">
                <a:latin typeface="Georgia"/>
                <a:cs typeface="Georgia"/>
              </a:rPr>
              <a:t>sense,</a:t>
            </a:r>
            <a:r>
              <a:rPr sz="1100" spc="100" dirty="0">
                <a:latin typeface="Georgia"/>
                <a:cs typeface="Georgia"/>
              </a:rPr>
              <a:t> </a:t>
            </a:r>
            <a:r>
              <a:rPr sz="1100" spc="-40" dirty="0">
                <a:latin typeface="Georgia"/>
                <a:cs typeface="Georgia"/>
              </a:rPr>
              <a:t>continuous</a:t>
            </a:r>
            <a:r>
              <a:rPr sz="1100" spc="100" dirty="0">
                <a:latin typeface="Georgia"/>
                <a:cs typeface="Georgia"/>
              </a:rPr>
              <a:t> </a:t>
            </a:r>
            <a:r>
              <a:rPr sz="1100" spc="-35" dirty="0">
                <a:latin typeface="Georgia"/>
                <a:cs typeface="Georgia"/>
              </a:rPr>
              <a:t>values</a:t>
            </a:r>
            <a:r>
              <a:rPr sz="1100" spc="100" dirty="0">
                <a:latin typeface="Georgia"/>
                <a:cs typeface="Georgia"/>
              </a:rPr>
              <a:t> </a:t>
            </a:r>
            <a:r>
              <a:rPr sz="1100" spc="-30" dirty="0">
                <a:latin typeface="Georgia"/>
                <a:cs typeface="Georgia"/>
              </a:rPr>
              <a:t>are</a:t>
            </a:r>
            <a:r>
              <a:rPr sz="1100" spc="95" dirty="0">
                <a:latin typeface="Georgia"/>
                <a:cs typeface="Georgia"/>
              </a:rPr>
              <a:t> </a:t>
            </a:r>
            <a:r>
              <a:rPr sz="1100" spc="-35" dirty="0">
                <a:latin typeface="Georgia"/>
                <a:cs typeface="Georgia"/>
              </a:rPr>
              <a:t>real </a:t>
            </a:r>
            <a:r>
              <a:rPr sz="1100" spc="-250" dirty="0">
                <a:latin typeface="Georgia"/>
                <a:cs typeface="Georgia"/>
              </a:rPr>
              <a:t> </a:t>
            </a:r>
            <a:r>
              <a:rPr sz="1100" spc="-40" dirty="0">
                <a:latin typeface="Georgia"/>
                <a:cs typeface="Georgia"/>
              </a:rPr>
              <a:t>numbers,</a:t>
            </a:r>
            <a:r>
              <a:rPr sz="1100" spc="90" dirty="0">
                <a:latin typeface="Georgia"/>
                <a:cs typeface="Georgia"/>
              </a:rPr>
              <a:t> </a:t>
            </a:r>
            <a:r>
              <a:rPr sz="1100" spc="-40" dirty="0">
                <a:latin typeface="Georgia"/>
                <a:cs typeface="Georgia"/>
              </a:rPr>
              <a:t>whereas</a:t>
            </a:r>
            <a:r>
              <a:rPr sz="1100" spc="95" dirty="0">
                <a:latin typeface="Georgia"/>
                <a:cs typeface="Georgia"/>
              </a:rPr>
              <a:t> </a:t>
            </a:r>
            <a:r>
              <a:rPr sz="1100" spc="-45" dirty="0">
                <a:latin typeface="Georgia"/>
                <a:cs typeface="Georgia"/>
              </a:rPr>
              <a:t>numeric</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30" dirty="0">
                <a:latin typeface="Georgia"/>
                <a:cs typeface="Georgia"/>
              </a:rPr>
              <a:t>can</a:t>
            </a:r>
            <a:r>
              <a:rPr sz="1100" spc="95" dirty="0">
                <a:latin typeface="Georgia"/>
                <a:cs typeface="Georgia"/>
              </a:rPr>
              <a:t> </a:t>
            </a:r>
            <a:r>
              <a:rPr sz="1100" spc="-20" dirty="0">
                <a:latin typeface="Georgia"/>
                <a:cs typeface="Georgia"/>
              </a:rPr>
              <a:t>be</a:t>
            </a:r>
            <a:r>
              <a:rPr sz="1100" spc="95" dirty="0">
                <a:latin typeface="Georgia"/>
                <a:cs typeface="Georgia"/>
              </a:rPr>
              <a:t> </a:t>
            </a:r>
            <a:r>
              <a:rPr sz="1100" spc="-25" dirty="0">
                <a:latin typeface="Georgia"/>
                <a:cs typeface="Georgia"/>
              </a:rPr>
              <a:t>either</a:t>
            </a:r>
            <a:r>
              <a:rPr sz="1100" spc="95" dirty="0">
                <a:latin typeface="Georgia"/>
                <a:cs typeface="Georgia"/>
              </a:rPr>
              <a:t> </a:t>
            </a:r>
            <a:r>
              <a:rPr sz="1100" spc="-35" dirty="0">
                <a:latin typeface="Georgia"/>
                <a:cs typeface="Georgia"/>
              </a:rPr>
              <a:t>integers</a:t>
            </a:r>
            <a:r>
              <a:rPr sz="1100" spc="90" dirty="0">
                <a:latin typeface="Georgia"/>
                <a:cs typeface="Georgia"/>
              </a:rPr>
              <a:t> </a:t>
            </a:r>
            <a:r>
              <a:rPr sz="1100" spc="-40" dirty="0">
                <a:latin typeface="Georgia"/>
                <a:cs typeface="Georgia"/>
              </a:rPr>
              <a:t>or</a:t>
            </a:r>
            <a:r>
              <a:rPr sz="1100" spc="95" dirty="0">
                <a:latin typeface="Georgia"/>
                <a:cs typeface="Georgia"/>
              </a:rPr>
              <a:t> </a:t>
            </a:r>
            <a:r>
              <a:rPr sz="1100" spc="-30" dirty="0">
                <a:latin typeface="Georgia"/>
                <a:cs typeface="Georgia"/>
              </a:rPr>
              <a:t>real</a:t>
            </a:r>
            <a:r>
              <a:rPr sz="1100" spc="95" dirty="0">
                <a:latin typeface="Georgia"/>
                <a:cs typeface="Georgia"/>
              </a:rPr>
              <a:t> </a:t>
            </a:r>
            <a:r>
              <a:rPr sz="1100" spc="-40" dirty="0">
                <a:latin typeface="Georgia"/>
                <a:cs typeface="Georgia"/>
              </a:rPr>
              <a:t>numbers.</a:t>
            </a:r>
            <a:endParaRPr sz="1100">
              <a:latin typeface="Georgia"/>
              <a:cs typeface="Georgia"/>
            </a:endParaRPr>
          </a:p>
        </p:txBody>
      </p:sp>
      <p:sp>
        <p:nvSpPr>
          <p:cNvPr id="5" name="object 5"/>
          <p:cNvSpPr/>
          <p:nvPr/>
        </p:nvSpPr>
        <p:spPr>
          <a:xfrm>
            <a:off x="337972" y="139110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7558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1" name="object 1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22</a:t>
            </a:fld>
            <a:r>
              <a:rPr spc="-25" dirty="0"/>
              <a:t> </a:t>
            </a:r>
            <a:r>
              <a:rPr spc="80" dirty="0"/>
              <a:t>/</a:t>
            </a:r>
            <a:r>
              <a:rPr spc="-25" dirty="0"/>
              <a:t> </a:t>
            </a:r>
            <a:r>
              <a:rPr spc="40" dirty="0"/>
              <a:t>106</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latin typeface="Georgia"/>
                <a:cs typeface="Georgia"/>
                <a:hlinkClick r:id="rId3" action="ppaction://hlinksldjump"/>
              </a:rPr>
              <a:t>Get</a:t>
            </a:r>
            <a:r>
              <a:rPr sz="1100" spc="80" dirty="0">
                <a:latin typeface="Georgia"/>
                <a:cs typeface="Georgia"/>
                <a:hlinkClick r:id="rId3" action="ppaction://hlinksldjump"/>
              </a:rPr>
              <a:t> </a:t>
            </a:r>
            <a:r>
              <a:rPr sz="1100" spc="-10" dirty="0">
                <a:latin typeface="Georgia"/>
                <a:cs typeface="Georgia"/>
                <a:hlinkClick r:id="rId3" action="ppaction://hlinksldjump"/>
              </a:rPr>
              <a:t>to</a:t>
            </a:r>
            <a:r>
              <a:rPr sz="1100" spc="80" dirty="0">
                <a:latin typeface="Georgia"/>
                <a:cs typeface="Georgia"/>
                <a:hlinkClick r:id="rId3" action="ppaction://hlinksldjump"/>
              </a:rPr>
              <a:t> </a:t>
            </a:r>
            <a:r>
              <a:rPr sz="1100" spc="-50" dirty="0">
                <a:latin typeface="Georgia"/>
                <a:cs typeface="Georgia"/>
                <a:hlinkClick r:id="rId3" action="ppaction://hlinksldjump"/>
              </a:rPr>
              <a:t>know</a:t>
            </a:r>
            <a:r>
              <a:rPr sz="1100" spc="85" dirty="0">
                <a:latin typeface="Georgia"/>
                <a:cs typeface="Georgia"/>
                <a:hlinkClick r:id="rId3" action="ppaction://hlinksldjump"/>
              </a:rPr>
              <a:t> </a:t>
            </a:r>
            <a:r>
              <a:rPr sz="1100" spc="-30" dirty="0">
                <a:latin typeface="Georgia"/>
                <a:cs typeface="Georgia"/>
                <a:hlinkClick r:id="rId3" action="ppaction://hlinksldjump"/>
              </a:rPr>
              <a:t>your</a:t>
            </a:r>
            <a:r>
              <a:rPr sz="1100" spc="80" dirty="0">
                <a:latin typeface="Georgia"/>
                <a:cs typeface="Georgia"/>
                <a:hlinkClick r:id="rId3" action="ppaction://hlinksldjump"/>
              </a:rPr>
              <a:t> </a:t>
            </a:r>
            <a:r>
              <a:rPr sz="1100" spc="-5" dirty="0">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latin typeface="Georgia"/>
                <a:cs typeface="Georgia"/>
                <a:hlinkClick r:id="rId5" action="ppaction://hlinksldjump"/>
              </a:rPr>
              <a:t>Univariate,</a:t>
            </a:r>
            <a:r>
              <a:rPr sz="900" spc="75" dirty="0">
                <a:latin typeface="Georgia"/>
                <a:cs typeface="Georgia"/>
                <a:hlinkClick r:id="rId5" action="ppaction://hlinksldjump"/>
              </a:rPr>
              <a:t> </a:t>
            </a:r>
            <a:r>
              <a:rPr sz="900" spc="-5" dirty="0">
                <a:latin typeface="Georgia"/>
                <a:cs typeface="Georgia"/>
                <a:hlinkClick r:id="rId5" action="ppaction://hlinksldjump"/>
              </a:rPr>
              <a:t>bivariate,</a:t>
            </a:r>
            <a:r>
              <a:rPr sz="900" spc="85" dirty="0">
                <a:latin typeface="Georgia"/>
                <a:cs typeface="Georgia"/>
                <a:hlinkClick r:id="rId5" action="ppaction://hlinksldjump"/>
              </a:rPr>
              <a:t> </a:t>
            </a:r>
            <a:r>
              <a:rPr sz="900" spc="-10" dirty="0">
                <a:latin typeface="Georgia"/>
                <a:cs typeface="Georgia"/>
                <a:hlinkClick r:id="rId5" action="ppaction://hlinksldjump"/>
              </a:rPr>
              <a:t>and</a:t>
            </a:r>
            <a:r>
              <a:rPr sz="900" spc="80" dirty="0">
                <a:latin typeface="Georgia"/>
                <a:cs typeface="Georgia"/>
                <a:hlinkClick r:id="rId5" action="ppaction://hlinksldjump"/>
              </a:rPr>
              <a:t> </a:t>
            </a:r>
            <a:r>
              <a:rPr sz="900" spc="-5" dirty="0">
                <a:latin typeface="Georgia"/>
                <a:cs typeface="Georgia"/>
                <a:hlinkClick r:id="rId5" action="ppaction://hlinksldjump"/>
              </a:rPr>
              <a:t>multivariate</a:t>
            </a:r>
            <a:r>
              <a:rPr sz="900" spc="80" dirty="0">
                <a:latin typeface="Georgia"/>
                <a:cs typeface="Georgia"/>
                <a:hlinkClick r:id="rId5" action="ppaction://hlinksldjump"/>
              </a:rPr>
              <a:t> </a:t>
            </a:r>
            <a:r>
              <a:rPr sz="900" spc="5" dirty="0">
                <a:latin typeface="Georgia"/>
                <a:cs typeface="Georgia"/>
                <a:hlinkClick r:id="rId5" action="ppaction://hlinksldjump"/>
              </a:rPr>
              <a:t>data </a:t>
            </a:r>
            <a:r>
              <a:rPr sz="900" spc="-200" dirty="0">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solidFill>
                  <a:srgbClr val="CCCCCC"/>
                </a:solidFill>
                <a:latin typeface="Georgia"/>
                <a:cs typeface="Georgia"/>
                <a:hlinkClick r:id="rId10" action="ppaction://hlinksldjump"/>
              </a:rPr>
              <a:t>Relationships</a:t>
            </a:r>
            <a:r>
              <a:rPr sz="1100" spc="70" dirty="0">
                <a:solidFill>
                  <a:srgbClr val="CCCCCC"/>
                </a:solidFill>
                <a:latin typeface="Georgia"/>
                <a:cs typeface="Georgia"/>
                <a:hlinkClick r:id="rId10" action="ppaction://hlinksldjump"/>
              </a:rPr>
              <a:t> </a:t>
            </a:r>
            <a:r>
              <a:rPr sz="1100" spc="-35" dirty="0">
                <a:solidFill>
                  <a:srgbClr val="CCCCCC"/>
                </a:solidFill>
                <a:latin typeface="Georgia"/>
                <a:cs typeface="Georgia"/>
                <a:hlinkClick r:id="rId10" action="ppaction://hlinksldjump"/>
              </a:rPr>
              <a:t>in</a:t>
            </a:r>
            <a:r>
              <a:rPr sz="1100" spc="75" dirty="0">
                <a:solidFill>
                  <a:srgbClr val="CCCCCC"/>
                </a:solidFill>
                <a:latin typeface="Georgia"/>
                <a:cs typeface="Georgia"/>
                <a:hlinkClick r:id="rId10" action="ppaction://hlinksldjump"/>
              </a:rPr>
              <a:t> </a:t>
            </a:r>
            <a:r>
              <a:rPr sz="1100" spc="-5" dirty="0">
                <a:solidFill>
                  <a:srgbClr val="CCCCCC"/>
                </a:solidFill>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23</a:t>
            </a:fld>
            <a:r>
              <a:rPr spc="-25" dirty="0"/>
              <a:t> </a:t>
            </a:r>
            <a:r>
              <a:rPr spc="80" dirty="0"/>
              <a:t>/</a:t>
            </a:r>
            <a:r>
              <a:rPr spc="-25" dirty="0"/>
              <a:t> </a:t>
            </a:r>
            <a:r>
              <a:rPr spc="40" dirty="0"/>
              <a:t>106</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37972" y="224440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3" name="object 13"/>
          <p:cNvSpPr txBox="1"/>
          <p:nvPr/>
        </p:nvSpPr>
        <p:spPr>
          <a:xfrm>
            <a:off x="441477" y="1833053"/>
            <a:ext cx="4973955" cy="611706"/>
          </a:xfrm>
          <a:prstGeom prst="rect">
            <a:avLst/>
          </a:prstGeom>
        </p:spPr>
        <p:txBody>
          <a:bodyPr vert="horz" wrap="square" lIns="0" tIns="11430" rIns="0" bIns="0" rtlCol="0">
            <a:spAutoFit/>
          </a:bodyPr>
          <a:lstStyle/>
          <a:p>
            <a:pPr marL="469265" algn="ctr">
              <a:lnSpc>
                <a:spcPct val="100000"/>
              </a:lnSpc>
              <a:spcBef>
                <a:spcPts val="90"/>
              </a:spcBef>
            </a:pPr>
            <a:endParaRPr sz="1200" baseline="-10416">
              <a:latin typeface="Calibri"/>
              <a:cs typeface="Calibri"/>
            </a:endParaRPr>
          </a:p>
          <a:p>
            <a:pPr>
              <a:lnSpc>
                <a:spcPct val="100000"/>
              </a:lnSpc>
              <a:spcBef>
                <a:spcPts val="35"/>
              </a:spcBef>
            </a:pPr>
            <a:endParaRPr sz="1100">
              <a:latin typeface="Calibri"/>
              <a:cs typeface="Calibri"/>
            </a:endParaRPr>
          </a:p>
          <a:p>
            <a:pPr marL="25400" marR="17780">
              <a:lnSpc>
                <a:spcPts val="1150"/>
              </a:lnSpc>
            </a:pPr>
            <a:r>
              <a:rPr sz="1100" spc="-25" dirty="0">
                <a:latin typeface="Georgia"/>
                <a:cs typeface="Georgia"/>
              </a:rPr>
              <a:t>Univariate</a:t>
            </a:r>
            <a:r>
              <a:rPr sz="1100" spc="110" dirty="0">
                <a:latin typeface="Georgia"/>
                <a:cs typeface="Georgia"/>
              </a:rPr>
              <a:t> </a:t>
            </a:r>
            <a:r>
              <a:rPr sz="1100" spc="-5" dirty="0">
                <a:latin typeface="Georgia"/>
                <a:cs typeface="Georgia"/>
              </a:rPr>
              <a:t>data</a:t>
            </a:r>
            <a:r>
              <a:rPr sz="1100" spc="110" dirty="0">
                <a:latin typeface="Georgia"/>
                <a:cs typeface="Georgia"/>
              </a:rPr>
              <a:t> </a:t>
            </a:r>
            <a:r>
              <a:rPr sz="1100" spc="-20" dirty="0">
                <a:latin typeface="Georgia"/>
                <a:cs typeface="Georgia"/>
              </a:rPr>
              <a:t>types:</a:t>
            </a:r>
            <a:r>
              <a:rPr sz="1100" spc="-5" dirty="0">
                <a:latin typeface="Georgia"/>
                <a:cs typeface="Georgia"/>
              </a:rPr>
              <a:t> </a:t>
            </a:r>
            <a:r>
              <a:rPr sz="1100" spc="-25" dirty="0">
                <a:latin typeface="Georgia"/>
                <a:cs typeface="Georgia"/>
              </a:rPr>
              <a:t>nominal/categorical</a:t>
            </a:r>
            <a:r>
              <a:rPr sz="1100" spc="110" dirty="0">
                <a:latin typeface="Georgia"/>
                <a:cs typeface="Georgia"/>
              </a:rPr>
              <a:t> </a:t>
            </a:r>
            <a:r>
              <a:rPr sz="1100" spc="-30" dirty="0">
                <a:latin typeface="Georgia"/>
                <a:cs typeface="Georgia"/>
              </a:rPr>
              <a:t>(binary,</a:t>
            </a:r>
            <a:r>
              <a:rPr sz="1100" spc="110" dirty="0">
                <a:latin typeface="Georgia"/>
                <a:cs typeface="Georgia"/>
              </a:rPr>
              <a:t> </a:t>
            </a:r>
            <a:r>
              <a:rPr sz="1100" spc="-30" dirty="0">
                <a:latin typeface="Georgia"/>
                <a:cs typeface="Georgia"/>
              </a:rPr>
              <a:t>finite,</a:t>
            </a:r>
            <a:r>
              <a:rPr sz="1100" spc="114" dirty="0">
                <a:latin typeface="Georgia"/>
                <a:cs typeface="Georgia"/>
              </a:rPr>
              <a:t> </a:t>
            </a:r>
            <a:r>
              <a:rPr sz="1100" spc="-25" dirty="0">
                <a:latin typeface="Georgia"/>
                <a:cs typeface="Georgia"/>
              </a:rPr>
              <a:t>infinite)</a:t>
            </a:r>
            <a:r>
              <a:rPr sz="1100" spc="110" dirty="0">
                <a:latin typeface="Georgia"/>
                <a:cs typeface="Georgia"/>
              </a:rPr>
              <a:t> </a:t>
            </a:r>
            <a:r>
              <a:rPr sz="1100" spc="-30" dirty="0">
                <a:latin typeface="Georgia"/>
                <a:cs typeface="Georgia"/>
              </a:rPr>
              <a:t>and</a:t>
            </a:r>
            <a:r>
              <a:rPr sz="1100" spc="110" dirty="0">
                <a:latin typeface="Georgia"/>
                <a:cs typeface="Georgia"/>
              </a:rPr>
              <a:t> </a:t>
            </a:r>
            <a:r>
              <a:rPr sz="1100" spc="-40" dirty="0">
                <a:latin typeface="Georgia"/>
                <a:cs typeface="Georgia"/>
              </a:rPr>
              <a:t>numerical </a:t>
            </a:r>
            <a:r>
              <a:rPr sz="1100" spc="-254" dirty="0">
                <a:latin typeface="Georgia"/>
                <a:cs typeface="Georgia"/>
              </a:rPr>
              <a:t> </a:t>
            </a:r>
            <a:r>
              <a:rPr sz="1100" spc="-25" dirty="0">
                <a:latin typeface="Georgia"/>
                <a:cs typeface="Georgia"/>
              </a:rPr>
              <a:t>(discrete,</a:t>
            </a:r>
            <a:r>
              <a:rPr sz="1100" spc="90" dirty="0">
                <a:latin typeface="Georgia"/>
                <a:cs typeface="Georgia"/>
              </a:rPr>
              <a:t> </a:t>
            </a:r>
            <a:r>
              <a:rPr sz="1100" spc="-35" dirty="0">
                <a:latin typeface="Georgia"/>
                <a:cs typeface="Georgia"/>
              </a:rPr>
              <a:t>continuous).</a:t>
            </a:r>
            <a:endParaRPr sz="1100">
              <a:latin typeface="Georgia"/>
              <a:cs typeface="Georgia"/>
            </a:endParaRPr>
          </a:p>
        </p:txBody>
      </p:sp>
      <p:sp>
        <p:nvSpPr>
          <p:cNvPr id="2" name="object 2"/>
          <p:cNvSpPr txBox="1">
            <a:spLocks noGrp="1"/>
          </p:cNvSpPr>
          <p:nvPr>
            <p:ph type="title"/>
          </p:nvPr>
        </p:nvSpPr>
        <p:spPr>
          <a:xfrm>
            <a:off x="95300" y="28267"/>
            <a:ext cx="1210310" cy="244475"/>
          </a:xfrm>
          <a:prstGeom prst="rect">
            <a:avLst/>
          </a:prstGeom>
        </p:spPr>
        <p:txBody>
          <a:bodyPr vert="horz" wrap="square" lIns="0" tIns="17145" rIns="0" bIns="0" rtlCol="0">
            <a:spAutoFit/>
          </a:bodyPr>
          <a:lstStyle/>
          <a:p>
            <a:pPr marL="12700">
              <a:lnSpc>
                <a:spcPct val="100000"/>
              </a:lnSpc>
              <a:spcBef>
                <a:spcPts val="135"/>
              </a:spcBef>
            </a:pPr>
            <a:r>
              <a:rPr spc="25" dirty="0"/>
              <a:t>Univariate</a:t>
            </a:r>
            <a:r>
              <a:rPr spc="50" dirty="0"/>
              <a:t> </a:t>
            </a:r>
            <a:r>
              <a:rPr spc="75" dirty="0"/>
              <a:t>data</a:t>
            </a:r>
          </a:p>
        </p:txBody>
      </p:sp>
      <p:sp>
        <p:nvSpPr>
          <p:cNvPr id="3" name="object 3"/>
          <p:cNvSpPr/>
          <p:nvPr/>
        </p:nvSpPr>
        <p:spPr>
          <a:xfrm>
            <a:off x="337972" y="83520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4" name="object 14"/>
          <p:cNvSpPr txBox="1"/>
          <p:nvPr/>
        </p:nvSpPr>
        <p:spPr>
          <a:xfrm>
            <a:off x="5381459" y="1499055"/>
            <a:ext cx="201930" cy="191770"/>
          </a:xfrm>
          <a:prstGeom prst="rect">
            <a:avLst/>
          </a:prstGeom>
        </p:spPr>
        <p:txBody>
          <a:bodyPr vert="horz" wrap="square" lIns="0" tIns="11430" rIns="0" bIns="0" rtlCol="0">
            <a:spAutoFit/>
          </a:bodyPr>
          <a:lstStyle/>
          <a:p>
            <a:pPr marL="12700">
              <a:lnSpc>
                <a:spcPct val="100000"/>
              </a:lnSpc>
              <a:spcBef>
                <a:spcPts val="90"/>
              </a:spcBef>
            </a:pPr>
            <a:r>
              <a:rPr sz="1100" spc="20" dirty="0">
                <a:latin typeface="Georgia"/>
                <a:cs typeface="Georgia"/>
              </a:rPr>
              <a:t>(1)</a:t>
            </a:r>
            <a:endParaRPr sz="1100">
              <a:latin typeface="Georgia"/>
              <a:cs typeface="Georgia"/>
            </a:endParaRPr>
          </a:p>
        </p:txBody>
      </p:sp>
      <p:grpSp>
        <p:nvGrpSpPr>
          <p:cNvPr id="16" name="object 16"/>
          <p:cNvGrpSpPr/>
          <p:nvPr/>
        </p:nvGrpSpPr>
        <p:grpSpPr>
          <a:xfrm>
            <a:off x="0" y="3121545"/>
            <a:ext cx="5760085" cy="118745"/>
            <a:chOff x="0" y="3121545"/>
            <a:chExt cx="5760085" cy="118745"/>
          </a:xfrm>
        </p:grpSpPr>
        <p:sp>
          <p:nvSpPr>
            <p:cNvPr id="17" name="object 1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8" name="object 1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9" name="object 1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0" name="object 20"/>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21" name="object 21"/>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24</a:t>
            </a:fld>
            <a:r>
              <a:rPr spc="-25" dirty="0"/>
              <a:t> </a:t>
            </a:r>
            <a:r>
              <a:rPr spc="80" dirty="0"/>
              <a:t>/</a:t>
            </a:r>
            <a:r>
              <a:rPr spc="-25" dirty="0"/>
              <a:t> </a:t>
            </a:r>
            <a:r>
              <a:rPr spc="40" dirty="0"/>
              <a:t>106</a:t>
            </a:r>
          </a:p>
        </p:txBody>
      </p:sp>
      <p:sp>
        <p:nvSpPr>
          <p:cNvPr id="4" name="object 4"/>
          <p:cNvSpPr txBox="1"/>
          <p:nvPr/>
        </p:nvSpPr>
        <p:spPr>
          <a:xfrm>
            <a:off x="441477" y="743596"/>
            <a:ext cx="5111750" cy="509755"/>
          </a:xfrm>
          <a:prstGeom prst="rect">
            <a:avLst/>
          </a:prstGeom>
        </p:spPr>
        <p:txBody>
          <a:bodyPr vert="horz" wrap="square" lIns="0" tIns="34290" rIns="0" bIns="0" rtlCol="0">
            <a:spAutoFit/>
          </a:bodyPr>
          <a:lstStyle/>
          <a:p>
            <a:pPr marL="25400" marR="17780">
              <a:lnSpc>
                <a:spcPts val="1150"/>
              </a:lnSpc>
              <a:spcBef>
                <a:spcPts val="270"/>
              </a:spcBef>
            </a:pPr>
            <a:r>
              <a:rPr sz="1100" spc="-25" dirty="0">
                <a:latin typeface="Georgia"/>
                <a:cs typeface="Georgia"/>
              </a:rPr>
              <a:t>Univariate</a:t>
            </a:r>
            <a:r>
              <a:rPr sz="1100" spc="105" dirty="0">
                <a:latin typeface="Georgia"/>
                <a:cs typeface="Georgia"/>
              </a:rPr>
              <a:t> </a:t>
            </a:r>
            <a:r>
              <a:rPr sz="1100" spc="-5" dirty="0">
                <a:latin typeface="Georgia"/>
                <a:cs typeface="Georgia"/>
              </a:rPr>
              <a:t>data</a:t>
            </a:r>
            <a:r>
              <a:rPr sz="1100" spc="105" dirty="0">
                <a:latin typeface="Georgia"/>
                <a:cs typeface="Georgia"/>
              </a:rPr>
              <a:t> </a:t>
            </a:r>
            <a:r>
              <a:rPr sz="1100" spc="-35" dirty="0">
                <a:latin typeface="Georgia"/>
                <a:cs typeface="Georgia"/>
              </a:rPr>
              <a:t>is</a:t>
            </a:r>
            <a:r>
              <a:rPr sz="1100" spc="105" dirty="0">
                <a:latin typeface="Georgia"/>
                <a:cs typeface="Georgia"/>
              </a:rPr>
              <a:t> </a:t>
            </a:r>
            <a:r>
              <a:rPr sz="1100" spc="-15" dirty="0">
                <a:latin typeface="Georgia"/>
                <a:cs typeface="Georgia"/>
              </a:rPr>
              <a:t>a</a:t>
            </a:r>
            <a:r>
              <a:rPr sz="1100" spc="105" dirty="0">
                <a:latin typeface="Georgia"/>
                <a:cs typeface="Georgia"/>
              </a:rPr>
              <a:t> </a:t>
            </a:r>
            <a:r>
              <a:rPr sz="1100" spc="-5" dirty="0">
                <a:latin typeface="Georgia"/>
                <a:cs typeface="Georgia"/>
              </a:rPr>
              <a:t>type</a:t>
            </a:r>
            <a:r>
              <a:rPr sz="1100" spc="105" dirty="0">
                <a:latin typeface="Georgia"/>
                <a:cs typeface="Georgia"/>
              </a:rPr>
              <a:t> </a:t>
            </a:r>
            <a:r>
              <a:rPr sz="1100" spc="-40" dirty="0">
                <a:latin typeface="Georgia"/>
                <a:cs typeface="Georgia"/>
              </a:rPr>
              <a:t>of</a:t>
            </a:r>
            <a:r>
              <a:rPr sz="1100" spc="105" dirty="0">
                <a:latin typeface="Georgia"/>
                <a:cs typeface="Georgia"/>
              </a:rPr>
              <a:t> </a:t>
            </a:r>
            <a:r>
              <a:rPr sz="1100" spc="-5" dirty="0">
                <a:latin typeface="Georgia"/>
                <a:cs typeface="Georgia"/>
              </a:rPr>
              <a:t>data</a:t>
            </a:r>
            <a:r>
              <a:rPr sz="1100" spc="105" dirty="0">
                <a:latin typeface="Georgia"/>
                <a:cs typeface="Georgia"/>
              </a:rPr>
              <a:t> </a:t>
            </a:r>
            <a:r>
              <a:rPr sz="1100" spc="-40" dirty="0">
                <a:latin typeface="Georgia"/>
                <a:cs typeface="Georgia"/>
              </a:rPr>
              <a:t>which</a:t>
            </a:r>
            <a:r>
              <a:rPr sz="1100" spc="105" dirty="0">
                <a:latin typeface="Georgia"/>
                <a:cs typeface="Georgia"/>
              </a:rPr>
              <a:t> </a:t>
            </a:r>
            <a:r>
              <a:rPr sz="1100" spc="-35" dirty="0">
                <a:latin typeface="Georgia"/>
                <a:cs typeface="Georgia"/>
              </a:rPr>
              <a:t>consists</a:t>
            </a:r>
            <a:r>
              <a:rPr sz="1100" spc="105" dirty="0">
                <a:latin typeface="Georgia"/>
                <a:cs typeface="Georgia"/>
              </a:rPr>
              <a:t> </a:t>
            </a:r>
            <a:r>
              <a:rPr sz="1100" spc="-35" dirty="0">
                <a:latin typeface="Georgia"/>
                <a:cs typeface="Georgia"/>
              </a:rPr>
              <a:t>observations</a:t>
            </a:r>
            <a:r>
              <a:rPr sz="1100" spc="105" dirty="0">
                <a:latin typeface="Georgia"/>
                <a:cs typeface="Georgia"/>
              </a:rPr>
              <a:t> </a:t>
            </a:r>
            <a:r>
              <a:rPr sz="1100" spc="-45" dirty="0">
                <a:latin typeface="Georgia"/>
                <a:cs typeface="Georgia"/>
              </a:rPr>
              <a:t>from</a:t>
            </a:r>
            <a:r>
              <a:rPr sz="1100" spc="105" dirty="0">
                <a:latin typeface="Georgia"/>
                <a:cs typeface="Georgia"/>
              </a:rPr>
              <a:t> </a:t>
            </a:r>
            <a:r>
              <a:rPr sz="1100" spc="-25" dirty="0">
                <a:latin typeface="Georgia"/>
                <a:cs typeface="Georgia"/>
              </a:rPr>
              <a:t>only</a:t>
            </a:r>
            <a:r>
              <a:rPr sz="1100" spc="105" dirty="0">
                <a:latin typeface="Georgia"/>
                <a:cs typeface="Georgia"/>
              </a:rPr>
              <a:t> </a:t>
            </a:r>
            <a:r>
              <a:rPr sz="1100" spc="-50" dirty="0">
                <a:latin typeface="Georgia"/>
                <a:cs typeface="Georgia"/>
              </a:rPr>
              <a:t>one</a:t>
            </a:r>
            <a:r>
              <a:rPr sz="1100" spc="105" dirty="0">
                <a:latin typeface="Georgia"/>
                <a:cs typeface="Georgia"/>
              </a:rPr>
              <a:t> </a:t>
            </a:r>
            <a:r>
              <a:rPr sz="1100" spc="-25" dirty="0">
                <a:latin typeface="Georgia"/>
                <a:cs typeface="Georgia"/>
              </a:rPr>
              <a:t>variable </a:t>
            </a:r>
            <a:r>
              <a:rPr sz="1100" spc="-250" dirty="0">
                <a:latin typeface="Georgia"/>
                <a:cs typeface="Georgia"/>
              </a:rPr>
              <a:t> </a:t>
            </a:r>
            <a:r>
              <a:rPr sz="1100" spc="105" dirty="0">
                <a:latin typeface="Georgia"/>
                <a:cs typeface="Georgia"/>
              </a:rPr>
              <a:t>(</a:t>
            </a:r>
            <a:r>
              <a:rPr sz="1100" i="1" spc="105" dirty="0">
                <a:latin typeface="Calibri"/>
                <a:cs typeface="Calibri"/>
              </a:rPr>
              <a:t>X</a:t>
            </a:r>
            <a:r>
              <a:rPr sz="1100" spc="105" dirty="0">
                <a:latin typeface="Georgia"/>
                <a:cs typeface="Georgia"/>
              </a:rPr>
              <a:t>),</a:t>
            </a:r>
            <a:r>
              <a:rPr sz="1100" spc="95" dirty="0">
                <a:latin typeface="Georgia"/>
                <a:cs typeface="Georgia"/>
              </a:rPr>
              <a:t> </a:t>
            </a:r>
            <a:r>
              <a:rPr sz="1100" spc="-15" dirty="0">
                <a:latin typeface="Georgia"/>
                <a:cs typeface="Georgia"/>
              </a:rPr>
              <a:t>i.e.,</a:t>
            </a:r>
            <a:r>
              <a:rPr sz="1100" spc="95" dirty="0">
                <a:latin typeface="Georgia"/>
                <a:cs typeface="Georgia"/>
              </a:rPr>
              <a:t> </a:t>
            </a:r>
            <a:r>
              <a:rPr sz="1100" spc="-15" dirty="0">
                <a:latin typeface="Georgia"/>
                <a:cs typeface="Georgia"/>
              </a:rPr>
              <a:t>a</a:t>
            </a:r>
            <a:r>
              <a:rPr sz="1100" spc="95" dirty="0">
                <a:latin typeface="Georgia"/>
                <a:cs typeface="Georgia"/>
              </a:rPr>
              <a:t> </a:t>
            </a:r>
            <a:r>
              <a:rPr sz="1100" spc="-35" dirty="0">
                <a:latin typeface="Georgia"/>
                <a:cs typeface="Georgia"/>
              </a:rPr>
              <a:t>single</a:t>
            </a:r>
            <a:r>
              <a:rPr sz="1100" spc="95" dirty="0">
                <a:latin typeface="Georgia"/>
                <a:cs typeface="Georgia"/>
              </a:rPr>
              <a:t> </a:t>
            </a:r>
            <a:r>
              <a:rPr sz="1100" spc="-20" dirty="0">
                <a:latin typeface="Georgia"/>
                <a:cs typeface="Georgia"/>
              </a:rPr>
              <a:t>characteristic</a:t>
            </a:r>
            <a:r>
              <a:rPr sz="1100" spc="95" dirty="0">
                <a:latin typeface="Georgia"/>
                <a:cs typeface="Georgia"/>
              </a:rPr>
              <a:t> </a:t>
            </a:r>
            <a:r>
              <a:rPr sz="1100" spc="-40" dirty="0">
                <a:latin typeface="Georgia"/>
                <a:cs typeface="Georgia"/>
              </a:rPr>
              <a:t>or</a:t>
            </a:r>
            <a:r>
              <a:rPr sz="1100" spc="95" dirty="0">
                <a:latin typeface="Georgia"/>
                <a:cs typeface="Georgia"/>
              </a:rPr>
              <a:t> </a:t>
            </a:r>
            <a:r>
              <a:rPr sz="1100" spc="-15" dirty="0">
                <a:latin typeface="Georgia"/>
                <a:cs typeface="Georgia"/>
              </a:rPr>
              <a:t>attribute:</a:t>
            </a:r>
            <a:endParaRPr sz="1100">
              <a:latin typeface="Georgia"/>
              <a:cs typeface="Georgia"/>
            </a:endParaRPr>
          </a:p>
          <a:p>
            <a:pPr marL="337820" algn="ctr">
              <a:lnSpc>
                <a:spcPts val="1285"/>
              </a:lnSpc>
            </a:pPr>
            <a:endParaRPr sz="1100">
              <a:latin typeface="Lucida Sans Unicode"/>
              <a:cs typeface="Lucida Sans Unicode"/>
            </a:endParaRPr>
          </a:p>
        </p:txBody>
      </p:sp>
      <p:pic>
        <p:nvPicPr>
          <p:cNvPr id="23" name="Picture 22">
            <a:extLst>
              <a:ext uri="{FF2B5EF4-FFF2-40B4-BE49-F238E27FC236}">
                <a16:creationId xmlns:a16="http://schemas.microsoft.com/office/drawing/2014/main" id="{7B9A53A1-0906-8D59-8112-305EDA116C02}"/>
              </a:ext>
            </a:extLst>
          </p:cNvPr>
          <p:cNvPicPr>
            <a:picLocks noChangeAspect="1"/>
          </p:cNvPicPr>
          <p:nvPr/>
        </p:nvPicPr>
        <p:blipFill>
          <a:blip r:embed="rId4"/>
          <a:stretch>
            <a:fillRect/>
          </a:stretch>
        </p:blipFill>
        <p:spPr>
          <a:xfrm>
            <a:off x="3111500" y="1144967"/>
            <a:ext cx="768350" cy="899946"/>
          </a:xfrm>
          <a:prstGeom prst="rect">
            <a:avLst/>
          </a:prstGeom>
        </p:spPr>
      </p:pic>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870710" cy="244475"/>
          </a:xfrm>
          <a:prstGeom prst="rect">
            <a:avLst/>
          </a:prstGeom>
        </p:spPr>
        <p:txBody>
          <a:bodyPr vert="horz" wrap="square" lIns="0" tIns="17145" rIns="0" bIns="0" rtlCol="0">
            <a:spAutoFit/>
          </a:bodyPr>
          <a:lstStyle/>
          <a:p>
            <a:pPr marL="12700">
              <a:lnSpc>
                <a:spcPct val="100000"/>
              </a:lnSpc>
              <a:spcBef>
                <a:spcPts val="135"/>
              </a:spcBef>
            </a:pPr>
            <a:r>
              <a:rPr spc="25" dirty="0"/>
              <a:t>Univariate</a:t>
            </a:r>
            <a:r>
              <a:rPr spc="85" dirty="0"/>
              <a:t> </a:t>
            </a:r>
            <a:r>
              <a:rPr spc="75" dirty="0"/>
              <a:t>data</a:t>
            </a:r>
            <a:r>
              <a:rPr spc="85" dirty="0"/>
              <a:t> </a:t>
            </a:r>
            <a:r>
              <a:rPr spc="25" dirty="0"/>
              <a:t>(cont’d)</a:t>
            </a:r>
          </a:p>
        </p:txBody>
      </p:sp>
      <p:sp>
        <p:nvSpPr>
          <p:cNvPr id="3" name="object 3"/>
          <p:cNvSpPr/>
          <p:nvPr/>
        </p:nvSpPr>
        <p:spPr>
          <a:xfrm>
            <a:off x="337972" y="62293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836472"/>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1148587"/>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1460703"/>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1772818"/>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txBox="1"/>
          <p:nvPr/>
        </p:nvSpPr>
        <p:spPr>
          <a:xfrm>
            <a:off x="454177" y="472064"/>
            <a:ext cx="5021580" cy="2319020"/>
          </a:xfrm>
          <a:prstGeom prst="rect">
            <a:avLst/>
          </a:prstGeom>
        </p:spPr>
        <p:txBody>
          <a:bodyPr vert="horz" wrap="square" lIns="0" tIns="70485" rIns="0" bIns="0" rtlCol="0">
            <a:spAutoFit/>
          </a:bodyPr>
          <a:lstStyle/>
          <a:p>
            <a:pPr marL="12700">
              <a:lnSpc>
                <a:spcPct val="100000"/>
              </a:lnSpc>
              <a:spcBef>
                <a:spcPts val="555"/>
              </a:spcBef>
            </a:pPr>
            <a:r>
              <a:rPr sz="1100" spc="-25" dirty="0">
                <a:latin typeface="Georgia"/>
                <a:cs typeface="Georgia"/>
              </a:rPr>
              <a:t>Examples:</a:t>
            </a:r>
            <a:endParaRPr sz="1100">
              <a:latin typeface="Georgia"/>
              <a:cs typeface="Georgia"/>
            </a:endParaRPr>
          </a:p>
          <a:p>
            <a:pPr marL="289560">
              <a:lnSpc>
                <a:spcPts val="1110"/>
              </a:lnSpc>
              <a:spcBef>
                <a:spcPts val="420"/>
              </a:spcBef>
            </a:pPr>
            <a:r>
              <a:rPr sz="1000" spc="10" dirty="0">
                <a:latin typeface="Georgia"/>
                <a:cs typeface="Georgia"/>
              </a:rPr>
              <a:t>The</a:t>
            </a:r>
            <a:r>
              <a:rPr sz="1000" spc="85" dirty="0">
                <a:latin typeface="Georgia"/>
                <a:cs typeface="Georgia"/>
              </a:rPr>
              <a:t> </a:t>
            </a:r>
            <a:r>
              <a:rPr sz="1000" spc="-10" dirty="0">
                <a:latin typeface="Georgia"/>
                <a:cs typeface="Georgia"/>
              </a:rPr>
              <a:t>Covid-19</a:t>
            </a:r>
            <a:r>
              <a:rPr sz="1000" spc="90" dirty="0">
                <a:latin typeface="Georgia"/>
                <a:cs typeface="Georgia"/>
              </a:rPr>
              <a:t> </a:t>
            </a:r>
            <a:r>
              <a:rPr sz="1000" spc="-5" dirty="0">
                <a:latin typeface="Georgia"/>
                <a:cs typeface="Georgia"/>
              </a:rPr>
              <a:t>test</a:t>
            </a:r>
            <a:r>
              <a:rPr sz="1000" spc="90" dirty="0">
                <a:latin typeface="Georgia"/>
                <a:cs typeface="Georgia"/>
              </a:rPr>
              <a:t> </a:t>
            </a:r>
            <a:r>
              <a:rPr sz="1000" spc="-25" dirty="0">
                <a:latin typeface="Georgia"/>
                <a:cs typeface="Georgia"/>
              </a:rPr>
              <a:t>results</a:t>
            </a:r>
            <a:r>
              <a:rPr sz="1000" spc="90" dirty="0">
                <a:latin typeface="Georgia"/>
                <a:cs typeface="Georgia"/>
              </a:rPr>
              <a:t> </a:t>
            </a:r>
            <a:r>
              <a:rPr sz="1000" spc="-35" dirty="0">
                <a:latin typeface="Georgia"/>
                <a:cs typeface="Georgia"/>
              </a:rPr>
              <a:t>of</a:t>
            </a:r>
            <a:r>
              <a:rPr sz="1000" spc="90" dirty="0">
                <a:latin typeface="Georgia"/>
                <a:cs typeface="Georgia"/>
              </a:rPr>
              <a:t> </a:t>
            </a:r>
            <a:r>
              <a:rPr sz="1000" spc="-10" dirty="0">
                <a:latin typeface="Georgia"/>
                <a:cs typeface="Georgia"/>
              </a:rPr>
              <a:t>a</a:t>
            </a:r>
            <a:r>
              <a:rPr sz="1000" spc="90" dirty="0">
                <a:latin typeface="Georgia"/>
                <a:cs typeface="Georgia"/>
              </a:rPr>
              <a:t> </a:t>
            </a:r>
            <a:r>
              <a:rPr sz="1000" spc="-30" dirty="0">
                <a:latin typeface="Georgia"/>
                <a:cs typeface="Georgia"/>
              </a:rPr>
              <a:t>sample</a:t>
            </a:r>
            <a:r>
              <a:rPr sz="1000" spc="90" dirty="0">
                <a:latin typeface="Georgia"/>
                <a:cs typeface="Georgia"/>
              </a:rPr>
              <a:t> </a:t>
            </a:r>
            <a:r>
              <a:rPr sz="1000" spc="-35" dirty="0">
                <a:latin typeface="Georgia"/>
                <a:cs typeface="Georgia"/>
              </a:rPr>
              <a:t>of</a:t>
            </a:r>
            <a:r>
              <a:rPr sz="1000" spc="90" dirty="0">
                <a:latin typeface="Georgia"/>
                <a:cs typeface="Georgia"/>
              </a:rPr>
              <a:t> </a:t>
            </a:r>
            <a:r>
              <a:rPr sz="1000" dirty="0">
                <a:latin typeface="Georgia"/>
                <a:cs typeface="Georgia"/>
              </a:rPr>
              <a:t>12</a:t>
            </a:r>
            <a:r>
              <a:rPr sz="1000" spc="90" dirty="0">
                <a:latin typeface="Georgia"/>
                <a:cs typeface="Georgia"/>
              </a:rPr>
              <a:t> </a:t>
            </a:r>
            <a:r>
              <a:rPr sz="1000" spc="-35" dirty="0">
                <a:latin typeface="Georgia"/>
                <a:cs typeface="Georgia"/>
              </a:rPr>
              <a:t>persons:</a:t>
            </a:r>
            <a:endParaRPr sz="1000">
              <a:latin typeface="Georgia"/>
              <a:cs typeface="Georgia"/>
            </a:endParaRPr>
          </a:p>
          <a:p>
            <a:pPr marL="289560">
              <a:lnSpc>
                <a:spcPts val="1110"/>
              </a:lnSpc>
            </a:pPr>
            <a:r>
              <a:rPr sz="1000" spc="15" dirty="0">
                <a:latin typeface="Lucida Sans Unicode"/>
                <a:cs typeface="Lucida Sans Unicode"/>
              </a:rPr>
              <a:t>D</a:t>
            </a:r>
            <a:r>
              <a:rPr sz="1000" spc="-10" dirty="0">
                <a:latin typeface="Lucida Sans Unicode"/>
                <a:cs typeface="Lucida Sans Unicode"/>
              </a:rPr>
              <a:t> </a:t>
            </a:r>
            <a:r>
              <a:rPr sz="1000" spc="275" dirty="0">
                <a:latin typeface="Calibri"/>
                <a:cs typeface="Calibri"/>
              </a:rPr>
              <a:t>=</a:t>
            </a:r>
            <a:r>
              <a:rPr sz="1000" spc="55" dirty="0">
                <a:latin typeface="Calibri"/>
                <a:cs typeface="Calibri"/>
              </a:rPr>
              <a:t> </a:t>
            </a:r>
            <a:r>
              <a:rPr sz="1000" spc="50" dirty="0">
                <a:latin typeface="Lucida Sans Unicode"/>
                <a:cs typeface="Lucida Sans Unicode"/>
              </a:rPr>
              <a:t>{</a:t>
            </a:r>
            <a:r>
              <a:rPr sz="1000" i="1" spc="50" dirty="0">
                <a:solidFill>
                  <a:srgbClr val="0000FF"/>
                </a:solidFill>
                <a:latin typeface="Calibri"/>
                <a:cs typeface="Calibri"/>
              </a:rPr>
              <a:t>neg</a:t>
            </a:r>
            <a:r>
              <a:rPr sz="1000" i="1" spc="50" dirty="0">
                <a:latin typeface="Calibri"/>
                <a:cs typeface="Calibri"/>
              </a:rPr>
              <a:t>,</a:t>
            </a:r>
            <a:r>
              <a:rPr sz="1000" i="1" spc="-55" dirty="0">
                <a:latin typeface="Calibri"/>
                <a:cs typeface="Calibri"/>
              </a:rPr>
              <a:t> </a:t>
            </a:r>
            <a:r>
              <a:rPr sz="1000" i="1" spc="10" dirty="0">
                <a:solidFill>
                  <a:srgbClr val="0000FF"/>
                </a:solidFill>
                <a:latin typeface="Calibri"/>
                <a:cs typeface="Calibri"/>
              </a:rPr>
              <a:t>pos</a:t>
            </a:r>
            <a:r>
              <a:rPr sz="1000" i="1" spc="10" dirty="0">
                <a:latin typeface="Calibri"/>
                <a:cs typeface="Calibri"/>
              </a:rPr>
              <a:t>,</a:t>
            </a:r>
            <a:r>
              <a:rPr sz="1000" i="1" spc="-55" dirty="0">
                <a:latin typeface="Calibri"/>
                <a:cs typeface="Calibri"/>
              </a:rPr>
              <a:t> </a:t>
            </a:r>
            <a:r>
              <a:rPr sz="1000" i="1" spc="20" dirty="0">
                <a:solidFill>
                  <a:srgbClr val="0000FF"/>
                </a:solidFill>
                <a:latin typeface="Calibri"/>
                <a:cs typeface="Calibri"/>
              </a:rPr>
              <a:t>neg</a:t>
            </a:r>
            <a:r>
              <a:rPr sz="1000" i="1" spc="20" dirty="0">
                <a:latin typeface="Calibri"/>
                <a:cs typeface="Calibri"/>
              </a:rPr>
              <a:t>,</a:t>
            </a:r>
            <a:r>
              <a:rPr sz="1000" i="1" spc="-55" dirty="0">
                <a:latin typeface="Calibri"/>
                <a:cs typeface="Calibri"/>
              </a:rPr>
              <a:t> </a:t>
            </a:r>
            <a:r>
              <a:rPr sz="1000" i="1" spc="20" dirty="0">
                <a:solidFill>
                  <a:srgbClr val="0000FF"/>
                </a:solidFill>
                <a:latin typeface="Calibri"/>
                <a:cs typeface="Calibri"/>
              </a:rPr>
              <a:t>neg</a:t>
            </a:r>
            <a:r>
              <a:rPr sz="1000" i="1" spc="20" dirty="0">
                <a:latin typeface="Calibri"/>
                <a:cs typeface="Calibri"/>
              </a:rPr>
              <a:t>,</a:t>
            </a:r>
            <a:r>
              <a:rPr sz="1000" i="1" spc="-60" dirty="0">
                <a:latin typeface="Calibri"/>
                <a:cs typeface="Calibri"/>
              </a:rPr>
              <a:t> </a:t>
            </a:r>
            <a:r>
              <a:rPr sz="1000" i="1" spc="20" dirty="0">
                <a:solidFill>
                  <a:srgbClr val="0000FF"/>
                </a:solidFill>
                <a:latin typeface="Calibri"/>
                <a:cs typeface="Calibri"/>
              </a:rPr>
              <a:t>neg</a:t>
            </a:r>
            <a:r>
              <a:rPr sz="1000" i="1" spc="20" dirty="0">
                <a:latin typeface="Calibri"/>
                <a:cs typeface="Calibri"/>
              </a:rPr>
              <a:t>,</a:t>
            </a:r>
            <a:r>
              <a:rPr sz="1000" i="1" spc="-55" dirty="0">
                <a:latin typeface="Calibri"/>
                <a:cs typeface="Calibri"/>
              </a:rPr>
              <a:t> </a:t>
            </a:r>
            <a:r>
              <a:rPr sz="1000" i="1" spc="10" dirty="0">
                <a:solidFill>
                  <a:srgbClr val="0000FF"/>
                </a:solidFill>
                <a:latin typeface="Calibri"/>
                <a:cs typeface="Calibri"/>
              </a:rPr>
              <a:t>pos</a:t>
            </a:r>
            <a:r>
              <a:rPr sz="1000" i="1" spc="10" dirty="0">
                <a:latin typeface="Calibri"/>
                <a:cs typeface="Calibri"/>
              </a:rPr>
              <a:t>,</a:t>
            </a:r>
            <a:r>
              <a:rPr sz="1000" i="1" spc="-55" dirty="0">
                <a:latin typeface="Calibri"/>
                <a:cs typeface="Calibri"/>
              </a:rPr>
              <a:t> </a:t>
            </a:r>
            <a:r>
              <a:rPr sz="1000" i="1" spc="20" dirty="0">
                <a:solidFill>
                  <a:srgbClr val="0000FF"/>
                </a:solidFill>
                <a:latin typeface="Calibri"/>
                <a:cs typeface="Calibri"/>
              </a:rPr>
              <a:t>neg</a:t>
            </a:r>
            <a:r>
              <a:rPr sz="1000" i="1" spc="20" dirty="0">
                <a:latin typeface="Calibri"/>
                <a:cs typeface="Calibri"/>
              </a:rPr>
              <a:t>,</a:t>
            </a:r>
            <a:r>
              <a:rPr sz="1000" i="1" spc="-55" dirty="0">
                <a:latin typeface="Calibri"/>
                <a:cs typeface="Calibri"/>
              </a:rPr>
              <a:t> </a:t>
            </a:r>
            <a:r>
              <a:rPr sz="1000" i="1" spc="20" dirty="0">
                <a:solidFill>
                  <a:srgbClr val="0000FF"/>
                </a:solidFill>
                <a:latin typeface="Calibri"/>
                <a:cs typeface="Calibri"/>
              </a:rPr>
              <a:t>neg</a:t>
            </a:r>
            <a:r>
              <a:rPr sz="1000" i="1" spc="20" dirty="0">
                <a:latin typeface="Calibri"/>
                <a:cs typeface="Calibri"/>
              </a:rPr>
              <a:t>,</a:t>
            </a:r>
            <a:r>
              <a:rPr sz="1000" i="1" spc="-55" dirty="0">
                <a:latin typeface="Calibri"/>
                <a:cs typeface="Calibri"/>
              </a:rPr>
              <a:t> </a:t>
            </a:r>
            <a:r>
              <a:rPr sz="1000" i="1" spc="10" dirty="0">
                <a:solidFill>
                  <a:srgbClr val="0000FF"/>
                </a:solidFill>
                <a:latin typeface="Calibri"/>
                <a:cs typeface="Calibri"/>
              </a:rPr>
              <a:t>pos</a:t>
            </a:r>
            <a:r>
              <a:rPr sz="1000" i="1" spc="10" dirty="0">
                <a:latin typeface="Calibri"/>
                <a:cs typeface="Calibri"/>
              </a:rPr>
              <a:t>,</a:t>
            </a:r>
            <a:r>
              <a:rPr sz="1000" i="1" spc="-60" dirty="0">
                <a:latin typeface="Calibri"/>
                <a:cs typeface="Calibri"/>
              </a:rPr>
              <a:t> </a:t>
            </a:r>
            <a:r>
              <a:rPr sz="1000" i="1" spc="20" dirty="0">
                <a:solidFill>
                  <a:srgbClr val="0000FF"/>
                </a:solidFill>
                <a:latin typeface="Calibri"/>
                <a:cs typeface="Calibri"/>
              </a:rPr>
              <a:t>neg</a:t>
            </a:r>
            <a:r>
              <a:rPr sz="1000" i="1" spc="20" dirty="0">
                <a:latin typeface="Calibri"/>
                <a:cs typeface="Calibri"/>
              </a:rPr>
              <a:t>,</a:t>
            </a:r>
            <a:r>
              <a:rPr sz="1000" i="1" spc="-55" dirty="0">
                <a:latin typeface="Calibri"/>
                <a:cs typeface="Calibri"/>
              </a:rPr>
              <a:t> </a:t>
            </a:r>
            <a:r>
              <a:rPr sz="1000" i="1" spc="20" dirty="0">
                <a:solidFill>
                  <a:srgbClr val="0000FF"/>
                </a:solidFill>
                <a:latin typeface="Calibri"/>
                <a:cs typeface="Calibri"/>
              </a:rPr>
              <a:t>neg</a:t>
            </a:r>
            <a:r>
              <a:rPr sz="1000" i="1" spc="20" dirty="0">
                <a:latin typeface="Calibri"/>
                <a:cs typeface="Calibri"/>
              </a:rPr>
              <a:t>,</a:t>
            </a:r>
            <a:r>
              <a:rPr sz="1000" i="1" spc="-55" dirty="0">
                <a:latin typeface="Calibri"/>
                <a:cs typeface="Calibri"/>
              </a:rPr>
              <a:t> </a:t>
            </a:r>
            <a:r>
              <a:rPr sz="1000" i="1" spc="60" dirty="0">
                <a:solidFill>
                  <a:srgbClr val="0000FF"/>
                </a:solidFill>
                <a:latin typeface="Calibri"/>
                <a:cs typeface="Calibri"/>
              </a:rPr>
              <a:t>neg</a:t>
            </a:r>
            <a:r>
              <a:rPr sz="1000" spc="60" dirty="0">
                <a:latin typeface="Lucida Sans Unicode"/>
                <a:cs typeface="Lucida Sans Unicode"/>
              </a:rPr>
              <a:t>}</a:t>
            </a:r>
            <a:endParaRPr sz="1000">
              <a:latin typeface="Lucida Sans Unicode"/>
              <a:cs typeface="Lucida Sans Unicode"/>
            </a:endParaRPr>
          </a:p>
          <a:p>
            <a:pPr marL="289560">
              <a:lnSpc>
                <a:spcPts val="1110"/>
              </a:lnSpc>
              <a:spcBef>
                <a:spcPts val="244"/>
              </a:spcBef>
            </a:pPr>
            <a:r>
              <a:rPr sz="1000" spc="-20" dirty="0">
                <a:latin typeface="Georgia"/>
                <a:cs typeface="Georgia"/>
              </a:rPr>
              <a:t>Marks</a:t>
            </a:r>
            <a:r>
              <a:rPr sz="1000" spc="90" dirty="0">
                <a:latin typeface="Georgia"/>
                <a:cs typeface="Georgia"/>
              </a:rPr>
              <a:t> </a:t>
            </a:r>
            <a:r>
              <a:rPr sz="1000" spc="-35" dirty="0">
                <a:latin typeface="Georgia"/>
                <a:cs typeface="Georgia"/>
              </a:rPr>
              <a:t>of</a:t>
            </a:r>
            <a:r>
              <a:rPr sz="1000" spc="90" dirty="0">
                <a:latin typeface="Georgia"/>
                <a:cs typeface="Georgia"/>
              </a:rPr>
              <a:t> </a:t>
            </a:r>
            <a:r>
              <a:rPr sz="1000" spc="-10" dirty="0">
                <a:latin typeface="Georgia"/>
                <a:cs typeface="Georgia"/>
              </a:rPr>
              <a:t>a</a:t>
            </a:r>
            <a:r>
              <a:rPr sz="1000" spc="90" dirty="0">
                <a:latin typeface="Georgia"/>
                <a:cs typeface="Georgia"/>
              </a:rPr>
              <a:t> </a:t>
            </a:r>
            <a:r>
              <a:rPr sz="1000" spc="-20" dirty="0">
                <a:latin typeface="Georgia"/>
                <a:cs typeface="Georgia"/>
              </a:rPr>
              <a:t>student</a:t>
            </a:r>
            <a:r>
              <a:rPr sz="1000" spc="95" dirty="0">
                <a:latin typeface="Georgia"/>
                <a:cs typeface="Georgia"/>
              </a:rPr>
              <a:t> </a:t>
            </a:r>
            <a:r>
              <a:rPr sz="1000" spc="-30" dirty="0">
                <a:latin typeface="Georgia"/>
                <a:cs typeface="Georgia"/>
              </a:rPr>
              <a:t>for</a:t>
            </a:r>
            <a:r>
              <a:rPr sz="1000" spc="90" dirty="0">
                <a:latin typeface="Georgia"/>
                <a:cs typeface="Georgia"/>
              </a:rPr>
              <a:t> </a:t>
            </a:r>
            <a:r>
              <a:rPr sz="1000" spc="-15" dirty="0">
                <a:latin typeface="Georgia"/>
                <a:cs typeface="Georgia"/>
              </a:rPr>
              <a:t>the</a:t>
            </a:r>
            <a:r>
              <a:rPr sz="1000" spc="90" dirty="0">
                <a:latin typeface="Georgia"/>
                <a:cs typeface="Georgia"/>
              </a:rPr>
              <a:t> </a:t>
            </a:r>
            <a:r>
              <a:rPr sz="1000" spc="-10" dirty="0">
                <a:latin typeface="Georgia"/>
                <a:cs typeface="Georgia"/>
              </a:rPr>
              <a:t>last</a:t>
            </a:r>
            <a:r>
              <a:rPr sz="1000" spc="90" dirty="0">
                <a:latin typeface="Georgia"/>
                <a:cs typeface="Georgia"/>
              </a:rPr>
              <a:t> </a:t>
            </a:r>
            <a:r>
              <a:rPr sz="1000" spc="15" dirty="0">
                <a:latin typeface="Georgia"/>
                <a:cs typeface="Georgia"/>
              </a:rPr>
              <a:t>15</a:t>
            </a:r>
            <a:r>
              <a:rPr sz="1000" spc="95" dirty="0">
                <a:latin typeface="Georgia"/>
                <a:cs typeface="Georgia"/>
              </a:rPr>
              <a:t> </a:t>
            </a:r>
            <a:r>
              <a:rPr sz="1000" spc="-35" dirty="0">
                <a:latin typeface="Georgia"/>
                <a:cs typeface="Georgia"/>
              </a:rPr>
              <a:t>courses:</a:t>
            </a:r>
            <a:endParaRPr sz="1000">
              <a:latin typeface="Georgia"/>
              <a:cs typeface="Georgia"/>
            </a:endParaRPr>
          </a:p>
          <a:p>
            <a:pPr marL="289560">
              <a:lnSpc>
                <a:spcPts val="1110"/>
              </a:lnSpc>
            </a:pPr>
            <a:r>
              <a:rPr sz="1000" spc="15" dirty="0">
                <a:latin typeface="Lucida Sans Unicode"/>
                <a:cs typeface="Lucida Sans Unicode"/>
              </a:rPr>
              <a:t>D</a:t>
            </a:r>
            <a:r>
              <a:rPr sz="1000" spc="-15" dirty="0">
                <a:latin typeface="Lucida Sans Unicode"/>
                <a:cs typeface="Lucida Sans Unicode"/>
              </a:rPr>
              <a:t> </a:t>
            </a:r>
            <a:r>
              <a:rPr sz="1000" spc="275" dirty="0">
                <a:latin typeface="Calibri"/>
                <a:cs typeface="Calibri"/>
              </a:rPr>
              <a:t>=</a:t>
            </a:r>
            <a:r>
              <a:rPr sz="1000" spc="50" dirty="0">
                <a:latin typeface="Calibri"/>
                <a:cs typeface="Calibri"/>
              </a:rPr>
              <a:t> </a:t>
            </a:r>
            <a:r>
              <a:rPr sz="1000" spc="170" dirty="0">
                <a:latin typeface="Lucida Sans Unicode"/>
                <a:cs typeface="Lucida Sans Unicode"/>
              </a:rPr>
              <a:t>{</a:t>
            </a:r>
            <a:r>
              <a:rPr sz="1000" i="1" spc="165" dirty="0">
                <a:solidFill>
                  <a:srgbClr val="0000FF"/>
                </a:solidFill>
                <a:latin typeface="Calibri"/>
                <a:cs typeface="Calibri"/>
              </a:rPr>
              <a:t>A</a:t>
            </a:r>
            <a:r>
              <a:rPr sz="1000" i="1" spc="25" dirty="0">
                <a:latin typeface="Calibri"/>
                <a:cs typeface="Calibri"/>
              </a:rPr>
              <a:t>,</a:t>
            </a:r>
            <a:r>
              <a:rPr sz="1000" i="1" spc="-60" dirty="0">
                <a:latin typeface="Calibri"/>
                <a:cs typeface="Calibri"/>
              </a:rPr>
              <a:t> </a:t>
            </a:r>
            <a:r>
              <a:rPr sz="1000" i="1" spc="160" dirty="0">
                <a:solidFill>
                  <a:srgbClr val="0000FF"/>
                </a:solidFill>
                <a:latin typeface="Calibri"/>
                <a:cs typeface="Calibri"/>
              </a:rPr>
              <a:t>A</a:t>
            </a:r>
            <a:r>
              <a:rPr sz="1000" spc="275" dirty="0">
                <a:solidFill>
                  <a:srgbClr val="0000FF"/>
                </a:solidFill>
                <a:latin typeface="Calibri"/>
                <a:cs typeface="Calibri"/>
              </a:rPr>
              <a:t>+</a:t>
            </a:r>
            <a:r>
              <a:rPr sz="1000" i="1" spc="25" dirty="0">
                <a:latin typeface="Calibri"/>
                <a:cs typeface="Calibri"/>
              </a:rPr>
              <a:t>,</a:t>
            </a:r>
            <a:r>
              <a:rPr sz="1000" i="1" spc="-60" dirty="0">
                <a:latin typeface="Calibri"/>
                <a:cs typeface="Calibri"/>
              </a:rPr>
              <a:t> </a:t>
            </a:r>
            <a:r>
              <a:rPr sz="1000" i="1" spc="260" dirty="0">
                <a:solidFill>
                  <a:srgbClr val="0000FF"/>
                </a:solidFill>
                <a:latin typeface="Calibri"/>
                <a:cs typeface="Calibri"/>
              </a:rPr>
              <a:t>B</a:t>
            </a:r>
            <a:r>
              <a:rPr sz="1000" i="1" spc="25" dirty="0">
                <a:latin typeface="Calibri"/>
                <a:cs typeface="Calibri"/>
              </a:rPr>
              <a:t>,</a:t>
            </a:r>
            <a:r>
              <a:rPr sz="1000" i="1" spc="-60" dirty="0">
                <a:latin typeface="Calibri"/>
                <a:cs typeface="Calibri"/>
              </a:rPr>
              <a:t> </a:t>
            </a:r>
            <a:r>
              <a:rPr sz="1000" i="1" spc="260" dirty="0">
                <a:solidFill>
                  <a:srgbClr val="0000FF"/>
                </a:solidFill>
                <a:latin typeface="Calibri"/>
                <a:cs typeface="Calibri"/>
              </a:rPr>
              <a:t>B</a:t>
            </a:r>
            <a:r>
              <a:rPr sz="1000" i="1" spc="25" dirty="0">
                <a:latin typeface="Calibri"/>
                <a:cs typeface="Calibri"/>
              </a:rPr>
              <a:t>,</a:t>
            </a:r>
            <a:r>
              <a:rPr sz="1000" i="1" spc="-60" dirty="0">
                <a:latin typeface="Calibri"/>
                <a:cs typeface="Calibri"/>
              </a:rPr>
              <a:t> </a:t>
            </a:r>
            <a:r>
              <a:rPr sz="1000" i="1" spc="165" dirty="0">
                <a:solidFill>
                  <a:srgbClr val="0000FF"/>
                </a:solidFill>
                <a:latin typeface="Calibri"/>
                <a:cs typeface="Calibri"/>
              </a:rPr>
              <a:t>A</a:t>
            </a:r>
            <a:r>
              <a:rPr sz="1000" i="1" spc="25" dirty="0">
                <a:latin typeface="Calibri"/>
                <a:cs typeface="Calibri"/>
              </a:rPr>
              <a:t>,</a:t>
            </a:r>
            <a:r>
              <a:rPr sz="1000" i="1" spc="-60" dirty="0">
                <a:latin typeface="Calibri"/>
                <a:cs typeface="Calibri"/>
              </a:rPr>
              <a:t> </a:t>
            </a:r>
            <a:r>
              <a:rPr sz="1000" i="1" spc="260" dirty="0">
                <a:solidFill>
                  <a:srgbClr val="0000FF"/>
                </a:solidFill>
                <a:latin typeface="Calibri"/>
                <a:cs typeface="Calibri"/>
              </a:rPr>
              <a:t>B</a:t>
            </a:r>
            <a:r>
              <a:rPr sz="1000" spc="275" dirty="0">
                <a:solidFill>
                  <a:srgbClr val="0000FF"/>
                </a:solidFill>
                <a:latin typeface="Calibri"/>
                <a:cs typeface="Calibri"/>
              </a:rPr>
              <a:t>+</a:t>
            </a:r>
            <a:r>
              <a:rPr sz="1000" i="1" spc="25" dirty="0">
                <a:latin typeface="Calibri"/>
                <a:cs typeface="Calibri"/>
              </a:rPr>
              <a:t>,</a:t>
            </a:r>
            <a:r>
              <a:rPr sz="1000" i="1" spc="-60" dirty="0">
                <a:latin typeface="Calibri"/>
                <a:cs typeface="Calibri"/>
              </a:rPr>
              <a:t> </a:t>
            </a:r>
            <a:r>
              <a:rPr sz="1000" i="1" spc="160" dirty="0">
                <a:solidFill>
                  <a:srgbClr val="0000FF"/>
                </a:solidFill>
                <a:latin typeface="Calibri"/>
                <a:cs typeface="Calibri"/>
              </a:rPr>
              <a:t>A</a:t>
            </a:r>
            <a:r>
              <a:rPr sz="1000" spc="275" dirty="0">
                <a:solidFill>
                  <a:srgbClr val="0000FF"/>
                </a:solidFill>
                <a:latin typeface="Calibri"/>
                <a:cs typeface="Calibri"/>
              </a:rPr>
              <a:t>+</a:t>
            </a:r>
            <a:r>
              <a:rPr sz="1000" i="1" spc="25" dirty="0">
                <a:latin typeface="Calibri"/>
                <a:cs typeface="Calibri"/>
              </a:rPr>
              <a:t>,</a:t>
            </a:r>
            <a:r>
              <a:rPr sz="1000" i="1" spc="-60" dirty="0">
                <a:latin typeface="Calibri"/>
                <a:cs typeface="Calibri"/>
              </a:rPr>
              <a:t> </a:t>
            </a:r>
            <a:r>
              <a:rPr sz="1000" i="1" spc="165" dirty="0">
                <a:solidFill>
                  <a:srgbClr val="0000FF"/>
                </a:solidFill>
                <a:latin typeface="Calibri"/>
                <a:cs typeface="Calibri"/>
              </a:rPr>
              <a:t>A</a:t>
            </a:r>
            <a:r>
              <a:rPr sz="1000" i="1" spc="25" dirty="0">
                <a:latin typeface="Calibri"/>
                <a:cs typeface="Calibri"/>
              </a:rPr>
              <a:t>,</a:t>
            </a:r>
            <a:r>
              <a:rPr sz="1000" i="1" spc="-60" dirty="0">
                <a:latin typeface="Calibri"/>
                <a:cs typeface="Calibri"/>
              </a:rPr>
              <a:t> </a:t>
            </a:r>
            <a:r>
              <a:rPr sz="1000" i="1" spc="260" dirty="0">
                <a:solidFill>
                  <a:srgbClr val="0000FF"/>
                </a:solidFill>
                <a:latin typeface="Calibri"/>
                <a:cs typeface="Calibri"/>
              </a:rPr>
              <a:t>B</a:t>
            </a:r>
            <a:r>
              <a:rPr sz="1000" i="1" spc="25" dirty="0">
                <a:latin typeface="Calibri"/>
                <a:cs typeface="Calibri"/>
              </a:rPr>
              <a:t>,</a:t>
            </a:r>
            <a:r>
              <a:rPr sz="1000" i="1" spc="-60" dirty="0">
                <a:latin typeface="Calibri"/>
                <a:cs typeface="Calibri"/>
              </a:rPr>
              <a:t> </a:t>
            </a:r>
            <a:r>
              <a:rPr sz="1000" i="1" spc="254" dirty="0">
                <a:solidFill>
                  <a:srgbClr val="0000FF"/>
                </a:solidFill>
                <a:latin typeface="Calibri"/>
                <a:cs typeface="Calibri"/>
              </a:rPr>
              <a:t>C</a:t>
            </a:r>
            <a:r>
              <a:rPr sz="1000" i="1" spc="25" dirty="0">
                <a:latin typeface="Calibri"/>
                <a:cs typeface="Calibri"/>
              </a:rPr>
              <a:t>,</a:t>
            </a:r>
            <a:r>
              <a:rPr sz="1000" i="1" spc="-60" dirty="0">
                <a:latin typeface="Calibri"/>
                <a:cs typeface="Calibri"/>
              </a:rPr>
              <a:t> </a:t>
            </a:r>
            <a:r>
              <a:rPr sz="1000" i="1" spc="254" dirty="0">
                <a:solidFill>
                  <a:srgbClr val="0000FF"/>
                </a:solidFill>
                <a:latin typeface="Calibri"/>
                <a:cs typeface="Calibri"/>
              </a:rPr>
              <a:t>C</a:t>
            </a:r>
            <a:r>
              <a:rPr sz="1000" i="1" spc="25" dirty="0">
                <a:latin typeface="Calibri"/>
                <a:cs typeface="Calibri"/>
              </a:rPr>
              <a:t>,</a:t>
            </a:r>
            <a:r>
              <a:rPr sz="1000" i="1" spc="-60" dirty="0">
                <a:latin typeface="Calibri"/>
                <a:cs typeface="Calibri"/>
              </a:rPr>
              <a:t> </a:t>
            </a:r>
            <a:r>
              <a:rPr sz="1000" i="1" spc="165" dirty="0">
                <a:solidFill>
                  <a:srgbClr val="0000FF"/>
                </a:solidFill>
                <a:latin typeface="Calibri"/>
                <a:cs typeface="Calibri"/>
              </a:rPr>
              <a:t>A</a:t>
            </a:r>
            <a:r>
              <a:rPr sz="1000" i="1" spc="25" dirty="0">
                <a:latin typeface="Calibri"/>
                <a:cs typeface="Calibri"/>
              </a:rPr>
              <a:t>,</a:t>
            </a:r>
            <a:r>
              <a:rPr sz="1000" i="1" spc="-60" dirty="0">
                <a:latin typeface="Calibri"/>
                <a:cs typeface="Calibri"/>
              </a:rPr>
              <a:t> </a:t>
            </a:r>
            <a:r>
              <a:rPr sz="1000" i="1" spc="260" dirty="0">
                <a:solidFill>
                  <a:srgbClr val="0000FF"/>
                </a:solidFill>
                <a:latin typeface="Calibri"/>
                <a:cs typeface="Calibri"/>
              </a:rPr>
              <a:t>B</a:t>
            </a:r>
            <a:r>
              <a:rPr sz="1000" spc="275" dirty="0">
                <a:solidFill>
                  <a:srgbClr val="0000FF"/>
                </a:solidFill>
                <a:latin typeface="Calibri"/>
                <a:cs typeface="Calibri"/>
              </a:rPr>
              <a:t>+</a:t>
            </a:r>
            <a:r>
              <a:rPr sz="1000" i="1" spc="25" dirty="0">
                <a:latin typeface="Calibri"/>
                <a:cs typeface="Calibri"/>
              </a:rPr>
              <a:t>,</a:t>
            </a:r>
            <a:r>
              <a:rPr sz="1000" i="1" spc="-60" dirty="0">
                <a:latin typeface="Calibri"/>
                <a:cs typeface="Calibri"/>
              </a:rPr>
              <a:t> </a:t>
            </a:r>
            <a:r>
              <a:rPr sz="1000" i="1" spc="260" dirty="0">
                <a:solidFill>
                  <a:srgbClr val="0000FF"/>
                </a:solidFill>
                <a:latin typeface="Calibri"/>
                <a:cs typeface="Calibri"/>
              </a:rPr>
              <a:t>B</a:t>
            </a:r>
            <a:r>
              <a:rPr sz="1000" i="1" spc="25" dirty="0">
                <a:latin typeface="Calibri"/>
                <a:cs typeface="Calibri"/>
              </a:rPr>
              <a:t>,</a:t>
            </a:r>
            <a:r>
              <a:rPr sz="1000" i="1" spc="-60" dirty="0">
                <a:latin typeface="Calibri"/>
                <a:cs typeface="Calibri"/>
              </a:rPr>
              <a:t> </a:t>
            </a:r>
            <a:r>
              <a:rPr sz="1000" i="1" spc="165" dirty="0">
                <a:solidFill>
                  <a:srgbClr val="0000FF"/>
                </a:solidFill>
                <a:latin typeface="Calibri"/>
                <a:cs typeface="Calibri"/>
              </a:rPr>
              <a:t>A</a:t>
            </a:r>
            <a:r>
              <a:rPr sz="1000" spc="170" dirty="0">
                <a:latin typeface="Lucida Sans Unicode"/>
                <a:cs typeface="Lucida Sans Unicode"/>
              </a:rPr>
              <a:t>}</a:t>
            </a:r>
            <a:endParaRPr sz="1000">
              <a:latin typeface="Lucida Sans Unicode"/>
              <a:cs typeface="Lucida Sans Unicode"/>
            </a:endParaRPr>
          </a:p>
          <a:p>
            <a:pPr marL="289560">
              <a:lnSpc>
                <a:spcPts val="1110"/>
              </a:lnSpc>
              <a:spcBef>
                <a:spcPts val="240"/>
              </a:spcBef>
            </a:pPr>
            <a:r>
              <a:rPr sz="1000" spc="-20" dirty="0">
                <a:latin typeface="Georgia"/>
                <a:cs typeface="Georgia"/>
              </a:rPr>
              <a:t>Messi’s</a:t>
            </a:r>
            <a:r>
              <a:rPr sz="1000" spc="95" dirty="0">
                <a:latin typeface="Georgia"/>
                <a:cs typeface="Georgia"/>
              </a:rPr>
              <a:t> </a:t>
            </a:r>
            <a:r>
              <a:rPr sz="1000" spc="-30" dirty="0">
                <a:latin typeface="Georgia"/>
                <a:cs typeface="Georgia"/>
              </a:rPr>
              <a:t>goals</a:t>
            </a:r>
            <a:r>
              <a:rPr sz="1000" spc="95" dirty="0">
                <a:latin typeface="Georgia"/>
                <a:cs typeface="Georgia"/>
              </a:rPr>
              <a:t> </a:t>
            </a:r>
            <a:r>
              <a:rPr sz="1000" spc="-30" dirty="0">
                <a:latin typeface="Georgia"/>
                <a:cs typeface="Georgia"/>
              </a:rPr>
              <a:t>for</a:t>
            </a:r>
            <a:r>
              <a:rPr sz="1000" spc="95" dirty="0">
                <a:latin typeface="Georgia"/>
                <a:cs typeface="Georgia"/>
              </a:rPr>
              <a:t> </a:t>
            </a:r>
            <a:r>
              <a:rPr sz="1000" spc="-15" dirty="0">
                <a:latin typeface="Georgia"/>
                <a:cs typeface="Georgia"/>
              </a:rPr>
              <a:t>Barcelona</a:t>
            </a:r>
            <a:r>
              <a:rPr sz="1000" spc="95" dirty="0">
                <a:latin typeface="Georgia"/>
                <a:cs typeface="Georgia"/>
              </a:rPr>
              <a:t> </a:t>
            </a:r>
            <a:r>
              <a:rPr sz="1000" spc="-35" dirty="0">
                <a:latin typeface="Georgia"/>
                <a:cs typeface="Georgia"/>
              </a:rPr>
              <a:t>from</a:t>
            </a:r>
            <a:r>
              <a:rPr sz="1000" spc="95" dirty="0">
                <a:latin typeface="Georgia"/>
                <a:cs typeface="Georgia"/>
              </a:rPr>
              <a:t> </a:t>
            </a:r>
            <a:r>
              <a:rPr sz="1000" spc="-100" dirty="0">
                <a:latin typeface="Georgia"/>
                <a:cs typeface="Georgia"/>
              </a:rPr>
              <a:t>2004–2005</a:t>
            </a:r>
            <a:r>
              <a:rPr sz="1000" spc="-40" dirty="0">
                <a:latin typeface="Georgia"/>
                <a:cs typeface="Georgia"/>
              </a:rPr>
              <a:t> </a:t>
            </a:r>
            <a:r>
              <a:rPr sz="1000" spc="-5" dirty="0">
                <a:latin typeface="Georgia"/>
                <a:cs typeface="Georgia"/>
              </a:rPr>
              <a:t>to</a:t>
            </a:r>
            <a:r>
              <a:rPr sz="1000" spc="95" dirty="0">
                <a:latin typeface="Georgia"/>
                <a:cs typeface="Georgia"/>
              </a:rPr>
              <a:t> </a:t>
            </a:r>
            <a:r>
              <a:rPr sz="1000" spc="-80" dirty="0">
                <a:latin typeface="Georgia"/>
                <a:cs typeface="Georgia"/>
              </a:rPr>
              <a:t>2020–2021:</a:t>
            </a:r>
            <a:endParaRPr sz="1000">
              <a:latin typeface="Georgia"/>
              <a:cs typeface="Georgia"/>
            </a:endParaRPr>
          </a:p>
          <a:p>
            <a:pPr marL="289560">
              <a:lnSpc>
                <a:spcPts val="1110"/>
              </a:lnSpc>
            </a:pPr>
            <a:r>
              <a:rPr sz="1000" spc="15" dirty="0">
                <a:latin typeface="Lucida Sans Unicode"/>
                <a:cs typeface="Lucida Sans Unicode"/>
              </a:rPr>
              <a:t>D</a:t>
            </a:r>
            <a:r>
              <a:rPr sz="1000" spc="-15" dirty="0">
                <a:latin typeface="Lucida Sans Unicode"/>
                <a:cs typeface="Lucida Sans Unicode"/>
              </a:rPr>
              <a:t> </a:t>
            </a:r>
            <a:r>
              <a:rPr sz="1000" spc="275" dirty="0">
                <a:latin typeface="Calibri"/>
                <a:cs typeface="Calibri"/>
              </a:rPr>
              <a:t>=</a:t>
            </a:r>
            <a:r>
              <a:rPr sz="1000" spc="50" dirty="0">
                <a:latin typeface="Calibri"/>
                <a:cs typeface="Calibri"/>
              </a:rPr>
              <a:t> </a:t>
            </a:r>
            <a:r>
              <a:rPr sz="1000" spc="60" dirty="0">
                <a:latin typeface="Lucida Sans Unicode"/>
                <a:cs typeface="Lucida Sans Unicode"/>
              </a:rPr>
              <a:t>{</a:t>
            </a:r>
            <a:r>
              <a:rPr sz="1000" spc="60" dirty="0">
                <a:solidFill>
                  <a:srgbClr val="0000FF"/>
                </a:solidFill>
                <a:latin typeface="Calibri"/>
                <a:cs typeface="Calibri"/>
              </a:rPr>
              <a:t>1</a:t>
            </a:r>
            <a:r>
              <a:rPr sz="1000" i="1" spc="60" dirty="0">
                <a:latin typeface="Calibri"/>
                <a:cs typeface="Calibri"/>
              </a:rPr>
              <a:t>,</a:t>
            </a:r>
            <a:r>
              <a:rPr sz="1000" i="1" spc="-60" dirty="0">
                <a:latin typeface="Calibri"/>
                <a:cs typeface="Calibri"/>
              </a:rPr>
              <a:t> </a:t>
            </a:r>
            <a:r>
              <a:rPr sz="1000" spc="5" dirty="0">
                <a:solidFill>
                  <a:srgbClr val="0000FF"/>
                </a:solidFill>
                <a:latin typeface="Calibri"/>
                <a:cs typeface="Calibri"/>
              </a:rPr>
              <a:t>8</a:t>
            </a:r>
            <a:r>
              <a:rPr sz="1000" i="1" spc="5" dirty="0">
                <a:latin typeface="Calibri"/>
                <a:cs typeface="Calibri"/>
              </a:rPr>
              <a:t>,</a:t>
            </a:r>
            <a:r>
              <a:rPr sz="1000" i="1" spc="-55" dirty="0">
                <a:latin typeface="Calibri"/>
                <a:cs typeface="Calibri"/>
              </a:rPr>
              <a:t> </a:t>
            </a:r>
            <a:r>
              <a:rPr sz="1000" dirty="0">
                <a:solidFill>
                  <a:srgbClr val="0000FF"/>
                </a:solidFill>
                <a:latin typeface="Calibri"/>
                <a:cs typeface="Calibri"/>
              </a:rPr>
              <a:t>17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16</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38</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47</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53</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73</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60</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58</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54</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45</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51</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31</a:t>
            </a:r>
            <a:r>
              <a:rPr sz="1000" i="1" dirty="0">
                <a:latin typeface="Calibri"/>
                <a:cs typeface="Calibri"/>
              </a:rPr>
              <a:t>,</a:t>
            </a:r>
            <a:r>
              <a:rPr sz="1000" i="1" spc="-60" dirty="0">
                <a:latin typeface="Calibri"/>
                <a:cs typeface="Calibri"/>
              </a:rPr>
              <a:t> </a:t>
            </a:r>
            <a:r>
              <a:rPr sz="1000" spc="50" dirty="0">
                <a:solidFill>
                  <a:srgbClr val="0000FF"/>
                </a:solidFill>
                <a:latin typeface="Calibri"/>
                <a:cs typeface="Calibri"/>
              </a:rPr>
              <a:t>38</a:t>
            </a:r>
            <a:r>
              <a:rPr sz="1000" spc="50" dirty="0">
                <a:latin typeface="Lucida Sans Unicode"/>
                <a:cs typeface="Lucida Sans Unicode"/>
              </a:rPr>
              <a:t>}</a:t>
            </a:r>
            <a:endParaRPr sz="1000">
              <a:latin typeface="Lucida Sans Unicode"/>
              <a:cs typeface="Lucida Sans Unicode"/>
            </a:endParaRPr>
          </a:p>
          <a:p>
            <a:pPr marL="289560">
              <a:lnSpc>
                <a:spcPts val="1110"/>
              </a:lnSpc>
              <a:spcBef>
                <a:spcPts val="240"/>
              </a:spcBef>
            </a:pPr>
            <a:r>
              <a:rPr sz="1000" spc="10" dirty="0">
                <a:latin typeface="Georgia"/>
                <a:cs typeface="Georgia"/>
              </a:rPr>
              <a:t>The</a:t>
            </a:r>
            <a:r>
              <a:rPr sz="1000" spc="85" dirty="0">
                <a:latin typeface="Georgia"/>
                <a:cs typeface="Georgia"/>
              </a:rPr>
              <a:t> </a:t>
            </a:r>
            <a:r>
              <a:rPr sz="1000" spc="-25" dirty="0">
                <a:latin typeface="Georgia"/>
                <a:cs typeface="Georgia"/>
              </a:rPr>
              <a:t>average</a:t>
            </a:r>
            <a:r>
              <a:rPr sz="1000" spc="85" dirty="0">
                <a:latin typeface="Georgia"/>
                <a:cs typeface="Georgia"/>
              </a:rPr>
              <a:t> </a:t>
            </a:r>
            <a:r>
              <a:rPr sz="1000" spc="-25" dirty="0">
                <a:latin typeface="Georgia"/>
                <a:cs typeface="Georgia"/>
              </a:rPr>
              <a:t>high</a:t>
            </a:r>
            <a:r>
              <a:rPr sz="1000" spc="90" dirty="0">
                <a:latin typeface="Georgia"/>
                <a:cs typeface="Georgia"/>
              </a:rPr>
              <a:t> </a:t>
            </a:r>
            <a:r>
              <a:rPr sz="1000" spc="-15" dirty="0">
                <a:latin typeface="Georgia"/>
                <a:cs typeface="Georgia"/>
              </a:rPr>
              <a:t>temperature</a:t>
            </a:r>
            <a:r>
              <a:rPr sz="1000" spc="85" dirty="0">
                <a:latin typeface="Georgia"/>
                <a:cs typeface="Georgia"/>
              </a:rPr>
              <a:t> </a:t>
            </a:r>
            <a:r>
              <a:rPr sz="1000" spc="-30" dirty="0">
                <a:latin typeface="Georgia"/>
                <a:cs typeface="Georgia"/>
              </a:rPr>
              <a:t>in</a:t>
            </a:r>
            <a:r>
              <a:rPr sz="1000" spc="90" dirty="0">
                <a:latin typeface="Georgia"/>
                <a:cs typeface="Georgia"/>
              </a:rPr>
              <a:t> </a:t>
            </a:r>
            <a:r>
              <a:rPr sz="1000" spc="-40" dirty="0">
                <a:latin typeface="Georgia"/>
                <a:cs typeface="Georgia"/>
              </a:rPr>
              <a:t>Hanoi</a:t>
            </a:r>
            <a:r>
              <a:rPr sz="1000" spc="85" dirty="0">
                <a:latin typeface="Georgia"/>
                <a:cs typeface="Georgia"/>
              </a:rPr>
              <a:t> </a:t>
            </a:r>
            <a:r>
              <a:rPr sz="1000" spc="-30" dirty="0">
                <a:latin typeface="Georgia"/>
                <a:cs typeface="Georgia"/>
              </a:rPr>
              <a:t>for</a:t>
            </a:r>
            <a:r>
              <a:rPr sz="1000" spc="90" dirty="0">
                <a:latin typeface="Georgia"/>
                <a:cs typeface="Georgia"/>
              </a:rPr>
              <a:t> </a:t>
            </a:r>
            <a:r>
              <a:rPr sz="1000" dirty="0">
                <a:latin typeface="Georgia"/>
                <a:cs typeface="Georgia"/>
              </a:rPr>
              <a:t>12</a:t>
            </a:r>
            <a:r>
              <a:rPr sz="1000" spc="85" dirty="0">
                <a:latin typeface="Georgia"/>
                <a:cs typeface="Georgia"/>
              </a:rPr>
              <a:t> </a:t>
            </a:r>
            <a:r>
              <a:rPr sz="1000" spc="-35" dirty="0">
                <a:latin typeface="Georgia"/>
                <a:cs typeface="Georgia"/>
              </a:rPr>
              <a:t>months</a:t>
            </a:r>
            <a:r>
              <a:rPr sz="1000" spc="90" dirty="0">
                <a:latin typeface="Georgia"/>
                <a:cs typeface="Georgia"/>
              </a:rPr>
              <a:t> </a:t>
            </a:r>
            <a:r>
              <a:rPr sz="1000" dirty="0">
                <a:latin typeface="Georgia"/>
                <a:cs typeface="Georgia"/>
              </a:rPr>
              <a:t>(oC):</a:t>
            </a:r>
            <a:endParaRPr sz="1000">
              <a:latin typeface="Georgia"/>
              <a:cs typeface="Georgia"/>
            </a:endParaRPr>
          </a:p>
          <a:p>
            <a:pPr marL="289560">
              <a:lnSpc>
                <a:spcPts val="1110"/>
              </a:lnSpc>
            </a:pPr>
            <a:r>
              <a:rPr sz="1000" spc="15" dirty="0">
                <a:latin typeface="Lucida Sans Unicode"/>
                <a:cs typeface="Lucida Sans Unicode"/>
              </a:rPr>
              <a:t>D</a:t>
            </a:r>
            <a:r>
              <a:rPr sz="1000" dirty="0">
                <a:latin typeface="Lucida Sans Unicode"/>
                <a:cs typeface="Lucida Sans Unicode"/>
              </a:rPr>
              <a:t> </a:t>
            </a:r>
            <a:r>
              <a:rPr sz="1000" spc="275" dirty="0">
                <a:latin typeface="Calibri"/>
                <a:cs typeface="Calibri"/>
              </a:rPr>
              <a:t>=</a:t>
            </a:r>
            <a:r>
              <a:rPr sz="1000" spc="70" dirty="0">
                <a:latin typeface="Calibri"/>
                <a:cs typeface="Calibri"/>
              </a:rPr>
              <a:t> </a:t>
            </a:r>
            <a:r>
              <a:rPr sz="1000" spc="30" dirty="0">
                <a:latin typeface="Lucida Sans Unicode"/>
                <a:cs typeface="Lucida Sans Unicode"/>
              </a:rPr>
              <a:t>{</a:t>
            </a:r>
            <a:r>
              <a:rPr sz="1000" spc="30" dirty="0">
                <a:solidFill>
                  <a:srgbClr val="0000FF"/>
                </a:solidFill>
                <a:latin typeface="Calibri"/>
                <a:cs typeface="Calibri"/>
              </a:rPr>
              <a:t>19</a:t>
            </a:r>
            <a:r>
              <a:rPr sz="1000" i="1" spc="30" dirty="0">
                <a:solidFill>
                  <a:srgbClr val="0000FF"/>
                </a:solidFill>
                <a:latin typeface="Calibri"/>
                <a:cs typeface="Calibri"/>
              </a:rPr>
              <a:t>.</a:t>
            </a:r>
            <a:r>
              <a:rPr sz="1000" spc="30" dirty="0">
                <a:solidFill>
                  <a:srgbClr val="0000FF"/>
                </a:solidFill>
                <a:latin typeface="Calibri"/>
                <a:cs typeface="Calibri"/>
              </a:rPr>
              <a:t>7</a:t>
            </a:r>
            <a:r>
              <a:rPr sz="1000" i="1" spc="30" dirty="0">
                <a:latin typeface="Calibri"/>
                <a:cs typeface="Calibri"/>
              </a:rPr>
              <a:t>,</a:t>
            </a:r>
            <a:r>
              <a:rPr sz="1000" i="1" spc="-50" dirty="0">
                <a:latin typeface="Calibri"/>
                <a:cs typeface="Calibri"/>
              </a:rPr>
              <a:t> </a:t>
            </a:r>
            <a:r>
              <a:rPr sz="1000" dirty="0">
                <a:solidFill>
                  <a:srgbClr val="0000FF"/>
                </a:solidFill>
                <a:latin typeface="Calibri"/>
                <a:cs typeface="Calibri"/>
              </a:rPr>
              <a:t>20</a:t>
            </a:r>
            <a:r>
              <a:rPr sz="1000" i="1" dirty="0">
                <a:solidFill>
                  <a:srgbClr val="0000FF"/>
                </a:solidFill>
                <a:latin typeface="Calibri"/>
                <a:cs typeface="Calibri"/>
              </a:rPr>
              <a:t>.</a:t>
            </a:r>
            <a:r>
              <a:rPr sz="1000" dirty="0">
                <a:solidFill>
                  <a:srgbClr val="0000FF"/>
                </a:solidFill>
                <a:latin typeface="Calibri"/>
                <a:cs typeface="Calibri"/>
              </a:rPr>
              <a:t>1</a:t>
            </a:r>
            <a:r>
              <a:rPr sz="1000" i="1" dirty="0">
                <a:latin typeface="Calibri"/>
                <a:cs typeface="Calibri"/>
              </a:rPr>
              <a:t>,</a:t>
            </a:r>
            <a:r>
              <a:rPr sz="1000" i="1" spc="-50" dirty="0">
                <a:latin typeface="Calibri"/>
                <a:cs typeface="Calibri"/>
              </a:rPr>
              <a:t> </a:t>
            </a:r>
            <a:r>
              <a:rPr sz="1000" dirty="0">
                <a:solidFill>
                  <a:srgbClr val="0000FF"/>
                </a:solidFill>
                <a:latin typeface="Calibri"/>
                <a:cs typeface="Calibri"/>
              </a:rPr>
              <a:t>22</a:t>
            </a:r>
            <a:r>
              <a:rPr sz="1000" i="1" dirty="0">
                <a:solidFill>
                  <a:srgbClr val="0000FF"/>
                </a:solidFill>
                <a:latin typeface="Calibri"/>
                <a:cs typeface="Calibri"/>
              </a:rPr>
              <a:t>.</a:t>
            </a:r>
            <a:r>
              <a:rPr sz="1000" dirty="0">
                <a:solidFill>
                  <a:srgbClr val="0000FF"/>
                </a:solidFill>
                <a:latin typeface="Calibri"/>
                <a:cs typeface="Calibri"/>
              </a:rPr>
              <a:t>9</a:t>
            </a:r>
            <a:r>
              <a:rPr sz="1000" i="1" dirty="0">
                <a:latin typeface="Calibri"/>
                <a:cs typeface="Calibri"/>
              </a:rPr>
              <a:t>,</a:t>
            </a:r>
            <a:r>
              <a:rPr sz="1000" i="1" spc="-50" dirty="0">
                <a:latin typeface="Calibri"/>
                <a:cs typeface="Calibri"/>
              </a:rPr>
              <a:t> </a:t>
            </a:r>
            <a:r>
              <a:rPr sz="1000" dirty="0">
                <a:solidFill>
                  <a:srgbClr val="0000FF"/>
                </a:solidFill>
                <a:latin typeface="Calibri"/>
                <a:cs typeface="Calibri"/>
              </a:rPr>
              <a:t>27</a:t>
            </a:r>
            <a:r>
              <a:rPr sz="1000" i="1" dirty="0">
                <a:solidFill>
                  <a:srgbClr val="0000FF"/>
                </a:solidFill>
                <a:latin typeface="Calibri"/>
                <a:cs typeface="Calibri"/>
              </a:rPr>
              <a:t>.</a:t>
            </a:r>
            <a:r>
              <a:rPr sz="1000" dirty="0">
                <a:solidFill>
                  <a:srgbClr val="0000FF"/>
                </a:solidFill>
                <a:latin typeface="Calibri"/>
                <a:cs typeface="Calibri"/>
              </a:rPr>
              <a:t>2</a:t>
            </a:r>
            <a:r>
              <a:rPr sz="1000" i="1" dirty="0">
                <a:latin typeface="Calibri"/>
                <a:cs typeface="Calibri"/>
              </a:rPr>
              <a:t>,</a:t>
            </a:r>
            <a:r>
              <a:rPr sz="1000" i="1" spc="-50" dirty="0">
                <a:latin typeface="Calibri"/>
                <a:cs typeface="Calibri"/>
              </a:rPr>
              <a:t> </a:t>
            </a:r>
            <a:r>
              <a:rPr sz="1000" dirty="0">
                <a:solidFill>
                  <a:srgbClr val="0000FF"/>
                </a:solidFill>
                <a:latin typeface="Calibri"/>
                <a:cs typeface="Calibri"/>
              </a:rPr>
              <a:t>31</a:t>
            </a:r>
            <a:r>
              <a:rPr sz="1000" i="1" dirty="0">
                <a:solidFill>
                  <a:srgbClr val="0000FF"/>
                </a:solidFill>
                <a:latin typeface="Calibri"/>
                <a:cs typeface="Calibri"/>
              </a:rPr>
              <a:t>.</a:t>
            </a:r>
            <a:r>
              <a:rPr sz="1000" dirty="0">
                <a:solidFill>
                  <a:srgbClr val="0000FF"/>
                </a:solidFill>
                <a:latin typeface="Calibri"/>
                <a:cs typeface="Calibri"/>
              </a:rPr>
              <a:t>4</a:t>
            </a:r>
            <a:r>
              <a:rPr sz="1000" i="1" dirty="0">
                <a:latin typeface="Calibri"/>
                <a:cs typeface="Calibri"/>
              </a:rPr>
              <a:t>,</a:t>
            </a:r>
            <a:r>
              <a:rPr sz="1000" i="1" spc="-50" dirty="0">
                <a:latin typeface="Calibri"/>
                <a:cs typeface="Calibri"/>
              </a:rPr>
              <a:t> </a:t>
            </a:r>
            <a:r>
              <a:rPr sz="1000" dirty="0">
                <a:solidFill>
                  <a:srgbClr val="0000FF"/>
                </a:solidFill>
                <a:latin typeface="Calibri"/>
                <a:cs typeface="Calibri"/>
              </a:rPr>
              <a:t>32</a:t>
            </a:r>
            <a:r>
              <a:rPr sz="1000" i="1" dirty="0">
                <a:solidFill>
                  <a:srgbClr val="0000FF"/>
                </a:solidFill>
                <a:latin typeface="Calibri"/>
                <a:cs typeface="Calibri"/>
              </a:rPr>
              <a:t>.</a:t>
            </a:r>
            <a:r>
              <a:rPr sz="1000" dirty="0">
                <a:solidFill>
                  <a:srgbClr val="0000FF"/>
                </a:solidFill>
                <a:latin typeface="Calibri"/>
                <a:cs typeface="Calibri"/>
              </a:rPr>
              <a:t>9</a:t>
            </a:r>
            <a:r>
              <a:rPr sz="1000" i="1" dirty="0">
                <a:latin typeface="Calibri"/>
                <a:cs typeface="Calibri"/>
              </a:rPr>
              <a:t>,</a:t>
            </a:r>
            <a:r>
              <a:rPr sz="1000" i="1" spc="-50" dirty="0">
                <a:latin typeface="Calibri"/>
                <a:cs typeface="Calibri"/>
              </a:rPr>
              <a:t> </a:t>
            </a:r>
            <a:r>
              <a:rPr sz="1000" dirty="0">
                <a:solidFill>
                  <a:srgbClr val="0000FF"/>
                </a:solidFill>
                <a:latin typeface="Calibri"/>
                <a:cs typeface="Calibri"/>
              </a:rPr>
              <a:t>33</a:t>
            </a:r>
            <a:r>
              <a:rPr sz="1000" i="1" dirty="0">
                <a:solidFill>
                  <a:srgbClr val="0000FF"/>
                </a:solidFill>
                <a:latin typeface="Calibri"/>
                <a:cs typeface="Calibri"/>
              </a:rPr>
              <a:t>.</a:t>
            </a:r>
            <a:r>
              <a:rPr sz="1000" dirty="0">
                <a:solidFill>
                  <a:srgbClr val="0000FF"/>
                </a:solidFill>
                <a:latin typeface="Calibri"/>
                <a:cs typeface="Calibri"/>
              </a:rPr>
              <a:t>1</a:t>
            </a:r>
            <a:r>
              <a:rPr sz="1000" i="1" dirty="0">
                <a:latin typeface="Calibri"/>
                <a:cs typeface="Calibri"/>
              </a:rPr>
              <a:t>,</a:t>
            </a:r>
            <a:r>
              <a:rPr sz="1000" i="1" spc="-50" dirty="0">
                <a:latin typeface="Calibri"/>
                <a:cs typeface="Calibri"/>
              </a:rPr>
              <a:t> </a:t>
            </a:r>
            <a:r>
              <a:rPr sz="1000" dirty="0">
                <a:solidFill>
                  <a:srgbClr val="0000FF"/>
                </a:solidFill>
                <a:latin typeface="Calibri"/>
                <a:cs typeface="Calibri"/>
              </a:rPr>
              <a:t>32</a:t>
            </a:r>
            <a:r>
              <a:rPr sz="1000" i="1" dirty="0">
                <a:solidFill>
                  <a:srgbClr val="0000FF"/>
                </a:solidFill>
                <a:latin typeface="Calibri"/>
                <a:cs typeface="Calibri"/>
              </a:rPr>
              <a:t>.</a:t>
            </a:r>
            <a:r>
              <a:rPr sz="1000" dirty="0">
                <a:solidFill>
                  <a:srgbClr val="0000FF"/>
                </a:solidFill>
                <a:latin typeface="Calibri"/>
                <a:cs typeface="Calibri"/>
              </a:rPr>
              <a:t>3</a:t>
            </a:r>
            <a:r>
              <a:rPr sz="1000" i="1" dirty="0">
                <a:latin typeface="Calibri"/>
                <a:cs typeface="Calibri"/>
              </a:rPr>
              <a:t>,</a:t>
            </a:r>
            <a:r>
              <a:rPr sz="1000" i="1" spc="-50" dirty="0">
                <a:latin typeface="Calibri"/>
                <a:cs typeface="Calibri"/>
              </a:rPr>
              <a:t> </a:t>
            </a:r>
            <a:r>
              <a:rPr sz="1000" dirty="0">
                <a:solidFill>
                  <a:srgbClr val="0000FF"/>
                </a:solidFill>
                <a:latin typeface="Calibri"/>
                <a:cs typeface="Calibri"/>
              </a:rPr>
              <a:t>31</a:t>
            </a:r>
            <a:r>
              <a:rPr sz="1000" i="1" dirty="0">
                <a:solidFill>
                  <a:srgbClr val="0000FF"/>
                </a:solidFill>
                <a:latin typeface="Calibri"/>
                <a:cs typeface="Calibri"/>
              </a:rPr>
              <a:t>.</a:t>
            </a:r>
            <a:r>
              <a:rPr sz="1000" dirty="0">
                <a:solidFill>
                  <a:srgbClr val="0000FF"/>
                </a:solidFill>
                <a:latin typeface="Calibri"/>
                <a:cs typeface="Calibri"/>
              </a:rPr>
              <a:t>2</a:t>
            </a:r>
            <a:r>
              <a:rPr sz="1000" i="1" dirty="0">
                <a:latin typeface="Calibri"/>
                <a:cs typeface="Calibri"/>
              </a:rPr>
              <a:t>,</a:t>
            </a:r>
            <a:r>
              <a:rPr sz="1000" i="1" spc="-50" dirty="0">
                <a:latin typeface="Calibri"/>
                <a:cs typeface="Calibri"/>
              </a:rPr>
              <a:t> </a:t>
            </a:r>
            <a:r>
              <a:rPr sz="1000" dirty="0">
                <a:solidFill>
                  <a:srgbClr val="0000FF"/>
                </a:solidFill>
                <a:latin typeface="Calibri"/>
                <a:cs typeface="Calibri"/>
              </a:rPr>
              <a:t>28</a:t>
            </a:r>
            <a:r>
              <a:rPr sz="1000" i="1" dirty="0">
                <a:solidFill>
                  <a:srgbClr val="0000FF"/>
                </a:solidFill>
                <a:latin typeface="Calibri"/>
                <a:cs typeface="Calibri"/>
              </a:rPr>
              <a:t>.</a:t>
            </a:r>
            <a:r>
              <a:rPr sz="1000" dirty="0">
                <a:solidFill>
                  <a:srgbClr val="0000FF"/>
                </a:solidFill>
                <a:latin typeface="Calibri"/>
                <a:cs typeface="Calibri"/>
              </a:rPr>
              <a:t>8</a:t>
            </a:r>
            <a:r>
              <a:rPr sz="1000" i="1" dirty="0">
                <a:latin typeface="Calibri"/>
                <a:cs typeface="Calibri"/>
              </a:rPr>
              <a:t>,</a:t>
            </a:r>
            <a:r>
              <a:rPr sz="1000" i="1" spc="-50" dirty="0">
                <a:latin typeface="Calibri"/>
                <a:cs typeface="Calibri"/>
              </a:rPr>
              <a:t> </a:t>
            </a:r>
            <a:r>
              <a:rPr sz="1000" dirty="0">
                <a:solidFill>
                  <a:srgbClr val="0000FF"/>
                </a:solidFill>
                <a:latin typeface="Calibri"/>
                <a:cs typeface="Calibri"/>
              </a:rPr>
              <a:t>25</a:t>
            </a:r>
            <a:r>
              <a:rPr sz="1000" i="1" dirty="0">
                <a:solidFill>
                  <a:srgbClr val="0000FF"/>
                </a:solidFill>
                <a:latin typeface="Calibri"/>
                <a:cs typeface="Calibri"/>
              </a:rPr>
              <a:t>.</a:t>
            </a:r>
            <a:r>
              <a:rPr sz="1000" dirty="0">
                <a:solidFill>
                  <a:srgbClr val="0000FF"/>
                </a:solidFill>
                <a:latin typeface="Calibri"/>
                <a:cs typeface="Calibri"/>
              </a:rPr>
              <a:t>3</a:t>
            </a:r>
            <a:r>
              <a:rPr sz="1000" i="1" dirty="0">
                <a:latin typeface="Calibri"/>
                <a:cs typeface="Calibri"/>
              </a:rPr>
              <a:t>,</a:t>
            </a:r>
            <a:r>
              <a:rPr sz="1000" i="1" spc="-50" dirty="0">
                <a:latin typeface="Calibri"/>
                <a:cs typeface="Calibri"/>
              </a:rPr>
              <a:t> </a:t>
            </a:r>
            <a:r>
              <a:rPr sz="1000" spc="30" dirty="0">
                <a:solidFill>
                  <a:srgbClr val="0000FF"/>
                </a:solidFill>
                <a:latin typeface="Calibri"/>
                <a:cs typeface="Calibri"/>
              </a:rPr>
              <a:t>22</a:t>
            </a:r>
            <a:r>
              <a:rPr sz="1000" i="1" spc="30" dirty="0">
                <a:solidFill>
                  <a:srgbClr val="0000FF"/>
                </a:solidFill>
                <a:latin typeface="Calibri"/>
                <a:cs typeface="Calibri"/>
              </a:rPr>
              <a:t>.</a:t>
            </a:r>
            <a:r>
              <a:rPr sz="1000" spc="30" dirty="0">
                <a:solidFill>
                  <a:srgbClr val="0000FF"/>
                </a:solidFill>
                <a:latin typeface="Calibri"/>
                <a:cs typeface="Calibri"/>
              </a:rPr>
              <a:t>0</a:t>
            </a:r>
            <a:r>
              <a:rPr sz="1000" spc="30" dirty="0">
                <a:latin typeface="Lucida Sans Unicode"/>
                <a:cs typeface="Lucida Sans Unicode"/>
              </a:rPr>
              <a:t>}</a:t>
            </a:r>
            <a:endParaRPr sz="1000">
              <a:latin typeface="Lucida Sans Unicode"/>
              <a:cs typeface="Lucida Sans Unicode"/>
            </a:endParaRPr>
          </a:p>
          <a:p>
            <a:pPr marL="12700" marR="5080">
              <a:lnSpc>
                <a:spcPts val="1150"/>
              </a:lnSpc>
              <a:spcBef>
                <a:spcPts val="955"/>
              </a:spcBef>
            </a:pPr>
            <a:r>
              <a:rPr sz="1100" spc="-25" dirty="0">
                <a:latin typeface="Georgia"/>
                <a:cs typeface="Georgia"/>
              </a:rPr>
              <a:t>Univariate</a:t>
            </a:r>
            <a:r>
              <a:rPr sz="1100" spc="105" dirty="0">
                <a:latin typeface="Georgia"/>
                <a:cs typeface="Georgia"/>
              </a:rPr>
              <a:t> </a:t>
            </a:r>
            <a:r>
              <a:rPr sz="1100" spc="-5" dirty="0">
                <a:latin typeface="Georgia"/>
                <a:cs typeface="Georgia"/>
              </a:rPr>
              <a:t>data</a:t>
            </a:r>
            <a:r>
              <a:rPr sz="1100" spc="105" dirty="0">
                <a:latin typeface="Georgia"/>
                <a:cs typeface="Georgia"/>
              </a:rPr>
              <a:t> </a:t>
            </a:r>
            <a:r>
              <a:rPr sz="1100" spc="-25" dirty="0">
                <a:latin typeface="Georgia"/>
                <a:cs typeface="Georgia"/>
              </a:rPr>
              <a:t>analysis</a:t>
            </a:r>
            <a:r>
              <a:rPr sz="1100" spc="105" dirty="0">
                <a:latin typeface="Georgia"/>
                <a:cs typeface="Georgia"/>
              </a:rPr>
              <a:t> </a:t>
            </a:r>
            <a:r>
              <a:rPr sz="1100" spc="-35" dirty="0">
                <a:latin typeface="Georgia"/>
                <a:cs typeface="Georgia"/>
              </a:rPr>
              <a:t>involves</a:t>
            </a:r>
            <a:r>
              <a:rPr sz="1100" spc="110" dirty="0">
                <a:latin typeface="Georgia"/>
                <a:cs typeface="Georgia"/>
              </a:rPr>
              <a:t> </a:t>
            </a:r>
            <a:r>
              <a:rPr sz="1100" spc="-25" dirty="0">
                <a:latin typeface="Georgia"/>
                <a:cs typeface="Georgia"/>
              </a:rPr>
              <a:t>descriptive</a:t>
            </a:r>
            <a:r>
              <a:rPr sz="1100" spc="105" dirty="0">
                <a:latin typeface="Georgia"/>
                <a:cs typeface="Georgia"/>
              </a:rPr>
              <a:t> </a:t>
            </a:r>
            <a:r>
              <a:rPr sz="1100" spc="-10" dirty="0">
                <a:latin typeface="Georgia"/>
                <a:cs typeface="Georgia"/>
              </a:rPr>
              <a:t>statistics</a:t>
            </a:r>
            <a:r>
              <a:rPr sz="1100" spc="105" dirty="0">
                <a:latin typeface="Georgia"/>
                <a:cs typeface="Georgia"/>
              </a:rPr>
              <a:t> </a:t>
            </a:r>
            <a:r>
              <a:rPr sz="1100" spc="-35" dirty="0">
                <a:latin typeface="Georgia"/>
                <a:cs typeface="Georgia"/>
              </a:rPr>
              <a:t>like</a:t>
            </a:r>
            <a:r>
              <a:rPr sz="1100" spc="110" dirty="0">
                <a:latin typeface="Georgia"/>
                <a:cs typeface="Georgia"/>
              </a:rPr>
              <a:t> </a:t>
            </a:r>
            <a:r>
              <a:rPr sz="1100" spc="-30" dirty="0">
                <a:latin typeface="Georgia"/>
                <a:cs typeface="Georgia"/>
              </a:rPr>
              <a:t>central</a:t>
            </a:r>
            <a:r>
              <a:rPr sz="1100" spc="105" dirty="0">
                <a:latin typeface="Georgia"/>
                <a:cs typeface="Georgia"/>
              </a:rPr>
              <a:t> </a:t>
            </a:r>
            <a:r>
              <a:rPr sz="1100" spc="-30" dirty="0">
                <a:latin typeface="Georgia"/>
                <a:cs typeface="Georgia"/>
              </a:rPr>
              <a:t>tendency</a:t>
            </a:r>
            <a:r>
              <a:rPr sz="1100" spc="105" dirty="0">
                <a:latin typeface="Georgia"/>
                <a:cs typeface="Georgia"/>
              </a:rPr>
              <a:t> </a:t>
            </a:r>
            <a:r>
              <a:rPr sz="1100" spc="-35" dirty="0">
                <a:latin typeface="Georgia"/>
                <a:cs typeface="Georgia"/>
              </a:rPr>
              <a:t>(mean, </a:t>
            </a:r>
            <a:r>
              <a:rPr sz="1100" spc="-250" dirty="0">
                <a:latin typeface="Georgia"/>
                <a:cs typeface="Georgia"/>
              </a:rPr>
              <a:t> </a:t>
            </a:r>
            <a:r>
              <a:rPr sz="1100" spc="-35" dirty="0">
                <a:latin typeface="Georgia"/>
                <a:cs typeface="Georgia"/>
              </a:rPr>
              <a:t>median,</a:t>
            </a:r>
            <a:r>
              <a:rPr sz="1100" spc="95" dirty="0">
                <a:latin typeface="Georgia"/>
                <a:cs typeface="Georgia"/>
              </a:rPr>
              <a:t> </a:t>
            </a:r>
            <a:r>
              <a:rPr sz="1100" spc="-30" dirty="0">
                <a:latin typeface="Georgia"/>
                <a:cs typeface="Georgia"/>
              </a:rPr>
              <a:t>mode),</a:t>
            </a:r>
            <a:r>
              <a:rPr sz="1100" spc="95" dirty="0">
                <a:latin typeface="Georgia"/>
                <a:cs typeface="Georgia"/>
              </a:rPr>
              <a:t> </a:t>
            </a:r>
            <a:r>
              <a:rPr sz="1100" spc="-35" dirty="0">
                <a:latin typeface="Georgia"/>
                <a:cs typeface="Georgia"/>
              </a:rPr>
              <a:t>dispersion</a:t>
            </a:r>
            <a:r>
              <a:rPr sz="1100" spc="95" dirty="0">
                <a:latin typeface="Georgia"/>
                <a:cs typeface="Georgia"/>
              </a:rPr>
              <a:t> </a:t>
            </a:r>
            <a:r>
              <a:rPr sz="1100" spc="-25" dirty="0">
                <a:latin typeface="Georgia"/>
                <a:cs typeface="Georgia"/>
              </a:rPr>
              <a:t>(range,</a:t>
            </a:r>
            <a:r>
              <a:rPr sz="1100" spc="95" dirty="0">
                <a:latin typeface="Georgia"/>
                <a:cs typeface="Georgia"/>
              </a:rPr>
              <a:t> </a:t>
            </a:r>
            <a:r>
              <a:rPr sz="1100" spc="-25" dirty="0">
                <a:latin typeface="Georgia"/>
                <a:cs typeface="Georgia"/>
              </a:rPr>
              <a:t>variance,</a:t>
            </a:r>
            <a:r>
              <a:rPr sz="1100" spc="95" dirty="0">
                <a:latin typeface="Georgia"/>
                <a:cs typeface="Georgia"/>
              </a:rPr>
              <a:t> </a:t>
            </a:r>
            <a:r>
              <a:rPr sz="1100" spc="-25" dirty="0">
                <a:latin typeface="Georgia"/>
                <a:cs typeface="Georgia"/>
              </a:rPr>
              <a:t>quartiles,</a:t>
            </a:r>
            <a:r>
              <a:rPr sz="1100" spc="100" dirty="0">
                <a:latin typeface="Georgia"/>
                <a:cs typeface="Georgia"/>
              </a:rPr>
              <a:t> </a:t>
            </a:r>
            <a:r>
              <a:rPr sz="1100" spc="-25" dirty="0">
                <a:latin typeface="Georgia"/>
                <a:cs typeface="Georgia"/>
              </a:rPr>
              <a:t>standard</a:t>
            </a:r>
            <a:r>
              <a:rPr sz="1100" spc="95" dirty="0">
                <a:latin typeface="Georgia"/>
                <a:cs typeface="Georgia"/>
              </a:rPr>
              <a:t> </a:t>
            </a:r>
            <a:r>
              <a:rPr sz="1100" spc="-15" dirty="0">
                <a:latin typeface="Georgia"/>
                <a:cs typeface="Georgia"/>
              </a:rPr>
              <a:t>deviation),</a:t>
            </a:r>
            <a:r>
              <a:rPr sz="1100" spc="95" dirty="0">
                <a:latin typeface="Georgia"/>
                <a:cs typeface="Georgia"/>
              </a:rPr>
              <a:t> </a:t>
            </a:r>
            <a:r>
              <a:rPr sz="1100" spc="-5" dirty="0">
                <a:latin typeface="Georgia"/>
                <a:cs typeface="Georgia"/>
              </a:rPr>
              <a:t>etc.</a:t>
            </a:r>
            <a:endParaRPr sz="1100">
              <a:latin typeface="Georgia"/>
              <a:cs typeface="Georgia"/>
            </a:endParaRPr>
          </a:p>
          <a:p>
            <a:pPr marL="12700" marR="313690">
              <a:lnSpc>
                <a:spcPts val="1150"/>
              </a:lnSpc>
              <a:spcBef>
                <a:spcPts val="730"/>
              </a:spcBef>
            </a:pPr>
            <a:r>
              <a:rPr sz="1100" spc="-25" dirty="0">
                <a:latin typeface="Georgia"/>
                <a:cs typeface="Georgia"/>
              </a:rPr>
              <a:t>Univariate</a:t>
            </a:r>
            <a:r>
              <a:rPr sz="1100" spc="100" dirty="0">
                <a:latin typeface="Georgia"/>
                <a:cs typeface="Georgia"/>
              </a:rPr>
              <a:t> </a:t>
            </a:r>
            <a:r>
              <a:rPr sz="1100" spc="-5" dirty="0">
                <a:latin typeface="Georgia"/>
                <a:cs typeface="Georgia"/>
              </a:rPr>
              <a:t>data</a:t>
            </a:r>
            <a:r>
              <a:rPr sz="1100" spc="105" dirty="0">
                <a:latin typeface="Georgia"/>
                <a:cs typeface="Georgia"/>
              </a:rPr>
              <a:t> </a:t>
            </a:r>
            <a:r>
              <a:rPr sz="1100" spc="-25" dirty="0">
                <a:latin typeface="Georgia"/>
                <a:cs typeface="Georgia"/>
              </a:rPr>
              <a:t>visualization</a:t>
            </a:r>
            <a:r>
              <a:rPr sz="1100" spc="100" dirty="0">
                <a:latin typeface="Georgia"/>
                <a:cs typeface="Georgia"/>
              </a:rPr>
              <a:t> </a:t>
            </a:r>
            <a:r>
              <a:rPr sz="1100" spc="-30" dirty="0">
                <a:latin typeface="Georgia"/>
                <a:cs typeface="Georgia"/>
              </a:rPr>
              <a:t>can</a:t>
            </a:r>
            <a:r>
              <a:rPr sz="1100" spc="105" dirty="0">
                <a:latin typeface="Georgia"/>
                <a:cs typeface="Georgia"/>
              </a:rPr>
              <a:t> </a:t>
            </a:r>
            <a:r>
              <a:rPr sz="1100" spc="-20" dirty="0">
                <a:latin typeface="Georgia"/>
                <a:cs typeface="Georgia"/>
              </a:rPr>
              <a:t>be</a:t>
            </a:r>
            <a:r>
              <a:rPr sz="1100" spc="105" dirty="0">
                <a:latin typeface="Georgia"/>
                <a:cs typeface="Georgia"/>
              </a:rPr>
              <a:t> </a:t>
            </a:r>
            <a:r>
              <a:rPr sz="1100" spc="-30" dirty="0">
                <a:latin typeface="Georgia"/>
                <a:cs typeface="Georgia"/>
              </a:rPr>
              <a:t>frequency</a:t>
            </a:r>
            <a:r>
              <a:rPr sz="1100" spc="100" dirty="0">
                <a:latin typeface="Georgia"/>
                <a:cs typeface="Georgia"/>
              </a:rPr>
              <a:t> </a:t>
            </a:r>
            <a:r>
              <a:rPr sz="1100" spc="-20" dirty="0">
                <a:latin typeface="Georgia"/>
                <a:cs typeface="Georgia"/>
              </a:rPr>
              <a:t>distribution</a:t>
            </a:r>
            <a:r>
              <a:rPr sz="1100" spc="105" dirty="0">
                <a:latin typeface="Georgia"/>
                <a:cs typeface="Georgia"/>
              </a:rPr>
              <a:t> </a:t>
            </a:r>
            <a:r>
              <a:rPr sz="1100" spc="-20" dirty="0">
                <a:latin typeface="Georgia"/>
                <a:cs typeface="Georgia"/>
              </a:rPr>
              <a:t>tables,</a:t>
            </a:r>
            <a:r>
              <a:rPr sz="1100" spc="105" dirty="0">
                <a:latin typeface="Georgia"/>
                <a:cs typeface="Georgia"/>
              </a:rPr>
              <a:t> </a:t>
            </a:r>
            <a:r>
              <a:rPr sz="1100" spc="-20" dirty="0">
                <a:latin typeface="Georgia"/>
                <a:cs typeface="Georgia"/>
              </a:rPr>
              <a:t>bar</a:t>
            </a:r>
            <a:r>
              <a:rPr sz="1100" spc="100" dirty="0">
                <a:latin typeface="Georgia"/>
                <a:cs typeface="Georgia"/>
              </a:rPr>
              <a:t> </a:t>
            </a:r>
            <a:r>
              <a:rPr sz="1100" spc="-20" dirty="0">
                <a:latin typeface="Georgia"/>
                <a:cs typeface="Georgia"/>
              </a:rPr>
              <a:t>charts, </a:t>
            </a:r>
            <a:r>
              <a:rPr sz="1100" spc="-250" dirty="0">
                <a:latin typeface="Georgia"/>
                <a:cs typeface="Georgia"/>
              </a:rPr>
              <a:t> </a:t>
            </a:r>
            <a:r>
              <a:rPr sz="1100" spc="-30" dirty="0">
                <a:latin typeface="Georgia"/>
                <a:cs typeface="Georgia"/>
              </a:rPr>
              <a:t>histograms,</a:t>
            </a:r>
            <a:r>
              <a:rPr sz="1100" spc="90" dirty="0">
                <a:latin typeface="Georgia"/>
                <a:cs typeface="Georgia"/>
              </a:rPr>
              <a:t> </a:t>
            </a:r>
            <a:r>
              <a:rPr sz="1100" spc="-35" dirty="0">
                <a:latin typeface="Georgia"/>
                <a:cs typeface="Georgia"/>
              </a:rPr>
              <a:t>pie</a:t>
            </a:r>
            <a:r>
              <a:rPr sz="1100" spc="95" dirty="0">
                <a:latin typeface="Georgia"/>
                <a:cs typeface="Georgia"/>
              </a:rPr>
              <a:t> </a:t>
            </a:r>
            <a:r>
              <a:rPr sz="1100" spc="-20" dirty="0">
                <a:latin typeface="Georgia"/>
                <a:cs typeface="Georgia"/>
              </a:rPr>
              <a:t>charts,</a:t>
            </a:r>
            <a:r>
              <a:rPr sz="1100" spc="95" dirty="0">
                <a:latin typeface="Georgia"/>
                <a:cs typeface="Georgia"/>
              </a:rPr>
              <a:t> </a:t>
            </a:r>
            <a:r>
              <a:rPr sz="1100" spc="-5" dirty="0">
                <a:latin typeface="Georgia"/>
                <a:cs typeface="Georgia"/>
              </a:rPr>
              <a:t>etc.</a:t>
            </a:r>
            <a:endParaRPr sz="1100">
              <a:latin typeface="Georgia"/>
              <a:cs typeface="Georgia"/>
            </a:endParaRPr>
          </a:p>
        </p:txBody>
      </p:sp>
      <p:sp>
        <p:nvSpPr>
          <p:cNvPr id="9" name="object 9"/>
          <p:cNvSpPr/>
          <p:nvPr/>
        </p:nvSpPr>
        <p:spPr>
          <a:xfrm>
            <a:off x="337972" y="216021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p:nvPr/>
        </p:nvSpPr>
        <p:spPr>
          <a:xfrm>
            <a:off x="337972" y="254469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5" name="object 15"/>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25</a:t>
            </a:fld>
            <a:r>
              <a:rPr spc="-25" dirty="0"/>
              <a:t> </a:t>
            </a:r>
            <a:r>
              <a:rPr spc="80" dirty="0"/>
              <a:t>/</a:t>
            </a:r>
            <a:r>
              <a:rPr spc="-25" dirty="0"/>
              <a:t> </a:t>
            </a:r>
            <a:r>
              <a:rPr spc="40" dirty="0"/>
              <a:t>106</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106805" cy="244475"/>
          </a:xfrm>
          <a:prstGeom prst="rect">
            <a:avLst/>
          </a:prstGeom>
        </p:spPr>
        <p:txBody>
          <a:bodyPr vert="horz" wrap="square" lIns="0" tIns="17145" rIns="0" bIns="0" rtlCol="0">
            <a:spAutoFit/>
          </a:bodyPr>
          <a:lstStyle/>
          <a:p>
            <a:pPr marL="12700">
              <a:lnSpc>
                <a:spcPct val="100000"/>
              </a:lnSpc>
              <a:spcBef>
                <a:spcPts val="135"/>
              </a:spcBef>
            </a:pPr>
            <a:r>
              <a:rPr spc="25" dirty="0"/>
              <a:t>Bivariate</a:t>
            </a:r>
            <a:r>
              <a:rPr spc="40" dirty="0"/>
              <a:t> </a:t>
            </a:r>
            <a:r>
              <a:rPr spc="75" dirty="0"/>
              <a:t>data</a:t>
            </a:r>
          </a:p>
        </p:txBody>
      </p:sp>
      <p:sp>
        <p:nvSpPr>
          <p:cNvPr id="3" name="object 3"/>
          <p:cNvSpPr/>
          <p:nvPr/>
        </p:nvSpPr>
        <p:spPr>
          <a:xfrm>
            <a:off x="337972" y="90017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txBox="1"/>
          <p:nvPr/>
        </p:nvSpPr>
        <p:spPr>
          <a:xfrm>
            <a:off x="441477" y="808569"/>
            <a:ext cx="5052060" cy="319318"/>
          </a:xfrm>
          <a:prstGeom prst="rect">
            <a:avLst/>
          </a:prstGeom>
        </p:spPr>
        <p:txBody>
          <a:bodyPr vert="horz" wrap="square" lIns="0" tIns="11430" rIns="0" bIns="0" rtlCol="0">
            <a:spAutoFit/>
          </a:bodyPr>
          <a:lstStyle/>
          <a:p>
            <a:pPr marL="25400">
              <a:lnSpc>
                <a:spcPts val="1235"/>
              </a:lnSpc>
              <a:spcBef>
                <a:spcPts val="90"/>
              </a:spcBef>
            </a:pPr>
            <a:r>
              <a:rPr sz="1100" spc="-10" dirty="0">
                <a:latin typeface="Georgia"/>
                <a:cs typeface="Georgia"/>
              </a:rPr>
              <a:t>Bivariate</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40" dirty="0">
                <a:latin typeface="Georgia"/>
                <a:cs typeface="Georgia"/>
              </a:rPr>
              <a:t>is</a:t>
            </a:r>
            <a:r>
              <a:rPr sz="1100" spc="105" dirty="0">
                <a:latin typeface="Georgia"/>
                <a:cs typeface="Georgia"/>
              </a:rPr>
              <a:t> </a:t>
            </a:r>
            <a:r>
              <a:rPr sz="1100" spc="-15" dirty="0">
                <a:latin typeface="Georgia"/>
                <a:cs typeface="Georgia"/>
              </a:rPr>
              <a:t>a</a:t>
            </a:r>
            <a:r>
              <a:rPr sz="1100" spc="100" dirty="0">
                <a:latin typeface="Georgia"/>
                <a:cs typeface="Georgia"/>
              </a:rPr>
              <a:t> </a:t>
            </a:r>
            <a:r>
              <a:rPr sz="1100" spc="-5" dirty="0">
                <a:latin typeface="Georgia"/>
                <a:cs typeface="Georgia"/>
              </a:rPr>
              <a:t>type</a:t>
            </a:r>
            <a:r>
              <a:rPr sz="1100" spc="105" dirty="0">
                <a:latin typeface="Georgia"/>
                <a:cs typeface="Georgia"/>
              </a:rPr>
              <a:t> </a:t>
            </a:r>
            <a:r>
              <a:rPr sz="1100" spc="-40" dirty="0">
                <a:latin typeface="Georgia"/>
                <a:cs typeface="Georgia"/>
              </a:rPr>
              <a:t>of</a:t>
            </a:r>
            <a:r>
              <a:rPr sz="1100" spc="100" dirty="0">
                <a:latin typeface="Georgia"/>
                <a:cs typeface="Georgia"/>
              </a:rPr>
              <a:t> </a:t>
            </a:r>
            <a:r>
              <a:rPr sz="1100" spc="-5" dirty="0">
                <a:latin typeface="Georgia"/>
                <a:cs typeface="Georgia"/>
              </a:rPr>
              <a:t>data</a:t>
            </a:r>
            <a:r>
              <a:rPr sz="1100" spc="105" dirty="0">
                <a:latin typeface="Georgia"/>
                <a:cs typeface="Georgia"/>
              </a:rPr>
              <a:t> </a:t>
            </a:r>
            <a:r>
              <a:rPr sz="1100" spc="-40" dirty="0">
                <a:latin typeface="Georgia"/>
                <a:cs typeface="Georgia"/>
              </a:rPr>
              <a:t>which</a:t>
            </a:r>
            <a:r>
              <a:rPr sz="1100" spc="100" dirty="0">
                <a:latin typeface="Georgia"/>
                <a:cs typeface="Georgia"/>
              </a:rPr>
              <a:t> </a:t>
            </a:r>
            <a:r>
              <a:rPr sz="1100" spc="-35" dirty="0">
                <a:latin typeface="Georgia"/>
                <a:cs typeface="Georgia"/>
              </a:rPr>
              <a:t>consists</a:t>
            </a:r>
            <a:r>
              <a:rPr sz="1100" spc="105" dirty="0">
                <a:latin typeface="Georgia"/>
                <a:cs typeface="Georgia"/>
              </a:rPr>
              <a:t> </a:t>
            </a:r>
            <a:r>
              <a:rPr sz="1100" spc="-35" dirty="0">
                <a:latin typeface="Georgia"/>
                <a:cs typeface="Georgia"/>
              </a:rPr>
              <a:t>observations</a:t>
            </a:r>
            <a:r>
              <a:rPr sz="1100" spc="100" dirty="0">
                <a:latin typeface="Georgia"/>
                <a:cs typeface="Georgia"/>
              </a:rPr>
              <a:t> </a:t>
            </a:r>
            <a:r>
              <a:rPr sz="1100" spc="-45" dirty="0">
                <a:latin typeface="Georgia"/>
                <a:cs typeface="Georgia"/>
              </a:rPr>
              <a:t>from</a:t>
            </a:r>
            <a:r>
              <a:rPr sz="1100" spc="105" dirty="0">
                <a:latin typeface="Georgia"/>
                <a:cs typeface="Georgia"/>
              </a:rPr>
              <a:t> </a:t>
            </a:r>
            <a:r>
              <a:rPr sz="1100" spc="-35" dirty="0">
                <a:latin typeface="Georgia"/>
                <a:cs typeface="Georgia"/>
              </a:rPr>
              <a:t>two</a:t>
            </a:r>
            <a:r>
              <a:rPr sz="1100" spc="100" dirty="0">
                <a:latin typeface="Georgia"/>
                <a:cs typeface="Georgia"/>
              </a:rPr>
              <a:t> </a:t>
            </a:r>
            <a:r>
              <a:rPr sz="1100" spc="-30" dirty="0">
                <a:latin typeface="Georgia"/>
                <a:cs typeface="Georgia"/>
              </a:rPr>
              <a:t>variables</a:t>
            </a:r>
            <a:r>
              <a:rPr sz="1100" spc="105" dirty="0">
                <a:latin typeface="Georgia"/>
                <a:cs typeface="Georgia"/>
              </a:rPr>
              <a:t> </a:t>
            </a:r>
            <a:r>
              <a:rPr sz="1100" spc="140" dirty="0">
                <a:latin typeface="Georgia"/>
                <a:cs typeface="Georgia"/>
              </a:rPr>
              <a:t>(</a:t>
            </a:r>
            <a:r>
              <a:rPr sz="1100" i="1" spc="140" dirty="0">
                <a:latin typeface="Calibri"/>
                <a:cs typeface="Calibri"/>
              </a:rPr>
              <a:t>X</a:t>
            </a:r>
            <a:r>
              <a:rPr sz="1100" spc="140" dirty="0">
                <a:latin typeface="Georgia"/>
                <a:cs typeface="Georgia"/>
              </a:rPr>
              <a:t>,</a:t>
            </a:r>
            <a:endParaRPr sz="1100">
              <a:latin typeface="Georgia"/>
              <a:cs typeface="Georgia"/>
            </a:endParaRPr>
          </a:p>
          <a:p>
            <a:pPr marL="25400">
              <a:lnSpc>
                <a:spcPts val="1235"/>
              </a:lnSpc>
            </a:pPr>
            <a:r>
              <a:rPr sz="1100" i="1" spc="95" dirty="0">
                <a:latin typeface="Calibri"/>
                <a:cs typeface="Calibri"/>
              </a:rPr>
              <a:t>Y</a:t>
            </a:r>
            <a:r>
              <a:rPr sz="1100" i="1" spc="-15" dirty="0">
                <a:latin typeface="Calibri"/>
                <a:cs typeface="Calibri"/>
              </a:rPr>
              <a:t> </a:t>
            </a:r>
            <a:r>
              <a:rPr sz="1100" dirty="0">
                <a:latin typeface="Georgia"/>
                <a:cs typeface="Georgia"/>
              </a:rPr>
              <a:t>),</a:t>
            </a:r>
            <a:r>
              <a:rPr sz="1100" spc="95" dirty="0">
                <a:latin typeface="Georgia"/>
                <a:cs typeface="Georgia"/>
              </a:rPr>
              <a:t> </a:t>
            </a:r>
            <a:r>
              <a:rPr sz="1100" spc="-15" dirty="0">
                <a:latin typeface="Georgia"/>
                <a:cs typeface="Georgia"/>
              </a:rPr>
              <a:t>i.e.,</a:t>
            </a:r>
            <a:r>
              <a:rPr sz="1100" spc="95" dirty="0">
                <a:latin typeface="Georgia"/>
                <a:cs typeface="Georgia"/>
              </a:rPr>
              <a:t> </a:t>
            </a:r>
            <a:r>
              <a:rPr sz="1100" spc="-35" dirty="0">
                <a:latin typeface="Georgia"/>
                <a:cs typeface="Georgia"/>
              </a:rPr>
              <a:t>considering</a:t>
            </a:r>
            <a:r>
              <a:rPr sz="1100" spc="95" dirty="0">
                <a:latin typeface="Georgia"/>
                <a:cs typeface="Georgia"/>
              </a:rPr>
              <a:t> </a:t>
            </a:r>
            <a:r>
              <a:rPr sz="1100" spc="-35" dirty="0">
                <a:latin typeface="Georgia"/>
                <a:cs typeface="Georgia"/>
              </a:rPr>
              <a:t>two</a:t>
            </a:r>
            <a:r>
              <a:rPr sz="1100" spc="95" dirty="0">
                <a:latin typeface="Georgia"/>
                <a:cs typeface="Georgia"/>
              </a:rPr>
              <a:t> </a:t>
            </a:r>
            <a:r>
              <a:rPr sz="1100" spc="-25" dirty="0">
                <a:latin typeface="Georgia"/>
                <a:cs typeface="Georgia"/>
              </a:rPr>
              <a:t>characteristics</a:t>
            </a:r>
            <a:r>
              <a:rPr sz="1100" spc="95" dirty="0">
                <a:latin typeface="Georgia"/>
                <a:cs typeface="Georgia"/>
              </a:rPr>
              <a:t> </a:t>
            </a:r>
            <a:r>
              <a:rPr sz="1100" spc="-40" dirty="0">
                <a:latin typeface="Georgia"/>
                <a:cs typeface="Georgia"/>
              </a:rPr>
              <a:t>or</a:t>
            </a:r>
            <a:r>
              <a:rPr sz="1100" spc="95" dirty="0">
                <a:latin typeface="Georgia"/>
                <a:cs typeface="Georgia"/>
              </a:rPr>
              <a:t> </a:t>
            </a:r>
            <a:r>
              <a:rPr sz="1100" spc="-10" dirty="0">
                <a:latin typeface="Georgia"/>
                <a:cs typeface="Georgia"/>
              </a:rPr>
              <a:t>attributes</a:t>
            </a:r>
            <a:r>
              <a:rPr sz="1100" spc="95" dirty="0">
                <a:latin typeface="Georgia"/>
                <a:cs typeface="Georgia"/>
              </a:rPr>
              <a:t> </a:t>
            </a:r>
            <a:r>
              <a:rPr sz="1100" spc="15" dirty="0">
                <a:latin typeface="Georgia"/>
                <a:cs typeface="Georgia"/>
              </a:rPr>
              <a:t>at</a:t>
            </a:r>
            <a:r>
              <a:rPr sz="1100" spc="95" dirty="0">
                <a:latin typeface="Georgia"/>
                <a:cs typeface="Georgia"/>
              </a:rPr>
              <a:t> </a:t>
            </a:r>
            <a:r>
              <a:rPr sz="1100" spc="-20" dirty="0">
                <a:latin typeface="Georgia"/>
                <a:cs typeface="Georgia"/>
              </a:rPr>
              <a:t>the</a:t>
            </a:r>
            <a:r>
              <a:rPr sz="1100" spc="90" dirty="0">
                <a:latin typeface="Georgia"/>
                <a:cs typeface="Georgia"/>
              </a:rPr>
              <a:t> </a:t>
            </a:r>
            <a:r>
              <a:rPr sz="1100" spc="-45" dirty="0">
                <a:latin typeface="Georgia"/>
                <a:cs typeface="Georgia"/>
              </a:rPr>
              <a:t>same</a:t>
            </a:r>
            <a:r>
              <a:rPr sz="1100" spc="95" dirty="0">
                <a:latin typeface="Georgia"/>
                <a:cs typeface="Georgia"/>
              </a:rPr>
              <a:t> </a:t>
            </a:r>
            <a:r>
              <a:rPr sz="1100" spc="-35" dirty="0">
                <a:latin typeface="Georgia"/>
                <a:cs typeface="Georgia"/>
              </a:rPr>
              <a:t>time:</a:t>
            </a:r>
            <a:endParaRPr sz="1650" baseline="40404">
              <a:latin typeface="Lucida Sans Unicode"/>
              <a:cs typeface="Lucida Sans Unicode"/>
            </a:endParaRPr>
          </a:p>
        </p:txBody>
      </p:sp>
      <p:sp>
        <p:nvSpPr>
          <p:cNvPr id="14" name="object 14"/>
          <p:cNvSpPr txBox="1"/>
          <p:nvPr/>
        </p:nvSpPr>
        <p:spPr>
          <a:xfrm>
            <a:off x="441477" y="1898013"/>
            <a:ext cx="4258310" cy="442429"/>
          </a:xfrm>
          <a:prstGeom prst="rect">
            <a:avLst/>
          </a:prstGeom>
        </p:spPr>
        <p:txBody>
          <a:bodyPr vert="horz" wrap="square" lIns="0" tIns="11430" rIns="0" bIns="0" rtlCol="0">
            <a:spAutoFit/>
          </a:bodyPr>
          <a:lstStyle/>
          <a:p>
            <a:pPr marL="2515870">
              <a:lnSpc>
                <a:spcPct val="100000"/>
              </a:lnSpc>
              <a:spcBef>
                <a:spcPts val="90"/>
              </a:spcBef>
              <a:tabLst>
                <a:tab pos="2793365" algn="l"/>
              </a:tabLst>
            </a:pPr>
            <a:endParaRPr sz="1200" baseline="-10416">
              <a:latin typeface="Calibri"/>
              <a:cs typeface="Calibri"/>
            </a:endParaRPr>
          </a:p>
          <a:p>
            <a:pPr>
              <a:lnSpc>
                <a:spcPct val="100000"/>
              </a:lnSpc>
              <a:spcBef>
                <a:spcPts val="30"/>
              </a:spcBef>
            </a:pPr>
            <a:endParaRPr sz="900">
              <a:latin typeface="Calibri"/>
              <a:cs typeface="Calibri"/>
            </a:endParaRPr>
          </a:p>
          <a:p>
            <a:pPr marL="25400">
              <a:lnSpc>
                <a:spcPct val="100000"/>
              </a:lnSpc>
            </a:pPr>
            <a:r>
              <a:rPr sz="1100" spc="-30" dirty="0">
                <a:latin typeface="Georgia"/>
                <a:cs typeface="Georgia"/>
              </a:rPr>
              <a:t>Like</a:t>
            </a:r>
            <a:r>
              <a:rPr sz="1100" spc="95" dirty="0">
                <a:latin typeface="Georgia"/>
                <a:cs typeface="Georgia"/>
              </a:rPr>
              <a:t> </a:t>
            </a:r>
            <a:r>
              <a:rPr sz="1100" spc="-25" dirty="0">
                <a:latin typeface="Georgia"/>
                <a:cs typeface="Georgia"/>
              </a:rPr>
              <a:t>univariate</a:t>
            </a:r>
            <a:r>
              <a:rPr sz="1100" spc="100" dirty="0">
                <a:latin typeface="Georgia"/>
                <a:cs typeface="Georgia"/>
              </a:rPr>
              <a:t> </a:t>
            </a:r>
            <a:r>
              <a:rPr sz="1100" spc="-5" dirty="0">
                <a:latin typeface="Georgia"/>
                <a:cs typeface="Georgia"/>
              </a:rPr>
              <a:t>data,</a:t>
            </a:r>
            <a:r>
              <a:rPr sz="1100" spc="95" dirty="0">
                <a:latin typeface="Georgia"/>
                <a:cs typeface="Georgia"/>
              </a:rPr>
              <a:t> </a:t>
            </a:r>
            <a:r>
              <a:rPr sz="1100" i="1" spc="330" dirty="0">
                <a:latin typeface="Calibri"/>
                <a:cs typeface="Calibri"/>
              </a:rPr>
              <a:t>X</a:t>
            </a:r>
            <a:r>
              <a:rPr sz="1100" i="1" spc="204" dirty="0">
                <a:latin typeface="Calibri"/>
                <a:cs typeface="Calibri"/>
              </a:rPr>
              <a:t> </a:t>
            </a:r>
            <a:r>
              <a:rPr sz="1100" spc="-30" dirty="0">
                <a:latin typeface="Georgia"/>
                <a:cs typeface="Georgia"/>
              </a:rPr>
              <a:t>and</a:t>
            </a:r>
            <a:r>
              <a:rPr sz="1100" spc="95" dirty="0">
                <a:latin typeface="Georgia"/>
                <a:cs typeface="Georgia"/>
              </a:rPr>
              <a:t> </a:t>
            </a:r>
            <a:r>
              <a:rPr sz="1100" i="1" spc="95" dirty="0">
                <a:latin typeface="Calibri"/>
                <a:cs typeface="Calibri"/>
              </a:rPr>
              <a:t>Y</a:t>
            </a:r>
            <a:r>
              <a:rPr sz="1100" i="1" spc="360" dirty="0">
                <a:latin typeface="Calibri"/>
                <a:cs typeface="Calibri"/>
              </a:rPr>
              <a:t> </a:t>
            </a:r>
            <a:r>
              <a:rPr sz="1100" spc="-30" dirty="0">
                <a:latin typeface="Georgia"/>
                <a:cs typeface="Georgia"/>
              </a:rPr>
              <a:t>can</a:t>
            </a:r>
            <a:r>
              <a:rPr sz="1100" spc="100" dirty="0">
                <a:latin typeface="Georgia"/>
                <a:cs typeface="Georgia"/>
              </a:rPr>
              <a:t> </a:t>
            </a:r>
            <a:r>
              <a:rPr sz="1100" spc="-20" dirty="0">
                <a:latin typeface="Georgia"/>
                <a:cs typeface="Georgia"/>
              </a:rPr>
              <a:t>be</a:t>
            </a:r>
            <a:r>
              <a:rPr sz="1100" spc="95" dirty="0">
                <a:latin typeface="Georgia"/>
                <a:cs typeface="Georgia"/>
              </a:rPr>
              <a:t> </a:t>
            </a:r>
            <a:r>
              <a:rPr sz="1100" spc="-30" dirty="0">
                <a:latin typeface="Georgia"/>
                <a:cs typeface="Georgia"/>
              </a:rPr>
              <a:t>either</a:t>
            </a:r>
            <a:r>
              <a:rPr sz="1100" spc="100" dirty="0">
                <a:latin typeface="Georgia"/>
                <a:cs typeface="Georgia"/>
              </a:rPr>
              <a:t> </a:t>
            </a:r>
            <a:r>
              <a:rPr sz="1100" spc="-20" dirty="0">
                <a:latin typeface="Georgia"/>
                <a:cs typeface="Georgia"/>
              </a:rPr>
              <a:t>categorical</a:t>
            </a:r>
            <a:r>
              <a:rPr sz="1100" spc="95" dirty="0">
                <a:latin typeface="Georgia"/>
                <a:cs typeface="Georgia"/>
              </a:rPr>
              <a:t> </a:t>
            </a:r>
            <a:r>
              <a:rPr sz="1100" spc="-40" dirty="0">
                <a:latin typeface="Georgia"/>
                <a:cs typeface="Georgia"/>
              </a:rPr>
              <a:t>or</a:t>
            </a:r>
            <a:r>
              <a:rPr sz="1100" spc="100" dirty="0">
                <a:latin typeface="Georgia"/>
                <a:cs typeface="Georgia"/>
              </a:rPr>
              <a:t> </a:t>
            </a:r>
            <a:r>
              <a:rPr sz="1100" spc="-35" dirty="0">
                <a:latin typeface="Georgia"/>
                <a:cs typeface="Georgia"/>
              </a:rPr>
              <a:t>numerical.</a:t>
            </a:r>
            <a:endParaRPr sz="1100">
              <a:latin typeface="Georgia"/>
              <a:cs typeface="Georgia"/>
            </a:endParaRPr>
          </a:p>
        </p:txBody>
      </p:sp>
      <p:sp>
        <p:nvSpPr>
          <p:cNvPr id="15" name="object 15"/>
          <p:cNvSpPr txBox="1"/>
          <p:nvPr/>
        </p:nvSpPr>
        <p:spPr>
          <a:xfrm>
            <a:off x="5381459" y="1564029"/>
            <a:ext cx="20193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Georgia"/>
                <a:cs typeface="Georgia"/>
              </a:rPr>
              <a:t>(2)</a:t>
            </a:r>
            <a:endParaRPr sz="1100">
              <a:latin typeface="Georgia"/>
              <a:cs typeface="Georgia"/>
            </a:endParaRPr>
          </a:p>
        </p:txBody>
      </p:sp>
      <p:sp>
        <p:nvSpPr>
          <p:cNvPr id="16" name="object 16"/>
          <p:cNvSpPr/>
          <p:nvPr/>
        </p:nvSpPr>
        <p:spPr>
          <a:xfrm>
            <a:off x="337972" y="230090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7" name="object 17"/>
          <p:cNvGrpSpPr/>
          <p:nvPr/>
        </p:nvGrpSpPr>
        <p:grpSpPr>
          <a:xfrm>
            <a:off x="0" y="3121545"/>
            <a:ext cx="5760085" cy="118745"/>
            <a:chOff x="0" y="3121545"/>
            <a:chExt cx="5760085" cy="118745"/>
          </a:xfrm>
        </p:grpSpPr>
        <p:sp>
          <p:nvSpPr>
            <p:cNvPr id="18" name="object 1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9" name="object 1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0" name="object 2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1" name="object 2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22" name="object 2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26</a:t>
            </a:fld>
            <a:r>
              <a:rPr spc="-25" dirty="0"/>
              <a:t> </a:t>
            </a:r>
            <a:r>
              <a:rPr spc="80" dirty="0"/>
              <a:t>/</a:t>
            </a:r>
            <a:r>
              <a:rPr spc="-25" dirty="0"/>
              <a:t> </a:t>
            </a:r>
            <a:r>
              <a:rPr spc="40" dirty="0"/>
              <a:t>106</a:t>
            </a:r>
          </a:p>
        </p:txBody>
      </p:sp>
      <p:pic>
        <p:nvPicPr>
          <p:cNvPr id="23" name="Picture 22">
            <a:extLst>
              <a:ext uri="{FF2B5EF4-FFF2-40B4-BE49-F238E27FC236}">
                <a16:creationId xmlns:a16="http://schemas.microsoft.com/office/drawing/2014/main" id="{08C25C35-CD56-0738-C22C-EA56C7A294C3}"/>
              </a:ext>
            </a:extLst>
          </p:cNvPr>
          <p:cNvPicPr>
            <a:picLocks noChangeAspect="1"/>
          </p:cNvPicPr>
          <p:nvPr/>
        </p:nvPicPr>
        <p:blipFill>
          <a:blip r:embed="rId3"/>
          <a:stretch>
            <a:fillRect/>
          </a:stretch>
        </p:blipFill>
        <p:spPr>
          <a:xfrm>
            <a:off x="2516570" y="1217346"/>
            <a:ext cx="917469" cy="885135"/>
          </a:xfrm>
          <a:prstGeom prst="rect">
            <a:avLst/>
          </a:prstGeom>
        </p:spPr>
      </p:pic>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854200" cy="244475"/>
          </a:xfrm>
          <a:prstGeom prst="rect">
            <a:avLst/>
          </a:prstGeom>
        </p:spPr>
        <p:txBody>
          <a:bodyPr vert="horz" wrap="square" lIns="0" tIns="17145" rIns="0" bIns="0" rtlCol="0">
            <a:spAutoFit/>
          </a:bodyPr>
          <a:lstStyle/>
          <a:p>
            <a:pPr marL="12700">
              <a:lnSpc>
                <a:spcPct val="100000"/>
              </a:lnSpc>
              <a:spcBef>
                <a:spcPts val="135"/>
              </a:spcBef>
            </a:pPr>
            <a:r>
              <a:rPr spc="25" dirty="0"/>
              <a:t>Bivariate</a:t>
            </a:r>
            <a:r>
              <a:rPr spc="75" dirty="0"/>
              <a:t> data </a:t>
            </a:r>
            <a:r>
              <a:rPr spc="15" dirty="0"/>
              <a:t>examples</a:t>
            </a:r>
          </a:p>
        </p:txBody>
      </p:sp>
      <p:graphicFrame>
        <p:nvGraphicFramePr>
          <p:cNvPr id="3" name="object 3"/>
          <p:cNvGraphicFramePr>
            <a:graphicFrameLocks noGrp="1"/>
          </p:cNvGraphicFramePr>
          <p:nvPr/>
        </p:nvGraphicFramePr>
        <p:xfrm>
          <a:off x="349173" y="600773"/>
          <a:ext cx="1288415" cy="1941909"/>
        </p:xfrm>
        <a:graphic>
          <a:graphicData uri="http://schemas.openxmlformats.org/drawingml/2006/table">
            <a:tbl>
              <a:tblPr firstRow="1" bandRow="1">
                <a:tableStyleId>{2D5ABB26-0587-4C30-8999-92F81FD0307C}</a:tableStyleId>
              </a:tblPr>
              <a:tblGrid>
                <a:gridCol w="672465">
                  <a:extLst>
                    <a:ext uri="{9D8B030D-6E8A-4147-A177-3AD203B41FA5}">
                      <a16:colId xmlns:a16="http://schemas.microsoft.com/office/drawing/2014/main" val="20000"/>
                    </a:ext>
                  </a:extLst>
                </a:gridCol>
                <a:gridCol w="615950">
                  <a:extLst>
                    <a:ext uri="{9D8B030D-6E8A-4147-A177-3AD203B41FA5}">
                      <a16:colId xmlns:a16="http://schemas.microsoft.com/office/drawing/2014/main" val="20001"/>
                    </a:ext>
                  </a:extLst>
                </a:gridCol>
              </a:tblGrid>
              <a:tr h="166503">
                <a:tc>
                  <a:txBody>
                    <a:bodyPr/>
                    <a:lstStyle/>
                    <a:p>
                      <a:pPr marR="70485" algn="r">
                        <a:lnSpc>
                          <a:spcPct val="100000"/>
                        </a:lnSpc>
                        <a:spcBef>
                          <a:spcPts val="25"/>
                        </a:spcBef>
                      </a:pPr>
                      <a:r>
                        <a:rPr sz="800" b="1" spc="50" dirty="0">
                          <a:latin typeface="Georgia"/>
                          <a:cs typeface="Georgia"/>
                        </a:rPr>
                        <a:t>Ad</a:t>
                      </a:r>
                      <a:r>
                        <a:rPr sz="800" b="1" spc="70" dirty="0">
                          <a:latin typeface="Georgia"/>
                          <a:cs typeface="Georgia"/>
                        </a:rPr>
                        <a:t> </a:t>
                      </a:r>
                      <a:r>
                        <a:rPr sz="800" b="1" dirty="0">
                          <a:latin typeface="Georgia"/>
                          <a:cs typeface="Georgia"/>
                        </a:rPr>
                        <a:t>spend</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70485" algn="r">
                        <a:lnSpc>
                          <a:spcPct val="100000"/>
                        </a:lnSpc>
                        <a:spcBef>
                          <a:spcPts val="25"/>
                        </a:spcBef>
                      </a:pPr>
                      <a:r>
                        <a:rPr sz="800" b="1" spc="5" dirty="0">
                          <a:latin typeface="Georgia"/>
                          <a:cs typeface="Georgia"/>
                        </a:rPr>
                        <a:t>Revenue</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61953">
                <a:tc>
                  <a:txBody>
                    <a:bodyPr/>
                    <a:lstStyle/>
                    <a:p>
                      <a:pPr marR="70485" algn="r">
                        <a:lnSpc>
                          <a:spcPct val="100000"/>
                        </a:lnSpc>
                        <a:spcBef>
                          <a:spcPts val="145"/>
                        </a:spcBef>
                      </a:pPr>
                      <a:r>
                        <a:rPr sz="800" spc="-20" dirty="0">
                          <a:latin typeface="Georgia"/>
                          <a:cs typeface="Georgia"/>
                        </a:rPr>
                        <a:t>$14,500</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70485" algn="r">
                        <a:lnSpc>
                          <a:spcPct val="100000"/>
                        </a:lnSpc>
                        <a:spcBef>
                          <a:spcPts val="145"/>
                        </a:spcBef>
                      </a:pPr>
                      <a:r>
                        <a:rPr sz="800" spc="-40" dirty="0">
                          <a:latin typeface="Georgia"/>
                          <a:cs typeface="Georgia"/>
                        </a:rPr>
                        <a:t>$59,000</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46265">
                <a:tc>
                  <a:txBody>
                    <a:bodyPr/>
                    <a:lstStyle/>
                    <a:p>
                      <a:pPr marR="70485" algn="r">
                        <a:lnSpc>
                          <a:spcPct val="100000"/>
                        </a:lnSpc>
                        <a:spcBef>
                          <a:spcPts val="20"/>
                        </a:spcBef>
                      </a:pPr>
                      <a:r>
                        <a:rPr sz="800" spc="-30" dirty="0">
                          <a:latin typeface="Georgia"/>
                          <a:cs typeface="Georgia"/>
                        </a:rPr>
                        <a:t>$19,000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45" dirty="0">
                          <a:latin typeface="Georgia"/>
                          <a:cs typeface="Georgia"/>
                        </a:rPr>
                        <a:t>$64,000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46265">
                <a:tc>
                  <a:txBody>
                    <a:bodyPr/>
                    <a:lstStyle/>
                    <a:p>
                      <a:pPr marR="70485" algn="r">
                        <a:lnSpc>
                          <a:spcPct val="100000"/>
                        </a:lnSpc>
                        <a:spcBef>
                          <a:spcPts val="20"/>
                        </a:spcBef>
                      </a:pPr>
                      <a:r>
                        <a:rPr sz="800" spc="-40" dirty="0">
                          <a:latin typeface="Georgia"/>
                          <a:cs typeface="Georgia"/>
                        </a:rPr>
                        <a:t>$22,400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$89,000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146265">
                <a:tc>
                  <a:txBody>
                    <a:bodyPr/>
                    <a:lstStyle/>
                    <a:p>
                      <a:pPr marR="70485" algn="r">
                        <a:lnSpc>
                          <a:spcPct val="100000"/>
                        </a:lnSpc>
                        <a:spcBef>
                          <a:spcPts val="20"/>
                        </a:spcBef>
                      </a:pPr>
                      <a:r>
                        <a:rPr sz="800" spc="-45" dirty="0">
                          <a:latin typeface="Georgia"/>
                          <a:cs typeface="Georgia"/>
                        </a:rPr>
                        <a:t>$28,900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$86,000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4"/>
                  </a:ext>
                </a:extLst>
              </a:tr>
              <a:tr h="146265">
                <a:tc>
                  <a:txBody>
                    <a:bodyPr/>
                    <a:lstStyle/>
                    <a:p>
                      <a:pPr marR="70485" algn="r">
                        <a:lnSpc>
                          <a:spcPct val="100000"/>
                        </a:lnSpc>
                        <a:spcBef>
                          <a:spcPts val="20"/>
                        </a:spcBef>
                      </a:pPr>
                      <a:r>
                        <a:rPr sz="800" spc="-50" dirty="0">
                          <a:latin typeface="Georgia"/>
                          <a:cs typeface="Georgia"/>
                        </a:rPr>
                        <a:t>$30,000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45" dirty="0">
                          <a:latin typeface="Georgia"/>
                          <a:cs typeface="Georgia"/>
                        </a:rPr>
                        <a:t>$94,000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5"/>
                  </a:ext>
                </a:extLst>
              </a:tr>
              <a:tr h="146265">
                <a:tc>
                  <a:txBody>
                    <a:bodyPr/>
                    <a:lstStyle/>
                    <a:p>
                      <a:pPr marR="70485" algn="r">
                        <a:lnSpc>
                          <a:spcPct val="100000"/>
                        </a:lnSpc>
                        <a:spcBef>
                          <a:spcPts val="20"/>
                        </a:spcBef>
                      </a:pPr>
                      <a:r>
                        <a:rPr sz="800" spc="-45" dirty="0">
                          <a:latin typeface="Georgia"/>
                          <a:cs typeface="Georgia"/>
                        </a:rPr>
                        <a:t>$32,000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5" dirty="0">
                          <a:latin typeface="Georgia"/>
                          <a:cs typeface="Georgia"/>
                        </a:rPr>
                        <a:t>$104,000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6"/>
                  </a:ext>
                </a:extLst>
              </a:tr>
              <a:tr h="146265">
                <a:tc>
                  <a:txBody>
                    <a:bodyPr/>
                    <a:lstStyle/>
                    <a:p>
                      <a:pPr marR="70485" algn="r">
                        <a:lnSpc>
                          <a:spcPct val="100000"/>
                        </a:lnSpc>
                        <a:spcBef>
                          <a:spcPts val="20"/>
                        </a:spcBef>
                      </a:pPr>
                      <a:r>
                        <a:rPr sz="800" spc="-45" dirty="0">
                          <a:latin typeface="Georgia"/>
                          <a:cs typeface="Georgia"/>
                        </a:rPr>
                        <a:t>$29,000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$89,000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7"/>
                  </a:ext>
                </a:extLst>
              </a:tr>
              <a:tr h="146259">
                <a:tc>
                  <a:txBody>
                    <a:bodyPr/>
                    <a:lstStyle/>
                    <a:p>
                      <a:pPr marR="70485" algn="r">
                        <a:lnSpc>
                          <a:spcPct val="100000"/>
                        </a:lnSpc>
                        <a:spcBef>
                          <a:spcPts val="20"/>
                        </a:spcBef>
                      </a:pPr>
                      <a:r>
                        <a:rPr sz="800" spc="-50" dirty="0">
                          <a:latin typeface="Georgia"/>
                          <a:cs typeface="Georgia"/>
                        </a:rPr>
                        <a:t>$28,000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$82,000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8"/>
                  </a:ext>
                </a:extLst>
              </a:tr>
              <a:tr h="146259">
                <a:tc>
                  <a:txBody>
                    <a:bodyPr/>
                    <a:lstStyle/>
                    <a:p>
                      <a:pPr marR="70485" algn="r">
                        <a:lnSpc>
                          <a:spcPct val="100000"/>
                        </a:lnSpc>
                        <a:spcBef>
                          <a:spcPts val="20"/>
                        </a:spcBef>
                      </a:pPr>
                      <a:r>
                        <a:rPr sz="800" spc="-45" dirty="0">
                          <a:latin typeface="Georgia"/>
                          <a:cs typeface="Georgia"/>
                        </a:rPr>
                        <a:t>$32,000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5" dirty="0">
                          <a:latin typeface="Georgia"/>
                          <a:cs typeface="Georgia"/>
                        </a:rPr>
                        <a:t>$88,000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9"/>
                  </a:ext>
                </a:extLst>
              </a:tr>
              <a:tr h="146265">
                <a:tc>
                  <a:txBody>
                    <a:bodyPr/>
                    <a:lstStyle/>
                    <a:p>
                      <a:pPr marR="70485" algn="r">
                        <a:lnSpc>
                          <a:spcPct val="100000"/>
                        </a:lnSpc>
                        <a:spcBef>
                          <a:spcPts val="20"/>
                        </a:spcBef>
                      </a:pPr>
                      <a:r>
                        <a:rPr sz="800" spc="-40" dirty="0">
                          <a:latin typeface="Georgia"/>
                          <a:cs typeface="Georgia"/>
                        </a:rPr>
                        <a:t>$35,000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5" dirty="0">
                          <a:latin typeface="Georgia"/>
                          <a:cs typeface="Georgia"/>
                        </a:rPr>
                        <a:t>$103,000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0"/>
                  </a:ext>
                </a:extLst>
              </a:tr>
              <a:tr h="146265">
                <a:tc>
                  <a:txBody>
                    <a:bodyPr/>
                    <a:lstStyle/>
                    <a:p>
                      <a:pPr marR="70485" algn="r">
                        <a:lnSpc>
                          <a:spcPct val="100000"/>
                        </a:lnSpc>
                        <a:spcBef>
                          <a:spcPts val="20"/>
                        </a:spcBef>
                      </a:pPr>
                      <a:r>
                        <a:rPr sz="800" spc="-45" dirty="0">
                          <a:latin typeface="Georgia"/>
                          <a:cs typeface="Georgia"/>
                        </a:rPr>
                        <a:t>$29,000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45" dirty="0">
                          <a:latin typeface="Georgia"/>
                          <a:cs typeface="Georgia"/>
                        </a:rPr>
                        <a:t>$94,000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1"/>
                  </a:ext>
                </a:extLst>
              </a:tr>
              <a:tr h="150815">
                <a:tc>
                  <a:txBody>
                    <a:bodyPr/>
                    <a:lstStyle/>
                    <a:p>
                      <a:pPr marR="70485" algn="r">
                        <a:lnSpc>
                          <a:spcPct val="100000"/>
                        </a:lnSpc>
                        <a:spcBef>
                          <a:spcPts val="20"/>
                        </a:spcBef>
                      </a:pPr>
                      <a:r>
                        <a:rPr sz="800" spc="-50" dirty="0">
                          <a:latin typeface="Georgia"/>
                          <a:cs typeface="Georgia"/>
                        </a:rPr>
                        <a:t>$38,000</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0485" algn="r">
                        <a:lnSpc>
                          <a:spcPct val="100000"/>
                        </a:lnSpc>
                        <a:spcBef>
                          <a:spcPts val="20"/>
                        </a:spcBef>
                      </a:pPr>
                      <a:r>
                        <a:rPr sz="800" spc="-35" dirty="0">
                          <a:latin typeface="Georgia"/>
                          <a:cs typeface="Georgia"/>
                        </a:rPr>
                        <a:t>$140,000</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12"/>
                  </a:ext>
                </a:extLst>
              </a:tr>
            </a:tbl>
          </a:graphicData>
        </a:graphic>
      </p:graphicFrame>
      <p:sp>
        <p:nvSpPr>
          <p:cNvPr id="4" name="object 4"/>
          <p:cNvSpPr txBox="1"/>
          <p:nvPr/>
        </p:nvSpPr>
        <p:spPr>
          <a:xfrm>
            <a:off x="144411" y="2570199"/>
            <a:ext cx="1703705" cy="249554"/>
          </a:xfrm>
          <a:prstGeom prst="rect">
            <a:avLst/>
          </a:prstGeom>
        </p:spPr>
        <p:txBody>
          <a:bodyPr vert="horz" wrap="square" lIns="0" tIns="32384" rIns="0" bIns="0" rtlCol="0">
            <a:spAutoFit/>
          </a:bodyPr>
          <a:lstStyle/>
          <a:p>
            <a:pPr marL="33020" marR="5080" indent="-20955">
              <a:lnSpc>
                <a:spcPts val="800"/>
              </a:lnSpc>
              <a:spcBef>
                <a:spcPts val="254"/>
              </a:spcBef>
            </a:pPr>
            <a:r>
              <a:rPr sz="800" i="1" spc="35" dirty="0">
                <a:latin typeface="Georgia"/>
                <a:cs typeface="Georgia"/>
              </a:rPr>
              <a:t>The</a:t>
            </a:r>
            <a:r>
              <a:rPr sz="800" i="1" spc="110" dirty="0">
                <a:latin typeface="Georgia"/>
                <a:cs typeface="Georgia"/>
              </a:rPr>
              <a:t> </a:t>
            </a:r>
            <a:r>
              <a:rPr sz="800" i="1" spc="-10" dirty="0">
                <a:latin typeface="Georgia"/>
                <a:cs typeface="Georgia"/>
              </a:rPr>
              <a:t>advertising</a:t>
            </a:r>
            <a:r>
              <a:rPr sz="800" i="1" spc="110" dirty="0">
                <a:latin typeface="Georgia"/>
                <a:cs typeface="Georgia"/>
              </a:rPr>
              <a:t> </a:t>
            </a:r>
            <a:r>
              <a:rPr sz="800" i="1" spc="-20" dirty="0">
                <a:latin typeface="Georgia"/>
                <a:cs typeface="Georgia"/>
              </a:rPr>
              <a:t>spend</a:t>
            </a:r>
            <a:r>
              <a:rPr sz="800" i="1" spc="105" dirty="0">
                <a:latin typeface="Georgia"/>
                <a:cs typeface="Georgia"/>
              </a:rPr>
              <a:t> </a:t>
            </a:r>
            <a:r>
              <a:rPr sz="800" i="1" spc="-15" dirty="0">
                <a:latin typeface="Georgia"/>
                <a:cs typeface="Georgia"/>
              </a:rPr>
              <a:t>and</a:t>
            </a:r>
            <a:r>
              <a:rPr sz="800" i="1" spc="110" dirty="0">
                <a:latin typeface="Georgia"/>
                <a:cs typeface="Georgia"/>
              </a:rPr>
              <a:t> </a:t>
            </a:r>
            <a:r>
              <a:rPr sz="800" i="1" dirty="0">
                <a:latin typeface="Georgia"/>
                <a:cs typeface="Georgia"/>
              </a:rPr>
              <a:t>the</a:t>
            </a:r>
            <a:r>
              <a:rPr sz="800" i="1" spc="110" dirty="0">
                <a:latin typeface="Georgia"/>
                <a:cs typeface="Georgia"/>
              </a:rPr>
              <a:t> </a:t>
            </a:r>
            <a:r>
              <a:rPr sz="800" i="1" spc="-10" dirty="0">
                <a:latin typeface="Georgia"/>
                <a:cs typeface="Georgia"/>
              </a:rPr>
              <a:t>total </a:t>
            </a:r>
            <a:r>
              <a:rPr sz="800" i="1" spc="-180" dirty="0">
                <a:latin typeface="Georgia"/>
                <a:cs typeface="Georgia"/>
              </a:rPr>
              <a:t> </a:t>
            </a:r>
            <a:r>
              <a:rPr sz="800" i="1" spc="-10" dirty="0">
                <a:latin typeface="Georgia"/>
                <a:cs typeface="Georgia"/>
              </a:rPr>
              <a:t>revenue</a:t>
            </a:r>
            <a:r>
              <a:rPr sz="800" i="1" spc="105" dirty="0">
                <a:latin typeface="Georgia"/>
                <a:cs typeface="Georgia"/>
              </a:rPr>
              <a:t> </a:t>
            </a:r>
            <a:r>
              <a:rPr sz="800" i="1" dirty="0">
                <a:latin typeface="Georgia"/>
                <a:cs typeface="Georgia"/>
              </a:rPr>
              <a:t>of</a:t>
            </a:r>
            <a:r>
              <a:rPr sz="800" i="1" spc="110" dirty="0">
                <a:latin typeface="Georgia"/>
                <a:cs typeface="Georgia"/>
              </a:rPr>
              <a:t> </a:t>
            </a:r>
            <a:r>
              <a:rPr sz="800" i="1" spc="40" dirty="0">
                <a:latin typeface="Georgia"/>
                <a:cs typeface="Georgia"/>
              </a:rPr>
              <a:t>12</a:t>
            </a:r>
            <a:r>
              <a:rPr sz="800" i="1" spc="110" dirty="0">
                <a:latin typeface="Georgia"/>
                <a:cs typeface="Georgia"/>
              </a:rPr>
              <a:t> </a:t>
            </a:r>
            <a:r>
              <a:rPr sz="800" i="1" spc="-5" dirty="0">
                <a:latin typeface="Georgia"/>
                <a:cs typeface="Georgia"/>
              </a:rPr>
              <a:t>consecutive</a:t>
            </a:r>
            <a:r>
              <a:rPr sz="800" i="1" spc="105" dirty="0">
                <a:latin typeface="Georgia"/>
                <a:cs typeface="Georgia"/>
              </a:rPr>
              <a:t> </a:t>
            </a:r>
            <a:r>
              <a:rPr sz="800" i="1" spc="-15" dirty="0">
                <a:latin typeface="Georgia"/>
                <a:cs typeface="Georgia"/>
              </a:rPr>
              <a:t>quarters</a:t>
            </a:r>
            <a:endParaRPr sz="800">
              <a:latin typeface="Georgia"/>
              <a:cs typeface="Georgia"/>
            </a:endParaRPr>
          </a:p>
        </p:txBody>
      </p:sp>
      <p:graphicFrame>
        <p:nvGraphicFramePr>
          <p:cNvPr id="5" name="object 5"/>
          <p:cNvGraphicFramePr>
            <a:graphicFrameLocks noGrp="1"/>
          </p:cNvGraphicFramePr>
          <p:nvPr/>
        </p:nvGraphicFramePr>
        <p:xfrm>
          <a:off x="2157933" y="313194"/>
          <a:ext cx="1438909" cy="2673235"/>
        </p:xfrm>
        <a:graphic>
          <a:graphicData uri="http://schemas.openxmlformats.org/drawingml/2006/table">
            <a:tbl>
              <a:tblPr firstRow="1" bandRow="1">
                <a:tableStyleId>{2D5ABB26-0587-4C30-8999-92F81FD0307C}</a:tableStyleId>
              </a:tblPr>
              <a:tblGrid>
                <a:gridCol w="542290">
                  <a:extLst>
                    <a:ext uri="{9D8B030D-6E8A-4147-A177-3AD203B41FA5}">
                      <a16:colId xmlns:a16="http://schemas.microsoft.com/office/drawing/2014/main" val="20000"/>
                    </a:ext>
                  </a:extLst>
                </a:gridCol>
                <a:gridCol w="436879">
                  <a:extLst>
                    <a:ext uri="{9D8B030D-6E8A-4147-A177-3AD203B41FA5}">
                      <a16:colId xmlns:a16="http://schemas.microsoft.com/office/drawing/2014/main" val="20001"/>
                    </a:ext>
                  </a:extLst>
                </a:gridCol>
                <a:gridCol w="459740">
                  <a:extLst>
                    <a:ext uri="{9D8B030D-6E8A-4147-A177-3AD203B41FA5}">
                      <a16:colId xmlns:a16="http://schemas.microsoft.com/office/drawing/2014/main" val="20002"/>
                    </a:ext>
                  </a:extLst>
                </a:gridCol>
              </a:tblGrid>
              <a:tr h="166516">
                <a:tc>
                  <a:txBody>
                    <a:bodyPr/>
                    <a:lstStyle/>
                    <a:p>
                      <a:pPr marR="78740" algn="r">
                        <a:lnSpc>
                          <a:spcPct val="100000"/>
                        </a:lnSpc>
                        <a:spcBef>
                          <a:spcPts val="25"/>
                        </a:spcBef>
                      </a:pPr>
                      <a:r>
                        <a:rPr sz="800" i="1" dirty="0">
                          <a:latin typeface="Georgia"/>
                          <a:cs typeface="Georgia"/>
                        </a:rPr>
                        <a:t>Season</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70485" algn="r">
                        <a:lnSpc>
                          <a:spcPct val="100000"/>
                        </a:lnSpc>
                        <a:spcBef>
                          <a:spcPts val="25"/>
                        </a:spcBef>
                      </a:pPr>
                      <a:r>
                        <a:rPr sz="800" b="1" spc="30" dirty="0">
                          <a:latin typeface="Georgia"/>
                          <a:cs typeface="Georgia"/>
                        </a:rPr>
                        <a:t>Apps</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70485" algn="r">
                        <a:lnSpc>
                          <a:spcPct val="100000"/>
                        </a:lnSpc>
                        <a:spcBef>
                          <a:spcPts val="25"/>
                        </a:spcBef>
                      </a:pPr>
                      <a:r>
                        <a:rPr sz="800" b="1" spc="5" dirty="0">
                          <a:latin typeface="Georgia"/>
                          <a:cs typeface="Georgia"/>
                        </a:rPr>
                        <a:t>Goals</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61947">
                <a:tc>
                  <a:txBody>
                    <a:bodyPr/>
                    <a:lstStyle/>
                    <a:p>
                      <a:pPr marR="83820" algn="r">
                        <a:lnSpc>
                          <a:spcPct val="100000"/>
                        </a:lnSpc>
                        <a:spcBef>
                          <a:spcPts val="145"/>
                        </a:spcBef>
                      </a:pPr>
                      <a:r>
                        <a:rPr sz="800" i="1" spc="-25" dirty="0">
                          <a:latin typeface="Georgia"/>
                          <a:cs typeface="Georgia"/>
                        </a:rPr>
                        <a:t>2004-05</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70485" algn="r">
                        <a:lnSpc>
                          <a:spcPct val="100000"/>
                        </a:lnSpc>
                        <a:spcBef>
                          <a:spcPts val="145"/>
                        </a:spcBef>
                      </a:pPr>
                      <a:r>
                        <a:rPr sz="800" dirty="0">
                          <a:latin typeface="Georgia"/>
                          <a:cs typeface="Georgia"/>
                        </a:rPr>
                        <a:t>9</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70485" algn="r">
                        <a:lnSpc>
                          <a:spcPct val="100000"/>
                        </a:lnSpc>
                        <a:spcBef>
                          <a:spcPts val="145"/>
                        </a:spcBef>
                      </a:pPr>
                      <a:r>
                        <a:rPr sz="800" dirty="0">
                          <a:latin typeface="Georgia"/>
                          <a:cs typeface="Georgia"/>
                        </a:rPr>
                        <a:t>1</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46259">
                <a:tc>
                  <a:txBody>
                    <a:bodyPr/>
                    <a:lstStyle/>
                    <a:p>
                      <a:pPr marR="83820" algn="r">
                        <a:lnSpc>
                          <a:spcPct val="100000"/>
                        </a:lnSpc>
                        <a:spcBef>
                          <a:spcPts val="20"/>
                        </a:spcBef>
                      </a:pPr>
                      <a:r>
                        <a:rPr sz="800" i="1" spc="-25" dirty="0">
                          <a:latin typeface="Georgia"/>
                          <a:cs typeface="Georgia"/>
                        </a:rPr>
                        <a:t>2005-06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25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dirty="0">
                          <a:latin typeface="Georgia"/>
                          <a:cs typeface="Georgia"/>
                        </a:rPr>
                        <a:t>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46265">
                <a:tc>
                  <a:txBody>
                    <a:bodyPr/>
                    <a:lstStyle/>
                    <a:p>
                      <a:pPr marR="83820" algn="r">
                        <a:lnSpc>
                          <a:spcPct val="100000"/>
                        </a:lnSpc>
                        <a:spcBef>
                          <a:spcPts val="20"/>
                        </a:spcBef>
                      </a:pPr>
                      <a:r>
                        <a:rPr sz="800" i="1" spc="-25" dirty="0">
                          <a:latin typeface="Georgia"/>
                          <a:cs typeface="Georgia"/>
                        </a:rPr>
                        <a:t>2006-07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36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17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146265">
                <a:tc>
                  <a:txBody>
                    <a:bodyPr/>
                    <a:lstStyle/>
                    <a:p>
                      <a:pPr marR="83820" algn="r">
                        <a:lnSpc>
                          <a:spcPct val="100000"/>
                        </a:lnSpc>
                        <a:spcBef>
                          <a:spcPts val="20"/>
                        </a:spcBef>
                      </a:pPr>
                      <a:r>
                        <a:rPr sz="800" i="1" spc="-25" dirty="0">
                          <a:latin typeface="Georgia"/>
                          <a:cs typeface="Georgia"/>
                        </a:rPr>
                        <a:t>2007-08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40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16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4"/>
                  </a:ext>
                </a:extLst>
              </a:tr>
              <a:tr h="146265">
                <a:tc>
                  <a:txBody>
                    <a:bodyPr/>
                    <a:lstStyle/>
                    <a:p>
                      <a:pPr marR="83820" algn="r">
                        <a:lnSpc>
                          <a:spcPct val="100000"/>
                        </a:lnSpc>
                        <a:spcBef>
                          <a:spcPts val="20"/>
                        </a:spcBef>
                      </a:pPr>
                      <a:r>
                        <a:rPr sz="800" i="1" spc="-35" dirty="0">
                          <a:latin typeface="Georgia"/>
                          <a:cs typeface="Georgia"/>
                        </a:rPr>
                        <a:t>2008-09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40" dirty="0">
                          <a:latin typeface="Georgia"/>
                          <a:cs typeface="Georgia"/>
                        </a:rPr>
                        <a:t>51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40" dirty="0">
                          <a:latin typeface="Georgia"/>
                          <a:cs typeface="Georgia"/>
                        </a:rPr>
                        <a:t>38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5"/>
                  </a:ext>
                </a:extLst>
              </a:tr>
              <a:tr h="146265">
                <a:tc>
                  <a:txBody>
                    <a:bodyPr/>
                    <a:lstStyle/>
                    <a:p>
                      <a:pPr marR="83820" algn="r">
                        <a:lnSpc>
                          <a:spcPct val="100000"/>
                        </a:lnSpc>
                        <a:spcBef>
                          <a:spcPts val="20"/>
                        </a:spcBef>
                      </a:pPr>
                      <a:r>
                        <a:rPr sz="800" i="1" spc="-15" dirty="0">
                          <a:latin typeface="Georgia"/>
                          <a:cs typeface="Georgia"/>
                        </a:rPr>
                        <a:t>2009-10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53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 dirty="0">
                          <a:latin typeface="Georgia"/>
                          <a:cs typeface="Georgia"/>
                        </a:rPr>
                        <a:t>47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6"/>
                  </a:ext>
                </a:extLst>
              </a:tr>
              <a:tr h="146265">
                <a:tc>
                  <a:txBody>
                    <a:bodyPr/>
                    <a:lstStyle/>
                    <a:p>
                      <a:pPr marR="83820" algn="r">
                        <a:lnSpc>
                          <a:spcPct val="100000"/>
                        </a:lnSpc>
                        <a:spcBef>
                          <a:spcPts val="20"/>
                        </a:spcBef>
                      </a:pPr>
                      <a:r>
                        <a:rPr sz="800" i="1" spc="20" dirty="0">
                          <a:latin typeface="Georgia"/>
                          <a:cs typeface="Georgia"/>
                        </a:rPr>
                        <a:t>2010-11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dirty="0">
                          <a:latin typeface="Georgia"/>
                          <a:cs typeface="Georgia"/>
                        </a:rPr>
                        <a:t>55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53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7"/>
                  </a:ext>
                </a:extLst>
              </a:tr>
              <a:tr h="146265">
                <a:tc>
                  <a:txBody>
                    <a:bodyPr/>
                    <a:lstStyle/>
                    <a:p>
                      <a:pPr marR="83820" algn="r">
                        <a:lnSpc>
                          <a:spcPct val="100000"/>
                        </a:lnSpc>
                        <a:spcBef>
                          <a:spcPts val="20"/>
                        </a:spcBef>
                      </a:pPr>
                      <a:r>
                        <a:rPr sz="800" i="1" spc="30" dirty="0">
                          <a:latin typeface="Georgia"/>
                          <a:cs typeface="Georgia"/>
                        </a:rPr>
                        <a:t>2011-12</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60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dirty="0">
                          <a:latin typeface="Georgia"/>
                          <a:cs typeface="Georgia"/>
                        </a:rPr>
                        <a:t>73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8"/>
                  </a:ext>
                </a:extLst>
              </a:tr>
              <a:tr h="146259">
                <a:tc>
                  <a:txBody>
                    <a:bodyPr/>
                    <a:lstStyle/>
                    <a:p>
                      <a:pPr marR="83820" algn="r">
                        <a:lnSpc>
                          <a:spcPct val="100000"/>
                        </a:lnSpc>
                        <a:spcBef>
                          <a:spcPts val="20"/>
                        </a:spcBef>
                      </a:pPr>
                      <a:r>
                        <a:rPr sz="800" i="1" spc="15" dirty="0">
                          <a:latin typeface="Georgia"/>
                          <a:cs typeface="Georgia"/>
                        </a:rPr>
                        <a:t>2012-13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5" dirty="0">
                          <a:latin typeface="Georgia"/>
                          <a:cs typeface="Georgia"/>
                        </a:rPr>
                        <a:t>50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60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9"/>
                  </a:ext>
                </a:extLst>
              </a:tr>
              <a:tr h="146259">
                <a:tc>
                  <a:txBody>
                    <a:bodyPr/>
                    <a:lstStyle/>
                    <a:p>
                      <a:pPr marR="83820" algn="r">
                        <a:lnSpc>
                          <a:spcPct val="100000"/>
                        </a:lnSpc>
                        <a:spcBef>
                          <a:spcPts val="20"/>
                        </a:spcBef>
                      </a:pPr>
                      <a:r>
                        <a:rPr sz="800" i="1" spc="15" dirty="0">
                          <a:latin typeface="Georgia"/>
                          <a:cs typeface="Georgia"/>
                        </a:rPr>
                        <a:t>2013-14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46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41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0"/>
                  </a:ext>
                </a:extLst>
              </a:tr>
              <a:tr h="146265">
                <a:tc>
                  <a:txBody>
                    <a:bodyPr/>
                    <a:lstStyle/>
                    <a:p>
                      <a:pPr marR="83820" algn="r">
                        <a:lnSpc>
                          <a:spcPct val="100000"/>
                        </a:lnSpc>
                        <a:spcBef>
                          <a:spcPts val="20"/>
                        </a:spcBef>
                      </a:pPr>
                      <a:r>
                        <a:rPr sz="800" i="1" spc="15" dirty="0">
                          <a:latin typeface="Georgia"/>
                          <a:cs typeface="Georgia"/>
                        </a:rPr>
                        <a:t>2014-15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57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58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1"/>
                  </a:ext>
                </a:extLst>
              </a:tr>
              <a:tr h="146265">
                <a:tc>
                  <a:txBody>
                    <a:bodyPr/>
                    <a:lstStyle/>
                    <a:p>
                      <a:pPr marR="83820" algn="r">
                        <a:lnSpc>
                          <a:spcPct val="100000"/>
                        </a:lnSpc>
                        <a:spcBef>
                          <a:spcPts val="20"/>
                        </a:spcBef>
                      </a:pPr>
                      <a:r>
                        <a:rPr sz="800" i="1" spc="15" dirty="0">
                          <a:latin typeface="Georgia"/>
                          <a:cs typeface="Georgia"/>
                        </a:rPr>
                        <a:t>2015-16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49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41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2"/>
                  </a:ext>
                </a:extLst>
              </a:tr>
              <a:tr h="146265">
                <a:tc>
                  <a:txBody>
                    <a:bodyPr/>
                    <a:lstStyle/>
                    <a:p>
                      <a:pPr marR="83820" algn="r">
                        <a:lnSpc>
                          <a:spcPct val="100000"/>
                        </a:lnSpc>
                        <a:spcBef>
                          <a:spcPts val="20"/>
                        </a:spcBef>
                      </a:pPr>
                      <a:r>
                        <a:rPr sz="800" i="1" spc="20" dirty="0">
                          <a:latin typeface="Georgia"/>
                          <a:cs typeface="Georgia"/>
                        </a:rPr>
                        <a:t>2016-17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52</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54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3"/>
                  </a:ext>
                </a:extLst>
              </a:tr>
              <a:tr h="146265">
                <a:tc>
                  <a:txBody>
                    <a:bodyPr/>
                    <a:lstStyle/>
                    <a:p>
                      <a:pPr marR="83820" algn="r">
                        <a:lnSpc>
                          <a:spcPct val="100000"/>
                        </a:lnSpc>
                        <a:spcBef>
                          <a:spcPts val="20"/>
                        </a:spcBef>
                      </a:pPr>
                      <a:r>
                        <a:rPr sz="800" i="1" spc="15" dirty="0">
                          <a:latin typeface="Georgia"/>
                          <a:cs typeface="Georgia"/>
                        </a:rPr>
                        <a:t>2017-18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54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45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4"/>
                  </a:ext>
                </a:extLst>
              </a:tr>
              <a:tr h="146265">
                <a:tc>
                  <a:txBody>
                    <a:bodyPr/>
                    <a:lstStyle/>
                    <a:p>
                      <a:pPr marR="83820" algn="r">
                        <a:lnSpc>
                          <a:spcPct val="100000"/>
                        </a:lnSpc>
                        <a:spcBef>
                          <a:spcPts val="20"/>
                        </a:spcBef>
                      </a:pPr>
                      <a:r>
                        <a:rPr sz="800" i="1" spc="10" dirty="0">
                          <a:latin typeface="Georgia"/>
                          <a:cs typeface="Georgia"/>
                        </a:rPr>
                        <a:t>2018-19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5" dirty="0">
                          <a:latin typeface="Georgia"/>
                          <a:cs typeface="Georgia"/>
                        </a:rPr>
                        <a:t>50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40" dirty="0">
                          <a:latin typeface="Georgia"/>
                          <a:cs typeface="Georgia"/>
                        </a:rPr>
                        <a:t>51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5"/>
                  </a:ext>
                </a:extLst>
              </a:tr>
              <a:tr h="146265">
                <a:tc>
                  <a:txBody>
                    <a:bodyPr/>
                    <a:lstStyle/>
                    <a:p>
                      <a:pPr marR="83820" algn="r">
                        <a:lnSpc>
                          <a:spcPct val="100000"/>
                        </a:lnSpc>
                        <a:spcBef>
                          <a:spcPts val="20"/>
                        </a:spcBef>
                      </a:pPr>
                      <a:r>
                        <a:rPr sz="800" i="1" spc="-10" dirty="0">
                          <a:latin typeface="Georgia"/>
                          <a:cs typeface="Georgia"/>
                        </a:rPr>
                        <a:t>2019-20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44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31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6"/>
                  </a:ext>
                </a:extLst>
              </a:tr>
              <a:tr h="150815">
                <a:tc>
                  <a:txBody>
                    <a:bodyPr/>
                    <a:lstStyle/>
                    <a:p>
                      <a:pPr marR="83820" algn="r">
                        <a:lnSpc>
                          <a:spcPct val="100000"/>
                        </a:lnSpc>
                        <a:spcBef>
                          <a:spcPts val="20"/>
                        </a:spcBef>
                      </a:pPr>
                      <a:r>
                        <a:rPr sz="800" i="1" spc="-10" dirty="0">
                          <a:latin typeface="Georgia"/>
                          <a:cs typeface="Georgia"/>
                        </a:rPr>
                        <a:t>2020-21</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0485" algn="r">
                        <a:lnSpc>
                          <a:spcPct val="100000"/>
                        </a:lnSpc>
                        <a:spcBef>
                          <a:spcPts val="20"/>
                        </a:spcBef>
                      </a:pPr>
                      <a:r>
                        <a:rPr sz="800" spc="-5" dirty="0">
                          <a:latin typeface="Georgia"/>
                          <a:cs typeface="Georgia"/>
                        </a:rPr>
                        <a:t>47</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0485" algn="r">
                        <a:lnSpc>
                          <a:spcPct val="100000"/>
                        </a:lnSpc>
                        <a:spcBef>
                          <a:spcPts val="20"/>
                        </a:spcBef>
                      </a:pPr>
                      <a:r>
                        <a:rPr sz="800" spc="-40" dirty="0">
                          <a:latin typeface="Georgia"/>
                          <a:cs typeface="Georgia"/>
                        </a:rPr>
                        <a:t>38</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17"/>
                  </a:ext>
                </a:extLst>
              </a:tr>
            </a:tbl>
          </a:graphicData>
        </a:graphic>
      </p:graphicFrame>
      <p:sp>
        <p:nvSpPr>
          <p:cNvPr id="6" name="object 6"/>
          <p:cNvSpPr txBox="1"/>
          <p:nvPr/>
        </p:nvSpPr>
        <p:spPr>
          <a:xfrm>
            <a:off x="1986572" y="2959949"/>
            <a:ext cx="1778000" cy="147320"/>
          </a:xfrm>
          <a:prstGeom prst="rect">
            <a:avLst/>
          </a:prstGeom>
        </p:spPr>
        <p:txBody>
          <a:bodyPr vert="horz" wrap="square" lIns="0" tIns="12065" rIns="0" bIns="0" rtlCol="0">
            <a:spAutoFit/>
          </a:bodyPr>
          <a:lstStyle/>
          <a:p>
            <a:pPr marL="12700">
              <a:lnSpc>
                <a:spcPct val="100000"/>
              </a:lnSpc>
              <a:spcBef>
                <a:spcPts val="95"/>
              </a:spcBef>
            </a:pPr>
            <a:r>
              <a:rPr sz="800" i="1" spc="20" dirty="0">
                <a:latin typeface="Georgia"/>
                <a:cs typeface="Georgia"/>
              </a:rPr>
              <a:t>Messi’s</a:t>
            </a:r>
            <a:r>
              <a:rPr sz="800" i="1" spc="105" dirty="0">
                <a:latin typeface="Georgia"/>
                <a:cs typeface="Georgia"/>
              </a:rPr>
              <a:t> </a:t>
            </a:r>
            <a:r>
              <a:rPr sz="800" i="1" spc="20" dirty="0">
                <a:latin typeface="Georgia"/>
                <a:cs typeface="Georgia"/>
              </a:rPr>
              <a:t>#apps,</a:t>
            </a:r>
            <a:r>
              <a:rPr sz="800" i="1" spc="100" dirty="0">
                <a:latin typeface="Georgia"/>
                <a:cs typeface="Georgia"/>
              </a:rPr>
              <a:t> </a:t>
            </a:r>
            <a:r>
              <a:rPr sz="800" i="1" spc="5" dirty="0">
                <a:latin typeface="Georgia"/>
                <a:cs typeface="Georgia"/>
              </a:rPr>
              <a:t>#goals</a:t>
            </a:r>
            <a:r>
              <a:rPr sz="800" i="1" spc="105" dirty="0">
                <a:latin typeface="Georgia"/>
                <a:cs typeface="Georgia"/>
              </a:rPr>
              <a:t> </a:t>
            </a:r>
            <a:r>
              <a:rPr sz="800" i="1" spc="-5" dirty="0">
                <a:latin typeface="Georgia"/>
                <a:cs typeface="Georgia"/>
              </a:rPr>
              <a:t>for</a:t>
            </a:r>
            <a:r>
              <a:rPr sz="800" i="1" spc="105" dirty="0">
                <a:latin typeface="Georgia"/>
                <a:cs typeface="Georgia"/>
              </a:rPr>
              <a:t> </a:t>
            </a:r>
            <a:r>
              <a:rPr sz="800" i="1" spc="-5" dirty="0">
                <a:latin typeface="Georgia"/>
                <a:cs typeface="Georgia"/>
              </a:rPr>
              <a:t>Barcelona</a:t>
            </a:r>
            <a:endParaRPr sz="800">
              <a:latin typeface="Georgia"/>
              <a:cs typeface="Georgia"/>
            </a:endParaRPr>
          </a:p>
        </p:txBody>
      </p:sp>
      <p:graphicFrame>
        <p:nvGraphicFramePr>
          <p:cNvPr id="7" name="object 7"/>
          <p:cNvGraphicFramePr>
            <a:graphicFrameLocks noGrp="1"/>
          </p:cNvGraphicFramePr>
          <p:nvPr/>
        </p:nvGraphicFramePr>
        <p:xfrm>
          <a:off x="4308208" y="391210"/>
          <a:ext cx="906144" cy="2380705"/>
        </p:xfrm>
        <a:graphic>
          <a:graphicData uri="http://schemas.openxmlformats.org/drawingml/2006/table">
            <a:tbl>
              <a:tblPr firstRow="1" bandRow="1">
                <a:tableStyleId>{2D5ABB26-0587-4C30-8999-92F81FD0307C}</a:tableStyleId>
              </a:tblPr>
              <a:tblGrid>
                <a:gridCol w="484505">
                  <a:extLst>
                    <a:ext uri="{9D8B030D-6E8A-4147-A177-3AD203B41FA5}">
                      <a16:colId xmlns:a16="http://schemas.microsoft.com/office/drawing/2014/main" val="20000"/>
                    </a:ext>
                  </a:extLst>
                </a:gridCol>
                <a:gridCol w="421639">
                  <a:extLst>
                    <a:ext uri="{9D8B030D-6E8A-4147-A177-3AD203B41FA5}">
                      <a16:colId xmlns:a16="http://schemas.microsoft.com/office/drawing/2014/main" val="20001"/>
                    </a:ext>
                  </a:extLst>
                </a:gridCol>
              </a:tblGrid>
              <a:tr h="166516">
                <a:tc>
                  <a:txBody>
                    <a:bodyPr/>
                    <a:lstStyle/>
                    <a:p>
                      <a:pPr marR="70485" algn="r">
                        <a:lnSpc>
                          <a:spcPct val="100000"/>
                        </a:lnSpc>
                        <a:spcBef>
                          <a:spcPts val="25"/>
                        </a:spcBef>
                      </a:pPr>
                      <a:r>
                        <a:rPr sz="800" b="1" spc="-15" dirty="0">
                          <a:latin typeface="Georgia"/>
                          <a:cs typeface="Georgia"/>
                        </a:rPr>
                        <a:t>Hours</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70485" algn="r">
                        <a:lnSpc>
                          <a:spcPct val="100000"/>
                        </a:lnSpc>
                        <a:spcBef>
                          <a:spcPts val="25"/>
                        </a:spcBef>
                      </a:pPr>
                      <a:r>
                        <a:rPr sz="800" b="1" spc="85" dirty="0">
                          <a:latin typeface="Georgia"/>
                          <a:cs typeface="Georgia"/>
                        </a:rPr>
                        <a:t>GPA</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61953">
                <a:tc>
                  <a:txBody>
                    <a:bodyPr/>
                    <a:lstStyle/>
                    <a:p>
                      <a:pPr marR="70485" algn="r">
                        <a:lnSpc>
                          <a:spcPct val="100000"/>
                        </a:lnSpc>
                        <a:spcBef>
                          <a:spcPts val="145"/>
                        </a:spcBef>
                      </a:pPr>
                      <a:r>
                        <a:rPr sz="800" dirty="0">
                          <a:latin typeface="Georgia"/>
                          <a:cs typeface="Georgia"/>
                        </a:rPr>
                        <a:t>6</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70485" algn="r">
                        <a:lnSpc>
                          <a:spcPct val="100000"/>
                        </a:lnSpc>
                        <a:spcBef>
                          <a:spcPts val="145"/>
                        </a:spcBef>
                      </a:pPr>
                      <a:r>
                        <a:rPr sz="800" spc="-10" dirty="0">
                          <a:latin typeface="Georgia"/>
                          <a:cs typeface="Georgia"/>
                        </a:rPr>
                        <a:t>3.2</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46265">
                <a:tc>
                  <a:txBody>
                    <a:bodyPr/>
                    <a:lstStyle/>
                    <a:p>
                      <a:pPr marR="70485" algn="r">
                        <a:lnSpc>
                          <a:spcPct val="100000"/>
                        </a:lnSpc>
                        <a:spcBef>
                          <a:spcPts val="20"/>
                        </a:spcBef>
                      </a:pPr>
                      <a:r>
                        <a:rPr sz="800" dirty="0">
                          <a:latin typeface="Georgia"/>
                          <a:cs typeface="Georgia"/>
                        </a:rPr>
                        <a:t>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0" dirty="0">
                          <a:latin typeface="Georgia"/>
                          <a:cs typeface="Georgia"/>
                        </a:rPr>
                        <a:t>3.8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46259">
                <a:tc>
                  <a:txBody>
                    <a:bodyPr/>
                    <a:lstStyle/>
                    <a:p>
                      <a:pPr marR="70485" algn="r">
                        <a:lnSpc>
                          <a:spcPct val="100000"/>
                        </a:lnSpc>
                        <a:spcBef>
                          <a:spcPts val="20"/>
                        </a:spcBef>
                      </a:pPr>
                      <a:r>
                        <a:rPr sz="800" spc="5" dirty="0">
                          <a:latin typeface="Georgia"/>
                          <a:cs typeface="Georgia"/>
                        </a:rPr>
                        <a:t>10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3.9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146259">
                <a:tc>
                  <a:txBody>
                    <a:bodyPr/>
                    <a:lstStyle/>
                    <a:p>
                      <a:pPr marR="70485" algn="r">
                        <a:lnSpc>
                          <a:spcPct val="100000"/>
                        </a:lnSpc>
                        <a:spcBef>
                          <a:spcPts val="20"/>
                        </a:spcBef>
                      </a:pPr>
                      <a:r>
                        <a:rPr sz="800" spc="30" dirty="0">
                          <a:latin typeface="Georgia"/>
                          <a:cs typeface="Georgia"/>
                        </a:rPr>
                        <a:t>13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3.6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4"/>
                  </a:ext>
                </a:extLst>
              </a:tr>
              <a:tr h="146265">
                <a:tc>
                  <a:txBody>
                    <a:bodyPr/>
                    <a:lstStyle/>
                    <a:p>
                      <a:pPr marR="70485" algn="r">
                        <a:lnSpc>
                          <a:spcPct val="100000"/>
                        </a:lnSpc>
                        <a:spcBef>
                          <a:spcPts val="20"/>
                        </a:spcBef>
                      </a:pPr>
                      <a:r>
                        <a:rPr sz="800" dirty="0">
                          <a:latin typeface="Georgia"/>
                          <a:cs typeface="Georgia"/>
                        </a:rPr>
                        <a:t>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 dirty="0">
                          <a:latin typeface="Georgia"/>
                          <a:cs typeface="Georgia"/>
                        </a:rPr>
                        <a:t>2.5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5"/>
                  </a:ext>
                </a:extLst>
              </a:tr>
              <a:tr h="146265">
                <a:tc>
                  <a:txBody>
                    <a:bodyPr/>
                    <a:lstStyle/>
                    <a:p>
                      <a:pPr marR="70485" algn="r">
                        <a:lnSpc>
                          <a:spcPct val="100000"/>
                        </a:lnSpc>
                        <a:spcBef>
                          <a:spcPts val="20"/>
                        </a:spcBef>
                      </a:pPr>
                      <a:r>
                        <a:rPr sz="800" dirty="0">
                          <a:latin typeface="Georgia"/>
                          <a:cs typeface="Georgia"/>
                        </a:rPr>
                        <a:t>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 dirty="0">
                          <a:latin typeface="Georgia"/>
                          <a:cs typeface="Georgia"/>
                        </a:rPr>
                        <a:t>2.7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6"/>
                  </a:ext>
                </a:extLst>
              </a:tr>
              <a:tr h="146265">
                <a:tc>
                  <a:txBody>
                    <a:bodyPr/>
                    <a:lstStyle/>
                    <a:p>
                      <a:pPr marR="70485" algn="r">
                        <a:lnSpc>
                          <a:spcPct val="100000"/>
                        </a:lnSpc>
                        <a:spcBef>
                          <a:spcPts val="20"/>
                        </a:spcBef>
                      </a:pPr>
                      <a:r>
                        <a:rPr sz="800" dirty="0">
                          <a:latin typeface="Georgia"/>
                          <a:cs typeface="Georgia"/>
                        </a:rPr>
                        <a:t>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2.9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7"/>
                  </a:ext>
                </a:extLst>
              </a:tr>
              <a:tr h="146265">
                <a:tc>
                  <a:txBody>
                    <a:bodyPr/>
                    <a:lstStyle/>
                    <a:p>
                      <a:pPr marR="70485" algn="r">
                        <a:lnSpc>
                          <a:spcPct val="100000"/>
                        </a:lnSpc>
                        <a:spcBef>
                          <a:spcPts val="20"/>
                        </a:spcBef>
                      </a:pPr>
                      <a:r>
                        <a:rPr sz="800" spc="25" dirty="0">
                          <a:latin typeface="Georgia"/>
                          <a:cs typeface="Georgia"/>
                        </a:rPr>
                        <a:t>19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3.9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8"/>
                  </a:ext>
                </a:extLst>
              </a:tr>
              <a:tr h="146265">
                <a:tc>
                  <a:txBody>
                    <a:bodyPr/>
                    <a:lstStyle/>
                    <a:p>
                      <a:pPr marR="70485" algn="r">
                        <a:lnSpc>
                          <a:spcPct val="100000"/>
                        </a:lnSpc>
                        <a:spcBef>
                          <a:spcPts val="20"/>
                        </a:spcBef>
                      </a:pPr>
                      <a:r>
                        <a:rPr sz="800" spc="-50" dirty="0">
                          <a:latin typeface="Georgia"/>
                          <a:cs typeface="Georgia"/>
                        </a:rPr>
                        <a:t>20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0" dirty="0">
                          <a:latin typeface="Georgia"/>
                          <a:cs typeface="Georgia"/>
                        </a:rPr>
                        <a:t>3.8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9"/>
                  </a:ext>
                </a:extLst>
              </a:tr>
              <a:tr h="146259">
                <a:tc>
                  <a:txBody>
                    <a:bodyPr/>
                    <a:lstStyle/>
                    <a:p>
                      <a:pPr marR="70485" algn="r">
                        <a:lnSpc>
                          <a:spcPct val="100000"/>
                        </a:lnSpc>
                        <a:spcBef>
                          <a:spcPts val="20"/>
                        </a:spcBef>
                      </a:pPr>
                      <a:r>
                        <a:rPr sz="800" spc="25" dirty="0">
                          <a:latin typeface="Georgia"/>
                          <a:cs typeface="Georgia"/>
                        </a:rPr>
                        <a:t>14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3.4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0"/>
                  </a:ext>
                </a:extLst>
              </a:tr>
              <a:tr h="146259">
                <a:tc>
                  <a:txBody>
                    <a:bodyPr/>
                    <a:lstStyle/>
                    <a:p>
                      <a:pPr marR="70485" algn="r">
                        <a:lnSpc>
                          <a:spcPct val="100000"/>
                        </a:lnSpc>
                        <a:spcBef>
                          <a:spcPts val="20"/>
                        </a:spcBef>
                      </a:pPr>
                      <a:r>
                        <a:rPr sz="800" spc="5" dirty="0">
                          <a:latin typeface="Georgia"/>
                          <a:cs typeface="Georgia"/>
                        </a:rPr>
                        <a:t>10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3.1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1"/>
                  </a:ext>
                </a:extLst>
              </a:tr>
              <a:tr h="146265">
                <a:tc>
                  <a:txBody>
                    <a:bodyPr/>
                    <a:lstStyle/>
                    <a:p>
                      <a:pPr marR="70485" algn="r">
                        <a:lnSpc>
                          <a:spcPct val="100000"/>
                        </a:lnSpc>
                        <a:spcBef>
                          <a:spcPts val="20"/>
                        </a:spcBef>
                      </a:pPr>
                      <a:r>
                        <a:rPr sz="800" dirty="0">
                          <a:latin typeface="Georgia"/>
                          <a:cs typeface="Georgia"/>
                        </a:rPr>
                        <a:t>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2.6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2"/>
                  </a:ext>
                </a:extLst>
              </a:tr>
              <a:tr h="146265">
                <a:tc>
                  <a:txBody>
                    <a:bodyPr/>
                    <a:lstStyle/>
                    <a:p>
                      <a:pPr marR="70485" algn="r">
                        <a:lnSpc>
                          <a:spcPct val="100000"/>
                        </a:lnSpc>
                        <a:spcBef>
                          <a:spcPts val="20"/>
                        </a:spcBef>
                      </a:pPr>
                      <a:r>
                        <a:rPr sz="800" dirty="0">
                          <a:latin typeface="Georgia"/>
                          <a:cs typeface="Georgia"/>
                        </a:rPr>
                        <a:t>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2.2</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3"/>
                  </a:ext>
                </a:extLst>
              </a:tr>
              <a:tr h="146265">
                <a:tc>
                  <a:txBody>
                    <a:bodyPr/>
                    <a:lstStyle/>
                    <a:p>
                      <a:pPr marR="70485" algn="r">
                        <a:lnSpc>
                          <a:spcPct val="100000"/>
                        </a:lnSpc>
                        <a:spcBef>
                          <a:spcPts val="20"/>
                        </a:spcBef>
                      </a:pPr>
                      <a:r>
                        <a:rPr sz="800" dirty="0">
                          <a:latin typeface="Georgia"/>
                          <a:cs typeface="Georgia"/>
                        </a:rPr>
                        <a:t>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2.9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4"/>
                  </a:ext>
                </a:extLst>
              </a:tr>
              <a:tr h="150815">
                <a:tc>
                  <a:txBody>
                    <a:bodyPr/>
                    <a:lstStyle/>
                    <a:p>
                      <a:pPr marR="70485" algn="r">
                        <a:lnSpc>
                          <a:spcPct val="100000"/>
                        </a:lnSpc>
                        <a:spcBef>
                          <a:spcPts val="20"/>
                        </a:spcBef>
                      </a:pPr>
                      <a:r>
                        <a:rPr sz="800" dirty="0">
                          <a:latin typeface="Georgia"/>
                          <a:cs typeface="Georgia"/>
                        </a:rPr>
                        <a:t>4</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0485" algn="r">
                        <a:lnSpc>
                          <a:spcPct val="100000"/>
                        </a:lnSpc>
                        <a:spcBef>
                          <a:spcPts val="20"/>
                        </a:spcBef>
                      </a:pPr>
                      <a:r>
                        <a:rPr sz="800" spc="-10" dirty="0">
                          <a:latin typeface="Georgia"/>
                          <a:cs typeface="Georgia"/>
                        </a:rPr>
                        <a:t>3.2</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15"/>
                  </a:ext>
                </a:extLst>
              </a:tr>
            </a:tbl>
          </a:graphicData>
        </a:graphic>
      </p:graphicFrame>
      <p:sp>
        <p:nvSpPr>
          <p:cNvPr id="8" name="object 8"/>
          <p:cNvSpPr txBox="1"/>
          <p:nvPr/>
        </p:nvSpPr>
        <p:spPr>
          <a:xfrm>
            <a:off x="3977424" y="2799434"/>
            <a:ext cx="1573530" cy="249554"/>
          </a:xfrm>
          <a:prstGeom prst="rect">
            <a:avLst/>
          </a:prstGeom>
        </p:spPr>
        <p:txBody>
          <a:bodyPr vert="horz" wrap="square" lIns="0" tIns="32384" rIns="0" bIns="0" rtlCol="0">
            <a:spAutoFit/>
          </a:bodyPr>
          <a:lstStyle/>
          <a:p>
            <a:pPr marL="347980" marR="5080" indent="-335915">
              <a:lnSpc>
                <a:spcPts val="800"/>
              </a:lnSpc>
              <a:spcBef>
                <a:spcPts val="254"/>
              </a:spcBef>
            </a:pPr>
            <a:r>
              <a:rPr sz="800" i="1" spc="35" dirty="0">
                <a:latin typeface="Georgia"/>
                <a:cs typeface="Georgia"/>
              </a:rPr>
              <a:t>The</a:t>
            </a:r>
            <a:r>
              <a:rPr sz="800" i="1" spc="100" dirty="0">
                <a:latin typeface="Georgia"/>
                <a:cs typeface="Georgia"/>
              </a:rPr>
              <a:t> </a:t>
            </a:r>
            <a:r>
              <a:rPr sz="800" i="1" spc="-15" dirty="0">
                <a:latin typeface="Georgia"/>
                <a:cs typeface="Georgia"/>
              </a:rPr>
              <a:t>number</a:t>
            </a:r>
            <a:r>
              <a:rPr sz="800" i="1" spc="95" dirty="0">
                <a:latin typeface="Georgia"/>
                <a:cs typeface="Georgia"/>
              </a:rPr>
              <a:t> </a:t>
            </a:r>
            <a:r>
              <a:rPr sz="800" i="1" dirty="0">
                <a:latin typeface="Georgia"/>
                <a:cs typeface="Georgia"/>
              </a:rPr>
              <a:t>of</a:t>
            </a:r>
            <a:r>
              <a:rPr sz="800" i="1" spc="100" dirty="0">
                <a:latin typeface="Georgia"/>
                <a:cs typeface="Georgia"/>
              </a:rPr>
              <a:t> </a:t>
            </a:r>
            <a:r>
              <a:rPr sz="800" i="1" spc="-5" dirty="0">
                <a:latin typeface="Georgia"/>
                <a:cs typeface="Georgia"/>
              </a:rPr>
              <a:t>hours</a:t>
            </a:r>
            <a:r>
              <a:rPr sz="800" i="1" spc="100" dirty="0">
                <a:latin typeface="Georgia"/>
                <a:cs typeface="Georgia"/>
              </a:rPr>
              <a:t> </a:t>
            </a:r>
            <a:r>
              <a:rPr sz="800" i="1" spc="-10" dirty="0">
                <a:latin typeface="Georgia"/>
                <a:cs typeface="Georgia"/>
              </a:rPr>
              <a:t>studied</a:t>
            </a:r>
            <a:r>
              <a:rPr sz="800" i="1" spc="100" dirty="0">
                <a:latin typeface="Georgia"/>
                <a:cs typeface="Georgia"/>
              </a:rPr>
              <a:t> </a:t>
            </a:r>
            <a:r>
              <a:rPr sz="800" i="1" spc="-25" dirty="0">
                <a:latin typeface="Georgia"/>
                <a:cs typeface="Georgia"/>
              </a:rPr>
              <a:t>per </a:t>
            </a:r>
            <a:r>
              <a:rPr sz="800" i="1" spc="-180" dirty="0">
                <a:latin typeface="Georgia"/>
                <a:cs typeface="Georgia"/>
              </a:rPr>
              <a:t> </a:t>
            </a:r>
            <a:r>
              <a:rPr sz="800" i="1" spc="-35" dirty="0">
                <a:latin typeface="Georgia"/>
                <a:cs typeface="Georgia"/>
              </a:rPr>
              <a:t>week</a:t>
            </a:r>
            <a:r>
              <a:rPr sz="800" i="1" spc="100" dirty="0">
                <a:latin typeface="Georgia"/>
                <a:cs typeface="Georgia"/>
              </a:rPr>
              <a:t> </a:t>
            </a:r>
            <a:r>
              <a:rPr sz="800" i="1" spc="-15" dirty="0">
                <a:latin typeface="Georgia"/>
                <a:cs typeface="Georgia"/>
              </a:rPr>
              <a:t>and</a:t>
            </a:r>
            <a:r>
              <a:rPr sz="800" i="1" spc="105" dirty="0">
                <a:latin typeface="Georgia"/>
                <a:cs typeface="Georgia"/>
              </a:rPr>
              <a:t> </a:t>
            </a:r>
            <a:r>
              <a:rPr sz="800" i="1" dirty="0">
                <a:latin typeface="Georgia"/>
                <a:cs typeface="Georgia"/>
              </a:rPr>
              <a:t>the</a:t>
            </a:r>
            <a:r>
              <a:rPr sz="800" i="1" spc="100" dirty="0">
                <a:latin typeface="Georgia"/>
                <a:cs typeface="Georgia"/>
              </a:rPr>
              <a:t> </a:t>
            </a:r>
            <a:r>
              <a:rPr sz="800" i="1" spc="65" dirty="0">
                <a:latin typeface="Georgia"/>
                <a:cs typeface="Georgia"/>
              </a:rPr>
              <a:t>GPA</a:t>
            </a:r>
            <a:endParaRPr sz="8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27</a:t>
            </a:fld>
            <a:r>
              <a:rPr spc="-25" dirty="0"/>
              <a:t> </a:t>
            </a:r>
            <a:r>
              <a:rPr spc="80" dirty="0"/>
              <a:t>/</a:t>
            </a:r>
            <a:r>
              <a:rPr spc="-25" dirty="0"/>
              <a:t> </a:t>
            </a:r>
            <a:r>
              <a:rPr spc="40" dirty="0"/>
              <a:t>106</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758314" cy="244475"/>
          </a:xfrm>
          <a:prstGeom prst="rect">
            <a:avLst/>
          </a:prstGeom>
        </p:spPr>
        <p:txBody>
          <a:bodyPr vert="horz" wrap="square" lIns="0" tIns="17145" rIns="0" bIns="0" rtlCol="0">
            <a:spAutoFit/>
          </a:bodyPr>
          <a:lstStyle/>
          <a:p>
            <a:pPr marL="12700">
              <a:lnSpc>
                <a:spcPct val="100000"/>
              </a:lnSpc>
              <a:spcBef>
                <a:spcPts val="135"/>
              </a:spcBef>
            </a:pPr>
            <a:r>
              <a:rPr spc="25" dirty="0"/>
              <a:t>Bivariate</a:t>
            </a:r>
            <a:r>
              <a:rPr spc="70" dirty="0"/>
              <a:t> </a:t>
            </a:r>
            <a:r>
              <a:rPr spc="75" dirty="0"/>
              <a:t>data </a:t>
            </a:r>
            <a:r>
              <a:rPr spc="15" dirty="0"/>
              <a:t>analysis</a:t>
            </a:r>
          </a:p>
        </p:txBody>
      </p:sp>
      <p:sp>
        <p:nvSpPr>
          <p:cNvPr id="3" name="object 3"/>
          <p:cNvSpPr/>
          <p:nvPr/>
        </p:nvSpPr>
        <p:spPr>
          <a:xfrm>
            <a:off x="337972" y="67096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6034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620229" y="1268996"/>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1563103"/>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34290" rIns="0" bIns="0" rtlCol="0">
            <a:spAutoFit/>
          </a:bodyPr>
          <a:lstStyle/>
          <a:p>
            <a:pPr marL="12700" marR="494030">
              <a:lnSpc>
                <a:spcPts val="1150"/>
              </a:lnSpc>
              <a:spcBef>
                <a:spcPts val="270"/>
              </a:spcBef>
            </a:pPr>
            <a:r>
              <a:rPr spc="-30" dirty="0"/>
              <a:t>Determining</a:t>
            </a:r>
            <a:r>
              <a:rPr spc="105" dirty="0"/>
              <a:t> </a:t>
            </a:r>
            <a:r>
              <a:rPr spc="-20" dirty="0"/>
              <a:t>the</a:t>
            </a:r>
            <a:r>
              <a:rPr spc="105" dirty="0"/>
              <a:t> </a:t>
            </a:r>
            <a:r>
              <a:rPr spc="-20" dirty="0"/>
              <a:t>potential</a:t>
            </a:r>
            <a:r>
              <a:rPr spc="105" dirty="0"/>
              <a:t> </a:t>
            </a:r>
            <a:r>
              <a:rPr spc="-35" dirty="0"/>
              <a:t>relationship</a:t>
            </a:r>
            <a:r>
              <a:rPr spc="105" dirty="0"/>
              <a:t> </a:t>
            </a:r>
            <a:r>
              <a:rPr spc="-25" dirty="0"/>
              <a:t>(correlation,</a:t>
            </a:r>
            <a:r>
              <a:rPr spc="105" dirty="0"/>
              <a:t> </a:t>
            </a:r>
            <a:r>
              <a:rPr spc="-25" dirty="0"/>
              <a:t>association,</a:t>
            </a:r>
            <a:r>
              <a:rPr spc="105" dirty="0"/>
              <a:t> </a:t>
            </a:r>
            <a:r>
              <a:rPr spc="-35" dirty="0"/>
              <a:t>dependency, </a:t>
            </a:r>
            <a:r>
              <a:rPr spc="-250" dirty="0"/>
              <a:t> </a:t>
            </a:r>
            <a:r>
              <a:rPr spc="-25" dirty="0"/>
              <a:t>causality,</a:t>
            </a:r>
            <a:r>
              <a:rPr spc="95" dirty="0"/>
              <a:t> </a:t>
            </a:r>
            <a:r>
              <a:rPr spc="-5" dirty="0"/>
              <a:t>etc.)</a:t>
            </a:r>
            <a:r>
              <a:rPr spc="215" dirty="0"/>
              <a:t> </a:t>
            </a:r>
            <a:r>
              <a:rPr spc="-35" dirty="0"/>
              <a:t>between</a:t>
            </a:r>
            <a:r>
              <a:rPr spc="95" dirty="0"/>
              <a:t> </a:t>
            </a:r>
            <a:r>
              <a:rPr spc="-35" dirty="0"/>
              <a:t>two</a:t>
            </a:r>
            <a:r>
              <a:rPr spc="95" dirty="0"/>
              <a:t> </a:t>
            </a:r>
            <a:r>
              <a:rPr spc="-30" dirty="0"/>
              <a:t>variables</a:t>
            </a:r>
            <a:r>
              <a:rPr spc="95" dirty="0"/>
              <a:t> </a:t>
            </a:r>
            <a:r>
              <a:rPr i="1" spc="330" dirty="0">
                <a:latin typeface="Calibri"/>
                <a:cs typeface="Calibri"/>
              </a:rPr>
              <a:t>X</a:t>
            </a:r>
            <a:r>
              <a:rPr i="1" spc="200" dirty="0">
                <a:latin typeface="Calibri"/>
                <a:cs typeface="Calibri"/>
              </a:rPr>
              <a:t> </a:t>
            </a:r>
            <a:r>
              <a:rPr spc="-30" dirty="0"/>
              <a:t>and</a:t>
            </a:r>
            <a:r>
              <a:rPr spc="95" dirty="0"/>
              <a:t> </a:t>
            </a:r>
            <a:r>
              <a:rPr i="1" spc="95" dirty="0">
                <a:latin typeface="Calibri"/>
                <a:cs typeface="Calibri"/>
              </a:rPr>
              <a:t>Y</a:t>
            </a:r>
            <a:r>
              <a:rPr i="1" spc="-10" dirty="0">
                <a:latin typeface="Calibri"/>
                <a:cs typeface="Calibri"/>
              </a:rPr>
              <a:t> </a:t>
            </a:r>
            <a:r>
              <a:rPr dirty="0"/>
              <a:t>.</a:t>
            </a:r>
          </a:p>
          <a:p>
            <a:pPr marL="12700">
              <a:lnSpc>
                <a:spcPct val="100000"/>
              </a:lnSpc>
              <a:spcBef>
                <a:spcPts val="585"/>
              </a:spcBef>
            </a:pPr>
            <a:r>
              <a:rPr spc="-40" dirty="0"/>
              <a:t>Regression</a:t>
            </a:r>
            <a:r>
              <a:rPr spc="75" dirty="0"/>
              <a:t> </a:t>
            </a:r>
            <a:r>
              <a:rPr spc="-25" dirty="0"/>
              <a:t>(and</a:t>
            </a:r>
            <a:r>
              <a:rPr spc="75" dirty="0"/>
              <a:t> </a:t>
            </a:r>
            <a:r>
              <a:rPr spc="-25" dirty="0"/>
              <a:t>classification):</a:t>
            </a:r>
          </a:p>
          <a:p>
            <a:pPr marL="289560" marR="101600">
              <a:lnSpc>
                <a:spcPts val="1019"/>
              </a:lnSpc>
              <a:spcBef>
                <a:spcPts val="565"/>
              </a:spcBef>
            </a:pPr>
            <a:r>
              <a:rPr sz="1000" spc="-10" dirty="0"/>
              <a:t>Predicting</a:t>
            </a:r>
            <a:r>
              <a:rPr sz="1000" spc="95" dirty="0"/>
              <a:t> </a:t>
            </a:r>
            <a:r>
              <a:rPr sz="1000" spc="-35" dirty="0"/>
              <a:t>or</a:t>
            </a:r>
            <a:r>
              <a:rPr sz="1000" spc="95" dirty="0"/>
              <a:t> </a:t>
            </a:r>
            <a:r>
              <a:rPr sz="1000" spc="-20" dirty="0"/>
              <a:t>forecasting</a:t>
            </a:r>
            <a:r>
              <a:rPr sz="1000" spc="95" dirty="0"/>
              <a:t> </a:t>
            </a:r>
            <a:r>
              <a:rPr sz="1000" spc="-10" dirty="0"/>
              <a:t>a</a:t>
            </a:r>
            <a:r>
              <a:rPr sz="1000" spc="95" dirty="0"/>
              <a:t> </a:t>
            </a:r>
            <a:r>
              <a:rPr sz="1000" spc="-25" dirty="0"/>
              <a:t>value</a:t>
            </a:r>
            <a:r>
              <a:rPr sz="1000" spc="95" dirty="0"/>
              <a:t> </a:t>
            </a:r>
            <a:r>
              <a:rPr sz="1000" spc="-30" dirty="0"/>
              <a:t>for</a:t>
            </a:r>
            <a:r>
              <a:rPr sz="1000" spc="95" dirty="0"/>
              <a:t> </a:t>
            </a:r>
            <a:r>
              <a:rPr sz="1000" spc="-45" dirty="0"/>
              <a:t>one</a:t>
            </a:r>
            <a:r>
              <a:rPr sz="1000" spc="95" dirty="0"/>
              <a:t> </a:t>
            </a:r>
            <a:r>
              <a:rPr sz="1000" spc="-25" dirty="0"/>
              <a:t>variable</a:t>
            </a:r>
            <a:r>
              <a:rPr sz="1000" spc="95" dirty="0"/>
              <a:t> </a:t>
            </a:r>
            <a:r>
              <a:rPr sz="1000" spc="-10" dirty="0"/>
              <a:t>(e.g.,</a:t>
            </a:r>
            <a:r>
              <a:rPr sz="1000" spc="80" dirty="0"/>
              <a:t> </a:t>
            </a:r>
            <a:r>
              <a:rPr sz="1000" i="1" spc="90" dirty="0">
                <a:latin typeface="Calibri"/>
                <a:cs typeface="Calibri"/>
              </a:rPr>
              <a:t>Y</a:t>
            </a:r>
            <a:r>
              <a:rPr sz="1000" i="1" spc="335" dirty="0">
                <a:latin typeface="Calibri"/>
                <a:cs typeface="Calibri"/>
              </a:rPr>
              <a:t> </a:t>
            </a:r>
            <a:r>
              <a:rPr sz="1000" spc="-145" dirty="0"/>
              <a:t>–</a:t>
            </a:r>
            <a:r>
              <a:rPr sz="1000" spc="-90" dirty="0"/>
              <a:t> </a:t>
            </a:r>
            <a:r>
              <a:rPr sz="1000" spc="-15" dirty="0"/>
              <a:t>the</a:t>
            </a:r>
            <a:r>
              <a:rPr sz="1000" spc="95" dirty="0"/>
              <a:t> </a:t>
            </a:r>
            <a:r>
              <a:rPr sz="1000" spc="-25" dirty="0"/>
              <a:t>dependent</a:t>
            </a:r>
            <a:r>
              <a:rPr sz="1000" spc="95" dirty="0"/>
              <a:t> </a:t>
            </a:r>
            <a:r>
              <a:rPr sz="1000" spc="-20" dirty="0"/>
              <a:t>variable)</a:t>
            </a:r>
            <a:r>
              <a:rPr sz="1000" spc="95" dirty="0"/>
              <a:t> </a:t>
            </a:r>
            <a:r>
              <a:rPr sz="1000" spc="-25" dirty="0"/>
              <a:t>if </a:t>
            </a:r>
            <a:r>
              <a:rPr sz="1000" spc="-229" dirty="0"/>
              <a:t> </a:t>
            </a:r>
            <a:r>
              <a:rPr sz="1000" spc="-45" dirty="0"/>
              <a:t>we</a:t>
            </a:r>
            <a:r>
              <a:rPr sz="1000" spc="90" dirty="0"/>
              <a:t> </a:t>
            </a:r>
            <a:r>
              <a:rPr sz="1000" spc="-40" dirty="0"/>
              <a:t>know</a:t>
            </a:r>
            <a:r>
              <a:rPr sz="1000" spc="90" dirty="0"/>
              <a:t> </a:t>
            </a:r>
            <a:r>
              <a:rPr sz="1000" spc="-15" dirty="0"/>
              <a:t>the</a:t>
            </a:r>
            <a:r>
              <a:rPr sz="1000" spc="90" dirty="0"/>
              <a:t> </a:t>
            </a:r>
            <a:r>
              <a:rPr sz="1000" spc="-25" dirty="0"/>
              <a:t>value</a:t>
            </a:r>
            <a:r>
              <a:rPr sz="1000" spc="90" dirty="0"/>
              <a:t> </a:t>
            </a:r>
            <a:r>
              <a:rPr sz="1000" spc="-35" dirty="0"/>
              <a:t>of</a:t>
            </a:r>
            <a:r>
              <a:rPr sz="1000" spc="90" dirty="0"/>
              <a:t> </a:t>
            </a:r>
            <a:r>
              <a:rPr sz="1000" spc="-15" dirty="0"/>
              <a:t>the</a:t>
            </a:r>
            <a:r>
              <a:rPr sz="1000" spc="90" dirty="0"/>
              <a:t> </a:t>
            </a:r>
            <a:r>
              <a:rPr sz="1000" spc="-25" dirty="0"/>
              <a:t>other</a:t>
            </a:r>
            <a:r>
              <a:rPr sz="1000" spc="90" dirty="0"/>
              <a:t> </a:t>
            </a:r>
            <a:r>
              <a:rPr sz="1000" spc="155" dirty="0"/>
              <a:t>(</a:t>
            </a:r>
            <a:r>
              <a:rPr sz="1000" i="1" spc="155" dirty="0">
                <a:latin typeface="Calibri"/>
                <a:cs typeface="Calibri"/>
              </a:rPr>
              <a:t>X</a:t>
            </a:r>
            <a:r>
              <a:rPr sz="1000" i="1" spc="180" dirty="0">
                <a:latin typeface="Calibri"/>
                <a:cs typeface="Calibri"/>
              </a:rPr>
              <a:t> </a:t>
            </a:r>
            <a:r>
              <a:rPr sz="1000" spc="-145" dirty="0"/>
              <a:t>–</a:t>
            </a:r>
            <a:r>
              <a:rPr sz="1000" spc="-100" dirty="0"/>
              <a:t> </a:t>
            </a:r>
            <a:r>
              <a:rPr sz="1000" spc="-15" dirty="0"/>
              <a:t>the</a:t>
            </a:r>
            <a:r>
              <a:rPr sz="1000" spc="90" dirty="0"/>
              <a:t> </a:t>
            </a:r>
            <a:r>
              <a:rPr sz="1000" spc="-30" dirty="0"/>
              <a:t>independent</a:t>
            </a:r>
            <a:r>
              <a:rPr sz="1000" spc="90" dirty="0"/>
              <a:t> </a:t>
            </a:r>
            <a:r>
              <a:rPr sz="1000" spc="-20" dirty="0"/>
              <a:t>variable);</a:t>
            </a:r>
            <a:r>
              <a:rPr sz="1000" spc="90" dirty="0"/>
              <a:t> </a:t>
            </a:r>
            <a:r>
              <a:rPr sz="1000" spc="-35" dirty="0"/>
              <a:t>or</a:t>
            </a:r>
            <a:endParaRPr sz="1000">
              <a:latin typeface="Calibri"/>
              <a:cs typeface="Calibri"/>
            </a:endParaRPr>
          </a:p>
          <a:p>
            <a:pPr marL="289560">
              <a:lnSpc>
                <a:spcPct val="100000"/>
              </a:lnSpc>
              <a:spcBef>
                <a:spcPts val="95"/>
              </a:spcBef>
            </a:pPr>
            <a:r>
              <a:rPr sz="1000" spc="-30" dirty="0"/>
              <a:t>Inferring</a:t>
            </a:r>
            <a:r>
              <a:rPr sz="1000" spc="60" dirty="0"/>
              <a:t> </a:t>
            </a:r>
            <a:r>
              <a:rPr sz="1000" spc="-15" dirty="0"/>
              <a:t>the</a:t>
            </a:r>
            <a:r>
              <a:rPr sz="1000" spc="65" dirty="0"/>
              <a:t> </a:t>
            </a:r>
            <a:r>
              <a:rPr sz="1000" spc="-20" dirty="0"/>
              <a:t>causal</a:t>
            </a:r>
            <a:r>
              <a:rPr sz="1000" spc="65" dirty="0"/>
              <a:t> </a:t>
            </a:r>
            <a:r>
              <a:rPr sz="1000" spc="-30" dirty="0"/>
              <a:t>relationships</a:t>
            </a:r>
            <a:r>
              <a:rPr sz="1000" spc="60" dirty="0"/>
              <a:t> </a:t>
            </a:r>
            <a:r>
              <a:rPr sz="1000" spc="-30" dirty="0"/>
              <a:t>between</a:t>
            </a:r>
            <a:r>
              <a:rPr sz="1000" spc="65" dirty="0"/>
              <a:t> </a:t>
            </a:r>
            <a:r>
              <a:rPr sz="1000" spc="-15" dirty="0"/>
              <a:t>the</a:t>
            </a:r>
            <a:r>
              <a:rPr sz="1000" spc="60" dirty="0"/>
              <a:t> </a:t>
            </a:r>
            <a:r>
              <a:rPr sz="1000" spc="-25" dirty="0"/>
              <a:t>dependent</a:t>
            </a:r>
            <a:r>
              <a:rPr sz="1000" spc="65" dirty="0"/>
              <a:t> </a:t>
            </a:r>
            <a:r>
              <a:rPr sz="1000" spc="-25" dirty="0"/>
              <a:t>and</a:t>
            </a:r>
            <a:r>
              <a:rPr sz="1000" spc="65" dirty="0"/>
              <a:t> </a:t>
            </a:r>
            <a:r>
              <a:rPr sz="1000" spc="-15" dirty="0"/>
              <a:t>the</a:t>
            </a:r>
            <a:r>
              <a:rPr sz="1000" spc="60" dirty="0"/>
              <a:t> </a:t>
            </a:r>
            <a:r>
              <a:rPr sz="1000" spc="-30" dirty="0"/>
              <a:t>independent</a:t>
            </a:r>
            <a:r>
              <a:rPr sz="1000" spc="65" dirty="0"/>
              <a:t> </a:t>
            </a:r>
            <a:r>
              <a:rPr sz="1000" spc="-25" dirty="0"/>
              <a:t>variables.</a:t>
            </a:r>
            <a:endParaRPr sz="1000"/>
          </a:p>
          <a:p>
            <a:pPr marL="12700" marR="5080">
              <a:lnSpc>
                <a:spcPts val="1150"/>
              </a:lnSpc>
              <a:spcBef>
                <a:spcPts val="955"/>
              </a:spcBef>
            </a:pPr>
            <a:r>
              <a:rPr spc="-10" dirty="0"/>
              <a:t>Bivariate</a:t>
            </a:r>
            <a:r>
              <a:rPr spc="85" dirty="0"/>
              <a:t> </a:t>
            </a:r>
            <a:r>
              <a:rPr spc="-25" dirty="0"/>
              <a:t>analysis</a:t>
            </a:r>
            <a:r>
              <a:rPr spc="95" dirty="0"/>
              <a:t> </a:t>
            </a:r>
            <a:r>
              <a:rPr spc="-30" dirty="0"/>
              <a:t>can</a:t>
            </a:r>
            <a:r>
              <a:rPr spc="90" dirty="0"/>
              <a:t> </a:t>
            </a:r>
            <a:r>
              <a:rPr spc="-35" dirty="0"/>
              <a:t>also</a:t>
            </a:r>
            <a:r>
              <a:rPr spc="95" dirty="0"/>
              <a:t> </a:t>
            </a:r>
            <a:r>
              <a:rPr spc="-20" dirty="0"/>
              <a:t>be</a:t>
            </a:r>
            <a:r>
              <a:rPr spc="90" dirty="0"/>
              <a:t> </a:t>
            </a:r>
            <a:r>
              <a:rPr spc="-25" dirty="0"/>
              <a:t>descriptive</a:t>
            </a:r>
            <a:r>
              <a:rPr spc="90" dirty="0"/>
              <a:t> </a:t>
            </a:r>
            <a:r>
              <a:rPr spc="-25" dirty="0"/>
              <a:t>(central</a:t>
            </a:r>
            <a:r>
              <a:rPr spc="90" dirty="0"/>
              <a:t> </a:t>
            </a:r>
            <a:r>
              <a:rPr spc="-35" dirty="0"/>
              <a:t>tendency,</a:t>
            </a:r>
            <a:r>
              <a:rPr spc="95" dirty="0"/>
              <a:t> </a:t>
            </a:r>
            <a:r>
              <a:rPr spc="-15" dirty="0"/>
              <a:t>variability)</a:t>
            </a:r>
            <a:r>
              <a:rPr spc="90" dirty="0"/>
              <a:t> </a:t>
            </a:r>
            <a:r>
              <a:rPr spc="-40" dirty="0"/>
              <a:t>or</a:t>
            </a:r>
            <a:r>
              <a:rPr spc="90" dirty="0"/>
              <a:t> </a:t>
            </a:r>
            <a:r>
              <a:rPr spc="-30" dirty="0"/>
              <a:t>inferential </a:t>
            </a:r>
            <a:r>
              <a:rPr spc="-250" dirty="0"/>
              <a:t> </a:t>
            </a:r>
            <a:r>
              <a:rPr spc="-15" dirty="0"/>
              <a:t>(e.g., </a:t>
            </a:r>
            <a:r>
              <a:rPr spc="-35" dirty="0"/>
              <a:t>inferring</a:t>
            </a:r>
            <a:r>
              <a:rPr spc="-30" dirty="0"/>
              <a:t> properties</a:t>
            </a:r>
            <a:r>
              <a:rPr spc="-25" dirty="0"/>
              <a:t> </a:t>
            </a:r>
            <a:r>
              <a:rPr spc="-40" dirty="0"/>
              <a:t>of</a:t>
            </a:r>
            <a:r>
              <a:rPr spc="-35" dirty="0"/>
              <a:t> </a:t>
            </a:r>
            <a:r>
              <a:rPr spc="-30" dirty="0"/>
              <a:t>an</a:t>
            </a:r>
            <a:r>
              <a:rPr spc="-25" dirty="0"/>
              <a:t> </a:t>
            </a:r>
            <a:r>
              <a:rPr spc="-30" dirty="0"/>
              <a:t>underlying</a:t>
            </a:r>
            <a:r>
              <a:rPr spc="-25" dirty="0"/>
              <a:t> </a:t>
            </a:r>
            <a:r>
              <a:rPr spc="-20" dirty="0"/>
              <a:t>distribution, </a:t>
            </a:r>
            <a:r>
              <a:rPr spc="-30" dirty="0"/>
              <a:t>properties</a:t>
            </a:r>
            <a:r>
              <a:rPr spc="204" dirty="0"/>
              <a:t> </a:t>
            </a:r>
            <a:r>
              <a:rPr spc="-40" dirty="0"/>
              <a:t>of</a:t>
            </a:r>
            <a:r>
              <a:rPr spc="185" dirty="0"/>
              <a:t> </a:t>
            </a:r>
            <a:r>
              <a:rPr spc="-15" dirty="0"/>
              <a:t>a </a:t>
            </a:r>
            <a:r>
              <a:rPr spc="-20" dirty="0"/>
              <a:t>population, </a:t>
            </a:r>
            <a:r>
              <a:rPr spc="-15" dirty="0"/>
              <a:t> </a:t>
            </a:r>
            <a:r>
              <a:rPr spc="-5" dirty="0"/>
              <a:t>etc.)</a:t>
            </a:r>
          </a:p>
          <a:p>
            <a:pPr marL="12700" marR="132715">
              <a:lnSpc>
                <a:spcPts val="1150"/>
              </a:lnSpc>
              <a:spcBef>
                <a:spcPts val="730"/>
              </a:spcBef>
            </a:pPr>
            <a:r>
              <a:rPr spc="-10" dirty="0"/>
              <a:t>Bivariate </a:t>
            </a:r>
            <a:r>
              <a:rPr spc="-25" dirty="0"/>
              <a:t>visualization</a:t>
            </a:r>
            <a:r>
              <a:rPr spc="-20" dirty="0"/>
              <a:t> </a:t>
            </a:r>
            <a:r>
              <a:rPr spc="-15" dirty="0"/>
              <a:t>with </a:t>
            </a:r>
            <a:r>
              <a:rPr spc="-50" dirty="0"/>
              <a:t>two–way</a:t>
            </a:r>
            <a:r>
              <a:rPr spc="-45" dirty="0"/>
              <a:t> </a:t>
            </a:r>
            <a:r>
              <a:rPr spc="-30" dirty="0"/>
              <a:t>frequency</a:t>
            </a:r>
            <a:r>
              <a:rPr spc="-25" dirty="0"/>
              <a:t> </a:t>
            </a:r>
            <a:r>
              <a:rPr spc="-15" dirty="0"/>
              <a:t>table, </a:t>
            </a:r>
            <a:r>
              <a:rPr spc="-50" dirty="0"/>
              <a:t>two–way</a:t>
            </a:r>
            <a:r>
              <a:rPr spc="-45" dirty="0"/>
              <a:t> </a:t>
            </a:r>
            <a:r>
              <a:rPr spc="-30" dirty="0"/>
              <a:t>proportion</a:t>
            </a:r>
            <a:r>
              <a:rPr spc="-25" dirty="0"/>
              <a:t> </a:t>
            </a:r>
            <a:r>
              <a:rPr spc="-15" dirty="0"/>
              <a:t>table, </a:t>
            </a:r>
            <a:r>
              <a:rPr spc="-10" dirty="0"/>
              <a:t> </a:t>
            </a:r>
            <a:r>
              <a:rPr spc="-30" dirty="0"/>
              <a:t>stacked</a:t>
            </a:r>
            <a:r>
              <a:rPr spc="95" dirty="0"/>
              <a:t> </a:t>
            </a:r>
            <a:r>
              <a:rPr spc="-20" dirty="0"/>
              <a:t>bar</a:t>
            </a:r>
            <a:r>
              <a:rPr spc="95" dirty="0"/>
              <a:t> </a:t>
            </a:r>
            <a:r>
              <a:rPr spc="-15" dirty="0"/>
              <a:t>chart,</a:t>
            </a:r>
            <a:r>
              <a:rPr spc="95" dirty="0"/>
              <a:t> </a:t>
            </a:r>
            <a:r>
              <a:rPr spc="-60" dirty="0"/>
              <a:t>side–by–side</a:t>
            </a:r>
            <a:r>
              <a:rPr spc="100" dirty="0"/>
              <a:t> </a:t>
            </a:r>
            <a:r>
              <a:rPr spc="-20" dirty="0"/>
              <a:t>bar</a:t>
            </a:r>
            <a:r>
              <a:rPr spc="95" dirty="0"/>
              <a:t> </a:t>
            </a:r>
            <a:r>
              <a:rPr spc="-15" dirty="0"/>
              <a:t>chart,</a:t>
            </a:r>
            <a:r>
              <a:rPr spc="95" dirty="0"/>
              <a:t> </a:t>
            </a:r>
            <a:r>
              <a:rPr spc="-10" dirty="0"/>
              <a:t>scatter</a:t>
            </a:r>
            <a:r>
              <a:rPr spc="100" dirty="0"/>
              <a:t> </a:t>
            </a:r>
            <a:r>
              <a:rPr spc="-10" dirty="0"/>
              <a:t>plot,</a:t>
            </a:r>
            <a:r>
              <a:rPr spc="95" dirty="0"/>
              <a:t> </a:t>
            </a:r>
            <a:r>
              <a:rPr spc="-15" dirty="0"/>
              <a:t>dot</a:t>
            </a:r>
            <a:r>
              <a:rPr spc="95" dirty="0"/>
              <a:t> </a:t>
            </a:r>
            <a:r>
              <a:rPr spc="-10" dirty="0"/>
              <a:t>plot,</a:t>
            </a:r>
            <a:r>
              <a:rPr spc="100" dirty="0"/>
              <a:t> </a:t>
            </a:r>
            <a:r>
              <a:rPr spc="-30" dirty="0"/>
              <a:t>grouped</a:t>
            </a:r>
            <a:r>
              <a:rPr spc="95" dirty="0"/>
              <a:t> </a:t>
            </a:r>
            <a:r>
              <a:rPr spc="-20" dirty="0"/>
              <a:t>boxplots, </a:t>
            </a:r>
            <a:r>
              <a:rPr spc="-250" dirty="0"/>
              <a:t> </a:t>
            </a:r>
            <a:r>
              <a:rPr spc="-30" dirty="0"/>
              <a:t>grouped</a:t>
            </a:r>
            <a:r>
              <a:rPr spc="90" dirty="0"/>
              <a:t> </a:t>
            </a:r>
            <a:r>
              <a:rPr spc="-30" dirty="0"/>
              <a:t>histograms,</a:t>
            </a:r>
            <a:r>
              <a:rPr spc="95" dirty="0"/>
              <a:t> </a:t>
            </a:r>
            <a:r>
              <a:rPr spc="-20" dirty="0"/>
              <a:t>heatmap,</a:t>
            </a:r>
            <a:r>
              <a:rPr spc="95" dirty="0"/>
              <a:t> </a:t>
            </a:r>
            <a:r>
              <a:rPr spc="-5" dirty="0"/>
              <a:t>etc.</a:t>
            </a:r>
          </a:p>
        </p:txBody>
      </p:sp>
      <p:sp>
        <p:nvSpPr>
          <p:cNvPr id="8" name="object 8"/>
          <p:cNvSpPr/>
          <p:nvPr/>
        </p:nvSpPr>
        <p:spPr>
          <a:xfrm>
            <a:off x="337972" y="182144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235220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4" name="object 14"/>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28</a:t>
            </a:fld>
            <a:r>
              <a:rPr spc="-25" dirty="0"/>
              <a:t> </a:t>
            </a:r>
            <a:r>
              <a:rPr spc="80" dirty="0"/>
              <a:t>/</a:t>
            </a:r>
            <a:r>
              <a:rPr spc="-25" dirty="0"/>
              <a:t> </a:t>
            </a:r>
            <a:r>
              <a:rPr spc="40" dirty="0"/>
              <a:t>106</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354455" cy="244475"/>
          </a:xfrm>
          <a:prstGeom prst="rect">
            <a:avLst/>
          </a:prstGeom>
        </p:spPr>
        <p:txBody>
          <a:bodyPr vert="horz" wrap="square" lIns="0" tIns="17145" rIns="0" bIns="0" rtlCol="0">
            <a:spAutoFit/>
          </a:bodyPr>
          <a:lstStyle/>
          <a:p>
            <a:pPr marL="12700">
              <a:lnSpc>
                <a:spcPct val="100000"/>
              </a:lnSpc>
              <a:spcBef>
                <a:spcPts val="135"/>
              </a:spcBef>
            </a:pPr>
            <a:r>
              <a:rPr spc="30" dirty="0"/>
              <a:t>Multivariate</a:t>
            </a:r>
            <a:r>
              <a:rPr spc="45" dirty="0"/>
              <a:t> </a:t>
            </a:r>
            <a:r>
              <a:rPr spc="75" dirty="0"/>
              <a:t>data</a:t>
            </a:r>
          </a:p>
        </p:txBody>
      </p:sp>
      <p:sp>
        <p:nvSpPr>
          <p:cNvPr id="3" name="object 3"/>
          <p:cNvSpPr/>
          <p:nvPr/>
        </p:nvSpPr>
        <p:spPr>
          <a:xfrm>
            <a:off x="337972" y="51262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28777" y="421016"/>
            <a:ext cx="4584065" cy="484505"/>
          </a:xfrm>
          <a:prstGeom prst="rect">
            <a:avLst/>
          </a:prstGeom>
        </p:spPr>
        <p:txBody>
          <a:bodyPr vert="horz" wrap="square" lIns="0" tIns="34290" rIns="0" bIns="0" rtlCol="0">
            <a:spAutoFit/>
          </a:bodyPr>
          <a:lstStyle/>
          <a:p>
            <a:pPr marL="38100" marR="30480">
              <a:lnSpc>
                <a:spcPts val="1150"/>
              </a:lnSpc>
              <a:spcBef>
                <a:spcPts val="270"/>
              </a:spcBef>
            </a:pPr>
            <a:r>
              <a:rPr sz="1100" spc="-20" dirty="0">
                <a:latin typeface="Georgia"/>
                <a:cs typeface="Georgia"/>
              </a:rPr>
              <a:t>Multivariate </a:t>
            </a:r>
            <a:r>
              <a:rPr sz="1100" spc="-5" dirty="0">
                <a:latin typeface="Georgia"/>
                <a:cs typeface="Georgia"/>
              </a:rPr>
              <a:t>data </a:t>
            </a:r>
            <a:r>
              <a:rPr sz="1100" spc="-35" dirty="0">
                <a:latin typeface="Georgia"/>
                <a:cs typeface="Georgia"/>
              </a:rPr>
              <a:t>is</a:t>
            </a:r>
            <a:r>
              <a:rPr sz="1100" spc="-30" dirty="0">
                <a:latin typeface="Georgia"/>
                <a:cs typeface="Georgia"/>
              </a:rPr>
              <a:t> </a:t>
            </a:r>
            <a:r>
              <a:rPr sz="1100" spc="-15" dirty="0">
                <a:latin typeface="Georgia"/>
                <a:cs typeface="Georgia"/>
              </a:rPr>
              <a:t>a </a:t>
            </a:r>
            <a:r>
              <a:rPr sz="1100" spc="-5" dirty="0">
                <a:latin typeface="Georgia"/>
                <a:cs typeface="Georgia"/>
              </a:rPr>
              <a:t>type </a:t>
            </a:r>
            <a:r>
              <a:rPr sz="1100" spc="-40" dirty="0">
                <a:latin typeface="Georgia"/>
                <a:cs typeface="Georgia"/>
              </a:rPr>
              <a:t>of</a:t>
            </a:r>
            <a:r>
              <a:rPr sz="1100" spc="-35" dirty="0">
                <a:latin typeface="Georgia"/>
                <a:cs typeface="Georgia"/>
              </a:rPr>
              <a:t> </a:t>
            </a:r>
            <a:r>
              <a:rPr sz="1100" spc="-5" dirty="0">
                <a:latin typeface="Georgia"/>
                <a:cs typeface="Georgia"/>
              </a:rPr>
              <a:t>data </a:t>
            </a:r>
            <a:r>
              <a:rPr sz="1100" spc="-40" dirty="0">
                <a:latin typeface="Georgia"/>
                <a:cs typeface="Georgia"/>
              </a:rPr>
              <a:t>which</a:t>
            </a:r>
            <a:r>
              <a:rPr sz="1100" spc="-35" dirty="0">
                <a:latin typeface="Georgia"/>
                <a:cs typeface="Georgia"/>
              </a:rPr>
              <a:t> </a:t>
            </a:r>
            <a:r>
              <a:rPr sz="1100" spc="-30" dirty="0">
                <a:latin typeface="Georgia"/>
                <a:cs typeface="Georgia"/>
              </a:rPr>
              <a:t>consists</a:t>
            </a:r>
            <a:r>
              <a:rPr sz="1100" spc="-25" dirty="0">
                <a:latin typeface="Georgia"/>
                <a:cs typeface="Georgia"/>
              </a:rPr>
              <a:t> </a:t>
            </a:r>
            <a:r>
              <a:rPr sz="1100" spc="-35" dirty="0">
                <a:latin typeface="Georgia"/>
                <a:cs typeface="Georgia"/>
              </a:rPr>
              <a:t>observations</a:t>
            </a:r>
            <a:r>
              <a:rPr sz="1100" spc="-30" dirty="0">
                <a:latin typeface="Georgia"/>
                <a:cs typeface="Georgia"/>
              </a:rPr>
              <a:t> </a:t>
            </a:r>
            <a:r>
              <a:rPr sz="1100" spc="-45" dirty="0">
                <a:latin typeface="Georgia"/>
                <a:cs typeface="Georgia"/>
              </a:rPr>
              <a:t>from</a:t>
            </a:r>
            <a:r>
              <a:rPr sz="1100" spc="-40" dirty="0">
                <a:latin typeface="Georgia"/>
                <a:cs typeface="Georgia"/>
              </a:rPr>
              <a:t> </a:t>
            </a:r>
            <a:r>
              <a:rPr sz="1100" i="1" dirty="0">
                <a:latin typeface="Calibri"/>
                <a:cs typeface="Calibri"/>
              </a:rPr>
              <a:t>d </a:t>
            </a:r>
            <a:r>
              <a:rPr sz="1100" i="1" spc="5" dirty="0">
                <a:latin typeface="Calibri"/>
                <a:cs typeface="Calibri"/>
              </a:rPr>
              <a:t> </a:t>
            </a:r>
            <a:r>
              <a:rPr sz="1100" spc="-15" dirty="0">
                <a:latin typeface="Georgia"/>
                <a:cs typeface="Georgia"/>
              </a:rPr>
              <a:t>variables/attributes </a:t>
            </a:r>
            <a:r>
              <a:rPr sz="1100" spc="100" dirty="0">
                <a:latin typeface="Georgia"/>
                <a:cs typeface="Georgia"/>
              </a:rPr>
              <a:t>(</a:t>
            </a:r>
            <a:r>
              <a:rPr sz="1100" i="1" spc="100" dirty="0">
                <a:latin typeface="Calibri"/>
                <a:cs typeface="Calibri"/>
              </a:rPr>
              <a:t>X</a:t>
            </a:r>
            <a:r>
              <a:rPr sz="1200" spc="150" baseline="-10416" dirty="0">
                <a:latin typeface="Calibri"/>
                <a:cs typeface="Calibri"/>
              </a:rPr>
              <a:t>1</a:t>
            </a:r>
            <a:r>
              <a:rPr sz="1100" spc="100" dirty="0">
                <a:latin typeface="Georgia"/>
                <a:cs typeface="Georgia"/>
              </a:rPr>
              <a:t>, </a:t>
            </a:r>
            <a:r>
              <a:rPr sz="1100" i="1" spc="130" dirty="0">
                <a:latin typeface="Calibri"/>
                <a:cs typeface="Calibri"/>
              </a:rPr>
              <a:t>X</a:t>
            </a:r>
            <a:r>
              <a:rPr sz="1200" spc="195" baseline="-10416" dirty="0">
                <a:latin typeface="Calibri"/>
                <a:cs typeface="Calibri"/>
              </a:rPr>
              <a:t>2</a:t>
            </a:r>
            <a:r>
              <a:rPr sz="1100" spc="130" dirty="0">
                <a:latin typeface="Georgia"/>
                <a:cs typeface="Georgia"/>
              </a:rPr>
              <a:t>, </a:t>
            </a:r>
            <a:r>
              <a:rPr sz="1100" i="1" spc="20" dirty="0">
                <a:latin typeface="Calibri"/>
                <a:cs typeface="Calibri"/>
              </a:rPr>
              <a:t>. . . </a:t>
            </a:r>
            <a:r>
              <a:rPr sz="1100" dirty="0">
                <a:latin typeface="Georgia"/>
                <a:cs typeface="Georgia"/>
              </a:rPr>
              <a:t>, </a:t>
            </a:r>
            <a:r>
              <a:rPr sz="1100" i="1" spc="100" dirty="0">
                <a:latin typeface="Calibri"/>
                <a:cs typeface="Calibri"/>
              </a:rPr>
              <a:t>X</a:t>
            </a:r>
            <a:r>
              <a:rPr sz="1200" i="1" spc="150" baseline="-13888" dirty="0">
                <a:latin typeface="Calibri"/>
                <a:cs typeface="Calibri"/>
              </a:rPr>
              <a:t>d</a:t>
            </a:r>
            <a:r>
              <a:rPr sz="1100" spc="100" dirty="0">
                <a:latin typeface="Georgia"/>
                <a:cs typeface="Georgia"/>
              </a:rPr>
              <a:t>), </a:t>
            </a:r>
            <a:r>
              <a:rPr sz="1100" spc="-15" dirty="0">
                <a:latin typeface="Georgia"/>
                <a:cs typeface="Georgia"/>
              </a:rPr>
              <a:t>i.e., </a:t>
            </a:r>
            <a:r>
              <a:rPr sz="1100" spc="-35" dirty="0">
                <a:latin typeface="Georgia"/>
                <a:cs typeface="Georgia"/>
              </a:rPr>
              <a:t>considering</a:t>
            </a:r>
            <a:r>
              <a:rPr sz="1100" spc="-30" dirty="0">
                <a:latin typeface="Georgia"/>
                <a:cs typeface="Georgia"/>
              </a:rPr>
              <a:t> </a:t>
            </a:r>
            <a:r>
              <a:rPr sz="1100" i="1" dirty="0">
                <a:latin typeface="Calibri"/>
                <a:cs typeface="Calibri"/>
              </a:rPr>
              <a:t>d </a:t>
            </a:r>
            <a:r>
              <a:rPr sz="1100" spc="-25" dirty="0">
                <a:latin typeface="Georgia"/>
                <a:cs typeface="Georgia"/>
              </a:rPr>
              <a:t>characteristics</a:t>
            </a:r>
            <a:r>
              <a:rPr sz="1100" spc="-20" dirty="0">
                <a:latin typeface="Georgia"/>
                <a:cs typeface="Georgia"/>
              </a:rPr>
              <a:t> </a:t>
            </a:r>
            <a:r>
              <a:rPr sz="1100" spc="-40" dirty="0">
                <a:latin typeface="Georgia"/>
                <a:cs typeface="Georgia"/>
              </a:rPr>
              <a:t>or </a:t>
            </a:r>
            <a:r>
              <a:rPr sz="1100" spc="-254" dirty="0">
                <a:latin typeface="Georgia"/>
                <a:cs typeface="Georgia"/>
              </a:rPr>
              <a:t> </a:t>
            </a:r>
            <a:r>
              <a:rPr sz="1100" spc="-10" dirty="0">
                <a:latin typeface="Georgia"/>
                <a:cs typeface="Georgia"/>
              </a:rPr>
              <a:t>attributes</a:t>
            </a:r>
            <a:r>
              <a:rPr sz="1100" spc="95" dirty="0">
                <a:latin typeface="Georgia"/>
                <a:cs typeface="Georgia"/>
              </a:rPr>
              <a:t> </a:t>
            </a:r>
            <a:r>
              <a:rPr sz="1100" spc="15" dirty="0">
                <a:latin typeface="Georgia"/>
                <a:cs typeface="Georgia"/>
              </a:rPr>
              <a:t>at</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45" dirty="0">
                <a:latin typeface="Georgia"/>
                <a:cs typeface="Georgia"/>
              </a:rPr>
              <a:t>same</a:t>
            </a:r>
            <a:r>
              <a:rPr sz="1100" spc="95" dirty="0">
                <a:latin typeface="Georgia"/>
                <a:cs typeface="Georgia"/>
              </a:rPr>
              <a:t> </a:t>
            </a:r>
            <a:r>
              <a:rPr sz="1100" spc="-20" dirty="0">
                <a:latin typeface="Georgia"/>
                <a:cs typeface="Georgia"/>
              </a:rPr>
              <a:t>time.</a:t>
            </a:r>
            <a:r>
              <a:rPr sz="1100" spc="215" dirty="0">
                <a:latin typeface="Georgia"/>
                <a:cs typeface="Georgia"/>
              </a:rPr>
              <a:t> </a:t>
            </a:r>
            <a:r>
              <a:rPr sz="1100" spc="-5" dirty="0">
                <a:latin typeface="Georgia"/>
                <a:cs typeface="Georgia"/>
              </a:rPr>
              <a:t>This</a:t>
            </a:r>
            <a:r>
              <a:rPr sz="1100" spc="95" dirty="0">
                <a:latin typeface="Georgia"/>
                <a:cs typeface="Georgia"/>
              </a:rPr>
              <a:t> </a:t>
            </a:r>
            <a:r>
              <a:rPr sz="1100" spc="-35" dirty="0">
                <a:latin typeface="Georgia"/>
                <a:cs typeface="Georgia"/>
              </a:rPr>
              <a:t>is</a:t>
            </a:r>
            <a:r>
              <a:rPr sz="1100" spc="100" dirty="0">
                <a:latin typeface="Georgia"/>
                <a:cs typeface="Georgia"/>
              </a:rPr>
              <a:t> </a:t>
            </a:r>
            <a:r>
              <a:rPr sz="1100" spc="-5" dirty="0">
                <a:latin typeface="Georgia"/>
                <a:cs typeface="Georgia"/>
              </a:rPr>
              <a:t>actually</a:t>
            </a:r>
            <a:r>
              <a:rPr sz="1100" spc="95" dirty="0">
                <a:latin typeface="Georgia"/>
                <a:cs typeface="Georgia"/>
              </a:rPr>
              <a:t> </a:t>
            </a:r>
            <a:r>
              <a:rPr sz="1100" spc="-15" dirty="0">
                <a:latin typeface="Georgia"/>
                <a:cs typeface="Georgia"/>
              </a:rPr>
              <a:t>a</a:t>
            </a:r>
            <a:r>
              <a:rPr sz="1100" spc="95" dirty="0">
                <a:latin typeface="Georgia"/>
                <a:cs typeface="Georgia"/>
              </a:rPr>
              <a:t> </a:t>
            </a:r>
            <a:r>
              <a:rPr sz="1100" i="1" spc="85" dirty="0">
                <a:latin typeface="Calibri"/>
                <a:cs typeface="Calibri"/>
              </a:rPr>
              <a:t>n</a:t>
            </a:r>
            <a:r>
              <a:rPr sz="1100" i="1" spc="-10" dirty="0">
                <a:latin typeface="Calibri"/>
                <a:cs typeface="Calibri"/>
              </a:rPr>
              <a:t> </a:t>
            </a:r>
            <a:r>
              <a:rPr sz="1100" spc="-30" dirty="0">
                <a:latin typeface="Lucida Sans Unicode"/>
                <a:cs typeface="Lucida Sans Unicode"/>
              </a:rPr>
              <a:t>×</a:t>
            </a:r>
            <a:r>
              <a:rPr sz="1100" spc="-105" dirty="0">
                <a:latin typeface="Lucida Sans Unicode"/>
                <a:cs typeface="Lucida Sans Unicode"/>
              </a:rPr>
              <a:t> </a:t>
            </a:r>
            <a:r>
              <a:rPr sz="1100" i="1" dirty="0">
                <a:latin typeface="Calibri"/>
                <a:cs typeface="Calibri"/>
              </a:rPr>
              <a:t>d</a:t>
            </a:r>
            <a:r>
              <a:rPr sz="1100" i="1" spc="110" dirty="0">
                <a:latin typeface="Calibri"/>
                <a:cs typeface="Calibri"/>
              </a:rPr>
              <a:t> </a:t>
            </a:r>
            <a:r>
              <a:rPr sz="1100" spc="-15" dirty="0">
                <a:latin typeface="Georgia"/>
                <a:cs typeface="Georgia"/>
              </a:rPr>
              <a:t>matrix</a:t>
            </a:r>
            <a:r>
              <a:rPr sz="1100" spc="95" dirty="0">
                <a:latin typeface="Georgia"/>
                <a:cs typeface="Georgia"/>
              </a:rPr>
              <a:t> </a:t>
            </a:r>
            <a:r>
              <a:rPr sz="1100" spc="-30" dirty="0">
                <a:latin typeface="Georgia"/>
                <a:cs typeface="Georgia"/>
              </a:rPr>
              <a:t>as</a:t>
            </a:r>
            <a:r>
              <a:rPr sz="1100" spc="95" dirty="0">
                <a:latin typeface="Georgia"/>
                <a:cs typeface="Georgia"/>
              </a:rPr>
              <a:t> </a:t>
            </a:r>
            <a:r>
              <a:rPr sz="1100" spc="-40" dirty="0">
                <a:latin typeface="Georgia"/>
                <a:cs typeface="Georgia"/>
              </a:rPr>
              <a:t>follows:</a:t>
            </a:r>
            <a:endParaRPr sz="1100">
              <a:latin typeface="Georgia"/>
              <a:cs typeface="Georgia"/>
            </a:endParaRPr>
          </a:p>
        </p:txBody>
      </p:sp>
      <p:sp>
        <p:nvSpPr>
          <p:cNvPr id="28" name="object 28"/>
          <p:cNvSpPr txBox="1"/>
          <p:nvPr/>
        </p:nvSpPr>
        <p:spPr>
          <a:xfrm>
            <a:off x="5381459" y="1322728"/>
            <a:ext cx="20193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Georgia"/>
                <a:cs typeface="Georgia"/>
              </a:rPr>
              <a:t>(3)</a:t>
            </a:r>
            <a:endParaRPr sz="1100">
              <a:latin typeface="Georgia"/>
              <a:cs typeface="Georgia"/>
            </a:endParaRPr>
          </a:p>
        </p:txBody>
      </p:sp>
      <p:sp>
        <p:nvSpPr>
          <p:cNvPr id="29" name="object 29"/>
          <p:cNvSpPr txBox="1"/>
          <p:nvPr/>
        </p:nvSpPr>
        <p:spPr>
          <a:xfrm>
            <a:off x="428777" y="1930055"/>
            <a:ext cx="4958715" cy="1079500"/>
          </a:xfrm>
          <a:prstGeom prst="rect">
            <a:avLst/>
          </a:prstGeom>
        </p:spPr>
        <p:txBody>
          <a:bodyPr vert="horz" wrap="square" lIns="0" tIns="11430" rIns="0" bIns="0" rtlCol="0">
            <a:spAutoFit/>
          </a:bodyPr>
          <a:lstStyle/>
          <a:p>
            <a:pPr marL="38100">
              <a:lnSpc>
                <a:spcPts val="1235"/>
              </a:lnSpc>
              <a:spcBef>
                <a:spcPts val="90"/>
              </a:spcBef>
            </a:pPr>
            <a:r>
              <a:rPr sz="1100" spc="-45" dirty="0">
                <a:latin typeface="Georgia"/>
                <a:cs typeface="Georgia"/>
              </a:rPr>
              <a:t>In</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50" dirty="0">
                <a:latin typeface="Georgia"/>
                <a:cs typeface="Georgia"/>
              </a:rPr>
              <a:t>row</a:t>
            </a:r>
            <a:r>
              <a:rPr sz="1100" spc="95" dirty="0">
                <a:latin typeface="Georgia"/>
                <a:cs typeface="Georgia"/>
              </a:rPr>
              <a:t> </a:t>
            </a:r>
            <a:r>
              <a:rPr sz="1100" spc="-20" dirty="0">
                <a:latin typeface="Georgia"/>
                <a:cs typeface="Georgia"/>
              </a:rPr>
              <a:t>view,</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5" dirty="0">
                <a:latin typeface="Georgia"/>
                <a:cs typeface="Georgia"/>
              </a:rPr>
              <a:t>data</a:t>
            </a:r>
            <a:r>
              <a:rPr sz="1100" spc="100" dirty="0">
                <a:latin typeface="Georgia"/>
                <a:cs typeface="Georgia"/>
              </a:rPr>
              <a:t> </a:t>
            </a:r>
            <a:r>
              <a:rPr sz="1100" spc="-30" dirty="0">
                <a:latin typeface="Georgia"/>
                <a:cs typeface="Georgia"/>
              </a:rPr>
              <a:t>can</a:t>
            </a:r>
            <a:r>
              <a:rPr sz="1100" spc="95" dirty="0">
                <a:latin typeface="Georgia"/>
                <a:cs typeface="Georgia"/>
              </a:rPr>
              <a:t> </a:t>
            </a:r>
            <a:r>
              <a:rPr sz="1100" spc="-20" dirty="0">
                <a:latin typeface="Georgia"/>
                <a:cs typeface="Georgia"/>
              </a:rPr>
              <a:t>be</a:t>
            </a:r>
            <a:r>
              <a:rPr sz="1100" spc="100" dirty="0">
                <a:latin typeface="Georgia"/>
                <a:cs typeface="Georgia"/>
              </a:rPr>
              <a:t> </a:t>
            </a:r>
            <a:r>
              <a:rPr sz="1100" spc="-40" dirty="0">
                <a:latin typeface="Georgia"/>
                <a:cs typeface="Georgia"/>
              </a:rPr>
              <a:t>considered</a:t>
            </a:r>
            <a:r>
              <a:rPr sz="1100" spc="95" dirty="0">
                <a:latin typeface="Georgia"/>
                <a:cs typeface="Georgia"/>
              </a:rPr>
              <a:t> </a:t>
            </a:r>
            <a:r>
              <a:rPr sz="1100" spc="-30" dirty="0">
                <a:latin typeface="Georgia"/>
                <a:cs typeface="Georgia"/>
              </a:rPr>
              <a:t>as</a:t>
            </a:r>
            <a:r>
              <a:rPr sz="1100" spc="100" dirty="0">
                <a:latin typeface="Georgia"/>
                <a:cs typeface="Georgia"/>
              </a:rPr>
              <a:t> </a:t>
            </a:r>
            <a:r>
              <a:rPr sz="1100" spc="-15" dirty="0">
                <a:latin typeface="Georgia"/>
                <a:cs typeface="Georgia"/>
              </a:rPr>
              <a:t>a</a:t>
            </a:r>
            <a:r>
              <a:rPr sz="1100" spc="95" dirty="0">
                <a:latin typeface="Georgia"/>
                <a:cs typeface="Georgia"/>
              </a:rPr>
              <a:t> </a:t>
            </a:r>
            <a:r>
              <a:rPr sz="1100" spc="-20" dirty="0">
                <a:latin typeface="Georgia"/>
                <a:cs typeface="Georgia"/>
              </a:rPr>
              <a:t>set</a:t>
            </a:r>
            <a:r>
              <a:rPr sz="1100" spc="100" dirty="0">
                <a:latin typeface="Georgia"/>
                <a:cs typeface="Georgia"/>
              </a:rPr>
              <a:t> </a:t>
            </a:r>
            <a:r>
              <a:rPr sz="1100" spc="-40" dirty="0">
                <a:latin typeface="Georgia"/>
                <a:cs typeface="Georgia"/>
              </a:rPr>
              <a:t>of</a:t>
            </a:r>
            <a:r>
              <a:rPr sz="1100" spc="95" dirty="0">
                <a:latin typeface="Georgia"/>
                <a:cs typeface="Georgia"/>
              </a:rPr>
              <a:t> </a:t>
            </a:r>
            <a:r>
              <a:rPr sz="1100" i="1" spc="85" dirty="0">
                <a:latin typeface="Calibri"/>
                <a:cs typeface="Calibri"/>
              </a:rPr>
              <a:t>n</a:t>
            </a:r>
            <a:r>
              <a:rPr sz="1100" i="1" spc="114" dirty="0">
                <a:latin typeface="Calibri"/>
                <a:cs typeface="Calibri"/>
              </a:rPr>
              <a:t> </a:t>
            </a:r>
            <a:r>
              <a:rPr sz="1100" spc="-30" dirty="0">
                <a:latin typeface="Georgia"/>
                <a:cs typeface="Georgia"/>
              </a:rPr>
              <a:t>points</a:t>
            </a:r>
            <a:r>
              <a:rPr sz="1100" spc="95" dirty="0">
                <a:latin typeface="Georgia"/>
                <a:cs typeface="Georgia"/>
              </a:rPr>
              <a:t> </a:t>
            </a:r>
            <a:r>
              <a:rPr sz="1100" spc="-40" dirty="0">
                <a:latin typeface="Georgia"/>
                <a:cs typeface="Georgia"/>
              </a:rPr>
              <a:t>or</a:t>
            </a:r>
            <a:r>
              <a:rPr sz="1100" spc="100" dirty="0">
                <a:latin typeface="Georgia"/>
                <a:cs typeface="Georgia"/>
              </a:rPr>
              <a:t> </a:t>
            </a:r>
            <a:r>
              <a:rPr sz="1100" spc="-25" dirty="0">
                <a:latin typeface="Georgia"/>
                <a:cs typeface="Georgia"/>
              </a:rPr>
              <a:t>vectors</a:t>
            </a:r>
            <a:r>
              <a:rPr sz="1100" spc="95" dirty="0">
                <a:latin typeface="Georgia"/>
                <a:cs typeface="Georgia"/>
              </a:rPr>
              <a:t> </a:t>
            </a:r>
            <a:r>
              <a:rPr sz="1100" spc="-35" dirty="0">
                <a:latin typeface="Georgia"/>
                <a:cs typeface="Georgia"/>
              </a:rPr>
              <a:t>in</a:t>
            </a:r>
            <a:r>
              <a:rPr sz="1100" spc="100" dirty="0">
                <a:latin typeface="Georgia"/>
                <a:cs typeface="Georgia"/>
              </a:rPr>
              <a:t> </a:t>
            </a:r>
            <a:r>
              <a:rPr sz="1100" spc="-25" dirty="0">
                <a:latin typeface="Georgia"/>
                <a:cs typeface="Georgia"/>
              </a:rPr>
              <a:t>the</a:t>
            </a:r>
            <a:endParaRPr sz="1100">
              <a:latin typeface="Georgia"/>
              <a:cs typeface="Georgia"/>
            </a:endParaRPr>
          </a:p>
          <a:p>
            <a:pPr marL="38100">
              <a:lnSpc>
                <a:spcPts val="1235"/>
              </a:lnSpc>
            </a:pPr>
            <a:r>
              <a:rPr sz="1100" i="1" spc="-40" dirty="0">
                <a:latin typeface="Calibri"/>
                <a:cs typeface="Calibri"/>
              </a:rPr>
              <a:t>d</a:t>
            </a:r>
            <a:r>
              <a:rPr sz="1100" spc="-40" dirty="0">
                <a:latin typeface="Georgia"/>
                <a:cs typeface="Georgia"/>
              </a:rPr>
              <a:t>-dimensional</a:t>
            </a:r>
            <a:r>
              <a:rPr sz="1100" spc="75" dirty="0">
                <a:latin typeface="Georgia"/>
                <a:cs typeface="Georgia"/>
              </a:rPr>
              <a:t> </a:t>
            </a:r>
            <a:r>
              <a:rPr sz="1100" spc="-5" dirty="0">
                <a:latin typeface="Georgia"/>
                <a:cs typeface="Georgia"/>
              </a:rPr>
              <a:t>attribute</a:t>
            </a:r>
            <a:r>
              <a:rPr sz="1100" spc="75" dirty="0">
                <a:latin typeface="Georgia"/>
                <a:cs typeface="Georgia"/>
              </a:rPr>
              <a:t> </a:t>
            </a:r>
            <a:r>
              <a:rPr sz="1100" spc="-35" dirty="0">
                <a:latin typeface="Georgia"/>
                <a:cs typeface="Georgia"/>
              </a:rPr>
              <a:t>space:</a:t>
            </a:r>
            <a:endParaRPr sz="1100">
              <a:latin typeface="Georgia"/>
              <a:cs typeface="Georgia"/>
            </a:endParaRPr>
          </a:p>
          <a:p>
            <a:pPr marL="199390" algn="ctr">
              <a:lnSpc>
                <a:spcPct val="100000"/>
              </a:lnSpc>
              <a:spcBef>
                <a:spcPts val="985"/>
              </a:spcBef>
            </a:pPr>
            <a:r>
              <a:rPr sz="1100" b="1" spc="10" dirty="0">
                <a:latin typeface="Georgia"/>
                <a:cs typeface="Georgia"/>
              </a:rPr>
              <a:t>x</a:t>
            </a:r>
            <a:r>
              <a:rPr sz="1200" i="1" spc="150" baseline="-10416" dirty="0">
                <a:latin typeface="Calibri"/>
                <a:cs typeface="Calibri"/>
              </a:rPr>
              <a:t>i </a:t>
            </a:r>
            <a:r>
              <a:rPr sz="1200" i="1" spc="-15" baseline="-10416" dirty="0">
                <a:latin typeface="Calibri"/>
                <a:cs typeface="Calibri"/>
              </a:rPr>
              <a:t> </a:t>
            </a:r>
            <a:r>
              <a:rPr sz="1100" spc="295" dirty="0">
                <a:latin typeface="Calibri"/>
                <a:cs typeface="Calibri"/>
              </a:rPr>
              <a:t>=</a:t>
            </a:r>
            <a:r>
              <a:rPr sz="1100" spc="55" dirty="0">
                <a:latin typeface="Calibri"/>
                <a:cs typeface="Calibri"/>
              </a:rPr>
              <a:t> </a:t>
            </a:r>
            <a:r>
              <a:rPr sz="1100" spc="85" dirty="0">
                <a:latin typeface="Calibri"/>
                <a:cs typeface="Calibri"/>
              </a:rPr>
              <a:t>(</a:t>
            </a:r>
            <a:r>
              <a:rPr sz="1100" i="1" spc="145" dirty="0">
                <a:latin typeface="Calibri"/>
                <a:cs typeface="Calibri"/>
              </a:rPr>
              <a:t>x</a:t>
            </a:r>
            <a:r>
              <a:rPr sz="1200" i="1" spc="150" baseline="-10416" dirty="0">
                <a:latin typeface="Calibri"/>
                <a:cs typeface="Calibri"/>
              </a:rPr>
              <a:t>i</a:t>
            </a:r>
            <a:r>
              <a:rPr sz="1200" spc="97" baseline="-10416" dirty="0">
                <a:latin typeface="Calibri"/>
                <a:cs typeface="Calibri"/>
              </a:rPr>
              <a:t>1</a:t>
            </a:r>
            <a:r>
              <a:rPr sz="1100" i="1" spc="25" dirty="0">
                <a:latin typeface="Calibri"/>
                <a:cs typeface="Calibri"/>
              </a:rPr>
              <a:t>,</a:t>
            </a:r>
            <a:r>
              <a:rPr sz="1100" i="1" spc="-70" dirty="0">
                <a:latin typeface="Calibri"/>
                <a:cs typeface="Calibri"/>
              </a:rPr>
              <a:t> </a:t>
            </a:r>
            <a:r>
              <a:rPr sz="1100" i="1" spc="145" dirty="0">
                <a:latin typeface="Calibri"/>
                <a:cs typeface="Calibri"/>
              </a:rPr>
              <a:t>x</a:t>
            </a:r>
            <a:r>
              <a:rPr sz="1200" i="1" spc="150" baseline="-10416" dirty="0">
                <a:latin typeface="Calibri"/>
                <a:cs typeface="Calibri"/>
              </a:rPr>
              <a:t>i</a:t>
            </a:r>
            <a:r>
              <a:rPr sz="1200" spc="97" baseline="-10416" dirty="0">
                <a:latin typeface="Calibri"/>
                <a:cs typeface="Calibri"/>
              </a:rPr>
              <a:t>2</a:t>
            </a:r>
            <a:r>
              <a:rPr sz="1100" i="1" spc="25"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5" dirty="0">
                <a:latin typeface="Calibri"/>
                <a:cs typeface="Calibri"/>
              </a:rPr>
              <a:t>,</a:t>
            </a:r>
            <a:r>
              <a:rPr sz="1100" i="1" spc="-70" dirty="0">
                <a:latin typeface="Calibri"/>
                <a:cs typeface="Calibri"/>
              </a:rPr>
              <a:t> </a:t>
            </a:r>
            <a:r>
              <a:rPr sz="1100" i="1" spc="145" dirty="0">
                <a:latin typeface="Calibri"/>
                <a:cs typeface="Calibri"/>
              </a:rPr>
              <a:t>x</a:t>
            </a:r>
            <a:r>
              <a:rPr sz="1200" i="1" spc="52" baseline="-13888" dirty="0">
                <a:latin typeface="Calibri"/>
                <a:cs typeface="Calibri"/>
              </a:rPr>
              <a:t>i</a:t>
            </a:r>
            <a:r>
              <a:rPr sz="1200" i="1" spc="202" baseline="-13888" dirty="0">
                <a:latin typeface="Calibri"/>
                <a:cs typeface="Calibri"/>
              </a:rPr>
              <a:t>d</a:t>
            </a:r>
            <a:r>
              <a:rPr sz="1100" spc="85" dirty="0">
                <a:latin typeface="Calibri"/>
                <a:cs typeface="Calibri"/>
              </a:rPr>
              <a:t>)</a:t>
            </a:r>
            <a:r>
              <a:rPr sz="1200" i="1" spc="150" baseline="31250" dirty="0">
                <a:latin typeface="Calibri"/>
                <a:cs typeface="Calibri"/>
              </a:rPr>
              <a:t>T</a:t>
            </a:r>
            <a:endParaRPr sz="1200" baseline="31250">
              <a:latin typeface="Calibri"/>
              <a:cs typeface="Calibri"/>
            </a:endParaRPr>
          </a:p>
          <a:p>
            <a:pPr marL="38100" marR="191135">
              <a:lnSpc>
                <a:spcPts val="1150"/>
              </a:lnSpc>
              <a:spcBef>
                <a:spcPts val="1240"/>
              </a:spcBef>
            </a:pPr>
            <a:r>
              <a:rPr sz="1100" spc="-30" dirty="0">
                <a:latin typeface="Georgia"/>
                <a:cs typeface="Georgia"/>
              </a:rPr>
              <a:t>Like</a:t>
            </a:r>
            <a:r>
              <a:rPr sz="1100" spc="95" dirty="0">
                <a:latin typeface="Georgia"/>
                <a:cs typeface="Georgia"/>
              </a:rPr>
              <a:t> </a:t>
            </a:r>
            <a:r>
              <a:rPr sz="1100" spc="-25" dirty="0">
                <a:latin typeface="Georgia"/>
                <a:cs typeface="Georgia"/>
              </a:rPr>
              <a:t>univariate</a:t>
            </a:r>
            <a:r>
              <a:rPr sz="1100" spc="100" dirty="0">
                <a:latin typeface="Georgia"/>
                <a:cs typeface="Georgia"/>
              </a:rPr>
              <a:t> </a:t>
            </a:r>
            <a:r>
              <a:rPr sz="1100" spc="-30" dirty="0">
                <a:latin typeface="Georgia"/>
                <a:cs typeface="Georgia"/>
              </a:rPr>
              <a:t>and</a:t>
            </a:r>
            <a:r>
              <a:rPr sz="1100" spc="100" dirty="0">
                <a:latin typeface="Georgia"/>
                <a:cs typeface="Georgia"/>
              </a:rPr>
              <a:t> </a:t>
            </a:r>
            <a:r>
              <a:rPr sz="1100" spc="-20" dirty="0">
                <a:latin typeface="Georgia"/>
                <a:cs typeface="Georgia"/>
              </a:rPr>
              <a:t>bivariate</a:t>
            </a:r>
            <a:r>
              <a:rPr sz="1100" spc="95" dirty="0">
                <a:latin typeface="Georgia"/>
                <a:cs typeface="Georgia"/>
              </a:rPr>
              <a:t> </a:t>
            </a:r>
            <a:r>
              <a:rPr sz="1100" spc="-5" dirty="0">
                <a:latin typeface="Georgia"/>
                <a:cs typeface="Georgia"/>
              </a:rPr>
              <a:t>data,</a:t>
            </a:r>
            <a:r>
              <a:rPr sz="1100" spc="100" dirty="0">
                <a:latin typeface="Georgia"/>
                <a:cs typeface="Georgia"/>
              </a:rPr>
              <a:t> </a:t>
            </a:r>
            <a:r>
              <a:rPr sz="1100" i="1" spc="140" dirty="0">
                <a:latin typeface="Calibri"/>
                <a:cs typeface="Calibri"/>
              </a:rPr>
              <a:t>X</a:t>
            </a:r>
            <a:r>
              <a:rPr sz="1200" spc="209" baseline="-10416" dirty="0">
                <a:latin typeface="Calibri"/>
                <a:cs typeface="Calibri"/>
              </a:rPr>
              <a:t>1</a:t>
            </a:r>
            <a:r>
              <a:rPr sz="1100" i="1" spc="140" dirty="0">
                <a:latin typeface="Calibri"/>
                <a:cs typeface="Calibri"/>
              </a:rPr>
              <a:t>,</a:t>
            </a:r>
            <a:r>
              <a:rPr sz="1100" i="1" spc="-70" dirty="0">
                <a:latin typeface="Calibri"/>
                <a:cs typeface="Calibri"/>
              </a:rPr>
              <a:t> </a:t>
            </a:r>
            <a:r>
              <a:rPr sz="1100" i="1" spc="140" dirty="0">
                <a:latin typeface="Calibri"/>
                <a:cs typeface="Calibri"/>
              </a:rPr>
              <a:t>X</a:t>
            </a:r>
            <a:r>
              <a:rPr sz="1200" spc="209" baseline="-10416" dirty="0">
                <a:latin typeface="Calibri"/>
                <a:cs typeface="Calibri"/>
              </a:rPr>
              <a:t>2</a:t>
            </a:r>
            <a:r>
              <a:rPr sz="1100" i="1" spc="140" dirty="0">
                <a:latin typeface="Calibri"/>
                <a:cs typeface="Calibri"/>
              </a:rPr>
              <a:t>,</a:t>
            </a:r>
            <a:r>
              <a:rPr sz="1100" i="1" spc="-65"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65" dirty="0">
                <a:latin typeface="Calibri"/>
                <a:cs typeface="Calibri"/>
              </a:rPr>
              <a:t> </a:t>
            </a:r>
            <a:r>
              <a:rPr sz="1100" i="1" spc="25" dirty="0">
                <a:latin typeface="Calibri"/>
                <a:cs typeface="Calibri"/>
              </a:rPr>
              <a:t>,</a:t>
            </a:r>
            <a:r>
              <a:rPr sz="1100" i="1" spc="-70" dirty="0">
                <a:latin typeface="Calibri"/>
                <a:cs typeface="Calibri"/>
              </a:rPr>
              <a:t> </a:t>
            </a:r>
            <a:r>
              <a:rPr sz="1100" i="1" spc="175" dirty="0">
                <a:latin typeface="Calibri"/>
                <a:cs typeface="Calibri"/>
              </a:rPr>
              <a:t>X</a:t>
            </a:r>
            <a:r>
              <a:rPr sz="1200" i="1" spc="262" baseline="-13888" dirty="0">
                <a:latin typeface="Calibri"/>
                <a:cs typeface="Calibri"/>
              </a:rPr>
              <a:t>d</a:t>
            </a:r>
            <a:r>
              <a:rPr sz="1200" i="1" spc="352" baseline="-13888" dirty="0">
                <a:latin typeface="Calibri"/>
                <a:cs typeface="Calibri"/>
              </a:rPr>
              <a:t> </a:t>
            </a:r>
            <a:r>
              <a:rPr sz="1100" spc="-30" dirty="0">
                <a:latin typeface="Georgia"/>
                <a:cs typeface="Georgia"/>
              </a:rPr>
              <a:t>can</a:t>
            </a:r>
            <a:r>
              <a:rPr sz="1100" spc="100" dirty="0">
                <a:latin typeface="Georgia"/>
                <a:cs typeface="Georgia"/>
              </a:rPr>
              <a:t> </a:t>
            </a:r>
            <a:r>
              <a:rPr sz="1100" spc="-20" dirty="0">
                <a:latin typeface="Georgia"/>
                <a:cs typeface="Georgia"/>
              </a:rPr>
              <a:t>be</a:t>
            </a:r>
            <a:r>
              <a:rPr sz="1100" spc="100" dirty="0">
                <a:latin typeface="Georgia"/>
                <a:cs typeface="Georgia"/>
              </a:rPr>
              <a:t> </a:t>
            </a:r>
            <a:r>
              <a:rPr sz="1100" spc="-25" dirty="0">
                <a:latin typeface="Georgia"/>
                <a:cs typeface="Georgia"/>
              </a:rPr>
              <a:t>either</a:t>
            </a:r>
            <a:r>
              <a:rPr sz="1100" spc="95" dirty="0">
                <a:latin typeface="Georgia"/>
                <a:cs typeface="Georgia"/>
              </a:rPr>
              <a:t> </a:t>
            </a:r>
            <a:r>
              <a:rPr sz="1100" spc="-20" dirty="0">
                <a:latin typeface="Georgia"/>
                <a:cs typeface="Georgia"/>
              </a:rPr>
              <a:t>categorical</a:t>
            </a:r>
            <a:r>
              <a:rPr sz="1100" spc="100" dirty="0">
                <a:latin typeface="Georgia"/>
                <a:cs typeface="Georgia"/>
              </a:rPr>
              <a:t> </a:t>
            </a:r>
            <a:r>
              <a:rPr sz="1100" spc="-40" dirty="0">
                <a:latin typeface="Georgia"/>
                <a:cs typeface="Georgia"/>
              </a:rPr>
              <a:t>or </a:t>
            </a:r>
            <a:r>
              <a:rPr sz="1100" spc="-250" dirty="0">
                <a:latin typeface="Georgia"/>
                <a:cs typeface="Georgia"/>
              </a:rPr>
              <a:t> </a:t>
            </a:r>
            <a:r>
              <a:rPr sz="1100" spc="-35" dirty="0">
                <a:latin typeface="Georgia"/>
                <a:cs typeface="Georgia"/>
              </a:rPr>
              <a:t>numerical.</a:t>
            </a:r>
            <a:endParaRPr sz="1100">
              <a:latin typeface="Georgia"/>
              <a:cs typeface="Georgia"/>
            </a:endParaRPr>
          </a:p>
        </p:txBody>
      </p:sp>
      <p:sp>
        <p:nvSpPr>
          <p:cNvPr id="30" name="object 30"/>
          <p:cNvSpPr/>
          <p:nvPr/>
        </p:nvSpPr>
        <p:spPr>
          <a:xfrm>
            <a:off x="337972" y="276292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31" name="object 31"/>
          <p:cNvGrpSpPr/>
          <p:nvPr/>
        </p:nvGrpSpPr>
        <p:grpSpPr>
          <a:xfrm>
            <a:off x="0" y="3121545"/>
            <a:ext cx="5760085" cy="118745"/>
            <a:chOff x="0" y="3121545"/>
            <a:chExt cx="5760085" cy="118745"/>
          </a:xfrm>
        </p:grpSpPr>
        <p:sp>
          <p:nvSpPr>
            <p:cNvPr id="32" name="object 3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33" name="object 3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34" name="object 3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35" name="object 35"/>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36" name="object 3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5" dirty="0"/>
              <a:t>29</a:t>
            </a:fld>
            <a:r>
              <a:rPr spc="-25" dirty="0"/>
              <a:t> </a:t>
            </a:r>
            <a:r>
              <a:rPr spc="80" dirty="0"/>
              <a:t>/</a:t>
            </a:r>
            <a:r>
              <a:rPr spc="-25" dirty="0"/>
              <a:t> </a:t>
            </a:r>
            <a:r>
              <a:rPr spc="40" dirty="0"/>
              <a:t>106</a:t>
            </a:r>
          </a:p>
        </p:txBody>
      </p:sp>
      <p:pic>
        <p:nvPicPr>
          <p:cNvPr id="37" name="Picture 36">
            <a:extLst>
              <a:ext uri="{FF2B5EF4-FFF2-40B4-BE49-F238E27FC236}">
                <a16:creationId xmlns:a16="http://schemas.microsoft.com/office/drawing/2014/main" id="{B517AFA6-180A-6016-72AE-EE9614E45E61}"/>
              </a:ext>
            </a:extLst>
          </p:cNvPr>
          <p:cNvPicPr>
            <a:picLocks noChangeAspect="1"/>
          </p:cNvPicPr>
          <p:nvPr/>
        </p:nvPicPr>
        <p:blipFill>
          <a:blip r:embed="rId3"/>
          <a:stretch>
            <a:fillRect/>
          </a:stretch>
        </p:blipFill>
        <p:spPr>
          <a:xfrm>
            <a:off x="2012923" y="938214"/>
            <a:ext cx="1790056" cy="991343"/>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solidFill>
                  <a:srgbClr val="CCCCCC"/>
                </a:solidFill>
                <a:latin typeface="Georgia"/>
                <a:cs typeface="Georgia"/>
                <a:hlinkClick r:id="rId10" action="ppaction://hlinksldjump"/>
              </a:rPr>
              <a:t>Relationships</a:t>
            </a:r>
            <a:r>
              <a:rPr sz="1100" spc="70" dirty="0">
                <a:solidFill>
                  <a:srgbClr val="CCCCCC"/>
                </a:solidFill>
                <a:latin typeface="Georgia"/>
                <a:cs typeface="Georgia"/>
                <a:hlinkClick r:id="rId10" action="ppaction://hlinksldjump"/>
              </a:rPr>
              <a:t> </a:t>
            </a:r>
            <a:r>
              <a:rPr sz="1100" spc="-35" dirty="0">
                <a:solidFill>
                  <a:srgbClr val="CCCCCC"/>
                </a:solidFill>
                <a:latin typeface="Georgia"/>
                <a:cs typeface="Georgia"/>
                <a:hlinkClick r:id="rId10" action="ppaction://hlinksldjump"/>
              </a:rPr>
              <a:t>in</a:t>
            </a:r>
            <a:r>
              <a:rPr sz="1100" spc="75" dirty="0">
                <a:solidFill>
                  <a:srgbClr val="CCCCCC"/>
                </a:solidFill>
                <a:latin typeface="Georgia"/>
                <a:cs typeface="Georgia"/>
                <a:hlinkClick r:id="rId10" action="ppaction://hlinksldjump"/>
              </a:rPr>
              <a:t> </a:t>
            </a:r>
            <a:r>
              <a:rPr sz="1100" spc="-5" dirty="0">
                <a:solidFill>
                  <a:srgbClr val="CCCCCC"/>
                </a:solidFill>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p:nvPr/>
        </p:nvSpPr>
        <p:spPr>
          <a:xfrm>
            <a:off x="4545770" y="3118867"/>
            <a:ext cx="351790"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3</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006600" cy="244475"/>
          </a:xfrm>
          <a:prstGeom prst="rect">
            <a:avLst/>
          </a:prstGeom>
        </p:spPr>
        <p:txBody>
          <a:bodyPr vert="horz" wrap="square" lIns="0" tIns="17145" rIns="0" bIns="0" rtlCol="0">
            <a:spAutoFit/>
          </a:bodyPr>
          <a:lstStyle/>
          <a:p>
            <a:pPr marL="12700">
              <a:lnSpc>
                <a:spcPct val="100000"/>
              </a:lnSpc>
              <a:spcBef>
                <a:spcPts val="135"/>
              </a:spcBef>
            </a:pPr>
            <a:r>
              <a:rPr spc="30" dirty="0"/>
              <a:t>Multivariate</a:t>
            </a:r>
            <a:r>
              <a:rPr spc="75" dirty="0"/>
              <a:t> data </a:t>
            </a:r>
            <a:r>
              <a:rPr spc="15" dirty="0"/>
              <a:t>analysis</a:t>
            </a:r>
          </a:p>
        </p:txBody>
      </p:sp>
      <p:sp>
        <p:nvSpPr>
          <p:cNvPr id="3" name="object 3"/>
          <p:cNvSpPr/>
          <p:nvPr/>
        </p:nvSpPr>
        <p:spPr>
          <a:xfrm>
            <a:off x="337972" y="46542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373823"/>
            <a:ext cx="1586865" cy="191770"/>
          </a:xfrm>
          <a:prstGeom prst="rect">
            <a:avLst/>
          </a:prstGeom>
        </p:spPr>
        <p:txBody>
          <a:bodyPr vert="horz" wrap="square" lIns="0" tIns="11430" rIns="0" bIns="0" rtlCol="0">
            <a:spAutoFit/>
          </a:bodyPr>
          <a:lstStyle/>
          <a:p>
            <a:pPr marL="12700">
              <a:lnSpc>
                <a:spcPct val="100000"/>
              </a:lnSpc>
              <a:spcBef>
                <a:spcPts val="90"/>
              </a:spcBef>
            </a:pPr>
            <a:r>
              <a:rPr sz="1100" spc="-20" dirty="0">
                <a:latin typeface="Georgia"/>
                <a:cs typeface="Georgia"/>
              </a:rPr>
              <a:t>Multivariate</a:t>
            </a:r>
            <a:r>
              <a:rPr sz="1100" spc="80" dirty="0">
                <a:latin typeface="Georgia"/>
                <a:cs typeface="Georgia"/>
              </a:rPr>
              <a:t> </a:t>
            </a:r>
            <a:r>
              <a:rPr sz="1100" spc="-45" dirty="0">
                <a:latin typeface="Georgia"/>
                <a:cs typeface="Georgia"/>
              </a:rPr>
              <a:t>mean</a:t>
            </a:r>
            <a:r>
              <a:rPr sz="1100" spc="80" dirty="0">
                <a:latin typeface="Georgia"/>
                <a:cs typeface="Georgia"/>
              </a:rPr>
              <a:t> </a:t>
            </a:r>
            <a:r>
              <a:rPr sz="1100" spc="-25" dirty="0">
                <a:latin typeface="Georgia"/>
                <a:cs typeface="Georgia"/>
              </a:rPr>
              <a:t>vector:</a:t>
            </a:r>
            <a:endParaRPr sz="1100">
              <a:latin typeface="Georgia"/>
              <a:cs typeface="Georgia"/>
            </a:endParaRPr>
          </a:p>
        </p:txBody>
      </p:sp>
      <p:sp>
        <p:nvSpPr>
          <p:cNvPr id="21" name="object 21"/>
          <p:cNvSpPr txBox="1"/>
          <p:nvPr/>
        </p:nvSpPr>
        <p:spPr>
          <a:xfrm>
            <a:off x="5381459" y="906511"/>
            <a:ext cx="20193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Georgia"/>
                <a:cs typeface="Georgia"/>
              </a:rPr>
              <a:t>(4)</a:t>
            </a:r>
            <a:endParaRPr sz="1100">
              <a:latin typeface="Georgia"/>
              <a:cs typeface="Georgia"/>
            </a:endParaRPr>
          </a:p>
        </p:txBody>
      </p:sp>
      <p:sp>
        <p:nvSpPr>
          <p:cNvPr id="22" name="object 22"/>
          <p:cNvSpPr/>
          <p:nvPr/>
        </p:nvSpPr>
        <p:spPr>
          <a:xfrm>
            <a:off x="337972" y="157426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23" name="object 23"/>
          <p:cNvSpPr txBox="1"/>
          <p:nvPr/>
        </p:nvSpPr>
        <p:spPr>
          <a:xfrm>
            <a:off x="454177" y="1482660"/>
            <a:ext cx="1170305"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Georgia"/>
                <a:cs typeface="Georgia"/>
              </a:rPr>
              <a:t>Covariance</a:t>
            </a:r>
            <a:r>
              <a:rPr sz="1100" spc="50" dirty="0">
                <a:latin typeface="Georgia"/>
                <a:cs typeface="Georgia"/>
              </a:rPr>
              <a:t> </a:t>
            </a:r>
            <a:r>
              <a:rPr sz="1100" spc="-20" dirty="0">
                <a:latin typeface="Georgia"/>
                <a:cs typeface="Georgia"/>
              </a:rPr>
              <a:t>matrix:</a:t>
            </a:r>
            <a:endParaRPr sz="1100">
              <a:latin typeface="Georgia"/>
              <a:cs typeface="Georgia"/>
            </a:endParaRPr>
          </a:p>
        </p:txBody>
      </p:sp>
      <p:sp>
        <p:nvSpPr>
          <p:cNvPr id="51" name="object 51"/>
          <p:cNvSpPr txBox="1"/>
          <p:nvPr/>
        </p:nvSpPr>
        <p:spPr>
          <a:xfrm>
            <a:off x="5381459" y="2032748"/>
            <a:ext cx="20193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Georgia"/>
                <a:cs typeface="Georgia"/>
              </a:rPr>
              <a:t>(5)</a:t>
            </a:r>
            <a:endParaRPr sz="1100">
              <a:latin typeface="Georgia"/>
              <a:cs typeface="Georgia"/>
            </a:endParaRPr>
          </a:p>
        </p:txBody>
      </p:sp>
      <p:sp>
        <p:nvSpPr>
          <p:cNvPr id="52" name="object 52"/>
          <p:cNvSpPr/>
          <p:nvPr/>
        </p:nvSpPr>
        <p:spPr>
          <a:xfrm>
            <a:off x="337972" y="271790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3" name="object 53"/>
          <p:cNvSpPr txBox="1"/>
          <p:nvPr/>
        </p:nvSpPr>
        <p:spPr>
          <a:xfrm>
            <a:off x="454177" y="2559631"/>
            <a:ext cx="3661410" cy="491490"/>
          </a:xfrm>
          <a:prstGeom prst="rect">
            <a:avLst/>
          </a:prstGeom>
        </p:spPr>
        <p:txBody>
          <a:bodyPr vert="horz" wrap="square" lIns="0" tIns="12700" rIns="0" bIns="0" rtlCol="0">
            <a:spAutoFit/>
          </a:bodyPr>
          <a:lstStyle/>
          <a:p>
            <a:pPr marL="12700" marR="5080">
              <a:lnSpc>
                <a:spcPct val="138900"/>
              </a:lnSpc>
              <a:spcBef>
                <a:spcPts val="100"/>
              </a:spcBef>
            </a:pPr>
            <a:r>
              <a:rPr sz="1100" spc="-20" dirty="0">
                <a:latin typeface="Georgia"/>
                <a:cs typeface="Georgia"/>
              </a:rPr>
              <a:t>Classification,</a:t>
            </a:r>
            <a:r>
              <a:rPr sz="1100" spc="105" dirty="0">
                <a:latin typeface="Georgia"/>
                <a:cs typeface="Georgia"/>
              </a:rPr>
              <a:t> </a:t>
            </a:r>
            <a:r>
              <a:rPr sz="1100" spc="-40" dirty="0">
                <a:latin typeface="Georgia"/>
                <a:cs typeface="Georgia"/>
              </a:rPr>
              <a:t>regression,</a:t>
            </a:r>
            <a:r>
              <a:rPr sz="1100" spc="105" dirty="0">
                <a:latin typeface="Georgia"/>
                <a:cs typeface="Georgia"/>
              </a:rPr>
              <a:t> </a:t>
            </a:r>
            <a:r>
              <a:rPr sz="1100" spc="-25" dirty="0">
                <a:latin typeface="Georgia"/>
                <a:cs typeface="Georgia"/>
              </a:rPr>
              <a:t>clustering,</a:t>
            </a:r>
            <a:r>
              <a:rPr sz="1100" spc="105" dirty="0">
                <a:latin typeface="Georgia"/>
                <a:cs typeface="Georgia"/>
              </a:rPr>
              <a:t> </a:t>
            </a:r>
            <a:r>
              <a:rPr sz="1100" spc="-25" dirty="0">
                <a:latin typeface="Georgia"/>
                <a:cs typeface="Georgia"/>
              </a:rPr>
              <a:t>association</a:t>
            </a:r>
            <a:r>
              <a:rPr sz="1100" spc="105" dirty="0">
                <a:latin typeface="Georgia"/>
                <a:cs typeface="Georgia"/>
              </a:rPr>
              <a:t> </a:t>
            </a:r>
            <a:r>
              <a:rPr sz="1100" spc="-35" dirty="0">
                <a:latin typeface="Georgia"/>
                <a:cs typeface="Georgia"/>
              </a:rPr>
              <a:t>mining,</a:t>
            </a:r>
            <a:r>
              <a:rPr sz="1100" spc="105" dirty="0">
                <a:latin typeface="Georgia"/>
                <a:cs typeface="Georgia"/>
              </a:rPr>
              <a:t> </a:t>
            </a:r>
            <a:r>
              <a:rPr sz="1100" spc="-10" dirty="0">
                <a:latin typeface="Georgia"/>
                <a:cs typeface="Georgia"/>
              </a:rPr>
              <a:t>etc. </a:t>
            </a:r>
            <a:r>
              <a:rPr sz="1100" spc="-250" dirty="0">
                <a:latin typeface="Georgia"/>
                <a:cs typeface="Georgia"/>
              </a:rPr>
              <a:t> </a:t>
            </a:r>
            <a:r>
              <a:rPr sz="1100" spc="-15" dirty="0">
                <a:latin typeface="Georgia"/>
                <a:cs typeface="Georgia"/>
              </a:rPr>
              <a:t>Visualization:</a:t>
            </a:r>
            <a:r>
              <a:rPr sz="1100" spc="210" dirty="0">
                <a:latin typeface="Georgia"/>
                <a:cs typeface="Georgia"/>
              </a:rPr>
              <a:t> </a:t>
            </a:r>
            <a:r>
              <a:rPr sz="1100" spc="-15" dirty="0">
                <a:latin typeface="Georgia"/>
                <a:cs typeface="Georgia"/>
              </a:rPr>
              <a:t>a</a:t>
            </a:r>
            <a:r>
              <a:rPr sz="1100" spc="95" dirty="0">
                <a:latin typeface="Georgia"/>
                <a:cs typeface="Georgia"/>
              </a:rPr>
              <a:t> </a:t>
            </a:r>
            <a:r>
              <a:rPr sz="1100" spc="-10" dirty="0">
                <a:latin typeface="Georgia"/>
                <a:cs typeface="Georgia"/>
              </a:rPr>
              <a:t>lot</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35" dirty="0">
                <a:latin typeface="Georgia"/>
                <a:cs typeface="Georgia"/>
              </a:rPr>
              <a:t>ways</a:t>
            </a:r>
            <a:r>
              <a:rPr sz="1100" spc="90" dirty="0">
                <a:latin typeface="Georgia"/>
                <a:cs typeface="Georgia"/>
              </a:rPr>
              <a:t> </a:t>
            </a:r>
            <a:r>
              <a:rPr sz="1100" spc="-30" dirty="0">
                <a:latin typeface="Georgia"/>
                <a:cs typeface="Georgia"/>
              </a:rPr>
              <a:t>and</a:t>
            </a:r>
            <a:r>
              <a:rPr sz="1100" spc="95" dirty="0">
                <a:latin typeface="Georgia"/>
                <a:cs typeface="Georgia"/>
              </a:rPr>
              <a:t> </a:t>
            </a:r>
            <a:r>
              <a:rPr sz="1100" spc="-20" dirty="0">
                <a:latin typeface="Georgia"/>
                <a:cs typeface="Georgia"/>
              </a:rPr>
              <a:t>tools.</a:t>
            </a:r>
            <a:endParaRPr sz="1100">
              <a:latin typeface="Georgia"/>
              <a:cs typeface="Georgia"/>
            </a:endParaRPr>
          </a:p>
        </p:txBody>
      </p:sp>
      <p:sp>
        <p:nvSpPr>
          <p:cNvPr id="54" name="object 54"/>
          <p:cNvSpPr/>
          <p:nvPr/>
        </p:nvSpPr>
        <p:spPr>
          <a:xfrm>
            <a:off x="337972" y="295081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55" name="object 55"/>
          <p:cNvGrpSpPr/>
          <p:nvPr/>
        </p:nvGrpSpPr>
        <p:grpSpPr>
          <a:xfrm>
            <a:off x="0" y="3121545"/>
            <a:ext cx="5760085" cy="118745"/>
            <a:chOff x="0" y="3121545"/>
            <a:chExt cx="5760085" cy="118745"/>
          </a:xfrm>
        </p:grpSpPr>
        <p:sp>
          <p:nvSpPr>
            <p:cNvPr id="56" name="object 5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57" name="object 5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58" name="object 5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59" name="object 59"/>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60" name="object 60"/>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15" dirty="0"/>
              <a:t>30</a:t>
            </a:fld>
            <a:r>
              <a:rPr spc="-25" dirty="0"/>
              <a:t> </a:t>
            </a:r>
            <a:r>
              <a:rPr spc="80" dirty="0"/>
              <a:t>/</a:t>
            </a:r>
            <a:r>
              <a:rPr spc="-25" dirty="0"/>
              <a:t> </a:t>
            </a:r>
            <a:r>
              <a:rPr spc="40" dirty="0"/>
              <a:t>106</a:t>
            </a:r>
          </a:p>
        </p:txBody>
      </p:sp>
      <p:pic>
        <p:nvPicPr>
          <p:cNvPr id="62" name="Picture 61">
            <a:extLst>
              <a:ext uri="{FF2B5EF4-FFF2-40B4-BE49-F238E27FC236}">
                <a16:creationId xmlns:a16="http://schemas.microsoft.com/office/drawing/2014/main" id="{4E0EA764-62B9-57F2-22D1-4E811D996FC0}"/>
              </a:ext>
            </a:extLst>
          </p:cNvPr>
          <p:cNvPicPr>
            <a:picLocks noChangeAspect="1"/>
          </p:cNvPicPr>
          <p:nvPr/>
        </p:nvPicPr>
        <p:blipFill>
          <a:blip r:embed="rId4"/>
          <a:stretch>
            <a:fillRect/>
          </a:stretch>
        </p:blipFill>
        <p:spPr>
          <a:xfrm>
            <a:off x="2091066" y="630817"/>
            <a:ext cx="1814668" cy="763412"/>
          </a:xfrm>
          <a:prstGeom prst="rect">
            <a:avLst/>
          </a:prstGeom>
        </p:spPr>
      </p:pic>
      <p:pic>
        <p:nvPicPr>
          <p:cNvPr id="63" name="Picture 62">
            <a:extLst>
              <a:ext uri="{FF2B5EF4-FFF2-40B4-BE49-F238E27FC236}">
                <a16:creationId xmlns:a16="http://schemas.microsoft.com/office/drawing/2014/main" id="{CDCB124F-2D4F-7ED5-BDB4-92E06920C9E8}"/>
              </a:ext>
            </a:extLst>
          </p:cNvPr>
          <p:cNvPicPr>
            <a:picLocks noChangeAspect="1"/>
          </p:cNvPicPr>
          <p:nvPr/>
        </p:nvPicPr>
        <p:blipFill>
          <a:blip r:embed="rId5"/>
          <a:stretch>
            <a:fillRect/>
          </a:stretch>
        </p:blipFill>
        <p:spPr>
          <a:xfrm>
            <a:off x="1440180" y="1752304"/>
            <a:ext cx="2959642" cy="801747"/>
          </a:xfrm>
          <a:prstGeom prst="rect">
            <a:avLst/>
          </a:prstGeom>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683260" cy="244475"/>
          </a:xfrm>
          <a:prstGeom prst="rect">
            <a:avLst/>
          </a:prstGeom>
        </p:spPr>
        <p:txBody>
          <a:bodyPr vert="horz" wrap="square" lIns="0" tIns="17145" rIns="0" bIns="0" rtlCol="0">
            <a:spAutoFit/>
          </a:bodyPr>
          <a:lstStyle/>
          <a:p>
            <a:pPr marL="12700">
              <a:lnSpc>
                <a:spcPct val="100000"/>
              </a:lnSpc>
              <a:spcBef>
                <a:spcPts val="135"/>
              </a:spcBef>
            </a:pPr>
            <a:r>
              <a:rPr spc="35" dirty="0"/>
              <a:t>IID</a:t>
            </a:r>
            <a:r>
              <a:rPr spc="40" dirty="0"/>
              <a:t> </a:t>
            </a:r>
            <a:r>
              <a:rPr spc="75" dirty="0"/>
              <a:t>data</a:t>
            </a:r>
          </a:p>
        </p:txBody>
      </p:sp>
      <p:sp>
        <p:nvSpPr>
          <p:cNvPr id="3" name="object 3"/>
          <p:cNvSpPr/>
          <p:nvPr/>
        </p:nvSpPr>
        <p:spPr>
          <a:xfrm>
            <a:off x="337972" y="58755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96847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620229" y="1164018"/>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1329080"/>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1494142"/>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txBox="1"/>
          <p:nvPr/>
        </p:nvSpPr>
        <p:spPr>
          <a:xfrm>
            <a:off x="428777" y="495946"/>
            <a:ext cx="5179695" cy="2400935"/>
          </a:xfrm>
          <a:prstGeom prst="rect">
            <a:avLst/>
          </a:prstGeom>
        </p:spPr>
        <p:txBody>
          <a:bodyPr vert="horz" wrap="square" lIns="0" tIns="34290" rIns="0" bIns="0" rtlCol="0">
            <a:spAutoFit/>
          </a:bodyPr>
          <a:lstStyle/>
          <a:p>
            <a:pPr marL="38100" marR="440690">
              <a:lnSpc>
                <a:spcPts val="1150"/>
              </a:lnSpc>
              <a:spcBef>
                <a:spcPts val="270"/>
              </a:spcBef>
            </a:pPr>
            <a:r>
              <a:rPr sz="1100" spc="-15" dirty="0">
                <a:latin typeface="Georgia"/>
                <a:cs typeface="Georgia"/>
              </a:rPr>
              <a:t>IID</a:t>
            </a:r>
            <a:r>
              <a:rPr sz="1100" spc="95" dirty="0">
                <a:latin typeface="Georgia"/>
                <a:cs typeface="Georgia"/>
              </a:rPr>
              <a:t> </a:t>
            </a:r>
            <a:r>
              <a:rPr sz="1100" spc="-5" dirty="0">
                <a:latin typeface="Georgia"/>
                <a:cs typeface="Georgia"/>
              </a:rPr>
              <a:t>data</a:t>
            </a:r>
            <a:r>
              <a:rPr sz="1100" spc="100" dirty="0">
                <a:latin typeface="Georgia"/>
                <a:cs typeface="Georgia"/>
              </a:rPr>
              <a:t> </a:t>
            </a:r>
            <a:r>
              <a:rPr sz="1100" spc="-45" dirty="0">
                <a:latin typeface="Georgia"/>
                <a:cs typeface="Georgia"/>
              </a:rPr>
              <a:t>mean</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15" dirty="0">
                <a:latin typeface="Georgia"/>
                <a:cs typeface="Georgia"/>
              </a:rPr>
              <a:t>all</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observations</a:t>
            </a:r>
            <a:r>
              <a:rPr sz="1100" spc="100" dirty="0">
                <a:latin typeface="Georgia"/>
                <a:cs typeface="Georgia"/>
              </a:rPr>
              <a:t> </a:t>
            </a:r>
            <a:r>
              <a:rPr sz="1100" spc="-5" dirty="0">
                <a:latin typeface="Georgia"/>
                <a:cs typeface="Georgia"/>
              </a:rPr>
              <a:t>(data</a:t>
            </a:r>
            <a:r>
              <a:rPr sz="1100" spc="95" dirty="0">
                <a:latin typeface="Georgia"/>
                <a:cs typeface="Georgia"/>
              </a:rPr>
              <a:t> </a:t>
            </a:r>
            <a:r>
              <a:rPr sz="1100" spc="-25" dirty="0">
                <a:latin typeface="Georgia"/>
                <a:cs typeface="Georgia"/>
              </a:rPr>
              <a:t>points)</a:t>
            </a:r>
            <a:r>
              <a:rPr sz="1100" spc="100" dirty="0">
                <a:latin typeface="Georgia"/>
                <a:cs typeface="Georgia"/>
              </a:rPr>
              <a:t> </a:t>
            </a:r>
            <a:r>
              <a:rPr sz="1100" spc="-35" dirty="0">
                <a:latin typeface="Georgia"/>
                <a:cs typeface="Georgia"/>
              </a:rPr>
              <a:t>in</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5" dirty="0">
                <a:latin typeface="Georgia"/>
                <a:cs typeface="Georgia"/>
              </a:rPr>
              <a:t>data</a:t>
            </a:r>
            <a:r>
              <a:rPr sz="1100" spc="95" dirty="0">
                <a:latin typeface="Georgia"/>
                <a:cs typeface="Georgia"/>
              </a:rPr>
              <a:t> </a:t>
            </a:r>
            <a:r>
              <a:rPr sz="1100" spc="-40" dirty="0">
                <a:latin typeface="Georgia"/>
                <a:cs typeface="Georgia"/>
              </a:rPr>
              <a:t>sample</a:t>
            </a:r>
            <a:r>
              <a:rPr sz="1100" spc="100" dirty="0">
                <a:latin typeface="Georgia"/>
                <a:cs typeface="Georgia"/>
              </a:rPr>
              <a:t> </a:t>
            </a:r>
            <a:r>
              <a:rPr sz="1100" spc="-30" dirty="0">
                <a:latin typeface="Georgia"/>
                <a:cs typeface="Georgia"/>
              </a:rPr>
              <a:t>are </a:t>
            </a:r>
            <a:r>
              <a:rPr sz="1100" spc="-250" dirty="0">
                <a:latin typeface="Georgia"/>
                <a:cs typeface="Georgia"/>
              </a:rPr>
              <a:t> </a:t>
            </a:r>
            <a:r>
              <a:rPr sz="1100" spc="-35" dirty="0">
                <a:latin typeface="Georgia"/>
                <a:cs typeface="Georgia"/>
              </a:rPr>
              <a:t>independent</a:t>
            </a:r>
            <a:r>
              <a:rPr sz="1100" spc="95" dirty="0">
                <a:latin typeface="Georgia"/>
                <a:cs typeface="Georgia"/>
              </a:rPr>
              <a:t> </a:t>
            </a:r>
            <a:r>
              <a:rPr sz="1100" spc="-30" dirty="0">
                <a:latin typeface="Georgia"/>
                <a:cs typeface="Georgia"/>
              </a:rPr>
              <a:t>and</a:t>
            </a:r>
            <a:r>
              <a:rPr sz="1100" spc="95" dirty="0">
                <a:latin typeface="Georgia"/>
                <a:cs typeface="Georgia"/>
              </a:rPr>
              <a:t> </a:t>
            </a:r>
            <a:r>
              <a:rPr sz="1100" spc="-20" dirty="0">
                <a:latin typeface="Georgia"/>
                <a:cs typeface="Georgia"/>
              </a:rPr>
              <a:t>identically</a:t>
            </a:r>
            <a:r>
              <a:rPr sz="1100" spc="95" dirty="0">
                <a:latin typeface="Georgia"/>
                <a:cs typeface="Georgia"/>
              </a:rPr>
              <a:t> </a:t>
            </a:r>
            <a:r>
              <a:rPr sz="1100" spc="-20" dirty="0">
                <a:latin typeface="Georgia"/>
                <a:cs typeface="Georgia"/>
              </a:rPr>
              <a:t>(distributed)</a:t>
            </a:r>
            <a:r>
              <a:rPr sz="1100" spc="95" dirty="0">
                <a:latin typeface="Georgia"/>
                <a:cs typeface="Georgia"/>
              </a:rPr>
              <a:t> </a:t>
            </a:r>
            <a:r>
              <a:rPr sz="1100" spc="-40" dirty="0">
                <a:latin typeface="Georgia"/>
                <a:cs typeface="Georgia"/>
              </a:rPr>
              <a:t>drawn</a:t>
            </a:r>
            <a:r>
              <a:rPr sz="1100" spc="95" dirty="0">
                <a:latin typeface="Georgia"/>
                <a:cs typeface="Georgia"/>
              </a:rPr>
              <a:t> </a:t>
            </a:r>
            <a:r>
              <a:rPr sz="1100" spc="-45" dirty="0">
                <a:latin typeface="Georgia"/>
                <a:cs typeface="Georgia"/>
              </a:rPr>
              <a:t>from</a:t>
            </a:r>
            <a:r>
              <a:rPr sz="1100" spc="95" dirty="0">
                <a:latin typeface="Georgia"/>
                <a:cs typeface="Georgia"/>
              </a:rPr>
              <a:t> </a:t>
            </a:r>
            <a:r>
              <a:rPr sz="1100" spc="-20" dirty="0">
                <a:latin typeface="Georgia"/>
                <a:cs typeface="Georgia"/>
              </a:rPr>
              <a:t>variable(s).</a:t>
            </a:r>
            <a:endParaRPr sz="1100">
              <a:latin typeface="Georgia"/>
              <a:cs typeface="Georgia"/>
            </a:endParaRPr>
          </a:p>
          <a:p>
            <a:pPr marL="38100">
              <a:lnSpc>
                <a:spcPct val="100000"/>
              </a:lnSpc>
              <a:spcBef>
                <a:spcPts val="520"/>
              </a:spcBef>
            </a:pPr>
            <a:r>
              <a:rPr sz="1100" spc="-20" dirty="0">
                <a:latin typeface="Georgia"/>
                <a:cs typeface="Georgia"/>
              </a:rPr>
              <a:t>Univariate,</a:t>
            </a:r>
            <a:r>
              <a:rPr sz="1100" spc="95" dirty="0">
                <a:latin typeface="Georgia"/>
                <a:cs typeface="Georgia"/>
              </a:rPr>
              <a:t> </a:t>
            </a:r>
            <a:r>
              <a:rPr sz="1100" spc="-15" dirty="0">
                <a:latin typeface="Georgia"/>
                <a:cs typeface="Georgia"/>
              </a:rPr>
              <a:t>bivariate,</a:t>
            </a:r>
            <a:r>
              <a:rPr sz="1100" spc="95" dirty="0">
                <a:latin typeface="Georgia"/>
                <a:cs typeface="Georgia"/>
              </a:rPr>
              <a:t> </a:t>
            </a:r>
            <a:r>
              <a:rPr sz="1100" spc="-30" dirty="0">
                <a:latin typeface="Georgia"/>
                <a:cs typeface="Georgia"/>
              </a:rPr>
              <a:t>and</a:t>
            </a:r>
            <a:r>
              <a:rPr sz="1100" spc="90" dirty="0">
                <a:latin typeface="Georgia"/>
                <a:cs typeface="Georgia"/>
              </a:rPr>
              <a:t> </a:t>
            </a:r>
            <a:r>
              <a:rPr sz="1100" spc="-20" dirty="0">
                <a:latin typeface="Georgia"/>
                <a:cs typeface="Georgia"/>
              </a:rPr>
              <a:t>multivariate</a:t>
            </a:r>
            <a:r>
              <a:rPr sz="1100" spc="90" dirty="0">
                <a:latin typeface="Georgia"/>
                <a:cs typeface="Georgia"/>
              </a:rPr>
              <a:t> </a:t>
            </a:r>
            <a:r>
              <a:rPr sz="1100" spc="-5" dirty="0">
                <a:latin typeface="Georgia"/>
                <a:cs typeface="Georgia"/>
              </a:rPr>
              <a:t>data</a:t>
            </a:r>
            <a:r>
              <a:rPr sz="1100" spc="95" dirty="0">
                <a:latin typeface="Georgia"/>
                <a:cs typeface="Georgia"/>
              </a:rPr>
              <a:t> </a:t>
            </a:r>
            <a:r>
              <a:rPr sz="1100" spc="-30" dirty="0">
                <a:latin typeface="Georgia"/>
                <a:cs typeface="Georgia"/>
              </a:rPr>
              <a:t>described</a:t>
            </a:r>
            <a:r>
              <a:rPr sz="1100" spc="90" dirty="0">
                <a:latin typeface="Georgia"/>
                <a:cs typeface="Georgia"/>
              </a:rPr>
              <a:t> </a:t>
            </a:r>
            <a:r>
              <a:rPr sz="1100" spc="-30" dirty="0">
                <a:latin typeface="Georgia"/>
                <a:cs typeface="Georgia"/>
              </a:rPr>
              <a:t>above</a:t>
            </a:r>
            <a:r>
              <a:rPr sz="1100" spc="90" dirty="0">
                <a:latin typeface="Georgia"/>
                <a:cs typeface="Georgia"/>
              </a:rPr>
              <a:t> </a:t>
            </a:r>
            <a:r>
              <a:rPr sz="1100" spc="-30" dirty="0">
                <a:latin typeface="Georgia"/>
                <a:cs typeface="Georgia"/>
              </a:rPr>
              <a:t>are</a:t>
            </a:r>
            <a:r>
              <a:rPr sz="1100" spc="90" dirty="0">
                <a:latin typeface="Georgia"/>
                <a:cs typeface="Georgia"/>
              </a:rPr>
              <a:t> </a:t>
            </a:r>
            <a:r>
              <a:rPr sz="1100" spc="-45" dirty="0">
                <a:latin typeface="Georgia"/>
                <a:cs typeface="Georgia"/>
              </a:rPr>
              <a:t>assumed</a:t>
            </a:r>
            <a:r>
              <a:rPr sz="1100" spc="95" dirty="0">
                <a:latin typeface="Georgia"/>
                <a:cs typeface="Georgia"/>
              </a:rPr>
              <a:t> </a:t>
            </a:r>
            <a:r>
              <a:rPr sz="1100" spc="-10" dirty="0">
                <a:latin typeface="Georgia"/>
                <a:cs typeface="Georgia"/>
              </a:rPr>
              <a:t>to</a:t>
            </a:r>
            <a:r>
              <a:rPr sz="1100" spc="90" dirty="0">
                <a:latin typeface="Georgia"/>
                <a:cs typeface="Georgia"/>
              </a:rPr>
              <a:t> </a:t>
            </a:r>
            <a:r>
              <a:rPr sz="1100" spc="-20" dirty="0">
                <a:latin typeface="Georgia"/>
                <a:cs typeface="Georgia"/>
              </a:rPr>
              <a:t>be</a:t>
            </a:r>
            <a:r>
              <a:rPr sz="1100" spc="90" dirty="0">
                <a:latin typeface="Georgia"/>
                <a:cs typeface="Georgia"/>
              </a:rPr>
              <a:t> </a:t>
            </a:r>
            <a:r>
              <a:rPr sz="1100" spc="-15" dirty="0">
                <a:latin typeface="Georgia"/>
                <a:cs typeface="Georgia"/>
              </a:rPr>
              <a:t>IID.</a:t>
            </a:r>
            <a:endParaRPr sz="1100">
              <a:latin typeface="Georgia"/>
              <a:cs typeface="Georgia"/>
            </a:endParaRPr>
          </a:p>
          <a:p>
            <a:pPr marL="314960">
              <a:lnSpc>
                <a:spcPct val="100000"/>
              </a:lnSpc>
              <a:spcBef>
                <a:spcPts val="280"/>
              </a:spcBef>
            </a:pPr>
            <a:r>
              <a:rPr sz="1000" spc="-20" dirty="0">
                <a:latin typeface="Georgia"/>
                <a:cs typeface="Georgia"/>
              </a:rPr>
              <a:t>Univariate</a:t>
            </a:r>
            <a:r>
              <a:rPr sz="1000" spc="90" dirty="0">
                <a:latin typeface="Georgia"/>
                <a:cs typeface="Georgia"/>
              </a:rPr>
              <a:t> </a:t>
            </a:r>
            <a:r>
              <a:rPr sz="1000" spc="-10" dirty="0">
                <a:latin typeface="Georgia"/>
                <a:cs typeface="Georgia"/>
              </a:rPr>
              <a:t>data:</a:t>
            </a:r>
            <a:r>
              <a:rPr sz="1000" spc="200" dirty="0">
                <a:latin typeface="Georgia"/>
                <a:cs typeface="Georgia"/>
              </a:rPr>
              <a:t> </a:t>
            </a:r>
            <a:r>
              <a:rPr sz="1000" i="1" spc="125" dirty="0">
                <a:latin typeface="Calibri"/>
                <a:cs typeface="Calibri"/>
              </a:rPr>
              <a:t>x</a:t>
            </a:r>
            <a:r>
              <a:rPr sz="1050" i="1" spc="187" baseline="-11904" dirty="0">
                <a:latin typeface="Calibri"/>
                <a:cs typeface="Calibri"/>
              </a:rPr>
              <a:t>i</a:t>
            </a:r>
            <a:r>
              <a:rPr sz="1050" i="1" spc="337" baseline="-11904" dirty="0">
                <a:latin typeface="Calibri"/>
                <a:cs typeface="Calibri"/>
              </a:rPr>
              <a:t> </a:t>
            </a:r>
            <a:r>
              <a:rPr sz="1000" spc="60" dirty="0">
                <a:latin typeface="Georgia"/>
                <a:cs typeface="Georgia"/>
              </a:rPr>
              <a:t>(</a:t>
            </a:r>
            <a:r>
              <a:rPr sz="1000" i="1" spc="60" dirty="0">
                <a:latin typeface="Calibri"/>
                <a:cs typeface="Calibri"/>
              </a:rPr>
              <a:t>i</a:t>
            </a:r>
            <a:r>
              <a:rPr sz="1000" i="1" spc="50" dirty="0">
                <a:latin typeface="Calibri"/>
                <a:cs typeface="Calibri"/>
              </a:rPr>
              <a:t> </a:t>
            </a:r>
            <a:r>
              <a:rPr sz="1000" spc="275" dirty="0">
                <a:latin typeface="Calibri"/>
                <a:cs typeface="Calibri"/>
              </a:rPr>
              <a:t>=</a:t>
            </a:r>
            <a:r>
              <a:rPr sz="1000" spc="55" dirty="0">
                <a:latin typeface="Calibri"/>
                <a:cs typeface="Calibri"/>
              </a:rPr>
              <a:t> </a:t>
            </a:r>
            <a:r>
              <a:rPr sz="1000" spc="25" dirty="0">
                <a:latin typeface="Calibri"/>
                <a:cs typeface="Calibri"/>
              </a:rPr>
              <a:t>1</a:t>
            </a:r>
            <a:r>
              <a:rPr sz="1000" i="1" spc="25" dirty="0">
                <a:latin typeface="Calibri"/>
                <a:cs typeface="Calibri"/>
              </a:rPr>
              <a:t>..n</a:t>
            </a:r>
            <a:r>
              <a:rPr sz="1000" spc="25" dirty="0">
                <a:latin typeface="Georgia"/>
                <a:cs typeface="Georgia"/>
              </a:rPr>
              <a:t>)</a:t>
            </a:r>
            <a:r>
              <a:rPr sz="1000" spc="90" dirty="0">
                <a:latin typeface="Georgia"/>
                <a:cs typeface="Georgia"/>
              </a:rPr>
              <a:t> </a:t>
            </a:r>
            <a:r>
              <a:rPr sz="1000" spc="-30" dirty="0">
                <a:latin typeface="Georgia"/>
                <a:cs typeface="Georgia"/>
              </a:rPr>
              <a:t>are</a:t>
            </a:r>
            <a:r>
              <a:rPr sz="1000" spc="95" dirty="0">
                <a:latin typeface="Georgia"/>
                <a:cs typeface="Georgia"/>
              </a:rPr>
              <a:t> </a:t>
            </a:r>
            <a:r>
              <a:rPr sz="1000" spc="-15" dirty="0">
                <a:latin typeface="Georgia"/>
                <a:cs typeface="Georgia"/>
              </a:rPr>
              <a:t>i.i.d</a:t>
            </a:r>
            <a:r>
              <a:rPr sz="1000" spc="90" dirty="0">
                <a:latin typeface="Georgia"/>
                <a:cs typeface="Georgia"/>
              </a:rPr>
              <a:t> </a:t>
            </a:r>
            <a:r>
              <a:rPr sz="1000" spc="-35" dirty="0">
                <a:latin typeface="Georgia"/>
                <a:cs typeface="Georgia"/>
              </a:rPr>
              <a:t>from</a:t>
            </a:r>
            <a:r>
              <a:rPr sz="1000" spc="90" dirty="0">
                <a:latin typeface="Georgia"/>
                <a:cs typeface="Georgia"/>
              </a:rPr>
              <a:t> </a:t>
            </a:r>
            <a:r>
              <a:rPr sz="1000" spc="-10" dirty="0">
                <a:latin typeface="Georgia"/>
                <a:cs typeface="Georgia"/>
              </a:rPr>
              <a:t>variable/attribute</a:t>
            </a:r>
            <a:r>
              <a:rPr sz="1000" spc="95" dirty="0">
                <a:latin typeface="Georgia"/>
                <a:cs typeface="Georgia"/>
              </a:rPr>
              <a:t> </a:t>
            </a:r>
            <a:r>
              <a:rPr sz="1000" i="1" spc="190" dirty="0">
                <a:latin typeface="Calibri"/>
                <a:cs typeface="Calibri"/>
              </a:rPr>
              <a:t>X</a:t>
            </a:r>
            <a:r>
              <a:rPr sz="1000" spc="190" dirty="0">
                <a:latin typeface="Georgia"/>
                <a:cs typeface="Georgia"/>
              </a:rPr>
              <a:t>.</a:t>
            </a:r>
            <a:endParaRPr sz="1000">
              <a:latin typeface="Georgia"/>
              <a:cs typeface="Georgia"/>
            </a:endParaRPr>
          </a:p>
          <a:p>
            <a:pPr marL="314960" marR="30480">
              <a:lnSpc>
                <a:spcPct val="108300"/>
              </a:lnSpc>
            </a:pPr>
            <a:r>
              <a:rPr sz="1000" spc="-10" dirty="0">
                <a:latin typeface="Georgia"/>
                <a:cs typeface="Georgia"/>
              </a:rPr>
              <a:t>Bivariate data:</a:t>
            </a:r>
            <a:r>
              <a:rPr sz="1000" spc="-5" dirty="0">
                <a:latin typeface="Georgia"/>
                <a:cs typeface="Georgia"/>
              </a:rPr>
              <a:t> </a:t>
            </a:r>
            <a:r>
              <a:rPr sz="1000" spc="100" dirty="0">
                <a:latin typeface="Calibri"/>
                <a:cs typeface="Calibri"/>
              </a:rPr>
              <a:t>(</a:t>
            </a:r>
            <a:r>
              <a:rPr sz="1000" i="1" spc="100" dirty="0">
                <a:latin typeface="Calibri"/>
                <a:cs typeface="Calibri"/>
              </a:rPr>
              <a:t>x</a:t>
            </a:r>
            <a:r>
              <a:rPr sz="1050" i="1" spc="150" baseline="-11904" dirty="0">
                <a:latin typeface="Calibri"/>
                <a:cs typeface="Calibri"/>
              </a:rPr>
              <a:t>i</a:t>
            </a:r>
            <a:r>
              <a:rPr sz="1000" i="1" spc="100" dirty="0">
                <a:latin typeface="Calibri"/>
                <a:cs typeface="Calibri"/>
              </a:rPr>
              <a:t>, </a:t>
            </a:r>
            <a:r>
              <a:rPr sz="1000" i="1" spc="95" dirty="0">
                <a:latin typeface="Calibri"/>
                <a:cs typeface="Calibri"/>
              </a:rPr>
              <a:t>y</a:t>
            </a:r>
            <a:r>
              <a:rPr sz="1050" i="1" spc="142" baseline="-11904" dirty="0">
                <a:latin typeface="Calibri"/>
                <a:cs typeface="Calibri"/>
              </a:rPr>
              <a:t>i</a:t>
            </a:r>
            <a:r>
              <a:rPr sz="1000" spc="95" dirty="0">
                <a:latin typeface="Calibri"/>
                <a:cs typeface="Calibri"/>
              </a:rPr>
              <a:t>) </a:t>
            </a:r>
            <a:r>
              <a:rPr sz="1000" spc="60" dirty="0">
                <a:latin typeface="Georgia"/>
                <a:cs typeface="Georgia"/>
              </a:rPr>
              <a:t>(</a:t>
            </a:r>
            <a:r>
              <a:rPr sz="1000" i="1" spc="60" dirty="0">
                <a:latin typeface="Calibri"/>
                <a:cs typeface="Calibri"/>
              </a:rPr>
              <a:t>i </a:t>
            </a:r>
            <a:r>
              <a:rPr sz="1000" spc="275" dirty="0">
                <a:latin typeface="Calibri"/>
                <a:cs typeface="Calibri"/>
              </a:rPr>
              <a:t>= </a:t>
            </a:r>
            <a:r>
              <a:rPr sz="1000" spc="25" dirty="0">
                <a:latin typeface="Calibri"/>
                <a:cs typeface="Calibri"/>
              </a:rPr>
              <a:t>1</a:t>
            </a:r>
            <a:r>
              <a:rPr sz="1000" i="1" spc="25" dirty="0">
                <a:latin typeface="Calibri"/>
                <a:cs typeface="Calibri"/>
              </a:rPr>
              <a:t>..n</a:t>
            </a:r>
            <a:r>
              <a:rPr sz="1000" spc="25" dirty="0">
                <a:latin typeface="Georgia"/>
                <a:cs typeface="Georgia"/>
              </a:rPr>
              <a:t>) </a:t>
            </a:r>
            <a:r>
              <a:rPr sz="1000" spc="-30" dirty="0">
                <a:latin typeface="Georgia"/>
                <a:cs typeface="Georgia"/>
              </a:rPr>
              <a:t>are</a:t>
            </a:r>
            <a:r>
              <a:rPr sz="1000" spc="-25" dirty="0">
                <a:latin typeface="Georgia"/>
                <a:cs typeface="Georgia"/>
              </a:rPr>
              <a:t> </a:t>
            </a:r>
            <a:r>
              <a:rPr sz="1000" spc="-15" dirty="0">
                <a:latin typeface="Georgia"/>
                <a:cs typeface="Georgia"/>
              </a:rPr>
              <a:t>i.i.d </a:t>
            </a:r>
            <a:r>
              <a:rPr sz="1000" spc="-35" dirty="0">
                <a:latin typeface="Georgia"/>
                <a:cs typeface="Georgia"/>
              </a:rPr>
              <a:t>from</a:t>
            </a:r>
            <a:r>
              <a:rPr sz="1000" spc="-30" dirty="0">
                <a:latin typeface="Georgia"/>
                <a:cs typeface="Georgia"/>
              </a:rPr>
              <a:t> two</a:t>
            </a:r>
            <a:r>
              <a:rPr sz="1000" spc="-25" dirty="0">
                <a:latin typeface="Georgia"/>
                <a:cs typeface="Georgia"/>
              </a:rPr>
              <a:t> </a:t>
            </a:r>
            <a:r>
              <a:rPr sz="1000" spc="-15" dirty="0">
                <a:latin typeface="Georgia"/>
                <a:cs typeface="Georgia"/>
              </a:rPr>
              <a:t>variables/attributes </a:t>
            </a:r>
            <a:r>
              <a:rPr sz="1000" spc="130" dirty="0">
                <a:latin typeface="Georgia"/>
                <a:cs typeface="Georgia"/>
              </a:rPr>
              <a:t>(</a:t>
            </a:r>
            <a:r>
              <a:rPr sz="1000" i="1" spc="130" dirty="0">
                <a:latin typeface="Calibri"/>
                <a:cs typeface="Calibri"/>
              </a:rPr>
              <a:t>X</a:t>
            </a:r>
            <a:r>
              <a:rPr sz="1000" spc="130" dirty="0">
                <a:latin typeface="Georgia"/>
                <a:cs typeface="Georgia"/>
              </a:rPr>
              <a:t>, </a:t>
            </a:r>
            <a:r>
              <a:rPr sz="1000" i="1" spc="90" dirty="0">
                <a:latin typeface="Calibri"/>
                <a:cs typeface="Calibri"/>
              </a:rPr>
              <a:t>Y </a:t>
            </a:r>
            <a:r>
              <a:rPr sz="1000" spc="5" dirty="0">
                <a:latin typeface="Georgia"/>
                <a:cs typeface="Georgia"/>
              </a:rPr>
              <a:t>). </a:t>
            </a:r>
            <a:r>
              <a:rPr sz="1000" spc="10" dirty="0">
                <a:latin typeface="Georgia"/>
                <a:cs typeface="Georgia"/>
              </a:rPr>
              <a:t> </a:t>
            </a:r>
            <a:r>
              <a:rPr sz="1000" spc="-10" dirty="0">
                <a:latin typeface="Georgia"/>
                <a:cs typeface="Georgia"/>
              </a:rPr>
              <a:t>Multivariate</a:t>
            </a:r>
            <a:r>
              <a:rPr sz="1000" spc="75" dirty="0">
                <a:latin typeface="Georgia"/>
                <a:cs typeface="Georgia"/>
              </a:rPr>
              <a:t> </a:t>
            </a:r>
            <a:r>
              <a:rPr sz="1000" spc="-10" dirty="0">
                <a:latin typeface="Georgia"/>
                <a:cs typeface="Georgia"/>
              </a:rPr>
              <a:t>data:</a:t>
            </a:r>
            <a:r>
              <a:rPr sz="1000" spc="190" dirty="0">
                <a:latin typeface="Georgia"/>
                <a:cs typeface="Georgia"/>
              </a:rPr>
              <a:t> </a:t>
            </a:r>
            <a:r>
              <a:rPr sz="1000" spc="90" dirty="0">
                <a:latin typeface="Calibri"/>
                <a:cs typeface="Calibri"/>
              </a:rPr>
              <a:t>(</a:t>
            </a:r>
            <a:r>
              <a:rPr sz="1000" i="1" spc="90" dirty="0">
                <a:latin typeface="Calibri"/>
                <a:cs typeface="Calibri"/>
              </a:rPr>
              <a:t>x</a:t>
            </a:r>
            <a:r>
              <a:rPr sz="1050" i="1" spc="135" baseline="-11904" dirty="0">
                <a:latin typeface="Calibri"/>
                <a:cs typeface="Calibri"/>
              </a:rPr>
              <a:t>i</a:t>
            </a:r>
            <a:r>
              <a:rPr sz="1050" spc="135" baseline="-11904" dirty="0">
                <a:latin typeface="Calibri"/>
                <a:cs typeface="Calibri"/>
              </a:rPr>
              <a:t>1</a:t>
            </a:r>
            <a:r>
              <a:rPr sz="1000" i="1" spc="90" dirty="0">
                <a:latin typeface="Calibri"/>
                <a:cs typeface="Calibri"/>
              </a:rPr>
              <a:t>,</a:t>
            </a:r>
            <a:r>
              <a:rPr sz="1000" i="1" spc="-55" dirty="0">
                <a:latin typeface="Calibri"/>
                <a:cs typeface="Calibri"/>
              </a:rPr>
              <a:t> </a:t>
            </a:r>
            <a:r>
              <a:rPr sz="1000" i="1" spc="90" dirty="0">
                <a:latin typeface="Calibri"/>
                <a:cs typeface="Calibri"/>
              </a:rPr>
              <a:t>x</a:t>
            </a:r>
            <a:r>
              <a:rPr sz="1050" i="1" spc="135" baseline="-11904" dirty="0">
                <a:latin typeface="Calibri"/>
                <a:cs typeface="Calibri"/>
              </a:rPr>
              <a:t>i</a:t>
            </a:r>
            <a:r>
              <a:rPr sz="1050" spc="135" baseline="-11904" dirty="0">
                <a:latin typeface="Calibri"/>
                <a:cs typeface="Calibri"/>
              </a:rPr>
              <a:t>2</a:t>
            </a:r>
            <a:r>
              <a:rPr sz="1000" i="1" spc="90" dirty="0">
                <a:latin typeface="Calibri"/>
                <a:cs typeface="Calibri"/>
              </a:rPr>
              <a:t>,</a:t>
            </a:r>
            <a:r>
              <a:rPr sz="1000" i="1" spc="-55"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55" dirty="0">
                <a:latin typeface="Calibri"/>
                <a:cs typeface="Calibri"/>
              </a:rPr>
              <a:t> </a:t>
            </a:r>
            <a:r>
              <a:rPr sz="1000" i="1" spc="25" dirty="0">
                <a:latin typeface="Calibri"/>
                <a:cs typeface="Calibri"/>
              </a:rPr>
              <a:t>,</a:t>
            </a:r>
            <a:r>
              <a:rPr sz="1000" i="1" spc="-60" dirty="0">
                <a:latin typeface="Calibri"/>
                <a:cs typeface="Calibri"/>
              </a:rPr>
              <a:t> </a:t>
            </a:r>
            <a:r>
              <a:rPr sz="1000" i="1" spc="110" dirty="0">
                <a:latin typeface="Calibri"/>
                <a:cs typeface="Calibri"/>
              </a:rPr>
              <a:t>x</a:t>
            </a:r>
            <a:r>
              <a:rPr sz="1050" i="1" spc="165" baseline="-11904" dirty="0">
                <a:latin typeface="Calibri"/>
                <a:cs typeface="Calibri"/>
              </a:rPr>
              <a:t>id</a:t>
            </a:r>
            <a:r>
              <a:rPr sz="1000" spc="110" dirty="0">
                <a:latin typeface="Calibri"/>
                <a:cs typeface="Calibri"/>
              </a:rPr>
              <a:t>)</a:t>
            </a:r>
            <a:r>
              <a:rPr sz="1000" spc="90" dirty="0">
                <a:latin typeface="Calibri"/>
                <a:cs typeface="Calibri"/>
              </a:rPr>
              <a:t> </a:t>
            </a:r>
            <a:r>
              <a:rPr sz="1000" spc="60" dirty="0">
                <a:latin typeface="Georgia"/>
                <a:cs typeface="Georgia"/>
              </a:rPr>
              <a:t>(</a:t>
            </a:r>
            <a:r>
              <a:rPr sz="1000" i="1" spc="60" dirty="0">
                <a:latin typeface="Calibri"/>
                <a:cs typeface="Calibri"/>
              </a:rPr>
              <a:t>i</a:t>
            </a:r>
            <a:r>
              <a:rPr sz="1000" i="1" spc="55" dirty="0">
                <a:latin typeface="Calibri"/>
                <a:cs typeface="Calibri"/>
              </a:rPr>
              <a:t> </a:t>
            </a:r>
            <a:r>
              <a:rPr sz="1000" spc="275" dirty="0">
                <a:latin typeface="Calibri"/>
                <a:cs typeface="Calibri"/>
              </a:rPr>
              <a:t>=</a:t>
            </a:r>
            <a:r>
              <a:rPr sz="1000" spc="55" dirty="0">
                <a:latin typeface="Calibri"/>
                <a:cs typeface="Calibri"/>
              </a:rPr>
              <a:t> </a:t>
            </a:r>
            <a:r>
              <a:rPr sz="1000" spc="25" dirty="0">
                <a:latin typeface="Calibri"/>
                <a:cs typeface="Calibri"/>
              </a:rPr>
              <a:t>1</a:t>
            </a:r>
            <a:r>
              <a:rPr sz="1000" i="1" spc="25" dirty="0">
                <a:latin typeface="Calibri"/>
                <a:cs typeface="Calibri"/>
              </a:rPr>
              <a:t>..n</a:t>
            </a:r>
            <a:r>
              <a:rPr sz="1000" spc="25" dirty="0">
                <a:latin typeface="Georgia"/>
                <a:cs typeface="Georgia"/>
              </a:rPr>
              <a:t>)</a:t>
            </a:r>
            <a:r>
              <a:rPr sz="1000" spc="75" dirty="0">
                <a:latin typeface="Georgia"/>
                <a:cs typeface="Georgia"/>
              </a:rPr>
              <a:t> </a:t>
            </a:r>
            <a:r>
              <a:rPr sz="1000" spc="-30" dirty="0">
                <a:latin typeface="Georgia"/>
                <a:cs typeface="Georgia"/>
              </a:rPr>
              <a:t>are</a:t>
            </a:r>
            <a:r>
              <a:rPr sz="1000" spc="80" dirty="0">
                <a:latin typeface="Georgia"/>
                <a:cs typeface="Georgia"/>
              </a:rPr>
              <a:t> </a:t>
            </a:r>
            <a:r>
              <a:rPr sz="1000" spc="-15" dirty="0">
                <a:latin typeface="Georgia"/>
                <a:cs typeface="Georgia"/>
              </a:rPr>
              <a:t>i.i.d</a:t>
            </a:r>
            <a:r>
              <a:rPr sz="1000" spc="75" dirty="0">
                <a:latin typeface="Georgia"/>
                <a:cs typeface="Georgia"/>
              </a:rPr>
              <a:t> </a:t>
            </a:r>
            <a:r>
              <a:rPr sz="1000" spc="-35" dirty="0">
                <a:latin typeface="Georgia"/>
                <a:cs typeface="Georgia"/>
              </a:rPr>
              <a:t>from</a:t>
            </a:r>
            <a:r>
              <a:rPr sz="1000" spc="75" dirty="0">
                <a:latin typeface="Georgia"/>
                <a:cs typeface="Georgia"/>
              </a:rPr>
              <a:t> </a:t>
            </a:r>
            <a:r>
              <a:rPr sz="1000" i="1" dirty="0">
                <a:latin typeface="Calibri"/>
                <a:cs typeface="Calibri"/>
              </a:rPr>
              <a:t>d</a:t>
            </a:r>
            <a:r>
              <a:rPr sz="1000" i="1" spc="90" dirty="0">
                <a:latin typeface="Calibri"/>
                <a:cs typeface="Calibri"/>
              </a:rPr>
              <a:t> </a:t>
            </a:r>
            <a:r>
              <a:rPr sz="1000" spc="-15" dirty="0">
                <a:latin typeface="Georgia"/>
                <a:cs typeface="Georgia"/>
              </a:rPr>
              <a:t>variables/attributes</a:t>
            </a:r>
            <a:r>
              <a:rPr sz="1000" spc="75" dirty="0">
                <a:latin typeface="Georgia"/>
                <a:cs typeface="Georgia"/>
              </a:rPr>
              <a:t> </a:t>
            </a:r>
            <a:r>
              <a:rPr sz="1000" spc="100" dirty="0">
                <a:latin typeface="Georgia"/>
                <a:cs typeface="Georgia"/>
              </a:rPr>
              <a:t>(</a:t>
            </a:r>
            <a:r>
              <a:rPr sz="1000" i="1" spc="100" dirty="0">
                <a:latin typeface="Calibri"/>
                <a:cs typeface="Calibri"/>
              </a:rPr>
              <a:t>X</a:t>
            </a:r>
            <a:r>
              <a:rPr sz="1050" spc="150" baseline="-11904" dirty="0">
                <a:latin typeface="Calibri"/>
                <a:cs typeface="Calibri"/>
              </a:rPr>
              <a:t>1</a:t>
            </a:r>
            <a:r>
              <a:rPr sz="1000" spc="100" dirty="0">
                <a:latin typeface="Georgia"/>
                <a:cs typeface="Georgia"/>
              </a:rPr>
              <a:t>,</a:t>
            </a:r>
            <a:endParaRPr sz="1000">
              <a:latin typeface="Georgia"/>
              <a:cs typeface="Georgia"/>
            </a:endParaRPr>
          </a:p>
          <a:p>
            <a:pPr marL="314960">
              <a:lnSpc>
                <a:spcPts val="1015"/>
              </a:lnSpc>
            </a:pPr>
            <a:r>
              <a:rPr sz="1000" i="1" spc="305" dirty="0">
                <a:latin typeface="Calibri"/>
                <a:cs typeface="Calibri"/>
              </a:rPr>
              <a:t>X</a:t>
            </a:r>
            <a:r>
              <a:rPr sz="1050" spc="135" baseline="-11904" dirty="0">
                <a:latin typeface="Calibri"/>
                <a:cs typeface="Calibri"/>
              </a:rPr>
              <a:t>2</a:t>
            </a:r>
            <a:r>
              <a:rPr sz="1000" spc="5" dirty="0">
                <a:latin typeface="Georgia"/>
                <a:cs typeface="Georgia"/>
              </a:rPr>
              <a:t>,</a:t>
            </a:r>
            <a:r>
              <a:rPr sz="1000" spc="90" dirty="0">
                <a:latin typeface="Georgia"/>
                <a:cs typeface="Georgia"/>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spc="5" dirty="0">
                <a:latin typeface="Georgia"/>
                <a:cs typeface="Georgia"/>
              </a:rPr>
              <a:t>,</a:t>
            </a:r>
            <a:r>
              <a:rPr sz="1000" spc="90" dirty="0">
                <a:latin typeface="Georgia"/>
                <a:cs typeface="Georgia"/>
              </a:rPr>
              <a:t> </a:t>
            </a:r>
            <a:r>
              <a:rPr sz="1000" i="1" spc="305" dirty="0">
                <a:latin typeface="Calibri"/>
                <a:cs typeface="Calibri"/>
              </a:rPr>
              <a:t>X</a:t>
            </a:r>
            <a:r>
              <a:rPr sz="1050" i="1" spc="150" baseline="-11904" dirty="0">
                <a:latin typeface="Calibri"/>
                <a:cs typeface="Calibri"/>
              </a:rPr>
              <a:t>d</a:t>
            </a:r>
            <a:r>
              <a:rPr sz="1000" spc="5" dirty="0">
                <a:latin typeface="Georgia"/>
                <a:cs typeface="Georgia"/>
              </a:rPr>
              <a:t>).</a:t>
            </a:r>
            <a:endParaRPr sz="1000">
              <a:latin typeface="Georgia"/>
              <a:cs typeface="Georgia"/>
            </a:endParaRPr>
          </a:p>
          <a:p>
            <a:pPr marL="38100" marR="330835">
              <a:lnSpc>
                <a:spcPts val="1150"/>
              </a:lnSpc>
              <a:spcBef>
                <a:spcPts val="955"/>
              </a:spcBef>
            </a:pPr>
            <a:r>
              <a:rPr sz="1100" spc="-45" dirty="0">
                <a:latin typeface="Georgia"/>
                <a:cs typeface="Georgia"/>
              </a:rPr>
              <a:t>However,</a:t>
            </a:r>
            <a:r>
              <a:rPr sz="1100" spc="95" dirty="0">
                <a:latin typeface="Georgia"/>
                <a:cs typeface="Georgia"/>
              </a:rPr>
              <a:t> </a:t>
            </a:r>
            <a:r>
              <a:rPr sz="1100" spc="-15" dirty="0">
                <a:latin typeface="Georgia"/>
                <a:cs typeface="Georgia"/>
              </a:rPr>
              <a:t>i.i.d</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15" dirty="0">
                <a:latin typeface="Georgia"/>
                <a:cs typeface="Georgia"/>
              </a:rPr>
              <a:t>a</a:t>
            </a:r>
            <a:r>
              <a:rPr sz="1100" spc="95" dirty="0">
                <a:latin typeface="Georgia"/>
                <a:cs typeface="Georgia"/>
              </a:rPr>
              <a:t> </a:t>
            </a:r>
            <a:r>
              <a:rPr sz="1100" spc="-25" dirty="0">
                <a:latin typeface="Georgia"/>
                <a:cs typeface="Georgia"/>
              </a:rPr>
              <a:t>strong</a:t>
            </a:r>
            <a:r>
              <a:rPr sz="1100" spc="95" dirty="0">
                <a:latin typeface="Georgia"/>
                <a:cs typeface="Georgia"/>
              </a:rPr>
              <a:t> </a:t>
            </a:r>
            <a:r>
              <a:rPr sz="1100" spc="-30" dirty="0">
                <a:latin typeface="Georgia"/>
                <a:cs typeface="Georgia"/>
              </a:rPr>
              <a:t>assumption.</a:t>
            </a:r>
            <a:r>
              <a:rPr sz="1100" spc="-15" dirty="0">
                <a:latin typeface="Georgia"/>
                <a:cs typeface="Georgia"/>
              </a:rPr>
              <a:t> </a:t>
            </a:r>
            <a:r>
              <a:rPr sz="1100" spc="-45" dirty="0">
                <a:latin typeface="Georgia"/>
                <a:cs typeface="Georgia"/>
              </a:rPr>
              <a:t>In</a:t>
            </a:r>
            <a:r>
              <a:rPr sz="1100" spc="95" dirty="0">
                <a:latin typeface="Georgia"/>
                <a:cs typeface="Georgia"/>
              </a:rPr>
              <a:t> </a:t>
            </a:r>
            <a:r>
              <a:rPr sz="1100" spc="-25" dirty="0">
                <a:latin typeface="Georgia"/>
                <a:cs typeface="Georgia"/>
              </a:rPr>
              <a:t>reality,</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30" dirty="0">
                <a:latin typeface="Georgia"/>
                <a:cs typeface="Georgia"/>
              </a:rPr>
              <a:t>points</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20" dirty="0">
                <a:latin typeface="Georgia"/>
                <a:cs typeface="Georgia"/>
              </a:rPr>
              <a:t>not</a:t>
            </a:r>
            <a:r>
              <a:rPr sz="1100" spc="95" dirty="0">
                <a:latin typeface="Georgia"/>
                <a:cs typeface="Georgia"/>
              </a:rPr>
              <a:t> </a:t>
            </a:r>
            <a:r>
              <a:rPr sz="1100" spc="-25" dirty="0">
                <a:latin typeface="Georgia"/>
                <a:cs typeface="Georgia"/>
              </a:rPr>
              <a:t>completely </a:t>
            </a:r>
            <a:r>
              <a:rPr sz="1100" spc="-254" dirty="0">
                <a:latin typeface="Georgia"/>
                <a:cs typeface="Georgia"/>
              </a:rPr>
              <a:t> </a:t>
            </a:r>
            <a:r>
              <a:rPr sz="1100" spc="-35" dirty="0">
                <a:latin typeface="Georgia"/>
                <a:cs typeface="Georgia"/>
              </a:rPr>
              <a:t>independent.</a:t>
            </a:r>
            <a:r>
              <a:rPr sz="1100" dirty="0">
                <a:latin typeface="Georgia"/>
                <a:cs typeface="Georgia"/>
              </a:rPr>
              <a:t> </a:t>
            </a:r>
            <a:r>
              <a:rPr sz="1100" spc="-15" dirty="0">
                <a:latin typeface="Georgia"/>
                <a:cs typeface="Georgia"/>
              </a:rPr>
              <a:t>There</a:t>
            </a:r>
            <a:r>
              <a:rPr sz="1100" spc="100" dirty="0">
                <a:latin typeface="Georgia"/>
                <a:cs typeface="Georgia"/>
              </a:rPr>
              <a:t> </a:t>
            </a:r>
            <a:r>
              <a:rPr sz="1100" spc="-30" dirty="0">
                <a:latin typeface="Georgia"/>
                <a:cs typeface="Georgia"/>
              </a:rPr>
              <a:t>are</a:t>
            </a:r>
            <a:r>
              <a:rPr sz="1100" spc="100" dirty="0">
                <a:latin typeface="Georgia"/>
                <a:cs typeface="Georgia"/>
              </a:rPr>
              <a:t> </a:t>
            </a:r>
            <a:r>
              <a:rPr sz="1100" spc="-55" dirty="0">
                <a:latin typeface="Georgia"/>
                <a:cs typeface="Georgia"/>
              </a:rPr>
              <a:t>some</a:t>
            </a:r>
            <a:r>
              <a:rPr sz="1100" spc="100" dirty="0">
                <a:latin typeface="Georgia"/>
                <a:cs typeface="Georgia"/>
              </a:rPr>
              <a:t> </a:t>
            </a:r>
            <a:r>
              <a:rPr sz="1100" spc="-15" dirty="0">
                <a:latin typeface="Georgia"/>
                <a:cs typeface="Georgia"/>
              </a:rPr>
              <a:t>explicit</a:t>
            </a:r>
            <a:r>
              <a:rPr sz="1100" spc="100" dirty="0">
                <a:latin typeface="Georgia"/>
                <a:cs typeface="Georgia"/>
              </a:rPr>
              <a:t> </a:t>
            </a:r>
            <a:r>
              <a:rPr sz="1100" spc="-40" dirty="0">
                <a:latin typeface="Georgia"/>
                <a:cs typeface="Georgia"/>
              </a:rPr>
              <a:t>or</a:t>
            </a:r>
            <a:r>
              <a:rPr sz="1100" spc="100" dirty="0">
                <a:latin typeface="Georgia"/>
                <a:cs typeface="Georgia"/>
              </a:rPr>
              <a:t> </a:t>
            </a:r>
            <a:r>
              <a:rPr sz="1100" spc="-20" dirty="0">
                <a:latin typeface="Georgia"/>
                <a:cs typeface="Georgia"/>
              </a:rPr>
              <a:t>implicit</a:t>
            </a:r>
            <a:r>
              <a:rPr sz="1100" spc="100" dirty="0">
                <a:latin typeface="Georgia"/>
                <a:cs typeface="Georgia"/>
              </a:rPr>
              <a:t> </a:t>
            </a:r>
            <a:r>
              <a:rPr sz="1100" spc="-40" dirty="0">
                <a:latin typeface="Georgia"/>
                <a:cs typeface="Georgia"/>
              </a:rPr>
              <a:t>dependencies</a:t>
            </a:r>
            <a:r>
              <a:rPr sz="1100" spc="100" dirty="0">
                <a:latin typeface="Georgia"/>
                <a:cs typeface="Georgia"/>
              </a:rPr>
              <a:t> </a:t>
            </a:r>
            <a:r>
              <a:rPr sz="1100" spc="-40" dirty="0">
                <a:latin typeface="Georgia"/>
                <a:cs typeface="Georgia"/>
              </a:rPr>
              <a:t>among</a:t>
            </a:r>
            <a:r>
              <a:rPr sz="1100" spc="100" dirty="0">
                <a:latin typeface="Georgia"/>
                <a:cs typeface="Georgia"/>
              </a:rPr>
              <a:t> </a:t>
            </a:r>
            <a:r>
              <a:rPr sz="1100" spc="-30" dirty="0">
                <a:latin typeface="Georgia"/>
                <a:cs typeface="Georgia"/>
              </a:rPr>
              <a:t>them.</a:t>
            </a:r>
            <a:endParaRPr sz="1100">
              <a:latin typeface="Georgia"/>
              <a:cs typeface="Georgia"/>
            </a:endParaRPr>
          </a:p>
          <a:p>
            <a:pPr marL="38100" marR="57150">
              <a:lnSpc>
                <a:spcPts val="1150"/>
              </a:lnSpc>
              <a:spcBef>
                <a:spcPts val="725"/>
              </a:spcBef>
            </a:pPr>
            <a:r>
              <a:rPr sz="1100" spc="5" dirty="0">
                <a:latin typeface="Georgia"/>
                <a:cs typeface="Georgia"/>
              </a:rPr>
              <a:t>The</a:t>
            </a:r>
            <a:r>
              <a:rPr sz="1100" spc="100" dirty="0">
                <a:latin typeface="Georgia"/>
                <a:cs typeface="Georgia"/>
              </a:rPr>
              <a:t> </a:t>
            </a:r>
            <a:r>
              <a:rPr sz="1100" spc="-40" dirty="0">
                <a:latin typeface="Georgia"/>
                <a:cs typeface="Georgia"/>
              </a:rPr>
              <a:t>dependencies</a:t>
            </a:r>
            <a:r>
              <a:rPr sz="1100" spc="100" dirty="0">
                <a:latin typeface="Georgia"/>
                <a:cs typeface="Georgia"/>
              </a:rPr>
              <a:t> </a:t>
            </a:r>
            <a:r>
              <a:rPr sz="1100" spc="-40" dirty="0">
                <a:latin typeface="Georgia"/>
                <a:cs typeface="Georgia"/>
              </a:rPr>
              <a:t>among</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30" dirty="0">
                <a:latin typeface="Georgia"/>
                <a:cs typeface="Georgia"/>
              </a:rPr>
              <a:t>points</a:t>
            </a:r>
            <a:r>
              <a:rPr sz="1100" spc="100" dirty="0">
                <a:latin typeface="Georgia"/>
                <a:cs typeface="Georgia"/>
              </a:rPr>
              <a:t> </a:t>
            </a:r>
            <a:r>
              <a:rPr sz="1100" spc="-30" dirty="0">
                <a:latin typeface="Georgia"/>
                <a:cs typeface="Georgia"/>
              </a:rPr>
              <a:t>can</a:t>
            </a:r>
            <a:r>
              <a:rPr sz="1100" spc="100" dirty="0">
                <a:latin typeface="Georgia"/>
                <a:cs typeface="Georgia"/>
              </a:rPr>
              <a:t> </a:t>
            </a:r>
            <a:r>
              <a:rPr sz="1100" spc="-20" dirty="0">
                <a:latin typeface="Georgia"/>
                <a:cs typeface="Georgia"/>
              </a:rPr>
              <a:t>be</a:t>
            </a:r>
            <a:r>
              <a:rPr sz="1100" spc="105" dirty="0">
                <a:latin typeface="Georgia"/>
                <a:cs typeface="Georgia"/>
              </a:rPr>
              <a:t> </a:t>
            </a:r>
            <a:r>
              <a:rPr sz="1100" spc="-25" dirty="0">
                <a:latin typeface="Georgia"/>
                <a:cs typeface="Georgia"/>
              </a:rPr>
              <a:t>temporal</a:t>
            </a:r>
            <a:r>
              <a:rPr sz="1100" spc="100" dirty="0">
                <a:latin typeface="Georgia"/>
                <a:cs typeface="Georgia"/>
              </a:rPr>
              <a:t> </a:t>
            </a:r>
            <a:r>
              <a:rPr sz="1100" spc="-15" dirty="0">
                <a:latin typeface="Georgia"/>
                <a:cs typeface="Georgia"/>
              </a:rPr>
              <a:t>(time),</a:t>
            </a:r>
            <a:r>
              <a:rPr sz="1100" spc="100" dirty="0">
                <a:latin typeface="Georgia"/>
                <a:cs typeface="Georgia"/>
              </a:rPr>
              <a:t> </a:t>
            </a:r>
            <a:r>
              <a:rPr sz="1100" spc="-15" dirty="0">
                <a:latin typeface="Georgia"/>
                <a:cs typeface="Georgia"/>
              </a:rPr>
              <a:t>spatial</a:t>
            </a:r>
            <a:r>
              <a:rPr sz="1100" spc="100" dirty="0">
                <a:latin typeface="Georgia"/>
                <a:cs typeface="Georgia"/>
              </a:rPr>
              <a:t> </a:t>
            </a:r>
            <a:r>
              <a:rPr sz="1100" spc="-15" dirty="0">
                <a:latin typeface="Georgia"/>
                <a:cs typeface="Georgia"/>
              </a:rPr>
              <a:t>(e.g.,</a:t>
            </a:r>
            <a:r>
              <a:rPr sz="1100" spc="100" dirty="0">
                <a:latin typeface="Georgia"/>
                <a:cs typeface="Georgia"/>
              </a:rPr>
              <a:t> </a:t>
            </a:r>
            <a:r>
              <a:rPr sz="1100" spc="-25" dirty="0">
                <a:latin typeface="Georgia"/>
                <a:cs typeface="Georgia"/>
              </a:rPr>
              <a:t>position, </a:t>
            </a:r>
            <a:r>
              <a:rPr sz="1100" spc="-250" dirty="0">
                <a:latin typeface="Georgia"/>
                <a:cs typeface="Georgia"/>
              </a:rPr>
              <a:t> </a:t>
            </a:r>
            <a:r>
              <a:rPr sz="1100" spc="-35" dirty="0">
                <a:latin typeface="Georgia"/>
                <a:cs typeface="Georgia"/>
              </a:rPr>
              <a:t>neighbors,</a:t>
            </a:r>
            <a:r>
              <a:rPr sz="1100" spc="95" dirty="0">
                <a:latin typeface="Georgia"/>
                <a:cs typeface="Georgia"/>
              </a:rPr>
              <a:t> </a:t>
            </a:r>
            <a:r>
              <a:rPr sz="1100" spc="-5" dirty="0">
                <a:latin typeface="Georgia"/>
                <a:cs typeface="Georgia"/>
              </a:rPr>
              <a:t>etc.),</a:t>
            </a:r>
            <a:r>
              <a:rPr sz="1100" spc="100" dirty="0">
                <a:latin typeface="Georgia"/>
                <a:cs typeface="Georgia"/>
              </a:rPr>
              <a:t> </a:t>
            </a:r>
            <a:r>
              <a:rPr sz="1100" spc="-20" dirty="0">
                <a:latin typeface="Georgia"/>
                <a:cs typeface="Georgia"/>
              </a:rPr>
              <a:t>structural</a:t>
            </a:r>
            <a:r>
              <a:rPr sz="1100" spc="100" dirty="0">
                <a:latin typeface="Georgia"/>
                <a:cs typeface="Georgia"/>
              </a:rPr>
              <a:t> </a:t>
            </a:r>
            <a:r>
              <a:rPr sz="1100" spc="-15" dirty="0">
                <a:latin typeface="Georgia"/>
                <a:cs typeface="Georgia"/>
              </a:rPr>
              <a:t>(e.g.,</a:t>
            </a:r>
            <a:r>
              <a:rPr sz="1100" spc="100" dirty="0">
                <a:latin typeface="Georgia"/>
                <a:cs typeface="Georgia"/>
              </a:rPr>
              <a:t> </a:t>
            </a:r>
            <a:r>
              <a:rPr sz="1100" spc="-35" dirty="0">
                <a:latin typeface="Georgia"/>
                <a:cs typeface="Georgia"/>
              </a:rPr>
              <a:t>edges,</a:t>
            </a:r>
            <a:r>
              <a:rPr sz="1100" spc="95" dirty="0">
                <a:latin typeface="Georgia"/>
                <a:cs typeface="Georgia"/>
              </a:rPr>
              <a:t> </a:t>
            </a:r>
            <a:r>
              <a:rPr sz="1100" spc="-25" dirty="0">
                <a:latin typeface="Georgia"/>
                <a:cs typeface="Georgia"/>
              </a:rPr>
              <a:t>links,</a:t>
            </a:r>
            <a:r>
              <a:rPr sz="1100" spc="100" dirty="0">
                <a:latin typeface="Georgia"/>
                <a:cs typeface="Georgia"/>
              </a:rPr>
              <a:t> </a:t>
            </a:r>
            <a:r>
              <a:rPr sz="1100" spc="-5" dirty="0">
                <a:latin typeface="Georgia"/>
                <a:cs typeface="Georgia"/>
              </a:rPr>
              <a:t>etc.),</a:t>
            </a:r>
            <a:r>
              <a:rPr sz="1100" spc="100" dirty="0">
                <a:latin typeface="Georgia"/>
                <a:cs typeface="Georgia"/>
              </a:rPr>
              <a:t> </a:t>
            </a:r>
            <a:r>
              <a:rPr sz="1100" spc="-35" dirty="0">
                <a:latin typeface="Georgia"/>
                <a:cs typeface="Georgia"/>
              </a:rPr>
              <a:t>referential,</a:t>
            </a:r>
            <a:r>
              <a:rPr sz="1100" spc="100" dirty="0">
                <a:latin typeface="Georgia"/>
                <a:cs typeface="Georgia"/>
              </a:rPr>
              <a:t> </a:t>
            </a:r>
            <a:r>
              <a:rPr sz="1100" spc="-10" dirty="0">
                <a:latin typeface="Georgia"/>
                <a:cs typeface="Georgia"/>
              </a:rPr>
              <a:t>etc.</a:t>
            </a:r>
            <a:endParaRPr sz="1100">
              <a:latin typeface="Georgia"/>
              <a:cs typeface="Georgia"/>
            </a:endParaRPr>
          </a:p>
          <a:p>
            <a:pPr marL="38100" marR="316230">
              <a:lnSpc>
                <a:spcPts val="1150"/>
              </a:lnSpc>
              <a:spcBef>
                <a:spcPts val="730"/>
              </a:spcBef>
            </a:pPr>
            <a:r>
              <a:rPr sz="1100" spc="5" dirty="0">
                <a:latin typeface="Georgia"/>
                <a:cs typeface="Georgia"/>
              </a:rPr>
              <a:t>Data</a:t>
            </a:r>
            <a:r>
              <a:rPr sz="1100" spc="100" dirty="0">
                <a:latin typeface="Georgia"/>
                <a:cs typeface="Georgia"/>
              </a:rPr>
              <a:t> </a:t>
            </a:r>
            <a:r>
              <a:rPr sz="1100" spc="-15" dirty="0">
                <a:latin typeface="Georgia"/>
                <a:cs typeface="Georgia"/>
              </a:rPr>
              <a:t>with</a:t>
            </a:r>
            <a:r>
              <a:rPr sz="1100" spc="105" dirty="0">
                <a:latin typeface="Georgia"/>
                <a:cs typeface="Georgia"/>
              </a:rPr>
              <a:t> </a:t>
            </a:r>
            <a:r>
              <a:rPr sz="1100" spc="-40" dirty="0">
                <a:latin typeface="Georgia"/>
                <a:cs typeface="Georgia"/>
              </a:rPr>
              <a:t>dependencies</a:t>
            </a:r>
            <a:r>
              <a:rPr sz="1100" spc="105" dirty="0">
                <a:latin typeface="Georgia"/>
                <a:cs typeface="Georgia"/>
              </a:rPr>
              <a:t> </a:t>
            </a:r>
            <a:r>
              <a:rPr sz="1100" spc="-30" dirty="0">
                <a:latin typeface="Georgia"/>
                <a:cs typeface="Georgia"/>
              </a:rPr>
              <a:t>can</a:t>
            </a:r>
            <a:r>
              <a:rPr sz="1100" spc="105" dirty="0">
                <a:latin typeface="Georgia"/>
                <a:cs typeface="Georgia"/>
              </a:rPr>
              <a:t> </a:t>
            </a:r>
            <a:r>
              <a:rPr sz="1100" spc="-20" dirty="0">
                <a:latin typeface="Georgia"/>
                <a:cs typeface="Georgia"/>
              </a:rPr>
              <a:t>be</a:t>
            </a:r>
            <a:r>
              <a:rPr sz="1100" spc="105" dirty="0">
                <a:latin typeface="Georgia"/>
                <a:cs typeface="Georgia"/>
              </a:rPr>
              <a:t> </a:t>
            </a:r>
            <a:r>
              <a:rPr sz="1100" spc="-25" dirty="0">
                <a:latin typeface="Georgia"/>
                <a:cs typeface="Georgia"/>
              </a:rPr>
              <a:t>called</a:t>
            </a:r>
            <a:r>
              <a:rPr sz="1100" spc="105" dirty="0">
                <a:latin typeface="Georgia"/>
                <a:cs typeface="Georgia"/>
              </a:rPr>
              <a:t> </a:t>
            </a:r>
            <a:r>
              <a:rPr sz="1100" i="1" spc="15" dirty="0">
                <a:latin typeface="Palatino Linotype"/>
                <a:cs typeface="Palatino Linotype"/>
              </a:rPr>
              <a:t>dependency–oriented</a:t>
            </a:r>
            <a:r>
              <a:rPr sz="1100" i="1" spc="120" dirty="0">
                <a:latin typeface="Palatino Linotype"/>
                <a:cs typeface="Palatino Linotype"/>
              </a:rPr>
              <a:t> </a:t>
            </a:r>
            <a:r>
              <a:rPr sz="1100" i="1" spc="30" dirty="0">
                <a:latin typeface="Palatino Linotype"/>
                <a:cs typeface="Palatino Linotype"/>
              </a:rPr>
              <a:t>data</a:t>
            </a:r>
            <a:r>
              <a:rPr sz="1100" i="1" spc="180" dirty="0">
                <a:latin typeface="Palatino Linotype"/>
                <a:cs typeface="Palatino Linotype"/>
              </a:rPr>
              <a:t> </a:t>
            </a:r>
            <a:r>
              <a:rPr sz="1100" spc="-40" dirty="0">
                <a:latin typeface="Georgia"/>
                <a:cs typeface="Georgia"/>
              </a:rPr>
              <a:t>or</a:t>
            </a:r>
            <a:r>
              <a:rPr sz="1100" spc="100" dirty="0">
                <a:latin typeface="Georgia"/>
                <a:cs typeface="Georgia"/>
              </a:rPr>
              <a:t> </a:t>
            </a:r>
            <a:r>
              <a:rPr sz="1100" i="1" spc="10" dirty="0">
                <a:latin typeface="Palatino Linotype"/>
                <a:cs typeface="Palatino Linotype"/>
              </a:rPr>
              <a:t>complex</a:t>
            </a:r>
            <a:r>
              <a:rPr sz="1100" i="1" spc="120" dirty="0">
                <a:latin typeface="Palatino Linotype"/>
                <a:cs typeface="Palatino Linotype"/>
              </a:rPr>
              <a:t> </a:t>
            </a:r>
            <a:r>
              <a:rPr sz="1100" i="1" spc="20" dirty="0">
                <a:latin typeface="Palatino Linotype"/>
                <a:cs typeface="Palatino Linotype"/>
              </a:rPr>
              <a:t>and </a:t>
            </a:r>
            <a:r>
              <a:rPr sz="1100" i="1" spc="-260" dirty="0">
                <a:latin typeface="Palatino Linotype"/>
                <a:cs typeface="Palatino Linotype"/>
              </a:rPr>
              <a:t> </a:t>
            </a:r>
            <a:r>
              <a:rPr sz="1100" i="1" spc="-5" dirty="0">
                <a:latin typeface="Palatino Linotype"/>
                <a:cs typeface="Palatino Linotype"/>
              </a:rPr>
              <a:t>structured</a:t>
            </a:r>
            <a:r>
              <a:rPr sz="1100" i="1" spc="105" dirty="0">
                <a:latin typeface="Palatino Linotype"/>
                <a:cs typeface="Palatino Linotype"/>
              </a:rPr>
              <a:t> </a:t>
            </a:r>
            <a:r>
              <a:rPr sz="1100" i="1" spc="25" dirty="0">
                <a:latin typeface="Palatino Linotype"/>
                <a:cs typeface="Palatino Linotype"/>
              </a:rPr>
              <a:t>data</a:t>
            </a:r>
            <a:r>
              <a:rPr sz="1100" spc="25" dirty="0">
                <a:latin typeface="Georgia"/>
                <a:cs typeface="Georgia"/>
              </a:rPr>
              <a:t>.</a:t>
            </a:r>
            <a:endParaRPr sz="1100">
              <a:latin typeface="Georgia"/>
              <a:cs typeface="Georgia"/>
            </a:endParaRPr>
          </a:p>
        </p:txBody>
      </p:sp>
      <p:sp>
        <p:nvSpPr>
          <p:cNvPr id="9" name="object 9"/>
          <p:cNvSpPr/>
          <p:nvPr/>
        </p:nvSpPr>
        <p:spPr>
          <a:xfrm>
            <a:off x="337972" y="188154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p:nvPr/>
        </p:nvSpPr>
        <p:spPr>
          <a:xfrm>
            <a:off x="337972" y="226602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1" name="object 11"/>
          <p:cNvSpPr/>
          <p:nvPr/>
        </p:nvSpPr>
        <p:spPr>
          <a:xfrm>
            <a:off x="337972" y="265051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6" name="object 16"/>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7" name="object 1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15" dirty="0"/>
              <a:t>31</a:t>
            </a:fld>
            <a:r>
              <a:rPr spc="-25" dirty="0"/>
              <a:t> </a:t>
            </a:r>
            <a:r>
              <a:rPr spc="80" dirty="0"/>
              <a:t>/</a:t>
            </a:r>
            <a:r>
              <a:rPr spc="-25" dirty="0"/>
              <a:t> </a:t>
            </a:r>
            <a:r>
              <a:rPr spc="40" dirty="0"/>
              <a:t>106</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latin typeface="Georgia"/>
                <a:cs typeface="Georgia"/>
                <a:hlinkClick r:id="rId3" action="ppaction://hlinksldjump"/>
              </a:rPr>
              <a:t>Get</a:t>
            </a:r>
            <a:r>
              <a:rPr sz="1100" spc="80" dirty="0">
                <a:latin typeface="Georgia"/>
                <a:cs typeface="Georgia"/>
                <a:hlinkClick r:id="rId3" action="ppaction://hlinksldjump"/>
              </a:rPr>
              <a:t> </a:t>
            </a:r>
            <a:r>
              <a:rPr sz="1100" spc="-10" dirty="0">
                <a:latin typeface="Georgia"/>
                <a:cs typeface="Georgia"/>
                <a:hlinkClick r:id="rId3" action="ppaction://hlinksldjump"/>
              </a:rPr>
              <a:t>to</a:t>
            </a:r>
            <a:r>
              <a:rPr sz="1100" spc="80" dirty="0">
                <a:latin typeface="Georgia"/>
                <a:cs typeface="Georgia"/>
                <a:hlinkClick r:id="rId3" action="ppaction://hlinksldjump"/>
              </a:rPr>
              <a:t> </a:t>
            </a:r>
            <a:r>
              <a:rPr sz="1100" spc="-50" dirty="0">
                <a:latin typeface="Georgia"/>
                <a:cs typeface="Georgia"/>
                <a:hlinkClick r:id="rId3" action="ppaction://hlinksldjump"/>
              </a:rPr>
              <a:t>know</a:t>
            </a:r>
            <a:r>
              <a:rPr sz="1100" spc="85" dirty="0">
                <a:latin typeface="Georgia"/>
                <a:cs typeface="Georgia"/>
                <a:hlinkClick r:id="rId3" action="ppaction://hlinksldjump"/>
              </a:rPr>
              <a:t> </a:t>
            </a:r>
            <a:r>
              <a:rPr sz="1100" spc="-30" dirty="0">
                <a:latin typeface="Georgia"/>
                <a:cs typeface="Georgia"/>
                <a:hlinkClick r:id="rId3" action="ppaction://hlinksldjump"/>
              </a:rPr>
              <a:t>your</a:t>
            </a:r>
            <a:r>
              <a:rPr sz="1100" spc="80" dirty="0">
                <a:latin typeface="Georgia"/>
                <a:cs typeface="Georgia"/>
                <a:hlinkClick r:id="rId3" action="ppaction://hlinksldjump"/>
              </a:rPr>
              <a:t> </a:t>
            </a:r>
            <a:r>
              <a:rPr sz="1100" spc="-5" dirty="0">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latin typeface="Georgia"/>
                <a:cs typeface="Georgia"/>
                <a:hlinkClick r:id="rId6" action="ppaction://hlinksldjump"/>
              </a:rPr>
              <a:t>Complex</a:t>
            </a:r>
            <a:r>
              <a:rPr sz="900" spc="80" dirty="0">
                <a:latin typeface="Georgia"/>
                <a:cs typeface="Georgia"/>
                <a:hlinkClick r:id="rId6" action="ppaction://hlinksldjump"/>
              </a:rPr>
              <a:t> </a:t>
            </a:r>
            <a:r>
              <a:rPr sz="900" spc="-10" dirty="0">
                <a:latin typeface="Georgia"/>
                <a:cs typeface="Georgia"/>
                <a:hlinkClick r:id="rId6" action="ppaction://hlinksldjump"/>
              </a:rPr>
              <a:t>and</a:t>
            </a:r>
            <a:r>
              <a:rPr sz="900" spc="85" dirty="0">
                <a:latin typeface="Georgia"/>
                <a:cs typeface="Georgia"/>
                <a:hlinkClick r:id="rId6" action="ppaction://hlinksldjump"/>
              </a:rPr>
              <a:t> </a:t>
            </a:r>
            <a:r>
              <a:rPr sz="900" dirty="0">
                <a:latin typeface="Georgia"/>
                <a:cs typeface="Georgia"/>
                <a:hlinkClick r:id="rId6" action="ppaction://hlinksldjump"/>
              </a:rPr>
              <a:t>structured</a:t>
            </a:r>
            <a:r>
              <a:rPr sz="900" spc="90" dirty="0">
                <a:latin typeface="Georgia"/>
                <a:cs typeface="Georgia"/>
                <a:hlinkClick r:id="rId6" action="ppaction://hlinksldjump"/>
              </a:rPr>
              <a:t> </a:t>
            </a:r>
            <a:r>
              <a:rPr sz="900" spc="5" dirty="0">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solidFill>
                  <a:srgbClr val="CCCCCC"/>
                </a:solidFill>
                <a:latin typeface="Georgia"/>
                <a:cs typeface="Georgia"/>
                <a:hlinkClick r:id="rId10" action="ppaction://hlinksldjump"/>
              </a:rPr>
              <a:t>Relationships</a:t>
            </a:r>
            <a:r>
              <a:rPr sz="1100" spc="70" dirty="0">
                <a:solidFill>
                  <a:srgbClr val="CCCCCC"/>
                </a:solidFill>
                <a:latin typeface="Georgia"/>
                <a:cs typeface="Georgia"/>
                <a:hlinkClick r:id="rId10" action="ppaction://hlinksldjump"/>
              </a:rPr>
              <a:t> </a:t>
            </a:r>
            <a:r>
              <a:rPr sz="1100" spc="-35" dirty="0">
                <a:solidFill>
                  <a:srgbClr val="CCCCCC"/>
                </a:solidFill>
                <a:latin typeface="Georgia"/>
                <a:cs typeface="Georgia"/>
                <a:hlinkClick r:id="rId10" action="ppaction://hlinksldjump"/>
              </a:rPr>
              <a:t>in</a:t>
            </a:r>
            <a:r>
              <a:rPr sz="1100" spc="75" dirty="0">
                <a:solidFill>
                  <a:srgbClr val="CCCCCC"/>
                </a:solidFill>
                <a:latin typeface="Georgia"/>
                <a:cs typeface="Georgia"/>
                <a:hlinkClick r:id="rId10" action="ppaction://hlinksldjump"/>
              </a:rPr>
              <a:t> </a:t>
            </a:r>
            <a:r>
              <a:rPr sz="1100" spc="-5" dirty="0">
                <a:solidFill>
                  <a:srgbClr val="CCCCCC"/>
                </a:solidFill>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15" dirty="0"/>
              <a:t>32</a:t>
            </a:fld>
            <a:r>
              <a:rPr spc="-25" dirty="0"/>
              <a:t> </a:t>
            </a:r>
            <a:r>
              <a:rPr spc="80" dirty="0"/>
              <a:t>/</a:t>
            </a:r>
            <a:r>
              <a:rPr spc="-25" dirty="0"/>
              <a:t> </a:t>
            </a:r>
            <a:r>
              <a:rPr spc="40" dirty="0"/>
              <a:t>106</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266950" cy="244475"/>
          </a:xfrm>
          <a:prstGeom prst="rect">
            <a:avLst/>
          </a:prstGeom>
        </p:spPr>
        <p:txBody>
          <a:bodyPr vert="horz" wrap="square" lIns="0" tIns="17145" rIns="0" bIns="0" rtlCol="0">
            <a:spAutoFit/>
          </a:bodyPr>
          <a:lstStyle/>
          <a:p>
            <a:pPr marL="12700">
              <a:lnSpc>
                <a:spcPct val="100000"/>
              </a:lnSpc>
              <a:spcBef>
                <a:spcPts val="135"/>
              </a:spcBef>
            </a:pPr>
            <a:r>
              <a:rPr spc="15" dirty="0"/>
              <a:t>Complex</a:t>
            </a:r>
            <a:r>
              <a:rPr spc="75" dirty="0"/>
              <a:t> </a:t>
            </a:r>
            <a:r>
              <a:rPr spc="55" dirty="0"/>
              <a:t>and</a:t>
            </a:r>
            <a:r>
              <a:rPr spc="75" dirty="0"/>
              <a:t> </a:t>
            </a:r>
            <a:r>
              <a:rPr spc="55" dirty="0"/>
              <a:t>structured</a:t>
            </a:r>
            <a:r>
              <a:rPr spc="80" dirty="0"/>
              <a:t> </a:t>
            </a:r>
            <a:r>
              <a:rPr spc="75" dirty="0"/>
              <a:t>data</a:t>
            </a:r>
          </a:p>
        </p:txBody>
      </p:sp>
      <p:sp>
        <p:nvSpPr>
          <p:cNvPr id="3" name="object 3"/>
          <p:cNvSpPr/>
          <p:nvPr/>
        </p:nvSpPr>
        <p:spPr>
          <a:xfrm>
            <a:off x="337972" y="99480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831225"/>
            <a:ext cx="1853564" cy="1454785"/>
          </a:xfrm>
          <a:prstGeom prst="rect">
            <a:avLst/>
          </a:prstGeom>
        </p:spPr>
        <p:txBody>
          <a:bodyPr vert="horz" wrap="square" lIns="0" tIns="83185" rIns="0" bIns="0" rtlCol="0">
            <a:spAutoFit/>
          </a:bodyPr>
          <a:lstStyle/>
          <a:p>
            <a:pPr marL="12700">
              <a:lnSpc>
                <a:spcPct val="100000"/>
              </a:lnSpc>
              <a:spcBef>
                <a:spcPts val="655"/>
              </a:spcBef>
            </a:pPr>
            <a:r>
              <a:rPr sz="1100" spc="-45" dirty="0">
                <a:latin typeface="Georgia"/>
                <a:cs typeface="Georgia"/>
              </a:rPr>
              <a:t>Time–series</a:t>
            </a:r>
            <a:r>
              <a:rPr sz="1100" spc="75" dirty="0">
                <a:latin typeface="Georgia"/>
                <a:cs typeface="Georgia"/>
              </a:rPr>
              <a:t> </a:t>
            </a:r>
            <a:r>
              <a:rPr sz="1100" spc="-5" dirty="0">
                <a:latin typeface="Georgia"/>
                <a:cs typeface="Georgia"/>
              </a:rPr>
              <a:t>data</a:t>
            </a:r>
            <a:endParaRPr sz="1100">
              <a:latin typeface="Georgia"/>
              <a:cs typeface="Georgia"/>
            </a:endParaRPr>
          </a:p>
          <a:p>
            <a:pPr marL="12700" marR="5080">
              <a:lnSpc>
                <a:spcPct val="142100"/>
              </a:lnSpc>
            </a:pPr>
            <a:r>
              <a:rPr sz="1100" spc="-25" dirty="0">
                <a:latin typeface="Georgia"/>
                <a:cs typeface="Georgia"/>
              </a:rPr>
              <a:t>Discrete</a:t>
            </a:r>
            <a:r>
              <a:rPr sz="1100" spc="80" dirty="0">
                <a:latin typeface="Georgia"/>
                <a:cs typeface="Georgia"/>
              </a:rPr>
              <a:t> </a:t>
            </a:r>
            <a:r>
              <a:rPr sz="1100" spc="-45" dirty="0">
                <a:latin typeface="Georgia"/>
                <a:cs typeface="Georgia"/>
              </a:rPr>
              <a:t>sequences</a:t>
            </a:r>
            <a:r>
              <a:rPr sz="1100" spc="85" dirty="0">
                <a:latin typeface="Georgia"/>
                <a:cs typeface="Georgia"/>
              </a:rPr>
              <a:t> </a:t>
            </a:r>
            <a:r>
              <a:rPr sz="1100" spc="-30" dirty="0">
                <a:latin typeface="Georgia"/>
                <a:cs typeface="Georgia"/>
              </a:rPr>
              <a:t>and</a:t>
            </a:r>
            <a:r>
              <a:rPr sz="1100" spc="80" dirty="0">
                <a:latin typeface="Georgia"/>
                <a:cs typeface="Georgia"/>
              </a:rPr>
              <a:t> </a:t>
            </a:r>
            <a:r>
              <a:rPr sz="1100" spc="-25" dirty="0">
                <a:latin typeface="Georgia"/>
                <a:cs typeface="Georgia"/>
              </a:rPr>
              <a:t>strings </a:t>
            </a:r>
            <a:r>
              <a:rPr sz="1100" spc="-250" dirty="0">
                <a:latin typeface="Georgia"/>
                <a:cs typeface="Georgia"/>
              </a:rPr>
              <a:t> </a:t>
            </a:r>
            <a:r>
              <a:rPr sz="1100" spc="-10" dirty="0">
                <a:latin typeface="Georgia"/>
                <a:cs typeface="Georgia"/>
              </a:rPr>
              <a:t>Spatial</a:t>
            </a:r>
            <a:r>
              <a:rPr sz="1100" spc="90" dirty="0">
                <a:latin typeface="Georgia"/>
                <a:cs typeface="Georgia"/>
              </a:rPr>
              <a:t> </a:t>
            </a:r>
            <a:r>
              <a:rPr sz="1100" spc="-5" dirty="0">
                <a:latin typeface="Georgia"/>
                <a:cs typeface="Georgia"/>
              </a:rPr>
              <a:t>data</a:t>
            </a:r>
            <a:endParaRPr sz="1100">
              <a:latin typeface="Georgia"/>
              <a:cs typeface="Georgia"/>
            </a:endParaRPr>
          </a:p>
          <a:p>
            <a:pPr marL="12700" marR="354965">
              <a:lnSpc>
                <a:spcPct val="142100"/>
              </a:lnSpc>
            </a:pPr>
            <a:r>
              <a:rPr sz="1100" spc="-20" dirty="0">
                <a:latin typeface="Georgia"/>
                <a:cs typeface="Georgia"/>
              </a:rPr>
              <a:t>Spatiotemporal</a:t>
            </a:r>
            <a:r>
              <a:rPr sz="1100" spc="-15" dirty="0">
                <a:latin typeface="Georgia"/>
                <a:cs typeface="Georgia"/>
              </a:rPr>
              <a:t> </a:t>
            </a:r>
            <a:r>
              <a:rPr sz="1100" spc="-5" dirty="0">
                <a:latin typeface="Georgia"/>
                <a:cs typeface="Georgia"/>
              </a:rPr>
              <a:t>data </a:t>
            </a:r>
            <a:r>
              <a:rPr sz="1100" dirty="0">
                <a:latin typeface="Georgia"/>
                <a:cs typeface="Georgia"/>
              </a:rPr>
              <a:t> </a:t>
            </a:r>
            <a:r>
              <a:rPr sz="1100" spc="-35" dirty="0">
                <a:latin typeface="Georgia"/>
                <a:cs typeface="Georgia"/>
              </a:rPr>
              <a:t>Network</a:t>
            </a:r>
            <a:r>
              <a:rPr sz="1100" spc="75" dirty="0">
                <a:latin typeface="Georgia"/>
                <a:cs typeface="Georgia"/>
              </a:rPr>
              <a:t> </a:t>
            </a:r>
            <a:r>
              <a:rPr sz="1100" spc="-30" dirty="0">
                <a:latin typeface="Georgia"/>
                <a:cs typeface="Georgia"/>
              </a:rPr>
              <a:t>and</a:t>
            </a:r>
            <a:r>
              <a:rPr sz="1100" spc="80" dirty="0">
                <a:latin typeface="Georgia"/>
                <a:cs typeface="Georgia"/>
              </a:rPr>
              <a:t> </a:t>
            </a:r>
            <a:r>
              <a:rPr sz="1100" spc="-30" dirty="0">
                <a:latin typeface="Georgia"/>
                <a:cs typeface="Georgia"/>
              </a:rPr>
              <a:t>graph</a:t>
            </a:r>
            <a:r>
              <a:rPr sz="1100" spc="80" dirty="0">
                <a:latin typeface="Georgia"/>
                <a:cs typeface="Georgia"/>
              </a:rPr>
              <a:t> </a:t>
            </a:r>
            <a:r>
              <a:rPr sz="1100" spc="-5" dirty="0">
                <a:latin typeface="Georgia"/>
                <a:cs typeface="Georgia"/>
              </a:rPr>
              <a:t>data </a:t>
            </a:r>
            <a:r>
              <a:rPr sz="1100" spc="-250" dirty="0">
                <a:latin typeface="Georgia"/>
                <a:cs typeface="Georgia"/>
              </a:rPr>
              <a:t> </a:t>
            </a:r>
            <a:r>
              <a:rPr sz="1100" spc="-10" dirty="0">
                <a:latin typeface="Georgia"/>
                <a:cs typeface="Georgia"/>
              </a:rPr>
              <a:t>Other</a:t>
            </a:r>
            <a:r>
              <a:rPr sz="1100" spc="85" dirty="0">
                <a:latin typeface="Georgia"/>
                <a:cs typeface="Georgia"/>
              </a:rPr>
              <a:t> </a:t>
            </a:r>
            <a:r>
              <a:rPr sz="1100" spc="-45" dirty="0">
                <a:latin typeface="Georgia"/>
                <a:cs typeface="Georgia"/>
              </a:rPr>
              <a:t>forms</a:t>
            </a:r>
            <a:r>
              <a:rPr sz="1100" spc="85" dirty="0">
                <a:latin typeface="Georgia"/>
                <a:cs typeface="Georgia"/>
              </a:rPr>
              <a:t> </a:t>
            </a:r>
            <a:r>
              <a:rPr sz="1100" spc="-40" dirty="0">
                <a:latin typeface="Georgia"/>
                <a:cs typeface="Georgia"/>
              </a:rPr>
              <a:t>of</a:t>
            </a:r>
            <a:r>
              <a:rPr sz="1100" spc="85" dirty="0">
                <a:latin typeface="Georgia"/>
                <a:cs typeface="Georgia"/>
              </a:rPr>
              <a:t> </a:t>
            </a:r>
            <a:r>
              <a:rPr sz="1100" spc="-5" dirty="0">
                <a:latin typeface="Georgia"/>
                <a:cs typeface="Georgia"/>
              </a:rPr>
              <a:t>data</a:t>
            </a:r>
            <a:endParaRPr sz="1100">
              <a:latin typeface="Georgia"/>
              <a:cs typeface="Georgia"/>
            </a:endParaRPr>
          </a:p>
        </p:txBody>
      </p:sp>
      <p:sp>
        <p:nvSpPr>
          <p:cNvPr id="5" name="object 5"/>
          <p:cNvSpPr/>
          <p:nvPr/>
        </p:nvSpPr>
        <p:spPr>
          <a:xfrm>
            <a:off x="337972" y="123303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47124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70945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194768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218589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4" name="object 14"/>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15" dirty="0"/>
              <a:t>33</a:t>
            </a:fld>
            <a:r>
              <a:rPr spc="-25" dirty="0"/>
              <a:t> </a:t>
            </a:r>
            <a:r>
              <a:rPr spc="80" dirty="0"/>
              <a:t>/</a:t>
            </a:r>
            <a:r>
              <a:rPr spc="-25" dirty="0"/>
              <a:t> </a:t>
            </a:r>
            <a:r>
              <a:rPr spc="40" dirty="0"/>
              <a:t>106</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308100" cy="244475"/>
          </a:xfrm>
          <a:prstGeom prst="rect">
            <a:avLst/>
          </a:prstGeom>
        </p:spPr>
        <p:txBody>
          <a:bodyPr vert="horz" wrap="square" lIns="0" tIns="17145" rIns="0" bIns="0" rtlCol="0">
            <a:spAutoFit/>
          </a:bodyPr>
          <a:lstStyle/>
          <a:p>
            <a:pPr marL="12700">
              <a:lnSpc>
                <a:spcPct val="100000"/>
              </a:lnSpc>
              <a:spcBef>
                <a:spcPts val="135"/>
              </a:spcBef>
            </a:pPr>
            <a:r>
              <a:rPr spc="5" dirty="0"/>
              <a:t>Time–series</a:t>
            </a:r>
            <a:r>
              <a:rPr spc="60" dirty="0"/>
              <a:t> </a:t>
            </a:r>
            <a:r>
              <a:rPr spc="75" dirty="0"/>
              <a:t>data</a:t>
            </a:r>
          </a:p>
        </p:txBody>
      </p:sp>
      <p:sp>
        <p:nvSpPr>
          <p:cNvPr id="3" name="object 3"/>
          <p:cNvSpPr/>
          <p:nvPr/>
        </p:nvSpPr>
        <p:spPr>
          <a:xfrm>
            <a:off x="337972" y="71733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625727"/>
            <a:ext cx="5100955" cy="2076450"/>
          </a:xfrm>
          <a:prstGeom prst="rect">
            <a:avLst/>
          </a:prstGeom>
        </p:spPr>
        <p:txBody>
          <a:bodyPr vert="horz" wrap="square" lIns="0" tIns="34290" rIns="0" bIns="0" rtlCol="0">
            <a:spAutoFit/>
          </a:bodyPr>
          <a:lstStyle/>
          <a:p>
            <a:pPr marL="12700" marR="565785">
              <a:lnSpc>
                <a:spcPts val="1150"/>
              </a:lnSpc>
              <a:spcBef>
                <a:spcPts val="270"/>
              </a:spcBef>
            </a:pPr>
            <a:r>
              <a:rPr sz="1100" spc="-45" dirty="0">
                <a:latin typeface="Georgia"/>
                <a:cs typeface="Georgia"/>
              </a:rPr>
              <a:t>Time–series</a:t>
            </a:r>
            <a:r>
              <a:rPr sz="1100" spc="-40" dirty="0">
                <a:latin typeface="Georgia"/>
                <a:cs typeface="Georgia"/>
              </a:rPr>
              <a:t> </a:t>
            </a:r>
            <a:r>
              <a:rPr sz="1100" spc="-5" dirty="0">
                <a:latin typeface="Georgia"/>
                <a:cs typeface="Georgia"/>
              </a:rPr>
              <a:t>data </a:t>
            </a:r>
            <a:r>
              <a:rPr sz="1100" spc="-30" dirty="0">
                <a:latin typeface="Georgia"/>
                <a:cs typeface="Georgia"/>
              </a:rPr>
              <a:t>contain</a:t>
            </a:r>
            <a:r>
              <a:rPr sz="1100" spc="-25" dirty="0">
                <a:latin typeface="Georgia"/>
                <a:cs typeface="Georgia"/>
              </a:rPr>
              <a:t> </a:t>
            </a:r>
            <a:r>
              <a:rPr sz="1100" spc="-35" dirty="0">
                <a:latin typeface="Georgia"/>
                <a:cs typeface="Georgia"/>
              </a:rPr>
              <a:t>values</a:t>
            </a:r>
            <a:r>
              <a:rPr sz="1100" spc="-30" dirty="0">
                <a:latin typeface="Georgia"/>
                <a:cs typeface="Georgia"/>
              </a:rPr>
              <a:t> </a:t>
            </a:r>
            <a:r>
              <a:rPr sz="1100" dirty="0">
                <a:latin typeface="Georgia"/>
                <a:cs typeface="Georgia"/>
              </a:rPr>
              <a:t>that </a:t>
            </a:r>
            <a:r>
              <a:rPr sz="1100" spc="-30" dirty="0">
                <a:latin typeface="Georgia"/>
                <a:cs typeface="Georgia"/>
              </a:rPr>
              <a:t>are</a:t>
            </a:r>
            <a:r>
              <a:rPr sz="1100" spc="-25" dirty="0">
                <a:latin typeface="Georgia"/>
                <a:cs typeface="Georgia"/>
              </a:rPr>
              <a:t> </a:t>
            </a:r>
            <a:r>
              <a:rPr sz="1100" spc="-10" dirty="0">
                <a:latin typeface="Georgia"/>
                <a:cs typeface="Georgia"/>
              </a:rPr>
              <a:t>typically </a:t>
            </a:r>
            <a:r>
              <a:rPr sz="1100" spc="-30" dirty="0">
                <a:latin typeface="Georgia"/>
                <a:cs typeface="Georgia"/>
              </a:rPr>
              <a:t>generated</a:t>
            </a:r>
            <a:r>
              <a:rPr sz="1100" spc="-25" dirty="0">
                <a:latin typeface="Georgia"/>
                <a:cs typeface="Georgia"/>
              </a:rPr>
              <a:t> </a:t>
            </a:r>
            <a:r>
              <a:rPr sz="1100" spc="-10" dirty="0">
                <a:latin typeface="Georgia"/>
                <a:cs typeface="Georgia"/>
              </a:rPr>
              <a:t>by </a:t>
            </a:r>
            <a:r>
              <a:rPr sz="1100" spc="-40" dirty="0">
                <a:latin typeface="Georgia"/>
                <a:cs typeface="Georgia"/>
              </a:rPr>
              <a:t>continuous </a:t>
            </a:r>
            <a:r>
              <a:rPr sz="1100" spc="-254" dirty="0">
                <a:latin typeface="Georgia"/>
                <a:cs typeface="Georgia"/>
              </a:rPr>
              <a:t> </a:t>
            </a:r>
            <a:r>
              <a:rPr sz="1100" spc="-40" dirty="0">
                <a:latin typeface="Georgia"/>
                <a:cs typeface="Georgia"/>
              </a:rPr>
              <a:t>measurement</a:t>
            </a:r>
            <a:r>
              <a:rPr sz="1100" spc="90" dirty="0">
                <a:latin typeface="Georgia"/>
                <a:cs typeface="Georgia"/>
              </a:rPr>
              <a:t> </a:t>
            </a:r>
            <a:r>
              <a:rPr sz="1100" spc="-45" dirty="0">
                <a:latin typeface="Georgia"/>
                <a:cs typeface="Georgia"/>
              </a:rPr>
              <a:t>over</a:t>
            </a:r>
            <a:r>
              <a:rPr sz="1100" spc="95" dirty="0">
                <a:latin typeface="Georgia"/>
                <a:cs typeface="Georgia"/>
              </a:rPr>
              <a:t> </a:t>
            </a:r>
            <a:r>
              <a:rPr sz="1100" spc="-25" dirty="0">
                <a:latin typeface="Georgia"/>
                <a:cs typeface="Georgia"/>
              </a:rPr>
              <a:t>time.</a:t>
            </a:r>
            <a:endParaRPr sz="1100">
              <a:latin typeface="Georgia"/>
              <a:cs typeface="Georgia"/>
            </a:endParaRPr>
          </a:p>
          <a:p>
            <a:pPr marL="12700" marR="150495">
              <a:lnSpc>
                <a:spcPts val="1150"/>
              </a:lnSpc>
              <a:spcBef>
                <a:spcPts val="725"/>
              </a:spcBef>
            </a:pPr>
            <a:r>
              <a:rPr sz="1100" spc="-45" dirty="0">
                <a:latin typeface="Georgia"/>
                <a:cs typeface="Georgia"/>
              </a:rPr>
              <a:t>For</a:t>
            </a:r>
            <a:r>
              <a:rPr sz="1100" spc="100" dirty="0">
                <a:latin typeface="Georgia"/>
                <a:cs typeface="Georgia"/>
              </a:rPr>
              <a:t> </a:t>
            </a:r>
            <a:r>
              <a:rPr sz="1100" spc="-25" dirty="0">
                <a:latin typeface="Georgia"/>
                <a:cs typeface="Georgia"/>
              </a:rPr>
              <a:t>example,</a:t>
            </a:r>
            <a:r>
              <a:rPr sz="1100" spc="100" dirty="0">
                <a:latin typeface="Georgia"/>
                <a:cs typeface="Georgia"/>
              </a:rPr>
              <a:t> </a:t>
            </a:r>
            <a:r>
              <a:rPr sz="1100" spc="-30" dirty="0">
                <a:latin typeface="Georgia"/>
                <a:cs typeface="Georgia"/>
              </a:rPr>
              <a:t>an</a:t>
            </a:r>
            <a:r>
              <a:rPr sz="1100" spc="100" dirty="0">
                <a:latin typeface="Georgia"/>
                <a:cs typeface="Georgia"/>
              </a:rPr>
              <a:t> </a:t>
            </a:r>
            <a:r>
              <a:rPr sz="1100" spc="-40" dirty="0">
                <a:latin typeface="Georgia"/>
                <a:cs typeface="Georgia"/>
              </a:rPr>
              <a:t>environmental</a:t>
            </a:r>
            <a:r>
              <a:rPr sz="1100" spc="100" dirty="0">
                <a:latin typeface="Georgia"/>
                <a:cs typeface="Georgia"/>
              </a:rPr>
              <a:t> </a:t>
            </a:r>
            <a:r>
              <a:rPr sz="1100" spc="-50" dirty="0">
                <a:latin typeface="Georgia"/>
                <a:cs typeface="Georgia"/>
              </a:rPr>
              <a:t>sensor</a:t>
            </a:r>
            <a:r>
              <a:rPr sz="1100" spc="100" dirty="0">
                <a:latin typeface="Georgia"/>
                <a:cs typeface="Georgia"/>
              </a:rPr>
              <a:t> </a:t>
            </a:r>
            <a:r>
              <a:rPr sz="1100" spc="-20" dirty="0">
                <a:latin typeface="Georgia"/>
                <a:cs typeface="Georgia"/>
              </a:rPr>
              <a:t>will</a:t>
            </a:r>
            <a:r>
              <a:rPr sz="1100" spc="100" dirty="0">
                <a:latin typeface="Georgia"/>
                <a:cs typeface="Georgia"/>
              </a:rPr>
              <a:t> </a:t>
            </a:r>
            <a:r>
              <a:rPr sz="1100" spc="-45" dirty="0">
                <a:latin typeface="Georgia"/>
                <a:cs typeface="Georgia"/>
              </a:rPr>
              <a:t>measure</a:t>
            </a:r>
            <a:r>
              <a:rPr sz="1100" spc="100" dirty="0">
                <a:latin typeface="Georgia"/>
                <a:cs typeface="Georgia"/>
              </a:rPr>
              <a:t> </a:t>
            </a:r>
            <a:r>
              <a:rPr sz="1100" spc="-20" dirty="0">
                <a:latin typeface="Georgia"/>
                <a:cs typeface="Georgia"/>
              </a:rPr>
              <a:t>the</a:t>
            </a:r>
            <a:r>
              <a:rPr sz="1100" spc="105" dirty="0">
                <a:latin typeface="Georgia"/>
                <a:cs typeface="Georgia"/>
              </a:rPr>
              <a:t> </a:t>
            </a:r>
            <a:r>
              <a:rPr sz="1100" spc="-25" dirty="0">
                <a:latin typeface="Georgia"/>
                <a:cs typeface="Georgia"/>
              </a:rPr>
              <a:t>temperature</a:t>
            </a:r>
            <a:r>
              <a:rPr sz="1100" spc="100" dirty="0">
                <a:latin typeface="Georgia"/>
                <a:cs typeface="Georgia"/>
              </a:rPr>
              <a:t> </a:t>
            </a:r>
            <a:r>
              <a:rPr sz="1100" spc="-35" dirty="0">
                <a:latin typeface="Georgia"/>
                <a:cs typeface="Georgia"/>
              </a:rPr>
              <a:t>continuously, </a:t>
            </a:r>
            <a:r>
              <a:rPr sz="1100" spc="-250" dirty="0">
                <a:latin typeface="Georgia"/>
                <a:cs typeface="Georgia"/>
              </a:rPr>
              <a:t> </a:t>
            </a:r>
            <a:r>
              <a:rPr sz="1100" spc="-40" dirty="0">
                <a:latin typeface="Georgia"/>
                <a:cs typeface="Georgia"/>
              </a:rPr>
              <a:t>whereas</a:t>
            </a:r>
            <a:r>
              <a:rPr sz="1100" spc="95" dirty="0">
                <a:latin typeface="Georgia"/>
                <a:cs typeface="Georgia"/>
              </a:rPr>
              <a:t> </a:t>
            </a:r>
            <a:r>
              <a:rPr sz="1100" spc="-30" dirty="0">
                <a:latin typeface="Georgia"/>
                <a:cs typeface="Georgia"/>
              </a:rPr>
              <a:t>an</a:t>
            </a:r>
            <a:r>
              <a:rPr sz="1100" spc="95" dirty="0">
                <a:latin typeface="Georgia"/>
                <a:cs typeface="Georgia"/>
              </a:rPr>
              <a:t> </a:t>
            </a:r>
            <a:r>
              <a:rPr sz="1100" spc="-25" dirty="0">
                <a:latin typeface="Georgia"/>
                <a:cs typeface="Georgia"/>
              </a:rPr>
              <a:t>electrocardiogram</a:t>
            </a:r>
            <a:r>
              <a:rPr sz="1100" spc="100" dirty="0">
                <a:latin typeface="Georgia"/>
                <a:cs typeface="Georgia"/>
              </a:rPr>
              <a:t> </a:t>
            </a:r>
            <a:r>
              <a:rPr sz="1100" spc="25" dirty="0">
                <a:latin typeface="Georgia"/>
                <a:cs typeface="Georgia"/>
              </a:rPr>
              <a:t>(ECG)</a:t>
            </a:r>
            <a:r>
              <a:rPr sz="1100" spc="95" dirty="0">
                <a:latin typeface="Georgia"/>
                <a:cs typeface="Georgia"/>
              </a:rPr>
              <a:t> </a:t>
            </a:r>
            <a:r>
              <a:rPr sz="1100" spc="-20" dirty="0">
                <a:latin typeface="Georgia"/>
                <a:cs typeface="Georgia"/>
              </a:rPr>
              <a:t>will</a:t>
            </a:r>
            <a:r>
              <a:rPr sz="1100" spc="95" dirty="0">
                <a:latin typeface="Georgia"/>
                <a:cs typeface="Georgia"/>
              </a:rPr>
              <a:t> </a:t>
            </a:r>
            <a:r>
              <a:rPr sz="1100" spc="-45" dirty="0">
                <a:latin typeface="Georgia"/>
                <a:cs typeface="Georgia"/>
              </a:rPr>
              <a:t>measure</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parameters</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15" dirty="0">
                <a:latin typeface="Georgia"/>
                <a:cs typeface="Georgia"/>
              </a:rPr>
              <a:t>a</a:t>
            </a:r>
            <a:r>
              <a:rPr sz="1100" spc="95" dirty="0">
                <a:latin typeface="Georgia"/>
                <a:cs typeface="Georgia"/>
              </a:rPr>
              <a:t> </a:t>
            </a:r>
            <a:r>
              <a:rPr sz="1100" spc="-5" dirty="0">
                <a:latin typeface="Georgia"/>
                <a:cs typeface="Georgia"/>
              </a:rPr>
              <a:t>subject’s </a:t>
            </a:r>
            <a:r>
              <a:rPr sz="1100" dirty="0">
                <a:latin typeface="Georgia"/>
                <a:cs typeface="Georgia"/>
              </a:rPr>
              <a:t> </a:t>
            </a:r>
            <a:r>
              <a:rPr sz="1100" spc="-20" dirty="0">
                <a:latin typeface="Georgia"/>
                <a:cs typeface="Georgia"/>
              </a:rPr>
              <a:t>heart</a:t>
            </a:r>
            <a:r>
              <a:rPr sz="1100" spc="90" dirty="0">
                <a:latin typeface="Georgia"/>
                <a:cs typeface="Georgia"/>
              </a:rPr>
              <a:t> </a:t>
            </a:r>
            <a:r>
              <a:rPr sz="1100" spc="-25" dirty="0">
                <a:latin typeface="Georgia"/>
                <a:cs typeface="Georgia"/>
              </a:rPr>
              <a:t>rhythm.</a:t>
            </a:r>
            <a:endParaRPr sz="1100">
              <a:latin typeface="Georgia"/>
              <a:cs typeface="Georgia"/>
            </a:endParaRPr>
          </a:p>
          <a:p>
            <a:pPr marL="12700" marR="131445">
              <a:lnSpc>
                <a:spcPts val="1150"/>
              </a:lnSpc>
              <a:spcBef>
                <a:spcPts val="730"/>
              </a:spcBef>
            </a:pPr>
            <a:r>
              <a:rPr sz="1100" spc="-35" dirty="0">
                <a:latin typeface="Georgia"/>
                <a:cs typeface="Georgia"/>
              </a:rPr>
              <a:t>Such</a:t>
            </a:r>
            <a:r>
              <a:rPr sz="1100" spc="-30" dirty="0">
                <a:latin typeface="Georgia"/>
                <a:cs typeface="Georgia"/>
              </a:rPr>
              <a:t> </a:t>
            </a:r>
            <a:r>
              <a:rPr sz="1100" spc="-5" dirty="0">
                <a:latin typeface="Georgia"/>
                <a:cs typeface="Georgia"/>
              </a:rPr>
              <a:t>data typically </a:t>
            </a:r>
            <a:r>
              <a:rPr sz="1100" spc="-35" dirty="0">
                <a:latin typeface="Georgia"/>
                <a:cs typeface="Georgia"/>
              </a:rPr>
              <a:t>have</a:t>
            </a:r>
            <a:r>
              <a:rPr sz="1100" spc="-30" dirty="0">
                <a:latin typeface="Georgia"/>
                <a:cs typeface="Georgia"/>
              </a:rPr>
              <a:t> </a:t>
            </a:r>
            <a:r>
              <a:rPr sz="1100" spc="-20" dirty="0">
                <a:latin typeface="Georgia"/>
                <a:cs typeface="Georgia"/>
              </a:rPr>
              <a:t>implicit </a:t>
            </a:r>
            <a:r>
              <a:rPr sz="1100" spc="-40" dirty="0">
                <a:latin typeface="Georgia"/>
                <a:cs typeface="Georgia"/>
              </a:rPr>
              <a:t>dependencies</a:t>
            </a:r>
            <a:r>
              <a:rPr sz="1100" spc="-35" dirty="0">
                <a:latin typeface="Georgia"/>
                <a:cs typeface="Georgia"/>
              </a:rPr>
              <a:t> </a:t>
            </a:r>
            <a:r>
              <a:rPr sz="1100" spc="-10" dirty="0">
                <a:latin typeface="Georgia"/>
                <a:cs typeface="Georgia"/>
              </a:rPr>
              <a:t>built </a:t>
            </a:r>
            <a:r>
              <a:rPr sz="1100" spc="-30" dirty="0">
                <a:latin typeface="Georgia"/>
                <a:cs typeface="Georgia"/>
              </a:rPr>
              <a:t>into</a:t>
            </a:r>
            <a:r>
              <a:rPr sz="1100" spc="-25" dirty="0">
                <a:latin typeface="Georgia"/>
                <a:cs typeface="Georgia"/>
              </a:rPr>
              <a:t> </a:t>
            </a:r>
            <a:r>
              <a:rPr sz="1100" spc="-20" dirty="0">
                <a:latin typeface="Georgia"/>
                <a:cs typeface="Georgia"/>
              </a:rPr>
              <a:t>the </a:t>
            </a:r>
            <a:r>
              <a:rPr sz="1100" spc="-35" dirty="0">
                <a:latin typeface="Georgia"/>
                <a:cs typeface="Georgia"/>
              </a:rPr>
              <a:t>values</a:t>
            </a:r>
            <a:r>
              <a:rPr sz="1100" spc="-30" dirty="0">
                <a:latin typeface="Georgia"/>
                <a:cs typeface="Georgia"/>
              </a:rPr>
              <a:t> </a:t>
            </a:r>
            <a:r>
              <a:rPr sz="1100" spc="-35" dirty="0">
                <a:latin typeface="Georgia"/>
                <a:cs typeface="Georgia"/>
              </a:rPr>
              <a:t>received</a:t>
            </a:r>
            <a:r>
              <a:rPr sz="1100" spc="-30" dirty="0">
                <a:latin typeface="Georgia"/>
                <a:cs typeface="Georgia"/>
              </a:rPr>
              <a:t> </a:t>
            </a:r>
            <a:r>
              <a:rPr sz="1100" spc="-45" dirty="0">
                <a:latin typeface="Georgia"/>
                <a:cs typeface="Georgia"/>
              </a:rPr>
              <a:t>over </a:t>
            </a:r>
            <a:r>
              <a:rPr sz="1100" spc="-40" dirty="0">
                <a:latin typeface="Georgia"/>
                <a:cs typeface="Georgia"/>
              </a:rPr>
              <a:t> </a:t>
            </a:r>
            <a:r>
              <a:rPr sz="1100" spc="-25" dirty="0">
                <a:latin typeface="Georgia"/>
                <a:cs typeface="Georgia"/>
              </a:rPr>
              <a:t>time.</a:t>
            </a:r>
            <a:r>
              <a:rPr sz="1100" spc="-20" dirty="0">
                <a:latin typeface="Georgia"/>
                <a:cs typeface="Georgia"/>
              </a:rPr>
              <a:t> </a:t>
            </a:r>
            <a:r>
              <a:rPr sz="1100" spc="-45" dirty="0">
                <a:latin typeface="Georgia"/>
                <a:cs typeface="Georgia"/>
              </a:rPr>
              <a:t>For</a:t>
            </a:r>
            <a:r>
              <a:rPr sz="1100" spc="-40" dirty="0">
                <a:latin typeface="Georgia"/>
                <a:cs typeface="Georgia"/>
              </a:rPr>
              <a:t> </a:t>
            </a:r>
            <a:r>
              <a:rPr sz="1100" spc="-25" dirty="0">
                <a:latin typeface="Georgia"/>
                <a:cs typeface="Georgia"/>
              </a:rPr>
              <a:t>example,</a:t>
            </a:r>
            <a:r>
              <a:rPr sz="1100" spc="-20" dirty="0">
                <a:latin typeface="Georgia"/>
                <a:cs typeface="Georgia"/>
              </a:rPr>
              <a:t> the</a:t>
            </a:r>
            <a:r>
              <a:rPr sz="1100" spc="-15" dirty="0">
                <a:latin typeface="Georgia"/>
                <a:cs typeface="Georgia"/>
              </a:rPr>
              <a:t> </a:t>
            </a:r>
            <a:r>
              <a:rPr sz="1100" spc="-20" dirty="0">
                <a:latin typeface="Georgia"/>
                <a:cs typeface="Georgia"/>
              </a:rPr>
              <a:t>adjacent</a:t>
            </a:r>
            <a:r>
              <a:rPr sz="1100" spc="-15" dirty="0">
                <a:latin typeface="Georgia"/>
                <a:cs typeface="Georgia"/>
              </a:rPr>
              <a:t> </a:t>
            </a:r>
            <a:r>
              <a:rPr sz="1100" spc="-35" dirty="0">
                <a:latin typeface="Georgia"/>
                <a:cs typeface="Georgia"/>
              </a:rPr>
              <a:t>values</a:t>
            </a:r>
            <a:r>
              <a:rPr sz="1100" spc="-30" dirty="0">
                <a:latin typeface="Georgia"/>
                <a:cs typeface="Georgia"/>
              </a:rPr>
              <a:t> </a:t>
            </a:r>
            <a:r>
              <a:rPr sz="1100" spc="-40" dirty="0">
                <a:latin typeface="Georgia"/>
                <a:cs typeface="Georgia"/>
              </a:rPr>
              <a:t>recorded</a:t>
            </a:r>
            <a:r>
              <a:rPr sz="1100" spc="-35" dirty="0">
                <a:latin typeface="Georgia"/>
                <a:cs typeface="Georgia"/>
              </a:rPr>
              <a:t> </a:t>
            </a:r>
            <a:r>
              <a:rPr sz="1100" spc="-10" dirty="0">
                <a:latin typeface="Georgia"/>
                <a:cs typeface="Georgia"/>
              </a:rPr>
              <a:t>by </a:t>
            </a:r>
            <a:r>
              <a:rPr sz="1100" spc="-15" dirty="0">
                <a:latin typeface="Georgia"/>
                <a:cs typeface="Georgia"/>
              </a:rPr>
              <a:t>a</a:t>
            </a:r>
            <a:r>
              <a:rPr sz="1100" spc="235" dirty="0">
                <a:latin typeface="Georgia"/>
                <a:cs typeface="Georgia"/>
              </a:rPr>
              <a:t> </a:t>
            </a:r>
            <a:r>
              <a:rPr sz="1100" spc="-25" dirty="0">
                <a:latin typeface="Georgia"/>
                <a:cs typeface="Georgia"/>
              </a:rPr>
              <a:t>temperature</a:t>
            </a:r>
            <a:r>
              <a:rPr sz="1100" spc="215" dirty="0">
                <a:latin typeface="Georgia"/>
                <a:cs typeface="Georgia"/>
              </a:rPr>
              <a:t> </a:t>
            </a:r>
            <a:r>
              <a:rPr sz="1100" spc="-50" dirty="0">
                <a:latin typeface="Georgia"/>
                <a:cs typeface="Georgia"/>
              </a:rPr>
              <a:t>sensor</a:t>
            </a:r>
            <a:r>
              <a:rPr sz="1100" spc="165" dirty="0">
                <a:latin typeface="Georgia"/>
                <a:cs typeface="Georgia"/>
              </a:rPr>
              <a:t> </a:t>
            </a:r>
            <a:r>
              <a:rPr sz="1100" spc="-20" dirty="0">
                <a:latin typeface="Georgia"/>
                <a:cs typeface="Georgia"/>
              </a:rPr>
              <a:t>will </a:t>
            </a:r>
            <a:r>
              <a:rPr sz="1100" spc="-15" dirty="0">
                <a:latin typeface="Georgia"/>
                <a:cs typeface="Georgia"/>
              </a:rPr>
              <a:t> </a:t>
            </a:r>
            <a:r>
              <a:rPr sz="1100" spc="-20" dirty="0">
                <a:latin typeface="Georgia"/>
                <a:cs typeface="Georgia"/>
              </a:rPr>
              <a:t>usually</a:t>
            </a:r>
            <a:r>
              <a:rPr sz="1100" spc="100" dirty="0">
                <a:latin typeface="Georgia"/>
                <a:cs typeface="Georgia"/>
              </a:rPr>
              <a:t> </a:t>
            </a:r>
            <a:r>
              <a:rPr sz="1100" spc="-15" dirty="0">
                <a:latin typeface="Georgia"/>
                <a:cs typeface="Georgia"/>
              </a:rPr>
              <a:t>vary</a:t>
            </a:r>
            <a:r>
              <a:rPr sz="1100" spc="100" dirty="0">
                <a:latin typeface="Georgia"/>
                <a:cs typeface="Georgia"/>
              </a:rPr>
              <a:t> </a:t>
            </a:r>
            <a:r>
              <a:rPr sz="1100" spc="-25" dirty="0">
                <a:latin typeface="Georgia"/>
                <a:cs typeface="Georgia"/>
              </a:rPr>
              <a:t>smoothly</a:t>
            </a:r>
            <a:r>
              <a:rPr sz="1100" spc="100" dirty="0">
                <a:latin typeface="Georgia"/>
                <a:cs typeface="Georgia"/>
              </a:rPr>
              <a:t> </a:t>
            </a:r>
            <a:r>
              <a:rPr sz="1100" spc="-45" dirty="0">
                <a:latin typeface="Georgia"/>
                <a:cs typeface="Georgia"/>
              </a:rPr>
              <a:t>over</a:t>
            </a:r>
            <a:r>
              <a:rPr sz="1100" spc="100" dirty="0">
                <a:latin typeface="Georgia"/>
                <a:cs typeface="Georgia"/>
              </a:rPr>
              <a:t> </a:t>
            </a:r>
            <a:r>
              <a:rPr sz="1100" spc="-25" dirty="0">
                <a:latin typeface="Georgia"/>
                <a:cs typeface="Georgia"/>
              </a:rPr>
              <a:t>time,</a:t>
            </a:r>
            <a:r>
              <a:rPr sz="1100" spc="105" dirty="0">
                <a:latin typeface="Georgia"/>
                <a:cs typeface="Georgia"/>
              </a:rPr>
              <a:t> </a:t>
            </a:r>
            <a:r>
              <a:rPr sz="1100" spc="-30" dirty="0">
                <a:latin typeface="Georgia"/>
                <a:cs typeface="Georgia"/>
              </a:rPr>
              <a:t>and</a:t>
            </a:r>
            <a:r>
              <a:rPr sz="1100" spc="100" dirty="0">
                <a:latin typeface="Georgia"/>
                <a:cs typeface="Georgia"/>
              </a:rPr>
              <a:t> </a:t>
            </a:r>
            <a:r>
              <a:rPr sz="1100" spc="-20" dirty="0">
                <a:latin typeface="Georgia"/>
                <a:cs typeface="Georgia"/>
              </a:rPr>
              <a:t>this</a:t>
            </a:r>
            <a:r>
              <a:rPr sz="1100" spc="100" dirty="0">
                <a:latin typeface="Georgia"/>
                <a:cs typeface="Georgia"/>
              </a:rPr>
              <a:t> </a:t>
            </a:r>
            <a:r>
              <a:rPr sz="1100" spc="-20" dirty="0">
                <a:latin typeface="Georgia"/>
                <a:cs typeface="Georgia"/>
              </a:rPr>
              <a:t>factor</a:t>
            </a:r>
            <a:r>
              <a:rPr sz="1100" spc="100" dirty="0">
                <a:latin typeface="Georgia"/>
                <a:cs typeface="Georgia"/>
              </a:rPr>
              <a:t> </a:t>
            </a:r>
            <a:r>
              <a:rPr sz="1100" spc="-45" dirty="0">
                <a:latin typeface="Georgia"/>
                <a:cs typeface="Georgia"/>
              </a:rPr>
              <a:t>needs</a:t>
            </a:r>
            <a:r>
              <a:rPr sz="1100" spc="100" dirty="0">
                <a:latin typeface="Georgia"/>
                <a:cs typeface="Georgia"/>
              </a:rPr>
              <a:t> </a:t>
            </a:r>
            <a:r>
              <a:rPr sz="1100" spc="-10" dirty="0">
                <a:latin typeface="Georgia"/>
                <a:cs typeface="Georgia"/>
              </a:rPr>
              <a:t>to</a:t>
            </a:r>
            <a:r>
              <a:rPr sz="1100" spc="105" dirty="0">
                <a:latin typeface="Georgia"/>
                <a:cs typeface="Georgia"/>
              </a:rPr>
              <a:t> </a:t>
            </a:r>
            <a:r>
              <a:rPr sz="1100" spc="-20" dirty="0">
                <a:latin typeface="Georgia"/>
                <a:cs typeface="Georgia"/>
              </a:rPr>
              <a:t>be</a:t>
            </a:r>
            <a:r>
              <a:rPr sz="1100" spc="100" dirty="0">
                <a:latin typeface="Georgia"/>
                <a:cs typeface="Georgia"/>
              </a:rPr>
              <a:t> </a:t>
            </a:r>
            <a:r>
              <a:rPr sz="1100" spc="-10" dirty="0">
                <a:latin typeface="Georgia"/>
                <a:cs typeface="Georgia"/>
              </a:rPr>
              <a:t>explicitly</a:t>
            </a:r>
            <a:r>
              <a:rPr sz="1100" spc="100" dirty="0">
                <a:latin typeface="Georgia"/>
                <a:cs typeface="Georgia"/>
              </a:rPr>
              <a:t> </a:t>
            </a:r>
            <a:r>
              <a:rPr sz="1100" spc="-40" dirty="0">
                <a:latin typeface="Georgia"/>
                <a:cs typeface="Georgia"/>
              </a:rPr>
              <a:t>used</a:t>
            </a:r>
            <a:r>
              <a:rPr sz="1100" spc="100" dirty="0">
                <a:latin typeface="Georgia"/>
                <a:cs typeface="Georgia"/>
              </a:rPr>
              <a:t> </a:t>
            </a:r>
            <a:r>
              <a:rPr sz="1100" spc="-35" dirty="0">
                <a:latin typeface="Georgia"/>
                <a:cs typeface="Georgia"/>
              </a:rPr>
              <a:t>in</a:t>
            </a:r>
            <a:r>
              <a:rPr sz="1100" spc="100" dirty="0">
                <a:latin typeface="Georgia"/>
                <a:cs typeface="Georgia"/>
              </a:rPr>
              <a:t> </a:t>
            </a:r>
            <a:r>
              <a:rPr sz="1100" spc="-25" dirty="0">
                <a:latin typeface="Georgia"/>
                <a:cs typeface="Georgia"/>
              </a:rPr>
              <a:t>the </a:t>
            </a:r>
            <a:r>
              <a:rPr sz="1100" spc="-250" dirty="0">
                <a:latin typeface="Georgia"/>
                <a:cs typeface="Georgia"/>
              </a:rPr>
              <a:t> </a:t>
            </a:r>
            <a:r>
              <a:rPr sz="1100" spc="-5" dirty="0">
                <a:latin typeface="Georgia"/>
                <a:cs typeface="Georgia"/>
              </a:rPr>
              <a:t>data</a:t>
            </a:r>
            <a:r>
              <a:rPr sz="1100" spc="90" dirty="0">
                <a:latin typeface="Georgia"/>
                <a:cs typeface="Georgia"/>
              </a:rPr>
              <a:t> </a:t>
            </a:r>
            <a:r>
              <a:rPr sz="1100" spc="-40" dirty="0">
                <a:latin typeface="Georgia"/>
                <a:cs typeface="Georgia"/>
              </a:rPr>
              <a:t>mining</a:t>
            </a:r>
            <a:r>
              <a:rPr sz="1100" spc="95" dirty="0">
                <a:latin typeface="Georgia"/>
                <a:cs typeface="Georgia"/>
              </a:rPr>
              <a:t> </a:t>
            </a:r>
            <a:r>
              <a:rPr sz="1100" spc="-30" dirty="0">
                <a:latin typeface="Georgia"/>
                <a:cs typeface="Georgia"/>
              </a:rPr>
              <a:t>process.</a:t>
            </a:r>
            <a:endParaRPr sz="1100">
              <a:latin typeface="Georgia"/>
              <a:cs typeface="Georgia"/>
            </a:endParaRPr>
          </a:p>
          <a:p>
            <a:pPr marL="12700" marR="5080">
              <a:lnSpc>
                <a:spcPts val="1150"/>
              </a:lnSpc>
              <a:spcBef>
                <a:spcPts val="730"/>
              </a:spcBef>
            </a:pPr>
            <a:r>
              <a:rPr sz="1100" spc="5" dirty="0">
                <a:latin typeface="Georgia"/>
                <a:cs typeface="Georgia"/>
              </a:rPr>
              <a:t>The </a:t>
            </a:r>
            <a:r>
              <a:rPr sz="1100" spc="-25" dirty="0">
                <a:latin typeface="Georgia"/>
                <a:cs typeface="Georgia"/>
              </a:rPr>
              <a:t>nature</a:t>
            </a:r>
            <a:r>
              <a:rPr sz="1100" spc="-20" dirty="0">
                <a:latin typeface="Georgia"/>
                <a:cs typeface="Georgia"/>
              </a:rPr>
              <a:t> </a:t>
            </a:r>
            <a:r>
              <a:rPr sz="1100" spc="-40" dirty="0">
                <a:latin typeface="Georgia"/>
                <a:cs typeface="Georgia"/>
              </a:rPr>
              <a:t>of</a:t>
            </a:r>
            <a:r>
              <a:rPr sz="1100" spc="-35" dirty="0">
                <a:latin typeface="Georgia"/>
                <a:cs typeface="Georgia"/>
              </a:rPr>
              <a:t> </a:t>
            </a:r>
            <a:r>
              <a:rPr sz="1100" spc="-20" dirty="0">
                <a:latin typeface="Georgia"/>
                <a:cs typeface="Georgia"/>
              </a:rPr>
              <a:t>the </a:t>
            </a:r>
            <a:r>
              <a:rPr sz="1100" spc="-25" dirty="0">
                <a:latin typeface="Georgia"/>
                <a:cs typeface="Georgia"/>
              </a:rPr>
              <a:t>temporal</a:t>
            </a:r>
            <a:r>
              <a:rPr sz="1100" spc="-20" dirty="0">
                <a:latin typeface="Georgia"/>
                <a:cs typeface="Georgia"/>
              </a:rPr>
              <a:t> </a:t>
            </a:r>
            <a:r>
              <a:rPr sz="1100" spc="-30" dirty="0">
                <a:latin typeface="Georgia"/>
                <a:cs typeface="Georgia"/>
              </a:rPr>
              <a:t>dependency</a:t>
            </a:r>
            <a:r>
              <a:rPr sz="1100" spc="-25" dirty="0">
                <a:latin typeface="Georgia"/>
                <a:cs typeface="Georgia"/>
              </a:rPr>
              <a:t> </a:t>
            </a:r>
            <a:r>
              <a:rPr sz="1100" spc="-30" dirty="0">
                <a:latin typeface="Georgia"/>
                <a:cs typeface="Georgia"/>
              </a:rPr>
              <a:t>may</a:t>
            </a:r>
            <a:r>
              <a:rPr sz="1100" spc="-25" dirty="0">
                <a:latin typeface="Georgia"/>
                <a:cs typeface="Georgia"/>
              </a:rPr>
              <a:t> </a:t>
            </a:r>
            <a:r>
              <a:rPr sz="1100" spc="-15" dirty="0">
                <a:latin typeface="Georgia"/>
                <a:cs typeface="Georgia"/>
              </a:rPr>
              <a:t>vary </a:t>
            </a:r>
            <a:r>
              <a:rPr sz="1100" spc="-25" dirty="0">
                <a:latin typeface="Georgia"/>
                <a:cs typeface="Georgia"/>
              </a:rPr>
              <a:t>significantly</a:t>
            </a:r>
            <a:r>
              <a:rPr sz="1100" spc="-20" dirty="0">
                <a:latin typeface="Georgia"/>
                <a:cs typeface="Georgia"/>
              </a:rPr>
              <a:t> </a:t>
            </a:r>
            <a:r>
              <a:rPr sz="1100" spc="-15" dirty="0">
                <a:latin typeface="Georgia"/>
                <a:cs typeface="Georgia"/>
              </a:rPr>
              <a:t>with </a:t>
            </a:r>
            <a:r>
              <a:rPr sz="1100" spc="-20" dirty="0">
                <a:latin typeface="Georgia"/>
                <a:cs typeface="Georgia"/>
              </a:rPr>
              <a:t>the application. </a:t>
            </a:r>
            <a:r>
              <a:rPr sz="1100" spc="-254" dirty="0">
                <a:latin typeface="Georgia"/>
                <a:cs typeface="Georgia"/>
              </a:rPr>
              <a:t> </a:t>
            </a:r>
            <a:r>
              <a:rPr sz="1100" spc="-45" dirty="0">
                <a:latin typeface="Georgia"/>
                <a:cs typeface="Georgia"/>
              </a:rPr>
              <a:t>For</a:t>
            </a:r>
            <a:r>
              <a:rPr sz="1100" spc="-40" dirty="0">
                <a:latin typeface="Georgia"/>
                <a:cs typeface="Georgia"/>
              </a:rPr>
              <a:t> </a:t>
            </a:r>
            <a:r>
              <a:rPr sz="1100" spc="-25" dirty="0">
                <a:latin typeface="Georgia"/>
                <a:cs typeface="Georgia"/>
              </a:rPr>
              <a:t>example, </a:t>
            </a:r>
            <a:r>
              <a:rPr sz="1100" spc="-55" dirty="0">
                <a:latin typeface="Georgia"/>
                <a:cs typeface="Georgia"/>
              </a:rPr>
              <a:t>some</a:t>
            </a:r>
            <a:r>
              <a:rPr sz="1100" spc="-50" dirty="0">
                <a:latin typeface="Georgia"/>
                <a:cs typeface="Georgia"/>
              </a:rPr>
              <a:t> </a:t>
            </a:r>
            <a:r>
              <a:rPr sz="1100" spc="-45" dirty="0">
                <a:latin typeface="Georgia"/>
                <a:cs typeface="Georgia"/>
              </a:rPr>
              <a:t>forms</a:t>
            </a:r>
            <a:r>
              <a:rPr sz="1100" spc="-40" dirty="0">
                <a:latin typeface="Georgia"/>
                <a:cs typeface="Georgia"/>
              </a:rPr>
              <a:t> of</a:t>
            </a:r>
            <a:r>
              <a:rPr sz="1100" spc="-35" dirty="0">
                <a:latin typeface="Georgia"/>
                <a:cs typeface="Georgia"/>
              </a:rPr>
              <a:t> </a:t>
            </a:r>
            <a:r>
              <a:rPr sz="1100" spc="-50" dirty="0">
                <a:latin typeface="Georgia"/>
                <a:cs typeface="Georgia"/>
              </a:rPr>
              <a:t>sensor</a:t>
            </a:r>
            <a:r>
              <a:rPr sz="1100" spc="-45" dirty="0">
                <a:latin typeface="Georgia"/>
                <a:cs typeface="Georgia"/>
              </a:rPr>
              <a:t> </a:t>
            </a:r>
            <a:r>
              <a:rPr sz="1100" spc="-35" dirty="0">
                <a:latin typeface="Georgia"/>
                <a:cs typeface="Georgia"/>
              </a:rPr>
              <a:t>readings</a:t>
            </a:r>
            <a:r>
              <a:rPr sz="1100" spc="-30" dirty="0">
                <a:latin typeface="Georgia"/>
                <a:cs typeface="Georgia"/>
              </a:rPr>
              <a:t> may</a:t>
            </a:r>
            <a:r>
              <a:rPr sz="1100" spc="-25" dirty="0">
                <a:latin typeface="Georgia"/>
                <a:cs typeface="Georgia"/>
              </a:rPr>
              <a:t> </a:t>
            </a:r>
            <a:r>
              <a:rPr sz="1100" spc="-50" dirty="0">
                <a:latin typeface="Georgia"/>
                <a:cs typeface="Georgia"/>
              </a:rPr>
              <a:t>show</a:t>
            </a:r>
            <a:r>
              <a:rPr sz="1100" spc="-45" dirty="0">
                <a:latin typeface="Georgia"/>
                <a:cs typeface="Georgia"/>
              </a:rPr>
              <a:t> </a:t>
            </a:r>
            <a:r>
              <a:rPr sz="1100" spc="-25" dirty="0">
                <a:latin typeface="Georgia"/>
                <a:cs typeface="Georgia"/>
              </a:rPr>
              <a:t>periodic </a:t>
            </a:r>
            <a:r>
              <a:rPr sz="1100" spc="-20" dirty="0">
                <a:latin typeface="Georgia"/>
                <a:cs typeface="Georgia"/>
              </a:rPr>
              <a:t>patterns </a:t>
            </a:r>
            <a:r>
              <a:rPr sz="1100" spc="-40" dirty="0">
                <a:latin typeface="Georgia"/>
                <a:cs typeface="Georgia"/>
              </a:rPr>
              <a:t>of</a:t>
            </a:r>
            <a:r>
              <a:rPr sz="1100" spc="185" dirty="0">
                <a:latin typeface="Georgia"/>
                <a:cs typeface="Georgia"/>
              </a:rPr>
              <a:t> </a:t>
            </a:r>
            <a:r>
              <a:rPr sz="1100" spc="-25" dirty="0">
                <a:latin typeface="Georgia"/>
                <a:cs typeface="Georgia"/>
              </a:rPr>
              <a:t>the </a:t>
            </a:r>
            <a:r>
              <a:rPr sz="1100" spc="-20" dirty="0">
                <a:latin typeface="Georgia"/>
                <a:cs typeface="Georgia"/>
              </a:rPr>
              <a:t> </a:t>
            </a:r>
            <a:r>
              <a:rPr sz="1100" spc="-40" dirty="0">
                <a:latin typeface="Georgia"/>
                <a:cs typeface="Georgia"/>
              </a:rPr>
              <a:t>measured</a:t>
            </a:r>
            <a:r>
              <a:rPr sz="1100" spc="90" dirty="0">
                <a:latin typeface="Georgia"/>
                <a:cs typeface="Georgia"/>
              </a:rPr>
              <a:t> </a:t>
            </a:r>
            <a:r>
              <a:rPr sz="1100" spc="-5" dirty="0">
                <a:latin typeface="Georgia"/>
                <a:cs typeface="Georgia"/>
              </a:rPr>
              <a:t>attribute</a:t>
            </a:r>
            <a:r>
              <a:rPr sz="1100" spc="95" dirty="0">
                <a:latin typeface="Georgia"/>
                <a:cs typeface="Georgia"/>
              </a:rPr>
              <a:t> </a:t>
            </a:r>
            <a:r>
              <a:rPr sz="1100" spc="-45" dirty="0">
                <a:latin typeface="Georgia"/>
                <a:cs typeface="Georgia"/>
              </a:rPr>
              <a:t>over</a:t>
            </a:r>
            <a:r>
              <a:rPr sz="1100" spc="95" dirty="0">
                <a:latin typeface="Georgia"/>
                <a:cs typeface="Georgia"/>
              </a:rPr>
              <a:t> </a:t>
            </a:r>
            <a:r>
              <a:rPr sz="1100" spc="-25" dirty="0">
                <a:latin typeface="Georgia"/>
                <a:cs typeface="Georgia"/>
              </a:rPr>
              <a:t>time.</a:t>
            </a:r>
            <a:endParaRPr sz="1100">
              <a:latin typeface="Georgia"/>
              <a:cs typeface="Georgia"/>
            </a:endParaRPr>
          </a:p>
        </p:txBody>
      </p:sp>
      <p:sp>
        <p:nvSpPr>
          <p:cNvPr id="5" name="object 5"/>
          <p:cNvSpPr/>
          <p:nvPr/>
        </p:nvSpPr>
        <p:spPr>
          <a:xfrm>
            <a:off x="337972" y="110181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63257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30958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15" dirty="0"/>
              <a:t>34</a:t>
            </a:fld>
            <a:r>
              <a:rPr spc="-25" dirty="0"/>
              <a:t> </a:t>
            </a:r>
            <a:r>
              <a:rPr spc="80" dirty="0"/>
              <a:t>/</a:t>
            </a:r>
            <a:r>
              <a:rPr spc="-25" dirty="0"/>
              <a:t> </a:t>
            </a:r>
            <a:r>
              <a:rPr spc="40" dirty="0"/>
              <a:t>106</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968500" cy="244475"/>
          </a:xfrm>
          <a:prstGeom prst="rect">
            <a:avLst/>
          </a:prstGeom>
        </p:spPr>
        <p:txBody>
          <a:bodyPr vert="horz" wrap="square" lIns="0" tIns="17145" rIns="0" bIns="0" rtlCol="0">
            <a:spAutoFit/>
          </a:bodyPr>
          <a:lstStyle/>
          <a:p>
            <a:pPr marL="12700">
              <a:lnSpc>
                <a:spcPct val="100000"/>
              </a:lnSpc>
              <a:spcBef>
                <a:spcPts val="135"/>
              </a:spcBef>
            </a:pPr>
            <a:r>
              <a:rPr spc="5" dirty="0"/>
              <a:t>Time–series</a:t>
            </a:r>
            <a:r>
              <a:rPr spc="90" dirty="0"/>
              <a:t> </a:t>
            </a:r>
            <a:r>
              <a:rPr spc="75" dirty="0"/>
              <a:t>data</a:t>
            </a:r>
            <a:r>
              <a:rPr spc="95" dirty="0"/>
              <a:t> </a:t>
            </a:r>
            <a:r>
              <a:rPr spc="25" dirty="0"/>
              <a:t>(cont’d)</a:t>
            </a:r>
          </a:p>
        </p:txBody>
      </p:sp>
      <p:sp>
        <p:nvSpPr>
          <p:cNvPr id="3" name="object 3"/>
          <p:cNvSpPr/>
          <p:nvPr/>
        </p:nvSpPr>
        <p:spPr>
          <a:xfrm>
            <a:off x="337972" y="74185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937399"/>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161869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txBox="1"/>
          <p:nvPr/>
        </p:nvSpPr>
        <p:spPr>
          <a:xfrm>
            <a:off x="454177" y="610693"/>
            <a:ext cx="5121275" cy="2029460"/>
          </a:xfrm>
          <a:prstGeom prst="rect">
            <a:avLst/>
          </a:prstGeom>
        </p:spPr>
        <p:txBody>
          <a:bodyPr vert="horz" wrap="square" lIns="0" tIns="50800" rIns="0" bIns="0" rtlCol="0">
            <a:spAutoFit/>
          </a:bodyPr>
          <a:lstStyle/>
          <a:p>
            <a:pPr marL="12700">
              <a:lnSpc>
                <a:spcPct val="100000"/>
              </a:lnSpc>
              <a:spcBef>
                <a:spcPts val="400"/>
              </a:spcBef>
            </a:pPr>
            <a:r>
              <a:rPr sz="1100" spc="-10" dirty="0">
                <a:latin typeface="Georgia"/>
                <a:cs typeface="Georgia"/>
              </a:rPr>
              <a:t>Attributes</a:t>
            </a:r>
            <a:r>
              <a:rPr sz="1100" spc="100" dirty="0">
                <a:latin typeface="Georgia"/>
                <a:cs typeface="Georgia"/>
              </a:rPr>
              <a:t> </a:t>
            </a:r>
            <a:r>
              <a:rPr sz="1100" spc="-35" dirty="0">
                <a:latin typeface="Georgia"/>
                <a:cs typeface="Georgia"/>
              </a:rPr>
              <a:t>in</a:t>
            </a:r>
            <a:r>
              <a:rPr sz="1100" spc="100" dirty="0">
                <a:latin typeface="Georgia"/>
                <a:cs typeface="Georgia"/>
              </a:rPr>
              <a:t> </a:t>
            </a:r>
            <a:r>
              <a:rPr sz="1100" spc="-55" dirty="0">
                <a:latin typeface="Georgia"/>
                <a:cs typeface="Georgia"/>
              </a:rPr>
              <a:t>time–series</a:t>
            </a:r>
            <a:r>
              <a:rPr sz="1100" spc="105" dirty="0">
                <a:latin typeface="Georgia"/>
                <a:cs typeface="Georgia"/>
              </a:rPr>
              <a:t> </a:t>
            </a:r>
            <a:r>
              <a:rPr sz="1100" spc="-5" dirty="0">
                <a:latin typeface="Georgia"/>
                <a:cs typeface="Georgia"/>
              </a:rPr>
              <a:t>data</a:t>
            </a:r>
            <a:r>
              <a:rPr sz="1100" spc="100" dirty="0">
                <a:latin typeface="Georgia"/>
                <a:cs typeface="Georgia"/>
              </a:rPr>
              <a:t> </a:t>
            </a:r>
            <a:r>
              <a:rPr sz="1100" spc="-30" dirty="0">
                <a:latin typeface="Georgia"/>
                <a:cs typeface="Georgia"/>
              </a:rPr>
              <a:t>are</a:t>
            </a:r>
            <a:r>
              <a:rPr sz="1100" spc="100" dirty="0">
                <a:latin typeface="Georgia"/>
                <a:cs typeface="Georgia"/>
              </a:rPr>
              <a:t> </a:t>
            </a:r>
            <a:r>
              <a:rPr sz="1100" spc="-35" dirty="0">
                <a:latin typeface="Georgia"/>
                <a:cs typeface="Georgia"/>
              </a:rPr>
              <a:t>classified</a:t>
            </a:r>
            <a:r>
              <a:rPr sz="1100" spc="105" dirty="0">
                <a:latin typeface="Georgia"/>
                <a:cs typeface="Georgia"/>
              </a:rPr>
              <a:t> </a:t>
            </a:r>
            <a:r>
              <a:rPr sz="1100" spc="-30" dirty="0">
                <a:latin typeface="Georgia"/>
                <a:cs typeface="Georgia"/>
              </a:rPr>
              <a:t>into</a:t>
            </a:r>
            <a:r>
              <a:rPr sz="1100" spc="100" dirty="0">
                <a:latin typeface="Georgia"/>
                <a:cs typeface="Georgia"/>
              </a:rPr>
              <a:t> </a:t>
            </a:r>
            <a:r>
              <a:rPr sz="1100" spc="-35" dirty="0">
                <a:latin typeface="Georgia"/>
                <a:cs typeface="Georgia"/>
              </a:rPr>
              <a:t>two</a:t>
            </a:r>
            <a:r>
              <a:rPr sz="1100" spc="100" dirty="0">
                <a:latin typeface="Georgia"/>
                <a:cs typeface="Georgia"/>
              </a:rPr>
              <a:t> </a:t>
            </a:r>
            <a:r>
              <a:rPr sz="1100" spc="-20" dirty="0">
                <a:latin typeface="Georgia"/>
                <a:cs typeface="Georgia"/>
              </a:rPr>
              <a:t>types:</a:t>
            </a:r>
            <a:endParaRPr sz="1100">
              <a:latin typeface="Georgia"/>
              <a:cs typeface="Georgia"/>
            </a:endParaRPr>
          </a:p>
          <a:p>
            <a:pPr marL="289560" marR="64135">
              <a:lnSpc>
                <a:spcPts val="1019"/>
              </a:lnSpc>
              <a:spcBef>
                <a:spcPts val="465"/>
              </a:spcBef>
            </a:pPr>
            <a:r>
              <a:rPr sz="1000" i="1" spc="25" dirty="0">
                <a:latin typeface="Times New Roman"/>
                <a:cs typeface="Times New Roman"/>
              </a:rPr>
              <a:t>Contextual</a:t>
            </a:r>
            <a:r>
              <a:rPr sz="1000" i="1" spc="110" dirty="0">
                <a:latin typeface="Times New Roman"/>
                <a:cs typeface="Times New Roman"/>
              </a:rPr>
              <a:t> </a:t>
            </a:r>
            <a:r>
              <a:rPr sz="1000" i="1" spc="25" dirty="0">
                <a:latin typeface="Times New Roman"/>
                <a:cs typeface="Times New Roman"/>
              </a:rPr>
              <a:t>attributes</a:t>
            </a:r>
            <a:r>
              <a:rPr sz="1000" spc="25" dirty="0">
                <a:latin typeface="Georgia"/>
                <a:cs typeface="Georgia"/>
              </a:rPr>
              <a:t>:</a:t>
            </a:r>
            <a:r>
              <a:rPr sz="1000" spc="204" dirty="0">
                <a:latin typeface="Georgia"/>
                <a:cs typeface="Georgia"/>
              </a:rPr>
              <a:t> </a:t>
            </a:r>
            <a:r>
              <a:rPr sz="1000" spc="-10" dirty="0">
                <a:latin typeface="Georgia"/>
                <a:cs typeface="Georgia"/>
              </a:rPr>
              <a:t>These</a:t>
            </a:r>
            <a:r>
              <a:rPr sz="1000" spc="95" dirty="0">
                <a:latin typeface="Georgia"/>
                <a:cs typeface="Georgia"/>
              </a:rPr>
              <a:t> </a:t>
            </a:r>
            <a:r>
              <a:rPr sz="1000" spc="-30" dirty="0">
                <a:latin typeface="Georgia"/>
                <a:cs typeface="Georgia"/>
              </a:rPr>
              <a:t>are</a:t>
            </a:r>
            <a:r>
              <a:rPr sz="1000" spc="95" dirty="0">
                <a:latin typeface="Georgia"/>
                <a:cs typeface="Georgia"/>
              </a:rPr>
              <a:t> </a:t>
            </a:r>
            <a:r>
              <a:rPr sz="1000" spc="-15" dirty="0">
                <a:latin typeface="Georgia"/>
                <a:cs typeface="Georgia"/>
              </a:rPr>
              <a:t>the</a:t>
            </a:r>
            <a:r>
              <a:rPr sz="1000" spc="100" dirty="0">
                <a:latin typeface="Georgia"/>
                <a:cs typeface="Georgia"/>
              </a:rPr>
              <a:t> </a:t>
            </a:r>
            <a:r>
              <a:rPr sz="1000" spc="-10" dirty="0">
                <a:latin typeface="Georgia"/>
                <a:cs typeface="Georgia"/>
              </a:rPr>
              <a:t>attributes</a:t>
            </a:r>
            <a:r>
              <a:rPr sz="1000" spc="95" dirty="0">
                <a:latin typeface="Georgia"/>
                <a:cs typeface="Georgia"/>
              </a:rPr>
              <a:t> </a:t>
            </a:r>
            <a:r>
              <a:rPr sz="1000" spc="5" dirty="0">
                <a:latin typeface="Georgia"/>
                <a:cs typeface="Georgia"/>
              </a:rPr>
              <a:t>that</a:t>
            </a:r>
            <a:r>
              <a:rPr sz="1000" spc="95" dirty="0">
                <a:latin typeface="Georgia"/>
                <a:cs typeface="Georgia"/>
              </a:rPr>
              <a:t> </a:t>
            </a:r>
            <a:r>
              <a:rPr sz="1000" spc="-35" dirty="0">
                <a:latin typeface="Georgia"/>
                <a:cs typeface="Georgia"/>
              </a:rPr>
              <a:t>define</a:t>
            </a:r>
            <a:r>
              <a:rPr sz="1000" spc="95" dirty="0">
                <a:latin typeface="Georgia"/>
                <a:cs typeface="Georgia"/>
              </a:rPr>
              <a:t> </a:t>
            </a:r>
            <a:r>
              <a:rPr sz="1000" spc="-15" dirty="0">
                <a:latin typeface="Georgia"/>
                <a:cs typeface="Georgia"/>
              </a:rPr>
              <a:t>the</a:t>
            </a:r>
            <a:r>
              <a:rPr sz="1000" spc="100" dirty="0">
                <a:latin typeface="Georgia"/>
                <a:cs typeface="Georgia"/>
              </a:rPr>
              <a:t> </a:t>
            </a:r>
            <a:r>
              <a:rPr sz="1000" spc="-15" dirty="0">
                <a:latin typeface="Georgia"/>
                <a:cs typeface="Georgia"/>
              </a:rPr>
              <a:t>context</a:t>
            </a:r>
            <a:r>
              <a:rPr sz="1000" spc="95" dirty="0">
                <a:latin typeface="Georgia"/>
                <a:cs typeface="Georgia"/>
              </a:rPr>
              <a:t> </a:t>
            </a:r>
            <a:r>
              <a:rPr sz="1000" spc="-45" dirty="0">
                <a:latin typeface="Georgia"/>
                <a:cs typeface="Georgia"/>
              </a:rPr>
              <a:t>on</a:t>
            </a:r>
            <a:r>
              <a:rPr sz="1000" spc="95" dirty="0">
                <a:latin typeface="Georgia"/>
                <a:cs typeface="Georgia"/>
              </a:rPr>
              <a:t> </a:t>
            </a:r>
            <a:r>
              <a:rPr sz="1000" spc="-15" dirty="0">
                <a:latin typeface="Georgia"/>
                <a:cs typeface="Georgia"/>
              </a:rPr>
              <a:t>the</a:t>
            </a:r>
            <a:r>
              <a:rPr sz="1000" spc="100" dirty="0">
                <a:latin typeface="Georgia"/>
                <a:cs typeface="Georgia"/>
              </a:rPr>
              <a:t> </a:t>
            </a:r>
            <a:r>
              <a:rPr sz="1000" spc="-25" dirty="0">
                <a:latin typeface="Georgia"/>
                <a:cs typeface="Georgia"/>
              </a:rPr>
              <a:t>basis</a:t>
            </a:r>
            <a:r>
              <a:rPr sz="1000" spc="95" dirty="0">
                <a:latin typeface="Georgia"/>
                <a:cs typeface="Georgia"/>
              </a:rPr>
              <a:t> </a:t>
            </a:r>
            <a:r>
              <a:rPr sz="1000" spc="-40" dirty="0">
                <a:latin typeface="Georgia"/>
                <a:cs typeface="Georgia"/>
              </a:rPr>
              <a:t>of </a:t>
            </a:r>
            <a:r>
              <a:rPr sz="1000" spc="-35" dirty="0">
                <a:latin typeface="Georgia"/>
                <a:cs typeface="Georgia"/>
              </a:rPr>
              <a:t> </a:t>
            </a:r>
            <a:r>
              <a:rPr sz="1000" spc="-30" dirty="0">
                <a:latin typeface="Georgia"/>
                <a:cs typeface="Georgia"/>
              </a:rPr>
              <a:t>which</a:t>
            </a:r>
            <a:r>
              <a:rPr sz="1000" spc="90" dirty="0">
                <a:latin typeface="Georgia"/>
                <a:cs typeface="Georgia"/>
              </a:rPr>
              <a:t> </a:t>
            </a:r>
            <a:r>
              <a:rPr sz="1000" spc="-15" dirty="0">
                <a:latin typeface="Georgia"/>
                <a:cs typeface="Georgia"/>
              </a:rPr>
              <a:t>the</a:t>
            </a:r>
            <a:r>
              <a:rPr sz="1000" spc="95" dirty="0">
                <a:latin typeface="Georgia"/>
                <a:cs typeface="Georgia"/>
              </a:rPr>
              <a:t> </a:t>
            </a:r>
            <a:r>
              <a:rPr sz="1000" spc="-20" dirty="0">
                <a:latin typeface="Georgia"/>
                <a:cs typeface="Georgia"/>
              </a:rPr>
              <a:t>implicit</a:t>
            </a:r>
            <a:r>
              <a:rPr sz="1000" spc="95" dirty="0">
                <a:latin typeface="Georgia"/>
                <a:cs typeface="Georgia"/>
              </a:rPr>
              <a:t> </a:t>
            </a:r>
            <a:r>
              <a:rPr sz="1000" spc="-30" dirty="0">
                <a:latin typeface="Georgia"/>
                <a:cs typeface="Georgia"/>
              </a:rPr>
              <a:t>dependencies</a:t>
            </a:r>
            <a:r>
              <a:rPr sz="1000" spc="95" dirty="0">
                <a:latin typeface="Georgia"/>
                <a:cs typeface="Georgia"/>
              </a:rPr>
              <a:t> </a:t>
            </a:r>
            <a:r>
              <a:rPr sz="1000" spc="-20" dirty="0">
                <a:latin typeface="Georgia"/>
                <a:cs typeface="Georgia"/>
              </a:rPr>
              <a:t>occur</a:t>
            </a:r>
            <a:r>
              <a:rPr sz="1000" spc="95" dirty="0">
                <a:latin typeface="Georgia"/>
                <a:cs typeface="Georgia"/>
              </a:rPr>
              <a:t> </a:t>
            </a:r>
            <a:r>
              <a:rPr sz="1000" spc="-30" dirty="0">
                <a:latin typeface="Georgia"/>
                <a:cs typeface="Georgia"/>
              </a:rPr>
              <a:t>in</a:t>
            </a:r>
            <a:r>
              <a:rPr sz="1000" spc="95" dirty="0">
                <a:latin typeface="Georgia"/>
                <a:cs typeface="Georgia"/>
              </a:rPr>
              <a:t> </a:t>
            </a:r>
            <a:r>
              <a:rPr sz="1000" spc="-15" dirty="0">
                <a:latin typeface="Georgia"/>
                <a:cs typeface="Georgia"/>
              </a:rPr>
              <a:t>the</a:t>
            </a:r>
            <a:r>
              <a:rPr sz="1000" spc="95" dirty="0">
                <a:latin typeface="Georgia"/>
                <a:cs typeface="Georgia"/>
              </a:rPr>
              <a:t> </a:t>
            </a:r>
            <a:r>
              <a:rPr sz="1000" dirty="0">
                <a:latin typeface="Georgia"/>
                <a:cs typeface="Georgia"/>
              </a:rPr>
              <a:t>data.</a:t>
            </a:r>
            <a:r>
              <a:rPr sz="1000" spc="210" dirty="0">
                <a:latin typeface="Georgia"/>
                <a:cs typeface="Georgia"/>
              </a:rPr>
              <a:t> </a:t>
            </a:r>
            <a:r>
              <a:rPr sz="1000" spc="-35" dirty="0">
                <a:latin typeface="Georgia"/>
                <a:cs typeface="Georgia"/>
              </a:rPr>
              <a:t>For</a:t>
            </a:r>
            <a:r>
              <a:rPr sz="1000" spc="95" dirty="0">
                <a:latin typeface="Georgia"/>
                <a:cs typeface="Georgia"/>
              </a:rPr>
              <a:t> </a:t>
            </a:r>
            <a:r>
              <a:rPr sz="1000" spc="-20" dirty="0">
                <a:latin typeface="Georgia"/>
                <a:cs typeface="Georgia"/>
              </a:rPr>
              <a:t>example,</a:t>
            </a:r>
            <a:r>
              <a:rPr sz="1000" spc="95" dirty="0">
                <a:latin typeface="Georgia"/>
                <a:cs typeface="Georgia"/>
              </a:rPr>
              <a:t> </a:t>
            </a:r>
            <a:r>
              <a:rPr sz="1000" spc="-30" dirty="0">
                <a:latin typeface="Georgia"/>
                <a:cs typeface="Georgia"/>
              </a:rPr>
              <a:t>in</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25" dirty="0">
                <a:latin typeface="Georgia"/>
                <a:cs typeface="Georgia"/>
              </a:rPr>
              <a:t>case</a:t>
            </a:r>
            <a:r>
              <a:rPr sz="1000" spc="95" dirty="0">
                <a:latin typeface="Georgia"/>
                <a:cs typeface="Georgia"/>
              </a:rPr>
              <a:t> </a:t>
            </a:r>
            <a:r>
              <a:rPr sz="1000" spc="-35" dirty="0">
                <a:latin typeface="Georgia"/>
                <a:cs typeface="Georgia"/>
              </a:rPr>
              <a:t>of</a:t>
            </a:r>
            <a:r>
              <a:rPr sz="1000" spc="95" dirty="0">
                <a:latin typeface="Georgia"/>
                <a:cs typeface="Georgia"/>
              </a:rPr>
              <a:t> </a:t>
            </a:r>
            <a:r>
              <a:rPr sz="1000" spc="-40" dirty="0">
                <a:latin typeface="Georgia"/>
                <a:cs typeface="Georgia"/>
              </a:rPr>
              <a:t>sensor </a:t>
            </a:r>
            <a:r>
              <a:rPr sz="1000" spc="-35" dirty="0">
                <a:latin typeface="Georgia"/>
                <a:cs typeface="Georgia"/>
              </a:rPr>
              <a:t> </a:t>
            </a:r>
            <a:r>
              <a:rPr sz="1000" dirty="0">
                <a:latin typeface="Georgia"/>
                <a:cs typeface="Georgia"/>
              </a:rPr>
              <a:t>data, </a:t>
            </a:r>
            <a:r>
              <a:rPr sz="1000" spc="-15" dirty="0">
                <a:latin typeface="Georgia"/>
                <a:cs typeface="Georgia"/>
              </a:rPr>
              <a:t>the </a:t>
            </a:r>
            <a:r>
              <a:rPr sz="1000" spc="-25" dirty="0">
                <a:latin typeface="Georgia"/>
                <a:cs typeface="Georgia"/>
              </a:rPr>
              <a:t>time</a:t>
            </a:r>
            <a:r>
              <a:rPr sz="1000" spc="-20" dirty="0">
                <a:latin typeface="Georgia"/>
                <a:cs typeface="Georgia"/>
              </a:rPr>
              <a:t> </a:t>
            </a:r>
            <a:r>
              <a:rPr sz="1000" spc="-15" dirty="0">
                <a:latin typeface="Georgia"/>
                <a:cs typeface="Georgia"/>
              </a:rPr>
              <a:t>stamp </a:t>
            </a:r>
            <a:r>
              <a:rPr sz="1000" spc="15" dirty="0">
                <a:latin typeface="Georgia"/>
                <a:cs typeface="Georgia"/>
              </a:rPr>
              <a:t>at </a:t>
            </a:r>
            <a:r>
              <a:rPr sz="1000" spc="-30" dirty="0">
                <a:latin typeface="Georgia"/>
                <a:cs typeface="Georgia"/>
              </a:rPr>
              <a:t>which</a:t>
            </a:r>
            <a:r>
              <a:rPr sz="1000" spc="-25" dirty="0">
                <a:latin typeface="Georgia"/>
                <a:cs typeface="Georgia"/>
              </a:rPr>
              <a:t> </a:t>
            </a:r>
            <a:r>
              <a:rPr sz="1000" spc="-15" dirty="0">
                <a:latin typeface="Georgia"/>
                <a:cs typeface="Georgia"/>
              </a:rPr>
              <a:t>the </a:t>
            </a:r>
            <a:r>
              <a:rPr sz="1000" spc="-30" dirty="0">
                <a:latin typeface="Georgia"/>
                <a:cs typeface="Georgia"/>
              </a:rPr>
              <a:t>reading</a:t>
            </a:r>
            <a:r>
              <a:rPr sz="1000" spc="-25" dirty="0">
                <a:latin typeface="Georgia"/>
                <a:cs typeface="Georgia"/>
              </a:rPr>
              <a:t> </a:t>
            </a:r>
            <a:r>
              <a:rPr sz="1000" spc="-35" dirty="0">
                <a:latin typeface="Georgia"/>
                <a:cs typeface="Georgia"/>
              </a:rPr>
              <a:t>is</a:t>
            </a:r>
            <a:r>
              <a:rPr sz="1000" spc="170" dirty="0">
                <a:latin typeface="Georgia"/>
                <a:cs typeface="Georgia"/>
              </a:rPr>
              <a:t> </a:t>
            </a:r>
            <a:r>
              <a:rPr sz="1000" spc="-35" dirty="0">
                <a:latin typeface="Georgia"/>
                <a:cs typeface="Georgia"/>
              </a:rPr>
              <a:t>measured</a:t>
            </a:r>
            <a:r>
              <a:rPr sz="1000" spc="170" dirty="0">
                <a:latin typeface="Georgia"/>
                <a:cs typeface="Georgia"/>
              </a:rPr>
              <a:t> </a:t>
            </a:r>
            <a:r>
              <a:rPr sz="1000" spc="-20" dirty="0">
                <a:latin typeface="Georgia"/>
                <a:cs typeface="Georgia"/>
              </a:rPr>
              <a:t>may</a:t>
            </a:r>
            <a:r>
              <a:rPr sz="1000" spc="200" dirty="0">
                <a:latin typeface="Georgia"/>
                <a:cs typeface="Georgia"/>
              </a:rPr>
              <a:t> </a:t>
            </a:r>
            <a:r>
              <a:rPr sz="1000" spc="-15" dirty="0">
                <a:latin typeface="Georgia"/>
                <a:cs typeface="Georgia"/>
              </a:rPr>
              <a:t>be </a:t>
            </a:r>
            <a:r>
              <a:rPr sz="1000" spc="-30" dirty="0">
                <a:latin typeface="Georgia"/>
                <a:cs typeface="Georgia"/>
              </a:rPr>
              <a:t>considered</a:t>
            </a:r>
            <a:r>
              <a:rPr sz="1000" spc="180" dirty="0">
                <a:latin typeface="Georgia"/>
                <a:cs typeface="Georgia"/>
              </a:rPr>
              <a:t> </a:t>
            </a:r>
            <a:r>
              <a:rPr sz="1000" spc="-15" dirty="0">
                <a:latin typeface="Georgia"/>
                <a:cs typeface="Georgia"/>
              </a:rPr>
              <a:t>the </a:t>
            </a:r>
            <a:r>
              <a:rPr sz="1000" spc="-10" dirty="0">
                <a:latin typeface="Georgia"/>
                <a:cs typeface="Georgia"/>
              </a:rPr>
              <a:t> </a:t>
            </a:r>
            <a:r>
              <a:rPr sz="1000" spc="-15" dirty="0">
                <a:latin typeface="Georgia"/>
                <a:cs typeface="Georgia"/>
              </a:rPr>
              <a:t>contextual</a:t>
            </a:r>
            <a:r>
              <a:rPr sz="1000" spc="90" dirty="0">
                <a:latin typeface="Georgia"/>
                <a:cs typeface="Georgia"/>
              </a:rPr>
              <a:t> </a:t>
            </a:r>
            <a:r>
              <a:rPr sz="1000" dirty="0">
                <a:latin typeface="Georgia"/>
                <a:cs typeface="Georgia"/>
              </a:rPr>
              <a:t>attribute.</a:t>
            </a:r>
            <a:r>
              <a:rPr sz="1000" spc="210" dirty="0">
                <a:latin typeface="Georgia"/>
                <a:cs typeface="Georgia"/>
              </a:rPr>
              <a:t> </a:t>
            </a:r>
            <a:r>
              <a:rPr sz="1000" spc="-25" dirty="0">
                <a:latin typeface="Georgia"/>
                <a:cs typeface="Georgia"/>
              </a:rPr>
              <a:t>Sometimes,</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25" dirty="0">
                <a:latin typeface="Georgia"/>
                <a:cs typeface="Georgia"/>
              </a:rPr>
              <a:t>time</a:t>
            </a:r>
            <a:r>
              <a:rPr sz="1000" spc="95" dirty="0">
                <a:latin typeface="Georgia"/>
                <a:cs typeface="Georgia"/>
              </a:rPr>
              <a:t> </a:t>
            </a:r>
            <a:r>
              <a:rPr sz="1000" spc="-15" dirty="0">
                <a:latin typeface="Georgia"/>
                <a:cs typeface="Georgia"/>
              </a:rPr>
              <a:t>stamp</a:t>
            </a:r>
            <a:r>
              <a:rPr sz="1000" spc="95" dirty="0">
                <a:latin typeface="Georgia"/>
                <a:cs typeface="Georgia"/>
              </a:rPr>
              <a:t> </a:t>
            </a:r>
            <a:r>
              <a:rPr sz="1000" spc="-35" dirty="0">
                <a:latin typeface="Georgia"/>
                <a:cs typeface="Georgia"/>
              </a:rPr>
              <a:t>is</a:t>
            </a:r>
            <a:r>
              <a:rPr sz="1000" spc="95" dirty="0">
                <a:latin typeface="Georgia"/>
                <a:cs typeface="Georgia"/>
              </a:rPr>
              <a:t> </a:t>
            </a:r>
            <a:r>
              <a:rPr sz="1000" spc="-15" dirty="0">
                <a:latin typeface="Georgia"/>
                <a:cs typeface="Georgia"/>
              </a:rPr>
              <a:t>not</a:t>
            </a:r>
            <a:r>
              <a:rPr sz="1000" spc="95" dirty="0">
                <a:latin typeface="Georgia"/>
                <a:cs typeface="Georgia"/>
              </a:rPr>
              <a:t> </a:t>
            </a:r>
            <a:r>
              <a:rPr sz="1000" spc="-5" dirty="0">
                <a:latin typeface="Georgia"/>
                <a:cs typeface="Georgia"/>
              </a:rPr>
              <a:t>explicitly</a:t>
            </a:r>
            <a:r>
              <a:rPr sz="1000" spc="95" dirty="0">
                <a:latin typeface="Georgia"/>
                <a:cs typeface="Georgia"/>
              </a:rPr>
              <a:t> </a:t>
            </a:r>
            <a:r>
              <a:rPr sz="1000" spc="-25" dirty="0">
                <a:latin typeface="Georgia"/>
                <a:cs typeface="Georgia"/>
              </a:rPr>
              <a:t>used,</a:t>
            </a:r>
            <a:r>
              <a:rPr sz="1000" spc="95" dirty="0">
                <a:latin typeface="Georgia"/>
                <a:cs typeface="Georgia"/>
              </a:rPr>
              <a:t> </a:t>
            </a:r>
            <a:r>
              <a:rPr sz="1000" dirty="0">
                <a:latin typeface="Georgia"/>
                <a:cs typeface="Georgia"/>
              </a:rPr>
              <a:t>but</a:t>
            </a:r>
            <a:r>
              <a:rPr sz="1000" spc="95" dirty="0">
                <a:latin typeface="Georgia"/>
                <a:cs typeface="Georgia"/>
              </a:rPr>
              <a:t> </a:t>
            </a:r>
            <a:r>
              <a:rPr sz="1000" spc="-10" dirty="0">
                <a:latin typeface="Georgia"/>
                <a:cs typeface="Georgia"/>
              </a:rPr>
              <a:t>a</a:t>
            </a:r>
            <a:r>
              <a:rPr sz="1000" spc="95" dirty="0">
                <a:latin typeface="Georgia"/>
                <a:cs typeface="Georgia"/>
              </a:rPr>
              <a:t> </a:t>
            </a:r>
            <a:r>
              <a:rPr sz="1000" spc="-25" dirty="0">
                <a:latin typeface="Georgia"/>
                <a:cs typeface="Georgia"/>
              </a:rPr>
              <a:t>position </a:t>
            </a:r>
            <a:r>
              <a:rPr sz="1000" spc="-229" dirty="0">
                <a:latin typeface="Georgia"/>
                <a:cs typeface="Georgia"/>
              </a:rPr>
              <a:t> </a:t>
            </a:r>
            <a:r>
              <a:rPr sz="1000" spc="-25" dirty="0">
                <a:latin typeface="Georgia"/>
                <a:cs typeface="Georgia"/>
              </a:rPr>
              <a:t>index</a:t>
            </a:r>
            <a:r>
              <a:rPr sz="1000" spc="85" dirty="0">
                <a:latin typeface="Georgia"/>
                <a:cs typeface="Georgia"/>
              </a:rPr>
              <a:t> </a:t>
            </a:r>
            <a:r>
              <a:rPr sz="1000" spc="-35" dirty="0">
                <a:latin typeface="Georgia"/>
                <a:cs typeface="Georgia"/>
              </a:rPr>
              <a:t>is</a:t>
            </a:r>
            <a:r>
              <a:rPr sz="1000" spc="90" dirty="0">
                <a:latin typeface="Georgia"/>
                <a:cs typeface="Georgia"/>
              </a:rPr>
              <a:t> </a:t>
            </a:r>
            <a:r>
              <a:rPr sz="1000" spc="-25" dirty="0">
                <a:latin typeface="Georgia"/>
                <a:cs typeface="Georgia"/>
              </a:rPr>
              <a:t>used.</a:t>
            </a:r>
            <a:endParaRPr sz="1000">
              <a:latin typeface="Georgia"/>
              <a:cs typeface="Georgia"/>
            </a:endParaRPr>
          </a:p>
          <a:p>
            <a:pPr marL="289560" marR="5080">
              <a:lnSpc>
                <a:spcPts val="1019"/>
              </a:lnSpc>
              <a:spcBef>
                <a:spcPts val="265"/>
              </a:spcBef>
            </a:pPr>
            <a:r>
              <a:rPr sz="1000" i="1" spc="10" dirty="0">
                <a:latin typeface="Times New Roman"/>
                <a:cs typeface="Times New Roman"/>
              </a:rPr>
              <a:t>Behavioral </a:t>
            </a:r>
            <a:r>
              <a:rPr sz="1000" i="1" spc="25" dirty="0">
                <a:latin typeface="Times New Roman"/>
                <a:cs typeface="Times New Roman"/>
              </a:rPr>
              <a:t>attributes</a:t>
            </a:r>
            <a:r>
              <a:rPr sz="1000" spc="25" dirty="0">
                <a:latin typeface="Georgia"/>
                <a:cs typeface="Georgia"/>
              </a:rPr>
              <a:t>:</a:t>
            </a:r>
            <a:r>
              <a:rPr sz="1000" spc="30" dirty="0">
                <a:latin typeface="Georgia"/>
                <a:cs typeface="Georgia"/>
              </a:rPr>
              <a:t> </a:t>
            </a:r>
            <a:r>
              <a:rPr sz="1000" spc="-10" dirty="0">
                <a:latin typeface="Georgia"/>
                <a:cs typeface="Georgia"/>
              </a:rPr>
              <a:t>These </a:t>
            </a:r>
            <a:r>
              <a:rPr sz="1000" spc="-35" dirty="0">
                <a:latin typeface="Georgia"/>
                <a:cs typeface="Georgia"/>
              </a:rPr>
              <a:t>represent</a:t>
            </a:r>
            <a:r>
              <a:rPr sz="1000" spc="-30" dirty="0">
                <a:latin typeface="Georgia"/>
                <a:cs typeface="Georgia"/>
              </a:rPr>
              <a:t> </a:t>
            </a:r>
            <a:r>
              <a:rPr sz="1000" spc="-15" dirty="0">
                <a:latin typeface="Georgia"/>
                <a:cs typeface="Georgia"/>
              </a:rPr>
              <a:t>the </a:t>
            </a:r>
            <a:r>
              <a:rPr sz="1000" spc="-30" dirty="0">
                <a:latin typeface="Georgia"/>
                <a:cs typeface="Georgia"/>
              </a:rPr>
              <a:t>values</a:t>
            </a:r>
            <a:r>
              <a:rPr sz="1000" spc="-25" dirty="0">
                <a:latin typeface="Georgia"/>
                <a:cs typeface="Georgia"/>
              </a:rPr>
              <a:t> </a:t>
            </a:r>
            <a:r>
              <a:rPr sz="1000" spc="5" dirty="0">
                <a:latin typeface="Georgia"/>
                <a:cs typeface="Georgia"/>
              </a:rPr>
              <a:t>that </a:t>
            </a:r>
            <a:r>
              <a:rPr sz="1000" spc="-30" dirty="0">
                <a:latin typeface="Georgia"/>
                <a:cs typeface="Georgia"/>
              </a:rPr>
              <a:t>are</a:t>
            </a:r>
            <a:r>
              <a:rPr sz="1000" spc="-25" dirty="0">
                <a:latin typeface="Georgia"/>
                <a:cs typeface="Georgia"/>
              </a:rPr>
              <a:t> </a:t>
            </a:r>
            <a:r>
              <a:rPr sz="1000" spc="-35" dirty="0">
                <a:latin typeface="Georgia"/>
                <a:cs typeface="Georgia"/>
              </a:rPr>
              <a:t>measured</a:t>
            </a:r>
            <a:r>
              <a:rPr sz="1000" spc="-30" dirty="0">
                <a:latin typeface="Georgia"/>
                <a:cs typeface="Georgia"/>
              </a:rPr>
              <a:t> in</a:t>
            </a:r>
            <a:r>
              <a:rPr sz="1000" spc="-25" dirty="0">
                <a:latin typeface="Georgia"/>
                <a:cs typeface="Georgia"/>
              </a:rPr>
              <a:t> </a:t>
            </a:r>
            <a:r>
              <a:rPr sz="1000" spc="-10" dirty="0">
                <a:latin typeface="Georgia"/>
                <a:cs typeface="Georgia"/>
              </a:rPr>
              <a:t>a particular </a:t>
            </a:r>
            <a:r>
              <a:rPr sz="1000" spc="-5" dirty="0">
                <a:latin typeface="Georgia"/>
                <a:cs typeface="Georgia"/>
              </a:rPr>
              <a:t> </a:t>
            </a:r>
            <a:r>
              <a:rPr sz="1000" spc="-10" dirty="0">
                <a:latin typeface="Georgia"/>
                <a:cs typeface="Georgia"/>
              </a:rPr>
              <a:t>context.</a:t>
            </a:r>
            <a:r>
              <a:rPr sz="1000" spc="204" dirty="0">
                <a:latin typeface="Georgia"/>
                <a:cs typeface="Georgia"/>
              </a:rPr>
              <a:t> </a:t>
            </a:r>
            <a:r>
              <a:rPr sz="1000" spc="-35" dirty="0">
                <a:latin typeface="Georgia"/>
                <a:cs typeface="Georgia"/>
              </a:rPr>
              <a:t>In</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40" dirty="0">
                <a:latin typeface="Georgia"/>
                <a:cs typeface="Georgia"/>
              </a:rPr>
              <a:t>sensor</a:t>
            </a:r>
            <a:r>
              <a:rPr sz="1000" spc="95" dirty="0">
                <a:latin typeface="Georgia"/>
                <a:cs typeface="Georgia"/>
              </a:rPr>
              <a:t> </a:t>
            </a:r>
            <a:r>
              <a:rPr sz="1000" spc="-20" dirty="0">
                <a:latin typeface="Georgia"/>
                <a:cs typeface="Georgia"/>
              </a:rPr>
              <a:t>example,</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15" dirty="0">
                <a:latin typeface="Georgia"/>
                <a:cs typeface="Georgia"/>
              </a:rPr>
              <a:t>temperature</a:t>
            </a:r>
            <a:r>
              <a:rPr sz="1000" spc="95" dirty="0">
                <a:latin typeface="Georgia"/>
                <a:cs typeface="Georgia"/>
              </a:rPr>
              <a:t> </a:t>
            </a:r>
            <a:r>
              <a:rPr sz="1000" spc="-35" dirty="0">
                <a:latin typeface="Georgia"/>
                <a:cs typeface="Georgia"/>
              </a:rPr>
              <a:t>is</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20" dirty="0">
                <a:latin typeface="Georgia"/>
                <a:cs typeface="Georgia"/>
              </a:rPr>
              <a:t>behavioral</a:t>
            </a:r>
            <a:r>
              <a:rPr sz="1000" spc="95" dirty="0">
                <a:latin typeface="Georgia"/>
                <a:cs typeface="Georgia"/>
              </a:rPr>
              <a:t> </a:t>
            </a:r>
            <a:r>
              <a:rPr sz="1000" spc="-5" dirty="0">
                <a:latin typeface="Georgia"/>
                <a:cs typeface="Georgia"/>
              </a:rPr>
              <a:t>attribute</a:t>
            </a:r>
            <a:r>
              <a:rPr sz="1000" spc="95" dirty="0">
                <a:latin typeface="Georgia"/>
                <a:cs typeface="Georgia"/>
              </a:rPr>
              <a:t> </a:t>
            </a:r>
            <a:r>
              <a:rPr sz="1000" spc="-25" dirty="0">
                <a:latin typeface="Georgia"/>
                <a:cs typeface="Georgia"/>
              </a:rPr>
              <a:t>value.</a:t>
            </a:r>
            <a:r>
              <a:rPr sz="1000" spc="-10" dirty="0">
                <a:latin typeface="Georgia"/>
                <a:cs typeface="Georgia"/>
              </a:rPr>
              <a:t> </a:t>
            </a:r>
            <a:r>
              <a:rPr sz="1000" spc="5" dirty="0">
                <a:latin typeface="Georgia"/>
                <a:cs typeface="Georgia"/>
              </a:rPr>
              <a:t>It</a:t>
            </a:r>
            <a:r>
              <a:rPr sz="1000" spc="95" dirty="0">
                <a:latin typeface="Georgia"/>
                <a:cs typeface="Georgia"/>
              </a:rPr>
              <a:t> </a:t>
            </a:r>
            <a:r>
              <a:rPr sz="1000" spc="-35" dirty="0">
                <a:latin typeface="Georgia"/>
                <a:cs typeface="Georgia"/>
              </a:rPr>
              <a:t>is </a:t>
            </a:r>
            <a:r>
              <a:rPr sz="1000" spc="-30" dirty="0">
                <a:latin typeface="Georgia"/>
                <a:cs typeface="Georgia"/>
              </a:rPr>
              <a:t> possible</a:t>
            </a:r>
            <a:r>
              <a:rPr sz="1000" spc="-25" dirty="0">
                <a:latin typeface="Georgia"/>
                <a:cs typeface="Georgia"/>
              </a:rPr>
              <a:t> </a:t>
            </a:r>
            <a:r>
              <a:rPr sz="1000" spc="-5" dirty="0">
                <a:latin typeface="Georgia"/>
                <a:cs typeface="Georgia"/>
              </a:rPr>
              <a:t>to </a:t>
            </a:r>
            <a:r>
              <a:rPr sz="1000" spc="-30" dirty="0">
                <a:latin typeface="Georgia"/>
                <a:cs typeface="Georgia"/>
              </a:rPr>
              <a:t>have</a:t>
            </a:r>
            <a:r>
              <a:rPr sz="1000" spc="-25" dirty="0">
                <a:latin typeface="Georgia"/>
                <a:cs typeface="Georgia"/>
              </a:rPr>
              <a:t> </a:t>
            </a:r>
            <a:r>
              <a:rPr sz="1000" spc="-40" dirty="0">
                <a:latin typeface="Georgia"/>
                <a:cs typeface="Georgia"/>
              </a:rPr>
              <a:t>more</a:t>
            </a:r>
            <a:r>
              <a:rPr sz="1000" spc="-35" dirty="0">
                <a:latin typeface="Georgia"/>
                <a:cs typeface="Georgia"/>
              </a:rPr>
              <a:t> </a:t>
            </a:r>
            <a:r>
              <a:rPr sz="1000" spc="-15" dirty="0">
                <a:latin typeface="Georgia"/>
                <a:cs typeface="Georgia"/>
              </a:rPr>
              <a:t>than </a:t>
            </a:r>
            <a:r>
              <a:rPr sz="1000" spc="-45" dirty="0">
                <a:latin typeface="Georgia"/>
                <a:cs typeface="Georgia"/>
              </a:rPr>
              <a:t>one</a:t>
            </a:r>
            <a:r>
              <a:rPr sz="1000" spc="-40" dirty="0">
                <a:latin typeface="Georgia"/>
                <a:cs typeface="Georgia"/>
              </a:rPr>
              <a:t> </a:t>
            </a:r>
            <a:r>
              <a:rPr sz="1000" spc="-20" dirty="0">
                <a:latin typeface="Georgia"/>
                <a:cs typeface="Georgia"/>
              </a:rPr>
              <a:t>behavioral</a:t>
            </a:r>
            <a:r>
              <a:rPr sz="1000" spc="-15" dirty="0">
                <a:latin typeface="Georgia"/>
                <a:cs typeface="Georgia"/>
              </a:rPr>
              <a:t> </a:t>
            </a:r>
            <a:r>
              <a:rPr sz="1000" spc="-5" dirty="0">
                <a:latin typeface="Georgia"/>
                <a:cs typeface="Georgia"/>
              </a:rPr>
              <a:t>attribute.</a:t>
            </a:r>
            <a:r>
              <a:rPr sz="1000" dirty="0">
                <a:latin typeface="Georgia"/>
                <a:cs typeface="Georgia"/>
              </a:rPr>
              <a:t> </a:t>
            </a:r>
            <a:r>
              <a:rPr sz="1000" spc="-35" dirty="0">
                <a:latin typeface="Georgia"/>
                <a:cs typeface="Georgia"/>
              </a:rPr>
              <a:t>For</a:t>
            </a:r>
            <a:r>
              <a:rPr sz="1000" spc="-30" dirty="0">
                <a:latin typeface="Georgia"/>
                <a:cs typeface="Georgia"/>
              </a:rPr>
              <a:t> </a:t>
            </a:r>
            <a:r>
              <a:rPr sz="1000" spc="-20" dirty="0">
                <a:latin typeface="Georgia"/>
                <a:cs typeface="Georgia"/>
              </a:rPr>
              <a:t>example,</a:t>
            </a:r>
            <a:r>
              <a:rPr sz="1000" spc="-15" dirty="0">
                <a:latin typeface="Georgia"/>
                <a:cs typeface="Georgia"/>
              </a:rPr>
              <a:t> </a:t>
            </a:r>
            <a:r>
              <a:rPr sz="1000" spc="-25" dirty="0">
                <a:latin typeface="Georgia"/>
                <a:cs typeface="Georgia"/>
              </a:rPr>
              <a:t>if</a:t>
            </a:r>
            <a:r>
              <a:rPr sz="1000" spc="-20" dirty="0">
                <a:latin typeface="Georgia"/>
                <a:cs typeface="Georgia"/>
              </a:rPr>
              <a:t> multiple</a:t>
            </a:r>
            <a:r>
              <a:rPr sz="1000" spc="-15" dirty="0">
                <a:latin typeface="Georgia"/>
                <a:cs typeface="Georgia"/>
              </a:rPr>
              <a:t> </a:t>
            </a:r>
            <a:r>
              <a:rPr sz="1000" spc="-40" dirty="0">
                <a:latin typeface="Georgia"/>
                <a:cs typeface="Georgia"/>
              </a:rPr>
              <a:t>sensors </a:t>
            </a:r>
            <a:r>
              <a:rPr sz="1000" spc="-35" dirty="0">
                <a:latin typeface="Georgia"/>
                <a:cs typeface="Georgia"/>
              </a:rPr>
              <a:t> </a:t>
            </a:r>
            <a:r>
              <a:rPr sz="1000" spc="-30" dirty="0">
                <a:latin typeface="Georgia"/>
                <a:cs typeface="Georgia"/>
              </a:rPr>
              <a:t>record</a:t>
            </a:r>
            <a:r>
              <a:rPr sz="1000" spc="-25" dirty="0">
                <a:latin typeface="Georgia"/>
                <a:cs typeface="Georgia"/>
              </a:rPr>
              <a:t> </a:t>
            </a:r>
            <a:r>
              <a:rPr sz="1000" spc="-30" dirty="0">
                <a:latin typeface="Georgia"/>
                <a:cs typeface="Georgia"/>
              </a:rPr>
              <a:t>readings</a:t>
            </a:r>
            <a:r>
              <a:rPr sz="1000" spc="-25" dirty="0">
                <a:latin typeface="Georgia"/>
                <a:cs typeface="Georgia"/>
              </a:rPr>
              <a:t> </a:t>
            </a:r>
            <a:r>
              <a:rPr sz="1000" spc="15" dirty="0">
                <a:latin typeface="Georgia"/>
                <a:cs typeface="Georgia"/>
              </a:rPr>
              <a:t>at </a:t>
            </a:r>
            <a:r>
              <a:rPr sz="1000" spc="-25" dirty="0">
                <a:latin typeface="Georgia"/>
                <a:cs typeface="Georgia"/>
              </a:rPr>
              <a:t>synchronized</a:t>
            </a:r>
            <a:r>
              <a:rPr sz="1000" spc="-20" dirty="0">
                <a:latin typeface="Georgia"/>
                <a:cs typeface="Georgia"/>
              </a:rPr>
              <a:t> </a:t>
            </a:r>
            <a:r>
              <a:rPr sz="1000" spc="-25" dirty="0">
                <a:latin typeface="Georgia"/>
                <a:cs typeface="Georgia"/>
              </a:rPr>
              <a:t>time</a:t>
            </a:r>
            <a:r>
              <a:rPr sz="1000" spc="-20" dirty="0">
                <a:latin typeface="Georgia"/>
                <a:cs typeface="Georgia"/>
              </a:rPr>
              <a:t> </a:t>
            </a:r>
            <a:r>
              <a:rPr sz="1000" spc="-15" dirty="0">
                <a:latin typeface="Georgia"/>
                <a:cs typeface="Georgia"/>
              </a:rPr>
              <a:t>stamps, </a:t>
            </a:r>
            <a:r>
              <a:rPr sz="1000" spc="-25" dirty="0">
                <a:latin typeface="Georgia"/>
                <a:cs typeface="Georgia"/>
              </a:rPr>
              <a:t>then</a:t>
            </a:r>
            <a:r>
              <a:rPr sz="1000" spc="-20" dirty="0">
                <a:latin typeface="Georgia"/>
                <a:cs typeface="Georgia"/>
              </a:rPr>
              <a:t> </a:t>
            </a:r>
            <a:r>
              <a:rPr sz="1000" spc="10" dirty="0">
                <a:latin typeface="Georgia"/>
                <a:cs typeface="Georgia"/>
              </a:rPr>
              <a:t>it </a:t>
            </a:r>
            <a:r>
              <a:rPr sz="1000" spc="-25" dirty="0">
                <a:latin typeface="Georgia"/>
                <a:cs typeface="Georgia"/>
              </a:rPr>
              <a:t>results</a:t>
            </a:r>
            <a:r>
              <a:rPr sz="1000" spc="-20" dirty="0">
                <a:latin typeface="Georgia"/>
                <a:cs typeface="Georgia"/>
              </a:rPr>
              <a:t> </a:t>
            </a:r>
            <a:r>
              <a:rPr sz="1000" spc="-30" dirty="0">
                <a:latin typeface="Georgia"/>
                <a:cs typeface="Georgia"/>
              </a:rPr>
              <a:t>in</a:t>
            </a:r>
            <a:r>
              <a:rPr sz="1000" spc="-25" dirty="0">
                <a:latin typeface="Georgia"/>
                <a:cs typeface="Georgia"/>
              </a:rPr>
              <a:t> </a:t>
            </a:r>
            <a:r>
              <a:rPr sz="1000" spc="-10" dirty="0">
                <a:latin typeface="Georgia"/>
                <a:cs typeface="Georgia"/>
              </a:rPr>
              <a:t>a </a:t>
            </a:r>
            <a:r>
              <a:rPr sz="1000" spc="-30" dirty="0">
                <a:latin typeface="Georgia"/>
                <a:cs typeface="Georgia"/>
              </a:rPr>
              <a:t>multidimensional </a:t>
            </a:r>
            <a:r>
              <a:rPr sz="1000" spc="-25" dirty="0">
                <a:latin typeface="Georgia"/>
                <a:cs typeface="Georgia"/>
              </a:rPr>
              <a:t> </a:t>
            </a:r>
            <a:r>
              <a:rPr sz="1000" spc="-45" dirty="0">
                <a:latin typeface="Georgia"/>
                <a:cs typeface="Georgia"/>
              </a:rPr>
              <a:t>time–series</a:t>
            </a:r>
            <a:r>
              <a:rPr sz="1000" spc="85" dirty="0">
                <a:latin typeface="Georgia"/>
                <a:cs typeface="Georgia"/>
              </a:rPr>
              <a:t> </a:t>
            </a:r>
            <a:r>
              <a:rPr sz="1000" dirty="0">
                <a:latin typeface="Georgia"/>
                <a:cs typeface="Georgia"/>
              </a:rPr>
              <a:t>data</a:t>
            </a:r>
            <a:r>
              <a:rPr sz="1000" spc="90" dirty="0">
                <a:latin typeface="Georgia"/>
                <a:cs typeface="Georgia"/>
              </a:rPr>
              <a:t> </a:t>
            </a:r>
            <a:r>
              <a:rPr sz="1000" spc="-10" dirty="0">
                <a:latin typeface="Georgia"/>
                <a:cs typeface="Georgia"/>
              </a:rPr>
              <a:t>set.</a:t>
            </a:r>
            <a:endParaRPr sz="1000">
              <a:latin typeface="Georgia"/>
              <a:cs typeface="Georgia"/>
            </a:endParaRPr>
          </a:p>
          <a:p>
            <a:pPr marL="12700" marR="417830">
              <a:lnSpc>
                <a:spcPts val="1150"/>
              </a:lnSpc>
              <a:spcBef>
                <a:spcPts val="935"/>
              </a:spcBef>
            </a:pPr>
            <a:r>
              <a:rPr sz="1100" spc="5" dirty="0">
                <a:latin typeface="Georgia"/>
                <a:cs typeface="Georgia"/>
              </a:rPr>
              <a:t>The</a:t>
            </a:r>
            <a:r>
              <a:rPr sz="1100" spc="95" dirty="0">
                <a:latin typeface="Georgia"/>
                <a:cs typeface="Georgia"/>
              </a:rPr>
              <a:t> </a:t>
            </a:r>
            <a:r>
              <a:rPr sz="1100" spc="-20" dirty="0">
                <a:latin typeface="Georgia"/>
                <a:cs typeface="Georgia"/>
              </a:rPr>
              <a:t>contextual</a:t>
            </a:r>
            <a:r>
              <a:rPr sz="1100" spc="100" dirty="0">
                <a:latin typeface="Georgia"/>
                <a:cs typeface="Georgia"/>
              </a:rPr>
              <a:t> </a:t>
            </a:r>
            <a:r>
              <a:rPr sz="1100" spc="-10" dirty="0">
                <a:latin typeface="Georgia"/>
                <a:cs typeface="Georgia"/>
              </a:rPr>
              <a:t>attributes</a:t>
            </a:r>
            <a:r>
              <a:rPr sz="1100" spc="100" dirty="0">
                <a:latin typeface="Georgia"/>
                <a:cs typeface="Georgia"/>
              </a:rPr>
              <a:t> </a:t>
            </a:r>
            <a:r>
              <a:rPr sz="1100" spc="-5" dirty="0">
                <a:latin typeface="Georgia"/>
                <a:cs typeface="Georgia"/>
              </a:rPr>
              <a:t>typically</a:t>
            </a:r>
            <a:r>
              <a:rPr sz="1100" spc="100" dirty="0">
                <a:latin typeface="Georgia"/>
                <a:cs typeface="Georgia"/>
              </a:rPr>
              <a:t> </a:t>
            </a:r>
            <a:r>
              <a:rPr sz="1100" spc="-35" dirty="0">
                <a:latin typeface="Georgia"/>
                <a:cs typeface="Georgia"/>
              </a:rPr>
              <a:t>have</a:t>
            </a:r>
            <a:r>
              <a:rPr sz="1100" spc="100" dirty="0">
                <a:latin typeface="Georgia"/>
                <a:cs typeface="Georgia"/>
              </a:rPr>
              <a:t> </a:t>
            </a:r>
            <a:r>
              <a:rPr sz="1100" spc="-15" dirty="0">
                <a:latin typeface="Georgia"/>
                <a:cs typeface="Georgia"/>
              </a:rPr>
              <a:t>a</a:t>
            </a:r>
            <a:r>
              <a:rPr sz="1100" spc="95" dirty="0">
                <a:latin typeface="Georgia"/>
                <a:cs typeface="Georgia"/>
              </a:rPr>
              <a:t> </a:t>
            </a:r>
            <a:r>
              <a:rPr sz="1100" spc="-30" dirty="0">
                <a:latin typeface="Georgia"/>
                <a:cs typeface="Georgia"/>
              </a:rPr>
              <a:t>strong</a:t>
            </a:r>
            <a:r>
              <a:rPr sz="1100" spc="100" dirty="0">
                <a:latin typeface="Georgia"/>
                <a:cs typeface="Georgia"/>
              </a:rPr>
              <a:t> </a:t>
            </a:r>
            <a:r>
              <a:rPr sz="1100" spc="-20" dirty="0">
                <a:latin typeface="Georgia"/>
                <a:cs typeface="Georgia"/>
              </a:rPr>
              <a:t>impact</a:t>
            </a:r>
            <a:r>
              <a:rPr sz="1100" spc="100" dirty="0">
                <a:latin typeface="Georgia"/>
                <a:cs typeface="Georgia"/>
              </a:rPr>
              <a:t> </a:t>
            </a:r>
            <a:r>
              <a:rPr sz="1100" spc="-50" dirty="0">
                <a:latin typeface="Georgia"/>
                <a:cs typeface="Georgia"/>
              </a:rPr>
              <a:t>on</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40" dirty="0">
                <a:latin typeface="Georgia"/>
                <a:cs typeface="Georgia"/>
              </a:rPr>
              <a:t>dependencies </a:t>
            </a:r>
            <a:r>
              <a:rPr sz="1100" spc="-254" dirty="0">
                <a:latin typeface="Georgia"/>
                <a:cs typeface="Georgia"/>
              </a:rPr>
              <a:t> </a:t>
            </a:r>
            <a:r>
              <a:rPr sz="1100" spc="-35" dirty="0">
                <a:latin typeface="Georgia"/>
                <a:cs typeface="Georgia"/>
              </a:rPr>
              <a:t>between</a:t>
            </a:r>
            <a:r>
              <a:rPr sz="1100" spc="90" dirty="0">
                <a:latin typeface="Georgia"/>
                <a:cs typeface="Georgia"/>
              </a:rPr>
              <a:t> </a:t>
            </a:r>
            <a:r>
              <a:rPr sz="1100" spc="-20" dirty="0">
                <a:latin typeface="Georgia"/>
                <a:cs typeface="Georgia"/>
              </a:rPr>
              <a:t>the</a:t>
            </a:r>
            <a:r>
              <a:rPr sz="1100" spc="95" dirty="0">
                <a:latin typeface="Georgia"/>
                <a:cs typeface="Georgia"/>
              </a:rPr>
              <a:t> </a:t>
            </a:r>
            <a:r>
              <a:rPr sz="1100" spc="-25" dirty="0">
                <a:latin typeface="Georgia"/>
                <a:cs typeface="Georgia"/>
              </a:rPr>
              <a:t>behavioral</a:t>
            </a:r>
            <a:r>
              <a:rPr sz="1100" spc="95" dirty="0">
                <a:latin typeface="Georgia"/>
                <a:cs typeface="Georgia"/>
              </a:rPr>
              <a:t> </a:t>
            </a:r>
            <a:r>
              <a:rPr sz="1100" spc="-5" dirty="0">
                <a:latin typeface="Georgia"/>
                <a:cs typeface="Georgia"/>
              </a:rPr>
              <a:t>attribute</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35" dirty="0">
                <a:latin typeface="Georgia"/>
                <a:cs typeface="Georgia"/>
              </a:rPr>
              <a:t>in</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5" dirty="0">
                <a:latin typeface="Georgia"/>
                <a:cs typeface="Georgia"/>
              </a:rPr>
              <a:t>data.</a:t>
            </a:r>
            <a:endParaRPr sz="1100">
              <a:latin typeface="Georgia"/>
              <a:cs typeface="Georgia"/>
            </a:endParaRPr>
          </a:p>
        </p:txBody>
      </p:sp>
      <p:sp>
        <p:nvSpPr>
          <p:cNvPr id="7" name="object 7"/>
          <p:cNvSpPr/>
          <p:nvPr/>
        </p:nvSpPr>
        <p:spPr>
          <a:xfrm>
            <a:off x="337972" y="239325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35</a:t>
            </a:fld>
            <a:r>
              <a:rPr spc="-25" dirty="0"/>
              <a:t> </a:t>
            </a:r>
            <a:r>
              <a:rPr spc="80" dirty="0"/>
              <a:t>/</a:t>
            </a:r>
            <a:r>
              <a:rPr spc="-25" dirty="0"/>
              <a:t> </a:t>
            </a:r>
            <a:r>
              <a:rPr spc="40" dirty="0"/>
              <a:t>106</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078355" cy="244475"/>
          </a:xfrm>
          <a:prstGeom prst="rect">
            <a:avLst/>
          </a:prstGeom>
        </p:spPr>
        <p:txBody>
          <a:bodyPr vert="horz" wrap="square" lIns="0" tIns="17145" rIns="0" bIns="0" rtlCol="0">
            <a:spAutoFit/>
          </a:bodyPr>
          <a:lstStyle/>
          <a:p>
            <a:pPr marL="12700">
              <a:lnSpc>
                <a:spcPct val="100000"/>
              </a:lnSpc>
              <a:spcBef>
                <a:spcPts val="135"/>
              </a:spcBef>
            </a:pPr>
            <a:r>
              <a:rPr spc="5" dirty="0"/>
              <a:t>Time–series</a:t>
            </a:r>
            <a:r>
              <a:rPr spc="85" dirty="0"/>
              <a:t> </a:t>
            </a:r>
            <a:r>
              <a:rPr spc="75" dirty="0"/>
              <a:t>data</a:t>
            </a:r>
            <a:r>
              <a:rPr spc="90" dirty="0"/>
              <a:t> </a:t>
            </a:r>
            <a:r>
              <a:rPr spc="10" dirty="0"/>
              <a:t>definition</a:t>
            </a:r>
          </a:p>
        </p:txBody>
      </p:sp>
      <p:sp>
        <p:nvSpPr>
          <p:cNvPr id="3" name="object 3"/>
          <p:cNvSpPr/>
          <p:nvPr/>
        </p:nvSpPr>
        <p:spPr>
          <a:xfrm>
            <a:off x="145059" y="579132"/>
            <a:ext cx="5469890" cy="222250"/>
          </a:xfrm>
          <a:custGeom>
            <a:avLst/>
            <a:gdLst/>
            <a:ahLst/>
            <a:cxnLst/>
            <a:rect l="l" t="t" r="r" b="b"/>
            <a:pathLst>
              <a:path w="5469890" h="222250">
                <a:moveTo>
                  <a:pt x="0" y="221640"/>
                </a:moveTo>
                <a:lnTo>
                  <a:pt x="5469877" y="221640"/>
                </a:lnTo>
                <a:lnTo>
                  <a:pt x="5469877" y="0"/>
                </a:lnTo>
                <a:lnTo>
                  <a:pt x="0" y="0"/>
                </a:lnTo>
                <a:lnTo>
                  <a:pt x="0" y="221640"/>
                </a:lnTo>
                <a:close/>
              </a:path>
            </a:pathLst>
          </a:custGeom>
          <a:solidFill>
            <a:srgbClr val="B2D8D8"/>
          </a:solidFill>
        </p:spPr>
        <p:txBody>
          <a:bodyPr wrap="square" lIns="0" tIns="0" rIns="0" bIns="0" rtlCol="0"/>
          <a:lstStyle/>
          <a:p>
            <a:endParaRPr/>
          </a:p>
        </p:txBody>
      </p:sp>
      <p:sp>
        <p:nvSpPr>
          <p:cNvPr id="4" name="object 4"/>
          <p:cNvSpPr txBox="1"/>
          <p:nvPr/>
        </p:nvSpPr>
        <p:spPr>
          <a:xfrm>
            <a:off x="145059" y="579132"/>
            <a:ext cx="5469890" cy="222250"/>
          </a:xfrm>
          <a:prstGeom prst="rect">
            <a:avLst/>
          </a:prstGeom>
          <a:solidFill>
            <a:srgbClr val="B2D8D8"/>
          </a:solidFill>
        </p:spPr>
        <p:txBody>
          <a:bodyPr vert="horz" wrap="square" lIns="0" tIns="8890" rIns="0" bIns="0" rtlCol="0">
            <a:spAutoFit/>
          </a:bodyPr>
          <a:lstStyle/>
          <a:p>
            <a:pPr marL="44450">
              <a:lnSpc>
                <a:spcPct val="100000"/>
              </a:lnSpc>
              <a:spcBef>
                <a:spcPts val="70"/>
              </a:spcBef>
            </a:pPr>
            <a:r>
              <a:rPr sz="1100" spc="-20" dirty="0">
                <a:latin typeface="Georgia"/>
                <a:cs typeface="Georgia"/>
              </a:rPr>
              <a:t>Multivariate</a:t>
            </a:r>
            <a:r>
              <a:rPr sz="1100" spc="95" dirty="0">
                <a:latin typeface="Georgia"/>
                <a:cs typeface="Georgia"/>
              </a:rPr>
              <a:t> </a:t>
            </a:r>
            <a:r>
              <a:rPr sz="1100" spc="-55" dirty="0">
                <a:latin typeface="Georgia"/>
                <a:cs typeface="Georgia"/>
              </a:rPr>
              <a:t>time–series</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90" dirty="0">
                <a:latin typeface="Georgia"/>
                <a:cs typeface="Georgia"/>
              </a:rPr>
              <a:t>[</a:t>
            </a:r>
            <a:r>
              <a:rPr sz="1100" spc="-90" dirty="0">
                <a:latin typeface="Georgia"/>
                <a:cs typeface="Georgia"/>
                <a:hlinkClick r:id="rId2" action="ppaction://hlinksldjump"/>
              </a:rPr>
              <a:t>2]:</a:t>
            </a:r>
            <a:endParaRPr sz="1100">
              <a:latin typeface="Georgia"/>
              <a:cs typeface="Georgia"/>
            </a:endParaRPr>
          </a:p>
        </p:txBody>
      </p:sp>
      <p:sp>
        <p:nvSpPr>
          <p:cNvPr id="5" name="object 5"/>
          <p:cNvSpPr/>
          <p:nvPr/>
        </p:nvSpPr>
        <p:spPr>
          <a:xfrm>
            <a:off x="145059" y="800773"/>
            <a:ext cx="5469890" cy="683895"/>
          </a:xfrm>
          <a:custGeom>
            <a:avLst/>
            <a:gdLst/>
            <a:ahLst/>
            <a:cxnLst/>
            <a:rect l="l" t="t" r="r" b="b"/>
            <a:pathLst>
              <a:path w="5469890" h="683894">
                <a:moveTo>
                  <a:pt x="5469877" y="0"/>
                </a:moveTo>
                <a:lnTo>
                  <a:pt x="0" y="0"/>
                </a:lnTo>
                <a:lnTo>
                  <a:pt x="0" y="683780"/>
                </a:lnTo>
                <a:lnTo>
                  <a:pt x="5469877" y="683780"/>
                </a:lnTo>
                <a:lnTo>
                  <a:pt x="5469877" y="0"/>
                </a:lnTo>
                <a:close/>
              </a:path>
            </a:pathLst>
          </a:custGeom>
          <a:solidFill>
            <a:srgbClr val="EBEBEB"/>
          </a:solidFill>
        </p:spPr>
        <p:txBody>
          <a:bodyPr wrap="square" lIns="0" tIns="0" rIns="0" bIns="0" rtlCol="0"/>
          <a:lstStyle/>
          <a:p>
            <a:endParaRPr/>
          </a:p>
        </p:txBody>
      </p:sp>
      <p:sp>
        <p:nvSpPr>
          <p:cNvPr id="6" name="object 6"/>
          <p:cNvSpPr txBox="1"/>
          <p:nvPr/>
        </p:nvSpPr>
        <p:spPr>
          <a:xfrm>
            <a:off x="164388" y="807813"/>
            <a:ext cx="5429885" cy="323850"/>
          </a:xfrm>
          <a:prstGeom prst="rect">
            <a:avLst/>
          </a:prstGeom>
        </p:spPr>
        <p:txBody>
          <a:bodyPr vert="horz" wrap="square" lIns="0" tIns="22225" rIns="0" bIns="0" rtlCol="0">
            <a:spAutoFit/>
          </a:bodyPr>
          <a:lstStyle/>
          <a:p>
            <a:pPr marL="25400" marR="30480">
              <a:lnSpc>
                <a:spcPts val="1150"/>
              </a:lnSpc>
              <a:spcBef>
                <a:spcPts val="175"/>
              </a:spcBef>
            </a:pPr>
            <a:r>
              <a:rPr sz="1000" i="1" spc="125" dirty="0">
                <a:latin typeface="Times New Roman"/>
                <a:cs typeface="Times New Roman"/>
              </a:rPr>
              <a:t>A </a:t>
            </a:r>
            <a:r>
              <a:rPr sz="1000" i="1" spc="25" dirty="0">
                <a:latin typeface="Times New Roman"/>
                <a:cs typeface="Times New Roman"/>
              </a:rPr>
              <a:t>time–series</a:t>
            </a:r>
            <a:r>
              <a:rPr sz="1000" i="1" spc="30" dirty="0">
                <a:latin typeface="Times New Roman"/>
                <a:cs typeface="Times New Roman"/>
              </a:rPr>
              <a:t> </a:t>
            </a:r>
            <a:r>
              <a:rPr sz="1000" i="1" spc="15" dirty="0">
                <a:latin typeface="Times New Roman"/>
                <a:cs typeface="Times New Roman"/>
              </a:rPr>
              <a:t>of</a:t>
            </a:r>
            <a:r>
              <a:rPr sz="1000" i="1" spc="20" dirty="0">
                <a:latin typeface="Times New Roman"/>
                <a:cs typeface="Times New Roman"/>
              </a:rPr>
              <a:t> </a:t>
            </a:r>
            <a:r>
              <a:rPr sz="1000" i="1" spc="10" dirty="0">
                <a:latin typeface="Times New Roman"/>
                <a:cs typeface="Times New Roman"/>
              </a:rPr>
              <a:t>length</a:t>
            </a:r>
            <a:r>
              <a:rPr sz="1000" i="1" spc="15" dirty="0">
                <a:latin typeface="Times New Roman"/>
                <a:cs typeface="Times New Roman"/>
              </a:rPr>
              <a:t> </a:t>
            </a:r>
            <a:r>
              <a:rPr sz="1000" i="1" spc="80" dirty="0">
                <a:latin typeface="Calibri"/>
                <a:cs typeface="Calibri"/>
              </a:rPr>
              <a:t>n </a:t>
            </a:r>
            <a:r>
              <a:rPr sz="1000" i="1" spc="25" dirty="0">
                <a:latin typeface="Times New Roman"/>
                <a:cs typeface="Times New Roman"/>
              </a:rPr>
              <a:t>and</a:t>
            </a:r>
            <a:r>
              <a:rPr sz="1000" i="1" spc="30" dirty="0">
                <a:latin typeface="Times New Roman"/>
                <a:cs typeface="Times New Roman"/>
              </a:rPr>
              <a:t> dimensionality </a:t>
            </a:r>
            <a:r>
              <a:rPr sz="1000" i="1" dirty="0">
                <a:latin typeface="Calibri"/>
                <a:cs typeface="Calibri"/>
              </a:rPr>
              <a:t>d</a:t>
            </a:r>
            <a:r>
              <a:rPr sz="1000" i="1" spc="5" dirty="0">
                <a:latin typeface="Calibri"/>
                <a:cs typeface="Calibri"/>
              </a:rPr>
              <a:t> </a:t>
            </a:r>
            <a:r>
              <a:rPr sz="1000" i="1" spc="20" dirty="0">
                <a:latin typeface="Times New Roman"/>
                <a:cs typeface="Times New Roman"/>
              </a:rPr>
              <a:t>contains</a:t>
            </a:r>
            <a:r>
              <a:rPr sz="1000" i="1" spc="25" dirty="0">
                <a:latin typeface="Times New Roman"/>
                <a:cs typeface="Times New Roman"/>
              </a:rPr>
              <a:t> </a:t>
            </a:r>
            <a:r>
              <a:rPr sz="1000" i="1" dirty="0">
                <a:latin typeface="Calibri"/>
                <a:cs typeface="Calibri"/>
              </a:rPr>
              <a:t>d</a:t>
            </a:r>
            <a:r>
              <a:rPr sz="1000" i="1" spc="5" dirty="0">
                <a:latin typeface="Calibri"/>
                <a:cs typeface="Calibri"/>
              </a:rPr>
              <a:t> </a:t>
            </a:r>
            <a:r>
              <a:rPr sz="1000" i="1" spc="35" dirty="0">
                <a:latin typeface="Times New Roman"/>
                <a:cs typeface="Times New Roman"/>
              </a:rPr>
              <a:t>numeric </a:t>
            </a:r>
            <a:r>
              <a:rPr sz="1000" i="1" spc="10" dirty="0">
                <a:latin typeface="Times New Roman"/>
                <a:cs typeface="Times New Roman"/>
              </a:rPr>
              <a:t>features</a:t>
            </a:r>
            <a:r>
              <a:rPr sz="1000" i="1" spc="15" dirty="0">
                <a:latin typeface="Times New Roman"/>
                <a:cs typeface="Times New Roman"/>
              </a:rPr>
              <a:t> </a:t>
            </a:r>
            <a:r>
              <a:rPr sz="1000" i="1" spc="30" dirty="0">
                <a:latin typeface="Times New Roman"/>
                <a:cs typeface="Times New Roman"/>
              </a:rPr>
              <a:t>at </a:t>
            </a:r>
            <a:r>
              <a:rPr sz="1000" i="1" spc="-5" dirty="0">
                <a:latin typeface="Times New Roman"/>
                <a:cs typeface="Times New Roman"/>
              </a:rPr>
              <a:t>each</a:t>
            </a:r>
            <a:r>
              <a:rPr sz="1000" i="1" dirty="0">
                <a:latin typeface="Times New Roman"/>
                <a:cs typeface="Times New Roman"/>
              </a:rPr>
              <a:t> </a:t>
            </a:r>
            <a:r>
              <a:rPr sz="1000" i="1" spc="15" dirty="0">
                <a:latin typeface="Times New Roman"/>
                <a:cs typeface="Times New Roman"/>
              </a:rPr>
              <a:t>of  </a:t>
            </a:r>
            <a:r>
              <a:rPr sz="1000" i="1" spc="80" dirty="0">
                <a:latin typeface="Calibri"/>
                <a:cs typeface="Calibri"/>
              </a:rPr>
              <a:t>n </a:t>
            </a:r>
            <a:r>
              <a:rPr sz="1000" i="1" spc="45" dirty="0">
                <a:latin typeface="Times New Roman"/>
                <a:cs typeface="Times New Roman"/>
              </a:rPr>
              <a:t>time </a:t>
            </a:r>
            <a:r>
              <a:rPr sz="1000" i="1" spc="50" dirty="0">
                <a:latin typeface="Times New Roman"/>
                <a:cs typeface="Times New Roman"/>
              </a:rPr>
              <a:t> </a:t>
            </a:r>
            <a:r>
              <a:rPr sz="1000" i="1" spc="25" dirty="0">
                <a:latin typeface="Times New Roman"/>
                <a:cs typeface="Times New Roman"/>
              </a:rPr>
              <a:t>stamps</a:t>
            </a:r>
            <a:r>
              <a:rPr sz="1000" i="1" spc="110" dirty="0">
                <a:latin typeface="Times New Roman"/>
                <a:cs typeface="Times New Roman"/>
              </a:rPr>
              <a:t> </a:t>
            </a:r>
            <a:r>
              <a:rPr sz="1000" i="1" spc="55" dirty="0">
                <a:latin typeface="Calibri"/>
                <a:cs typeface="Calibri"/>
              </a:rPr>
              <a:t>t</a:t>
            </a:r>
            <a:r>
              <a:rPr sz="1050" spc="82" baseline="-11904" dirty="0">
                <a:latin typeface="Calibri"/>
                <a:cs typeface="Calibri"/>
              </a:rPr>
              <a:t>1</a:t>
            </a:r>
            <a:r>
              <a:rPr sz="1000" i="1" spc="55" dirty="0">
                <a:latin typeface="Times New Roman"/>
                <a:cs typeface="Times New Roman"/>
              </a:rPr>
              <a:t>,</a:t>
            </a:r>
            <a:r>
              <a:rPr sz="1000" i="1" spc="114" dirty="0">
                <a:latin typeface="Times New Roman"/>
                <a:cs typeface="Times New Roman"/>
              </a:rPr>
              <a:t> </a:t>
            </a:r>
            <a:r>
              <a:rPr sz="1000" i="1" spc="55" dirty="0">
                <a:latin typeface="Calibri"/>
                <a:cs typeface="Calibri"/>
              </a:rPr>
              <a:t>t</a:t>
            </a:r>
            <a:r>
              <a:rPr sz="1050" spc="82" baseline="-11904" dirty="0">
                <a:latin typeface="Calibri"/>
                <a:cs typeface="Calibri"/>
              </a:rPr>
              <a:t>2</a:t>
            </a:r>
            <a:r>
              <a:rPr sz="1000" i="1" spc="55" dirty="0">
                <a:latin typeface="Times New Roman"/>
                <a:cs typeface="Times New Roman"/>
              </a:rPr>
              <a:t>,</a:t>
            </a:r>
            <a:r>
              <a:rPr sz="1000" i="1" spc="110" dirty="0">
                <a:latin typeface="Times New Roman"/>
                <a:cs typeface="Times New Roman"/>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60" dirty="0">
                <a:latin typeface="Calibri"/>
                <a:cs typeface="Calibri"/>
              </a:rPr>
              <a:t> </a:t>
            </a:r>
            <a:r>
              <a:rPr sz="1000" i="1" spc="55" dirty="0">
                <a:latin typeface="Times New Roman"/>
                <a:cs typeface="Times New Roman"/>
              </a:rPr>
              <a:t>,</a:t>
            </a:r>
            <a:r>
              <a:rPr sz="1000" i="1" spc="114" dirty="0">
                <a:latin typeface="Times New Roman"/>
                <a:cs typeface="Times New Roman"/>
              </a:rPr>
              <a:t> </a:t>
            </a:r>
            <a:r>
              <a:rPr sz="1000" i="1" spc="85" dirty="0">
                <a:latin typeface="Calibri"/>
                <a:cs typeface="Calibri"/>
              </a:rPr>
              <a:t>t</a:t>
            </a:r>
            <a:r>
              <a:rPr sz="1050" i="1" spc="127" baseline="-11904" dirty="0">
                <a:latin typeface="Calibri"/>
                <a:cs typeface="Calibri"/>
              </a:rPr>
              <a:t>n</a:t>
            </a:r>
            <a:r>
              <a:rPr sz="1000" i="1" spc="85" dirty="0">
                <a:latin typeface="Times New Roman"/>
                <a:cs typeface="Times New Roman"/>
              </a:rPr>
              <a:t>.</a:t>
            </a:r>
            <a:r>
              <a:rPr sz="1000" i="1" spc="215" dirty="0">
                <a:latin typeface="Times New Roman"/>
                <a:cs typeface="Times New Roman"/>
              </a:rPr>
              <a:t> </a:t>
            </a:r>
            <a:r>
              <a:rPr sz="1000" i="1" spc="20" dirty="0">
                <a:latin typeface="Times New Roman"/>
                <a:cs typeface="Times New Roman"/>
              </a:rPr>
              <a:t>Each</a:t>
            </a:r>
            <a:r>
              <a:rPr sz="1000" i="1" spc="110" dirty="0">
                <a:latin typeface="Times New Roman"/>
                <a:cs typeface="Times New Roman"/>
              </a:rPr>
              <a:t> </a:t>
            </a:r>
            <a:r>
              <a:rPr sz="1000" i="1" spc="35" dirty="0">
                <a:latin typeface="Times New Roman"/>
                <a:cs typeface="Times New Roman"/>
              </a:rPr>
              <a:t>timestamp</a:t>
            </a:r>
            <a:r>
              <a:rPr sz="1000" i="1" spc="114" dirty="0">
                <a:latin typeface="Times New Roman"/>
                <a:cs typeface="Times New Roman"/>
              </a:rPr>
              <a:t> </a:t>
            </a:r>
            <a:r>
              <a:rPr sz="1000" i="1" spc="20" dirty="0">
                <a:latin typeface="Times New Roman"/>
                <a:cs typeface="Times New Roman"/>
              </a:rPr>
              <a:t>contains</a:t>
            </a:r>
            <a:r>
              <a:rPr sz="1000" i="1" spc="110" dirty="0">
                <a:latin typeface="Times New Roman"/>
                <a:cs typeface="Times New Roman"/>
              </a:rPr>
              <a:t> </a:t>
            </a:r>
            <a:r>
              <a:rPr sz="1000" i="1" spc="5" dirty="0">
                <a:latin typeface="Times New Roman"/>
                <a:cs typeface="Times New Roman"/>
              </a:rPr>
              <a:t>a</a:t>
            </a:r>
            <a:r>
              <a:rPr sz="1000" i="1" spc="114" dirty="0">
                <a:latin typeface="Times New Roman"/>
                <a:cs typeface="Times New Roman"/>
              </a:rPr>
              <a:t> </a:t>
            </a:r>
            <a:r>
              <a:rPr sz="1000" i="1" spc="20" dirty="0">
                <a:latin typeface="Times New Roman"/>
                <a:cs typeface="Times New Roman"/>
              </a:rPr>
              <a:t>component</a:t>
            </a:r>
            <a:r>
              <a:rPr sz="1000" i="1" spc="114" dirty="0">
                <a:latin typeface="Times New Roman"/>
                <a:cs typeface="Times New Roman"/>
              </a:rPr>
              <a:t> </a:t>
            </a:r>
            <a:r>
              <a:rPr sz="1000" i="1" spc="15" dirty="0">
                <a:latin typeface="Times New Roman"/>
                <a:cs typeface="Times New Roman"/>
              </a:rPr>
              <a:t>for</a:t>
            </a:r>
            <a:r>
              <a:rPr sz="1000" i="1" spc="110" dirty="0">
                <a:latin typeface="Times New Roman"/>
                <a:cs typeface="Times New Roman"/>
              </a:rPr>
              <a:t> </a:t>
            </a:r>
            <a:r>
              <a:rPr sz="1000" i="1" spc="-5" dirty="0">
                <a:latin typeface="Times New Roman"/>
                <a:cs typeface="Times New Roman"/>
              </a:rPr>
              <a:t>each</a:t>
            </a:r>
            <a:r>
              <a:rPr sz="1000" i="1" spc="114" dirty="0">
                <a:latin typeface="Times New Roman"/>
                <a:cs typeface="Times New Roman"/>
              </a:rPr>
              <a:t> </a:t>
            </a:r>
            <a:r>
              <a:rPr sz="1000" i="1" spc="15" dirty="0">
                <a:latin typeface="Times New Roman"/>
                <a:cs typeface="Times New Roman"/>
              </a:rPr>
              <a:t>of</a:t>
            </a:r>
            <a:r>
              <a:rPr sz="1000" i="1" spc="110" dirty="0">
                <a:latin typeface="Times New Roman"/>
                <a:cs typeface="Times New Roman"/>
              </a:rPr>
              <a:t> </a:t>
            </a:r>
            <a:r>
              <a:rPr sz="1000" i="1" spc="25" dirty="0">
                <a:latin typeface="Times New Roman"/>
                <a:cs typeface="Times New Roman"/>
              </a:rPr>
              <a:t>the</a:t>
            </a:r>
            <a:r>
              <a:rPr sz="1000" i="1" spc="114" dirty="0">
                <a:latin typeface="Times New Roman"/>
                <a:cs typeface="Times New Roman"/>
              </a:rPr>
              <a:t> </a:t>
            </a:r>
            <a:r>
              <a:rPr sz="1000" i="1" dirty="0">
                <a:latin typeface="Calibri"/>
                <a:cs typeface="Calibri"/>
              </a:rPr>
              <a:t>d</a:t>
            </a:r>
            <a:r>
              <a:rPr sz="1000" i="1" spc="130" dirty="0">
                <a:latin typeface="Calibri"/>
                <a:cs typeface="Calibri"/>
              </a:rPr>
              <a:t> </a:t>
            </a:r>
            <a:r>
              <a:rPr sz="1000" i="1" spc="20" dirty="0">
                <a:latin typeface="Times New Roman"/>
                <a:cs typeface="Times New Roman"/>
              </a:rPr>
              <a:t>series.</a:t>
            </a:r>
            <a:r>
              <a:rPr sz="1000" i="1" spc="215" dirty="0">
                <a:latin typeface="Times New Roman"/>
                <a:cs typeface="Times New Roman"/>
              </a:rPr>
              <a:t> </a:t>
            </a:r>
            <a:r>
              <a:rPr sz="1000" i="1" spc="20" dirty="0">
                <a:latin typeface="Times New Roman"/>
                <a:cs typeface="Times New Roman"/>
              </a:rPr>
              <a:t>Therefore,</a:t>
            </a:r>
            <a:endParaRPr sz="1000">
              <a:latin typeface="Times New Roman"/>
              <a:cs typeface="Times New Roman"/>
            </a:endParaRPr>
          </a:p>
        </p:txBody>
      </p:sp>
      <p:sp>
        <p:nvSpPr>
          <p:cNvPr id="7" name="object 7"/>
          <p:cNvSpPr txBox="1"/>
          <p:nvPr/>
        </p:nvSpPr>
        <p:spPr>
          <a:xfrm>
            <a:off x="3021622" y="1171234"/>
            <a:ext cx="633095" cy="132080"/>
          </a:xfrm>
          <a:prstGeom prst="rect">
            <a:avLst/>
          </a:prstGeom>
        </p:spPr>
        <p:txBody>
          <a:bodyPr vert="horz" wrap="square" lIns="0" tIns="12065" rIns="0" bIns="0" rtlCol="0">
            <a:spAutoFit/>
          </a:bodyPr>
          <a:lstStyle/>
          <a:p>
            <a:pPr>
              <a:lnSpc>
                <a:spcPct val="100000"/>
              </a:lnSpc>
              <a:spcBef>
                <a:spcPts val="95"/>
              </a:spcBef>
              <a:tabLst>
                <a:tab pos="179070" algn="l"/>
                <a:tab pos="583565" algn="l"/>
              </a:tabLst>
            </a:pPr>
            <a:r>
              <a:rPr sz="700" i="1" spc="120" dirty="0">
                <a:latin typeface="Calibri"/>
                <a:cs typeface="Calibri"/>
              </a:rPr>
              <a:t>i	i	i</a:t>
            </a:r>
            <a:endParaRPr sz="700">
              <a:latin typeface="Calibri"/>
              <a:cs typeface="Calibri"/>
            </a:endParaRPr>
          </a:p>
        </p:txBody>
      </p:sp>
      <p:sp>
        <p:nvSpPr>
          <p:cNvPr id="8" name="object 8"/>
          <p:cNvSpPr txBox="1"/>
          <p:nvPr/>
        </p:nvSpPr>
        <p:spPr>
          <a:xfrm>
            <a:off x="164388" y="1100345"/>
            <a:ext cx="5305425" cy="177800"/>
          </a:xfrm>
          <a:prstGeom prst="rect">
            <a:avLst/>
          </a:prstGeom>
        </p:spPr>
        <p:txBody>
          <a:bodyPr vert="horz" wrap="square" lIns="0" tIns="12065" rIns="0" bIns="0" rtlCol="0">
            <a:spAutoFit/>
          </a:bodyPr>
          <a:lstStyle/>
          <a:p>
            <a:pPr marL="25400">
              <a:lnSpc>
                <a:spcPct val="100000"/>
              </a:lnSpc>
              <a:spcBef>
                <a:spcPts val="95"/>
              </a:spcBef>
            </a:pPr>
            <a:r>
              <a:rPr sz="1000" i="1" spc="25" dirty="0">
                <a:latin typeface="Times New Roman"/>
                <a:cs typeface="Times New Roman"/>
              </a:rPr>
              <a:t>the</a:t>
            </a:r>
            <a:r>
              <a:rPr sz="1000" i="1" spc="105" dirty="0">
                <a:latin typeface="Times New Roman"/>
                <a:cs typeface="Times New Roman"/>
              </a:rPr>
              <a:t> </a:t>
            </a:r>
            <a:r>
              <a:rPr sz="1000" i="1" spc="25" dirty="0">
                <a:latin typeface="Times New Roman"/>
                <a:cs typeface="Times New Roman"/>
              </a:rPr>
              <a:t>set</a:t>
            </a:r>
            <a:r>
              <a:rPr sz="1000" i="1" spc="110" dirty="0">
                <a:latin typeface="Times New Roman"/>
                <a:cs typeface="Times New Roman"/>
              </a:rPr>
              <a:t> </a:t>
            </a:r>
            <a:r>
              <a:rPr sz="1000" i="1" spc="15" dirty="0">
                <a:latin typeface="Times New Roman"/>
                <a:cs typeface="Times New Roman"/>
              </a:rPr>
              <a:t>of</a:t>
            </a:r>
            <a:r>
              <a:rPr sz="1000" i="1" spc="110" dirty="0">
                <a:latin typeface="Times New Roman"/>
                <a:cs typeface="Times New Roman"/>
              </a:rPr>
              <a:t> </a:t>
            </a:r>
            <a:r>
              <a:rPr sz="1000" i="1" spc="5" dirty="0">
                <a:latin typeface="Times New Roman"/>
                <a:cs typeface="Times New Roman"/>
              </a:rPr>
              <a:t>values</a:t>
            </a:r>
            <a:r>
              <a:rPr sz="1000" i="1" spc="110" dirty="0">
                <a:latin typeface="Times New Roman"/>
                <a:cs typeface="Times New Roman"/>
              </a:rPr>
              <a:t> </a:t>
            </a:r>
            <a:r>
              <a:rPr sz="1000" i="1" spc="-15" dirty="0">
                <a:latin typeface="Times New Roman"/>
                <a:cs typeface="Times New Roman"/>
              </a:rPr>
              <a:t>received</a:t>
            </a:r>
            <a:r>
              <a:rPr sz="1000" i="1" spc="105" dirty="0">
                <a:latin typeface="Times New Roman"/>
                <a:cs typeface="Times New Roman"/>
              </a:rPr>
              <a:t> </a:t>
            </a:r>
            <a:r>
              <a:rPr sz="1000" i="1" spc="30" dirty="0">
                <a:latin typeface="Times New Roman"/>
                <a:cs typeface="Times New Roman"/>
              </a:rPr>
              <a:t>at</a:t>
            </a:r>
            <a:r>
              <a:rPr sz="1000" i="1" spc="110" dirty="0">
                <a:latin typeface="Times New Roman"/>
                <a:cs typeface="Times New Roman"/>
              </a:rPr>
              <a:t> </a:t>
            </a:r>
            <a:r>
              <a:rPr sz="1000" i="1" spc="40" dirty="0">
                <a:latin typeface="Times New Roman"/>
                <a:cs typeface="Times New Roman"/>
              </a:rPr>
              <a:t>timestamp</a:t>
            </a:r>
            <a:r>
              <a:rPr sz="1000" i="1" spc="105" dirty="0">
                <a:latin typeface="Times New Roman"/>
                <a:cs typeface="Times New Roman"/>
              </a:rPr>
              <a:t> </a:t>
            </a:r>
            <a:r>
              <a:rPr sz="1000" i="1" spc="70" dirty="0">
                <a:latin typeface="Calibri"/>
                <a:cs typeface="Calibri"/>
              </a:rPr>
              <a:t>t</a:t>
            </a:r>
            <a:r>
              <a:rPr sz="1050" i="1" spc="104" baseline="-11904" dirty="0">
                <a:latin typeface="Calibri"/>
                <a:cs typeface="Calibri"/>
              </a:rPr>
              <a:t>i</a:t>
            </a:r>
            <a:r>
              <a:rPr sz="1050" i="1" spc="375" baseline="-11904" dirty="0">
                <a:latin typeface="Calibri"/>
                <a:cs typeface="Calibri"/>
              </a:rPr>
              <a:t> </a:t>
            </a:r>
            <a:r>
              <a:rPr sz="1000" i="1" spc="20" dirty="0">
                <a:latin typeface="Times New Roman"/>
                <a:cs typeface="Times New Roman"/>
              </a:rPr>
              <a:t>is</a:t>
            </a:r>
            <a:r>
              <a:rPr sz="1000" i="1" spc="110" dirty="0">
                <a:latin typeface="Times New Roman"/>
                <a:cs typeface="Times New Roman"/>
              </a:rPr>
              <a:t> </a:t>
            </a:r>
            <a:r>
              <a:rPr sz="1000" i="1" spc="-65" dirty="0">
                <a:latin typeface="Calibri"/>
                <a:cs typeface="Calibri"/>
              </a:rPr>
              <a:t>Y</a:t>
            </a:r>
            <a:r>
              <a:rPr sz="1500" spc="-97" baseline="13888" dirty="0">
                <a:latin typeface="Calibri"/>
                <a:cs typeface="Calibri"/>
              </a:rPr>
              <a:t>¯</a:t>
            </a:r>
            <a:r>
              <a:rPr sz="1050" i="1" spc="-97" baseline="-11904" dirty="0">
                <a:latin typeface="Calibri"/>
                <a:cs typeface="Calibri"/>
              </a:rPr>
              <a:t>i</a:t>
            </a:r>
            <a:r>
              <a:rPr sz="1050" i="1" spc="-15" baseline="-11904" dirty="0">
                <a:latin typeface="Calibri"/>
                <a:cs typeface="Calibri"/>
              </a:rPr>
              <a:t> </a:t>
            </a:r>
            <a:r>
              <a:rPr sz="1000" spc="275" dirty="0">
                <a:latin typeface="Calibri"/>
                <a:cs typeface="Calibri"/>
              </a:rPr>
              <a:t>=</a:t>
            </a:r>
            <a:r>
              <a:rPr sz="1000" spc="50" dirty="0">
                <a:latin typeface="Calibri"/>
                <a:cs typeface="Calibri"/>
              </a:rPr>
              <a:t> </a:t>
            </a:r>
            <a:r>
              <a:rPr sz="1000" spc="65" dirty="0">
                <a:latin typeface="Calibri"/>
                <a:cs typeface="Calibri"/>
              </a:rPr>
              <a:t>(</a:t>
            </a:r>
            <a:r>
              <a:rPr sz="1000" i="1" spc="65" dirty="0">
                <a:latin typeface="Calibri"/>
                <a:cs typeface="Calibri"/>
              </a:rPr>
              <a:t>y</a:t>
            </a:r>
            <a:r>
              <a:rPr sz="1050" spc="97" baseline="27777" dirty="0">
                <a:latin typeface="Calibri"/>
                <a:cs typeface="Calibri"/>
              </a:rPr>
              <a:t>1</a:t>
            </a:r>
            <a:r>
              <a:rPr sz="1000" i="1" spc="65" dirty="0">
                <a:latin typeface="Calibri"/>
                <a:cs typeface="Calibri"/>
              </a:rPr>
              <a:t>,</a:t>
            </a:r>
            <a:r>
              <a:rPr sz="1000" i="1" spc="-55" dirty="0">
                <a:latin typeface="Calibri"/>
                <a:cs typeface="Calibri"/>
              </a:rPr>
              <a:t> </a:t>
            </a:r>
            <a:r>
              <a:rPr sz="1000" i="1" spc="60" dirty="0">
                <a:latin typeface="Calibri"/>
                <a:cs typeface="Calibri"/>
              </a:rPr>
              <a:t>y</a:t>
            </a:r>
            <a:r>
              <a:rPr sz="1050" spc="89" baseline="27777" dirty="0">
                <a:latin typeface="Calibri"/>
                <a:cs typeface="Calibri"/>
              </a:rPr>
              <a:t>2</a:t>
            </a:r>
            <a:r>
              <a:rPr sz="1000" i="1" spc="60"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60" dirty="0">
                <a:latin typeface="Calibri"/>
                <a:cs typeface="Calibri"/>
              </a:rPr>
              <a:t> </a:t>
            </a:r>
            <a:r>
              <a:rPr sz="1000" i="1" spc="25" dirty="0">
                <a:latin typeface="Calibri"/>
                <a:cs typeface="Calibri"/>
              </a:rPr>
              <a:t>,</a:t>
            </a:r>
            <a:r>
              <a:rPr sz="1000" i="1" spc="-60" dirty="0">
                <a:latin typeface="Calibri"/>
                <a:cs typeface="Calibri"/>
              </a:rPr>
              <a:t> </a:t>
            </a:r>
            <a:r>
              <a:rPr sz="1000" i="1" spc="75" dirty="0">
                <a:latin typeface="Calibri"/>
                <a:cs typeface="Calibri"/>
              </a:rPr>
              <a:t>y</a:t>
            </a:r>
            <a:r>
              <a:rPr sz="1050" i="1" spc="112" baseline="27777" dirty="0">
                <a:latin typeface="Calibri"/>
                <a:cs typeface="Calibri"/>
              </a:rPr>
              <a:t>d</a:t>
            </a:r>
            <a:r>
              <a:rPr sz="1000" spc="75" dirty="0">
                <a:latin typeface="Calibri"/>
                <a:cs typeface="Calibri"/>
              </a:rPr>
              <a:t>)</a:t>
            </a:r>
            <a:r>
              <a:rPr sz="1000" i="1" spc="75" dirty="0">
                <a:latin typeface="Times New Roman"/>
                <a:cs typeface="Times New Roman"/>
              </a:rPr>
              <a:t>.</a:t>
            </a:r>
            <a:r>
              <a:rPr sz="1000" i="1" spc="210" dirty="0">
                <a:latin typeface="Times New Roman"/>
                <a:cs typeface="Times New Roman"/>
              </a:rPr>
              <a:t> </a:t>
            </a:r>
            <a:r>
              <a:rPr sz="1000" i="1" spc="55" dirty="0">
                <a:latin typeface="Times New Roman"/>
                <a:cs typeface="Times New Roman"/>
              </a:rPr>
              <a:t>The</a:t>
            </a:r>
            <a:r>
              <a:rPr sz="1000" i="1" spc="110" dirty="0">
                <a:latin typeface="Times New Roman"/>
                <a:cs typeface="Times New Roman"/>
              </a:rPr>
              <a:t> </a:t>
            </a:r>
            <a:r>
              <a:rPr sz="1000" i="1" spc="5" dirty="0">
                <a:latin typeface="Times New Roman"/>
                <a:cs typeface="Times New Roman"/>
              </a:rPr>
              <a:t>value</a:t>
            </a:r>
            <a:r>
              <a:rPr sz="1000" i="1" spc="110" dirty="0">
                <a:latin typeface="Times New Roman"/>
                <a:cs typeface="Times New Roman"/>
              </a:rPr>
              <a:t> </a:t>
            </a:r>
            <a:r>
              <a:rPr sz="1000" i="1" spc="15" dirty="0">
                <a:latin typeface="Times New Roman"/>
                <a:cs typeface="Times New Roman"/>
              </a:rPr>
              <a:t>of</a:t>
            </a:r>
            <a:r>
              <a:rPr sz="1000" i="1" spc="110" dirty="0">
                <a:latin typeface="Times New Roman"/>
                <a:cs typeface="Times New Roman"/>
              </a:rPr>
              <a:t> </a:t>
            </a:r>
            <a:r>
              <a:rPr sz="1000" i="1" spc="25" dirty="0">
                <a:latin typeface="Times New Roman"/>
                <a:cs typeface="Times New Roman"/>
              </a:rPr>
              <a:t>the</a:t>
            </a:r>
            <a:r>
              <a:rPr sz="1000" i="1" spc="105" dirty="0">
                <a:latin typeface="Times New Roman"/>
                <a:cs typeface="Times New Roman"/>
              </a:rPr>
              <a:t> </a:t>
            </a:r>
            <a:r>
              <a:rPr sz="1000" i="1" spc="130" dirty="0">
                <a:latin typeface="Calibri"/>
                <a:cs typeface="Calibri"/>
              </a:rPr>
              <a:t>j</a:t>
            </a:r>
            <a:r>
              <a:rPr sz="1050" i="1" spc="195" baseline="27777" dirty="0">
                <a:latin typeface="Calibri"/>
                <a:cs typeface="Calibri"/>
              </a:rPr>
              <a:t>th</a:t>
            </a:r>
            <a:r>
              <a:rPr sz="1050" i="1" spc="382" baseline="27777" dirty="0">
                <a:latin typeface="Calibri"/>
                <a:cs typeface="Calibri"/>
              </a:rPr>
              <a:t> </a:t>
            </a:r>
            <a:r>
              <a:rPr sz="1000" i="1" spc="15" dirty="0">
                <a:latin typeface="Times New Roman"/>
                <a:cs typeface="Times New Roman"/>
              </a:rPr>
              <a:t>series</a:t>
            </a:r>
            <a:r>
              <a:rPr sz="1000" i="1" spc="105" dirty="0">
                <a:latin typeface="Times New Roman"/>
                <a:cs typeface="Times New Roman"/>
              </a:rPr>
              <a:t> </a:t>
            </a:r>
            <a:r>
              <a:rPr sz="1000" i="1" spc="30" dirty="0">
                <a:latin typeface="Times New Roman"/>
                <a:cs typeface="Times New Roman"/>
              </a:rPr>
              <a:t>at</a:t>
            </a:r>
            <a:endParaRPr sz="1000">
              <a:latin typeface="Times New Roman"/>
              <a:cs typeface="Times New Roman"/>
            </a:endParaRPr>
          </a:p>
        </p:txBody>
      </p:sp>
      <p:sp>
        <p:nvSpPr>
          <p:cNvPr id="9" name="object 9"/>
          <p:cNvSpPr txBox="1"/>
          <p:nvPr/>
        </p:nvSpPr>
        <p:spPr>
          <a:xfrm>
            <a:off x="849680" y="1322275"/>
            <a:ext cx="48895" cy="132080"/>
          </a:xfrm>
          <a:prstGeom prst="rect">
            <a:avLst/>
          </a:prstGeom>
        </p:spPr>
        <p:txBody>
          <a:bodyPr vert="horz" wrap="square" lIns="0" tIns="12065" rIns="0" bIns="0" rtlCol="0">
            <a:spAutoFit/>
          </a:bodyPr>
          <a:lstStyle/>
          <a:p>
            <a:pPr>
              <a:lnSpc>
                <a:spcPct val="100000"/>
              </a:lnSpc>
              <a:spcBef>
                <a:spcPts val="95"/>
              </a:spcBef>
            </a:pPr>
            <a:r>
              <a:rPr sz="700" i="1" spc="120" dirty="0">
                <a:latin typeface="Calibri"/>
                <a:cs typeface="Calibri"/>
              </a:rPr>
              <a:t>i</a:t>
            </a:r>
            <a:endParaRPr sz="700">
              <a:latin typeface="Calibri"/>
              <a:cs typeface="Calibri"/>
            </a:endParaRPr>
          </a:p>
        </p:txBody>
      </p:sp>
      <p:sp>
        <p:nvSpPr>
          <p:cNvPr id="10" name="object 10"/>
          <p:cNvSpPr txBox="1"/>
          <p:nvPr/>
        </p:nvSpPr>
        <p:spPr>
          <a:xfrm>
            <a:off x="1139405" y="1242494"/>
            <a:ext cx="54610" cy="132080"/>
          </a:xfrm>
          <a:prstGeom prst="rect">
            <a:avLst/>
          </a:prstGeom>
        </p:spPr>
        <p:txBody>
          <a:bodyPr vert="horz" wrap="square" lIns="0" tIns="12065" rIns="0" bIns="0" rtlCol="0">
            <a:spAutoFit/>
          </a:bodyPr>
          <a:lstStyle/>
          <a:p>
            <a:pPr>
              <a:lnSpc>
                <a:spcPct val="100000"/>
              </a:lnSpc>
              <a:spcBef>
                <a:spcPts val="95"/>
              </a:spcBef>
            </a:pPr>
            <a:r>
              <a:rPr sz="700" i="1" spc="160" dirty="0">
                <a:latin typeface="Calibri"/>
                <a:cs typeface="Calibri"/>
              </a:rPr>
              <a:t>j</a:t>
            </a:r>
            <a:endParaRPr sz="700">
              <a:latin typeface="Calibri"/>
              <a:cs typeface="Calibri"/>
            </a:endParaRPr>
          </a:p>
        </p:txBody>
      </p:sp>
      <p:sp>
        <p:nvSpPr>
          <p:cNvPr id="11" name="object 11"/>
          <p:cNvSpPr txBox="1"/>
          <p:nvPr/>
        </p:nvSpPr>
        <p:spPr>
          <a:xfrm>
            <a:off x="1134859" y="1338557"/>
            <a:ext cx="48895" cy="132080"/>
          </a:xfrm>
          <a:prstGeom prst="rect">
            <a:avLst/>
          </a:prstGeom>
        </p:spPr>
        <p:txBody>
          <a:bodyPr vert="horz" wrap="square" lIns="0" tIns="12065" rIns="0" bIns="0" rtlCol="0">
            <a:spAutoFit/>
          </a:bodyPr>
          <a:lstStyle/>
          <a:p>
            <a:pPr>
              <a:lnSpc>
                <a:spcPct val="100000"/>
              </a:lnSpc>
              <a:spcBef>
                <a:spcPts val="95"/>
              </a:spcBef>
            </a:pPr>
            <a:r>
              <a:rPr sz="700" i="1" spc="120" dirty="0">
                <a:latin typeface="Calibri"/>
                <a:cs typeface="Calibri"/>
              </a:rPr>
              <a:t>i</a:t>
            </a:r>
            <a:endParaRPr sz="700">
              <a:latin typeface="Calibri"/>
              <a:cs typeface="Calibri"/>
            </a:endParaRPr>
          </a:p>
        </p:txBody>
      </p:sp>
      <p:sp>
        <p:nvSpPr>
          <p:cNvPr id="12" name="object 12"/>
          <p:cNvSpPr txBox="1"/>
          <p:nvPr/>
        </p:nvSpPr>
        <p:spPr>
          <a:xfrm>
            <a:off x="189788" y="1265331"/>
            <a:ext cx="2595245" cy="177800"/>
          </a:xfrm>
          <a:prstGeom prst="rect">
            <a:avLst/>
          </a:prstGeom>
        </p:spPr>
        <p:txBody>
          <a:bodyPr vert="horz" wrap="square" lIns="0" tIns="12065" rIns="0" bIns="0" rtlCol="0">
            <a:spAutoFit/>
          </a:bodyPr>
          <a:lstStyle/>
          <a:p>
            <a:pPr>
              <a:lnSpc>
                <a:spcPct val="100000"/>
              </a:lnSpc>
              <a:spcBef>
                <a:spcPts val="95"/>
              </a:spcBef>
            </a:pPr>
            <a:r>
              <a:rPr sz="1000" i="1" spc="40" dirty="0">
                <a:latin typeface="Times New Roman"/>
                <a:cs typeface="Times New Roman"/>
              </a:rPr>
              <a:t>timestamp</a:t>
            </a:r>
            <a:r>
              <a:rPr sz="1000" i="1" spc="95" dirty="0">
                <a:latin typeface="Times New Roman"/>
                <a:cs typeface="Times New Roman"/>
              </a:rPr>
              <a:t> </a:t>
            </a:r>
            <a:r>
              <a:rPr sz="1000" i="1" spc="20" dirty="0">
                <a:latin typeface="Calibri"/>
                <a:cs typeface="Calibri"/>
              </a:rPr>
              <a:t>t </a:t>
            </a:r>
            <a:r>
              <a:rPr sz="1000" i="1" spc="204" dirty="0">
                <a:latin typeface="Calibri"/>
                <a:cs typeface="Calibri"/>
              </a:rPr>
              <a:t> </a:t>
            </a:r>
            <a:r>
              <a:rPr sz="1000" i="1" spc="20" dirty="0">
                <a:latin typeface="Times New Roman"/>
                <a:cs typeface="Times New Roman"/>
              </a:rPr>
              <a:t>is</a:t>
            </a:r>
            <a:r>
              <a:rPr sz="1000" i="1" spc="100" dirty="0">
                <a:latin typeface="Times New Roman"/>
                <a:cs typeface="Times New Roman"/>
              </a:rPr>
              <a:t> </a:t>
            </a:r>
            <a:r>
              <a:rPr sz="1000" i="1" spc="40" dirty="0">
                <a:latin typeface="Calibri"/>
                <a:cs typeface="Calibri"/>
              </a:rPr>
              <a:t>y</a:t>
            </a:r>
            <a:r>
              <a:rPr sz="1000" i="1" spc="225" dirty="0">
                <a:latin typeface="Calibri"/>
                <a:cs typeface="Calibri"/>
              </a:rPr>
              <a:t> </a:t>
            </a:r>
            <a:r>
              <a:rPr sz="1000" i="1" spc="55" dirty="0">
                <a:latin typeface="Times New Roman"/>
                <a:cs typeface="Times New Roman"/>
              </a:rPr>
              <a:t>.</a:t>
            </a:r>
            <a:r>
              <a:rPr sz="1000" i="1" spc="200" dirty="0">
                <a:latin typeface="Times New Roman"/>
                <a:cs typeface="Times New Roman"/>
              </a:rPr>
              <a:t> </a:t>
            </a:r>
            <a:r>
              <a:rPr sz="1000" i="1" spc="55" dirty="0">
                <a:latin typeface="Times New Roman"/>
                <a:cs typeface="Times New Roman"/>
              </a:rPr>
              <a:t>The</a:t>
            </a:r>
            <a:r>
              <a:rPr sz="1000" i="1" spc="105" dirty="0">
                <a:latin typeface="Times New Roman"/>
                <a:cs typeface="Times New Roman"/>
              </a:rPr>
              <a:t> </a:t>
            </a:r>
            <a:r>
              <a:rPr sz="1000" i="1" spc="25" dirty="0">
                <a:latin typeface="Times New Roman"/>
                <a:cs typeface="Times New Roman"/>
              </a:rPr>
              <a:t>time–series</a:t>
            </a:r>
            <a:r>
              <a:rPr sz="1000" i="1" spc="100" dirty="0">
                <a:latin typeface="Times New Roman"/>
                <a:cs typeface="Times New Roman"/>
              </a:rPr>
              <a:t> </a:t>
            </a:r>
            <a:r>
              <a:rPr sz="1000" i="1" spc="20" dirty="0">
                <a:latin typeface="Times New Roman"/>
                <a:cs typeface="Times New Roman"/>
              </a:rPr>
              <a:t>data</a:t>
            </a:r>
            <a:r>
              <a:rPr sz="1000" i="1" spc="100" dirty="0">
                <a:latin typeface="Times New Roman"/>
                <a:cs typeface="Times New Roman"/>
              </a:rPr>
              <a:t> </a:t>
            </a:r>
            <a:r>
              <a:rPr sz="1000" i="1" spc="-5" dirty="0">
                <a:latin typeface="Times New Roman"/>
                <a:cs typeface="Times New Roman"/>
              </a:rPr>
              <a:t>are</a:t>
            </a:r>
            <a:r>
              <a:rPr sz="1000" i="1" spc="100" dirty="0">
                <a:latin typeface="Times New Roman"/>
                <a:cs typeface="Times New Roman"/>
              </a:rPr>
              <a:t> </a:t>
            </a:r>
            <a:r>
              <a:rPr sz="1000" spc="170" dirty="0">
                <a:latin typeface="Lucida Sans Unicode"/>
                <a:cs typeface="Lucida Sans Unicode"/>
              </a:rPr>
              <a:t>{</a:t>
            </a:r>
            <a:endParaRPr sz="1000">
              <a:latin typeface="Lucida Sans Unicode"/>
              <a:cs typeface="Lucida Sans Unicode"/>
            </a:endParaRPr>
          </a:p>
        </p:txBody>
      </p:sp>
      <p:sp>
        <p:nvSpPr>
          <p:cNvPr id="13" name="object 13"/>
          <p:cNvSpPr txBox="1"/>
          <p:nvPr/>
        </p:nvSpPr>
        <p:spPr>
          <a:xfrm>
            <a:off x="2791244" y="1233352"/>
            <a:ext cx="262890" cy="177800"/>
          </a:xfrm>
          <a:prstGeom prst="rect">
            <a:avLst/>
          </a:prstGeom>
        </p:spPr>
        <p:txBody>
          <a:bodyPr vert="horz" wrap="square" lIns="0" tIns="12065" rIns="0" bIns="0" rtlCol="0">
            <a:spAutoFit/>
          </a:bodyPr>
          <a:lstStyle/>
          <a:p>
            <a:pPr>
              <a:lnSpc>
                <a:spcPct val="100000"/>
              </a:lnSpc>
              <a:spcBef>
                <a:spcPts val="95"/>
              </a:spcBef>
            </a:pPr>
            <a:r>
              <a:rPr sz="1000" spc="100" dirty="0">
                <a:latin typeface="Calibri"/>
                <a:cs typeface="Calibri"/>
              </a:rPr>
              <a:t>¯ </a:t>
            </a:r>
            <a:r>
              <a:rPr sz="1000" spc="330" dirty="0">
                <a:latin typeface="Calibri"/>
                <a:cs typeface="Calibri"/>
              </a:rPr>
              <a:t> </a:t>
            </a:r>
            <a:r>
              <a:rPr sz="1000" spc="100" dirty="0">
                <a:latin typeface="Calibri"/>
                <a:cs typeface="Calibri"/>
              </a:rPr>
              <a:t>¯</a:t>
            </a:r>
            <a:endParaRPr sz="1000">
              <a:latin typeface="Calibri"/>
              <a:cs typeface="Calibri"/>
            </a:endParaRPr>
          </a:p>
        </p:txBody>
      </p:sp>
      <p:sp>
        <p:nvSpPr>
          <p:cNvPr id="14" name="object 14"/>
          <p:cNvSpPr txBox="1"/>
          <p:nvPr/>
        </p:nvSpPr>
        <p:spPr>
          <a:xfrm>
            <a:off x="2845536" y="1322275"/>
            <a:ext cx="249554" cy="132080"/>
          </a:xfrm>
          <a:prstGeom prst="rect">
            <a:avLst/>
          </a:prstGeom>
        </p:spPr>
        <p:txBody>
          <a:bodyPr vert="horz" wrap="square" lIns="0" tIns="12065" rIns="0" bIns="0" rtlCol="0">
            <a:spAutoFit/>
          </a:bodyPr>
          <a:lstStyle/>
          <a:p>
            <a:pPr>
              <a:lnSpc>
                <a:spcPct val="100000"/>
              </a:lnSpc>
              <a:spcBef>
                <a:spcPts val="95"/>
              </a:spcBef>
              <a:tabLst>
                <a:tab pos="186055" algn="l"/>
              </a:tabLst>
            </a:pPr>
            <a:r>
              <a:rPr sz="700" spc="40" dirty="0">
                <a:latin typeface="Calibri"/>
                <a:cs typeface="Calibri"/>
              </a:rPr>
              <a:t>1	2</a:t>
            </a:r>
            <a:endParaRPr sz="700">
              <a:latin typeface="Calibri"/>
              <a:cs typeface="Calibri"/>
            </a:endParaRPr>
          </a:p>
        </p:txBody>
      </p:sp>
      <p:sp>
        <p:nvSpPr>
          <p:cNvPr id="15" name="object 15"/>
          <p:cNvSpPr txBox="1"/>
          <p:nvPr/>
        </p:nvSpPr>
        <p:spPr>
          <a:xfrm>
            <a:off x="3389071" y="1233352"/>
            <a:ext cx="76200" cy="177800"/>
          </a:xfrm>
          <a:prstGeom prst="rect">
            <a:avLst/>
          </a:prstGeom>
        </p:spPr>
        <p:txBody>
          <a:bodyPr vert="horz" wrap="square" lIns="0" tIns="12065" rIns="0" bIns="0" rtlCol="0">
            <a:spAutoFit/>
          </a:bodyPr>
          <a:lstStyle/>
          <a:p>
            <a:pPr>
              <a:lnSpc>
                <a:spcPct val="100000"/>
              </a:lnSpc>
              <a:spcBef>
                <a:spcPts val="95"/>
              </a:spcBef>
            </a:pPr>
            <a:r>
              <a:rPr sz="1000" spc="100" dirty="0">
                <a:latin typeface="Calibri"/>
                <a:cs typeface="Calibri"/>
              </a:rPr>
              <a:t>¯</a:t>
            </a:r>
            <a:endParaRPr sz="1000">
              <a:latin typeface="Calibri"/>
              <a:cs typeface="Calibri"/>
            </a:endParaRPr>
          </a:p>
        </p:txBody>
      </p:sp>
      <p:sp>
        <p:nvSpPr>
          <p:cNvPr id="16" name="object 16"/>
          <p:cNvSpPr txBox="1"/>
          <p:nvPr/>
        </p:nvSpPr>
        <p:spPr>
          <a:xfrm>
            <a:off x="2772079" y="1265331"/>
            <a:ext cx="816610" cy="177800"/>
          </a:xfrm>
          <a:prstGeom prst="rect">
            <a:avLst/>
          </a:prstGeom>
        </p:spPr>
        <p:txBody>
          <a:bodyPr vert="horz" wrap="square" lIns="0" tIns="12065" rIns="0" bIns="0" rtlCol="0">
            <a:spAutoFit/>
          </a:bodyPr>
          <a:lstStyle/>
          <a:p>
            <a:pPr>
              <a:lnSpc>
                <a:spcPct val="100000"/>
              </a:lnSpc>
              <a:spcBef>
                <a:spcPts val="95"/>
              </a:spcBef>
            </a:pPr>
            <a:r>
              <a:rPr sz="1000" i="1" spc="90" dirty="0">
                <a:latin typeface="Calibri"/>
                <a:cs typeface="Calibri"/>
              </a:rPr>
              <a:t>Y </a:t>
            </a:r>
            <a:r>
              <a:rPr sz="1000" i="1" spc="-5" dirty="0">
                <a:latin typeface="Calibri"/>
                <a:cs typeface="Calibri"/>
              </a:rPr>
              <a:t> </a:t>
            </a:r>
            <a:r>
              <a:rPr sz="1000" i="1" spc="25" dirty="0">
                <a:latin typeface="Calibri"/>
                <a:cs typeface="Calibri"/>
              </a:rPr>
              <a:t>,</a:t>
            </a:r>
            <a:r>
              <a:rPr sz="1000" i="1" spc="-60" dirty="0">
                <a:latin typeface="Calibri"/>
                <a:cs typeface="Calibri"/>
              </a:rPr>
              <a:t> </a:t>
            </a:r>
            <a:r>
              <a:rPr sz="1000" i="1" spc="90" dirty="0">
                <a:latin typeface="Calibri"/>
                <a:cs typeface="Calibri"/>
              </a:rPr>
              <a:t>Y</a:t>
            </a:r>
            <a:r>
              <a:rPr sz="1000" i="1" dirty="0">
                <a:latin typeface="Calibri"/>
                <a:cs typeface="Calibri"/>
              </a:rPr>
              <a:t> </a:t>
            </a:r>
            <a:r>
              <a:rPr sz="1000" i="1" spc="-5" dirty="0">
                <a:latin typeface="Calibri"/>
                <a:cs typeface="Calibri"/>
              </a:rPr>
              <a:t> </a:t>
            </a:r>
            <a:r>
              <a:rPr sz="1000" i="1" spc="25"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i="1" spc="25" dirty="0">
                <a:latin typeface="Calibri"/>
                <a:cs typeface="Calibri"/>
              </a:rPr>
              <a:t>,</a:t>
            </a:r>
            <a:r>
              <a:rPr sz="1000" i="1" spc="-60" dirty="0">
                <a:latin typeface="Calibri"/>
                <a:cs typeface="Calibri"/>
              </a:rPr>
              <a:t> </a:t>
            </a:r>
            <a:r>
              <a:rPr sz="1000" i="1" spc="90" dirty="0">
                <a:latin typeface="Calibri"/>
                <a:cs typeface="Calibri"/>
              </a:rPr>
              <a:t>Y</a:t>
            </a:r>
            <a:r>
              <a:rPr sz="1000" i="1" dirty="0">
                <a:latin typeface="Calibri"/>
                <a:cs typeface="Calibri"/>
              </a:rPr>
              <a:t> </a:t>
            </a:r>
            <a:r>
              <a:rPr sz="1000" i="1" spc="90" dirty="0">
                <a:latin typeface="Calibri"/>
                <a:cs typeface="Calibri"/>
              </a:rPr>
              <a:t> </a:t>
            </a:r>
            <a:r>
              <a:rPr sz="1000" spc="170" dirty="0">
                <a:latin typeface="Lucida Sans Unicode"/>
                <a:cs typeface="Lucida Sans Unicode"/>
              </a:rPr>
              <a:t>}</a:t>
            </a:r>
            <a:endParaRPr sz="1000">
              <a:latin typeface="Lucida Sans Unicode"/>
              <a:cs typeface="Lucida Sans Unicode"/>
            </a:endParaRPr>
          </a:p>
        </p:txBody>
      </p:sp>
      <p:sp>
        <p:nvSpPr>
          <p:cNvPr id="17" name="object 17"/>
          <p:cNvSpPr txBox="1"/>
          <p:nvPr/>
        </p:nvSpPr>
        <p:spPr>
          <a:xfrm>
            <a:off x="3417976" y="1265331"/>
            <a:ext cx="234950" cy="177800"/>
          </a:xfrm>
          <a:prstGeom prst="rect">
            <a:avLst/>
          </a:prstGeom>
        </p:spPr>
        <p:txBody>
          <a:bodyPr vert="horz" wrap="square" lIns="0" tIns="12065" rIns="0" bIns="0" rtlCol="0">
            <a:spAutoFit/>
          </a:bodyPr>
          <a:lstStyle/>
          <a:p>
            <a:pPr marL="25400">
              <a:lnSpc>
                <a:spcPct val="100000"/>
              </a:lnSpc>
              <a:spcBef>
                <a:spcPts val="95"/>
              </a:spcBef>
            </a:pPr>
            <a:r>
              <a:rPr sz="1050" i="1" spc="195" baseline="-11904" dirty="0">
                <a:latin typeface="Calibri"/>
                <a:cs typeface="Calibri"/>
              </a:rPr>
              <a:t>n</a:t>
            </a:r>
            <a:r>
              <a:rPr sz="1050" i="1" spc="472" baseline="-11904" dirty="0">
                <a:latin typeface="Calibri"/>
                <a:cs typeface="Calibri"/>
              </a:rPr>
              <a:t> </a:t>
            </a:r>
            <a:r>
              <a:rPr sz="1000" i="1" spc="55" dirty="0">
                <a:latin typeface="Times New Roman"/>
                <a:cs typeface="Times New Roman"/>
              </a:rPr>
              <a:t>.</a:t>
            </a:r>
            <a:endParaRPr sz="1000">
              <a:latin typeface="Times New Roman"/>
              <a:cs typeface="Times New Roman"/>
            </a:endParaRPr>
          </a:p>
        </p:txBody>
      </p:sp>
      <p:sp>
        <p:nvSpPr>
          <p:cNvPr id="18" name="object 18"/>
          <p:cNvSpPr/>
          <p:nvPr/>
        </p:nvSpPr>
        <p:spPr>
          <a:xfrm>
            <a:off x="337972" y="169183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9" name="object 19"/>
          <p:cNvSpPr txBox="1"/>
          <p:nvPr/>
        </p:nvSpPr>
        <p:spPr>
          <a:xfrm>
            <a:off x="428777" y="1600224"/>
            <a:ext cx="5180330" cy="1161415"/>
          </a:xfrm>
          <a:prstGeom prst="rect">
            <a:avLst/>
          </a:prstGeom>
        </p:spPr>
        <p:txBody>
          <a:bodyPr vert="horz" wrap="square" lIns="0" tIns="34290" rIns="0" bIns="0" rtlCol="0">
            <a:spAutoFit/>
          </a:bodyPr>
          <a:lstStyle/>
          <a:p>
            <a:pPr marL="38100" marR="30480">
              <a:lnSpc>
                <a:spcPts val="1150"/>
              </a:lnSpc>
              <a:spcBef>
                <a:spcPts val="270"/>
              </a:spcBef>
            </a:pPr>
            <a:r>
              <a:rPr sz="1100" spc="-45" dirty="0">
                <a:latin typeface="Georgia"/>
                <a:cs typeface="Georgia"/>
              </a:rPr>
              <a:t>For</a:t>
            </a:r>
            <a:r>
              <a:rPr sz="1100" spc="175" dirty="0">
                <a:latin typeface="Georgia"/>
                <a:cs typeface="Georgia"/>
              </a:rPr>
              <a:t> </a:t>
            </a:r>
            <a:r>
              <a:rPr sz="1100" spc="-25" dirty="0">
                <a:latin typeface="Georgia"/>
                <a:cs typeface="Georgia"/>
              </a:rPr>
              <a:t>example,</a:t>
            </a:r>
            <a:r>
              <a:rPr sz="1100" spc="215" dirty="0">
                <a:latin typeface="Georgia"/>
                <a:cs typeface="Georgia"/>
              </a:rPr>
              <a:t> </a:t>
            </a:r>
            <a:r>
              <a:rPr sz="1100" spc="-40" dirty="0">
                <a:latin typeface="Georgia"/>
                <a:cs typeface="Georgia"/>
              </a:rPr>
              <a:t>consider</a:t>
            </a:r>
            <a:r>
              <a:rPr sz="1100" spc="185" dirty="0">
                <a:latin typeface="Georgia"/>
                <a:cs typeface="Georgia"/>
              </a:rPr>
              <a:t> </a:t>
            </a:r>
            <a:r>
              <a:rPr sz="1100" spc="-20" dirty="0">
                <a:latin typeface="Georgia"/>
                <a:cs typeface="Georgia"/>
              </a:rPr>
              <a:t>the </a:t>
            </a:r>
            <a:r>
              <a:rPr sz="1100" spc="-35" dirty="0">
                <a:latin typeface="Georgia"/>
                <a:cs typeface="Georgia"/>
              </a:rPr>
              <a:t>case</a:t>
            </a:r>
            <a:r>
              <a:rPr sz="1100" spc="195" dirty="0">
                <a:latin typeface="Georgia"/>
                <a:cs typeface="Georgia"/>
              </a:rPr>
              <a:t> </a:t>
            </a:r>
            <a:r>
              <a:rPr sz="1100" spc="-40" dirty="0">
                <a:latin typeface="Georgia"/>
                <a:cs typeface="Georgia"/>
              </a:rPr>
              <a:t>where</a:t>
            </a:r>
            <a:r>
              <a:rPr sz="1100" spc="185" dirty="0">
                <a:latin typeface="Georgia"/>
                <a:cs typeface="Georgia"/>
              </a:rPr>
              <a:t> </a:t>
            </a:r>
            <a:r>
              <a:rPr sz="1100" spc="-40" dirty="0">
                <a:latin typeface="Georgia"/>
                <a:cs typeface="Georgia"/>
              </a:rPr>
              <a:t>two</a:t>
            </a:r>
            <a:r>
              <a:rPr sz="1100" spc="185" dirty="0">
                <a:latin typeface="Georgia"/>
                <a:cs typeface="Georgia"/>
              </a:rPr>
              <a:t> </a:t>
            </a:r>
            <a:r>
              <a:rPr sz="1100" spc="-50" dirty="0">
                <a:latin typeface="Georgia"/>
                <a:cs typeface="Georgia"/>
              </a:rPr>
              <a:t>sensors</a:t>
            </a:r>
            <a:r>
              <a:rPr sz="1100" spc="165" dirty="0">
                <a:latin typeface="Georgia"/>
                <a:cs typeface="Georgia"/>
              </a:rPr>
              <a:t> </a:t>
            </a:r>
            <a:r>
              <a:rPr sz="1100" spc="15" dirty="0">
                <a:latin typeface="Georgia"/>
                <a:cs typeface="Georgia"/>
              </a:rPr>
              <a:t>at </a:t>
            </a:r>
            <a:r>
              <a:rPr sz="1100" spc="-15" dirty="0">
                <a:latin typeface="Georgia"/>
                <a:cs typeface="Georgia"/>
              </a:rPr>
              <a:t>a particular </a:t>
            </a:r>
            <a:r>
              <a:rPr sz="1100" spc="-20" dirty="0">
                <a:latin typeface="Georgia"/>
                <a:cs typeface="Georgia"/>
              </a:rPr>
              <a:t>location </a:t>
            </a:r>
            <a:r>
              <a:rPr sz="1100" spc="-35" dirty="0">
                <a:latin typeface="Georgia"/>
                <a:cs typeface="Georgia"/>
              </a:rPr>
              <a:t>monitor </a:t>
            </a:r>
            <a:r>
              <a:rPr sz="1100" spc="-30" dirty="0">
                <a:latin typeface="Georgia"/>
                <a:cs typeface="Georgia"/>
              </a:rPr>
              <a:t> </a:t>
            </a:r>
            <a:r>
              <a:rPr sz="1100" spc="-20" dirty="0">
                <a:latin typeface="Georgia"/>
                <a:cs typeface="Georgia"/>
              </a:rPr>
              <a:t>the </a:t>
            </a:r>
            <a:r>
              <a:rPr sz="1100" spc="-25" dirty="0">
                <a:latin typeface="Georgia"/>
                <a:cs typeface="Georgia"/>
              </a:rPr>
              <a:t>temperature</a:t>
            </a:r>
            <a:r>
              <a:rPr sz="1100" spc="-20" dirty="0">
                <a:latin typeface="Georgia"/>
                <a:cs typeface="Georgia"/>
              </a:rPr>
              <a:t> </a:t>
            </a:r>
            <a:r>
              <a:rPr sz="1100" spc="-30" dirty="0">
                <a:latin typeface="Georgia"/>
                <a:cs typeface="Georgia"/>
              </a:rPr>
              <a:t>and</a:t>
            </a:r>
            <a:r>
              <a:rPr sz="1100" spc="-25" dirty="0">
                <a:latin typeface="Georgia"/>
                <a:cs typeface="Georgia"/>
              </a:rPr>
              <a:t> </a:t>
            </a:r>
            <a:r>
              <a:rPr sz="1100" spc="-40" dirty="0">
                <a:latin typeface="Georgia"/>
                <a:cs typeface="Georgia"/>
              </a:rPr>
              <a:t>pressure</a:t>
            </a:r>
            <a:r>
              <a:rPr sz="1100" spc="-35" dirty="0">
                <a:latin typeface="Georgia"/>
                <a:cs typeface="Georgia"/>
              </a:rPr>
              <a:t> </a:t>
            </a:r>
            <a:r>
              <a:rPr sz="1100" spc="-25" dirty="0">
                <a:latin typeface="Georgia"/>
                <a:cs typeface="Georgia"/>
              </a:rPr>
              <a:t>every</a:t>
            </a:r>
            <a:r>
              <a:rPr sz="1100" spc="-20" dirty="0">
                <a:latin typeface="Georgia"/>
                <a:cs typeface="Georgia"/>
              </a:rPr>
              <a:t> </a:t>
            </a:r>
            <a:r>
              <a:rPr sz="1100" spc="-45" dirty="0">
                <a:latin typeface="Georgia"/>
                <a:cs typeface="Georgia"/>
              </a:rPr>
              <a:t>second</a:t>
            </a:r>
            <a:r>
              <a:rPr sz="1100" spc="-40" dirty="0">
                <a:latin typeface="Georgia"/>
                <a:cs typeface="Georgia"/>
              </a:rPr>
              <a:t> for</a:t>
            </a:r>
            <a:r>
              <a:rPr sz="1100" spc="-35" dirty="0">
                <a:latin typeface="Georgia"/>
                <a:cs typeface="Georgia"/>
              </a:rPr>
              <a:t> </a:t>
            </a:r>
            <a:r>
              <a:rPr sz="1100" spc="-15" dirty="0">
                <a:latin typeface="Georgia"/>
                <a:cs typeface="Georgia"/>
              </a:rPr>
              <a:t>a </a:t>
            </a:r>
            <a:r>
              <a:rPr sz="1100" spc="-30" dirty="0">
                <a:latin typeface="Georgia"/>
                <a:cs typeface="Georgia"/>
              </a:rPr>
              <a:t>minute.</a:t>
            </a:r>
            <a:r>
              <a:rPr sz="1100" spc="-25" dirty="0">
                <a:latin typeface="Georgia"/>
                <a:cs typeface="Georgia"/>
              </a:rPr>
              <a:t> </a:t>
            </a:r>
            <a:r>
              <a:rPr sz="1100" spc="-5" dirty="0">
                <a:latin typeface="Georgia"/>
                <a:cs typeface="Georgia"/>
              </a:rPr>
              <a:t>This </a:t>
            </a:r>
            <a:r>
              <a:rPr sz="1100" spc="-40" dirty="0">
                <a:latin typeface="Georgia"/>
                <a:cs typeface="Georgia"/>
              </a:rPr>
              <a:t>corresponds</a:t>
            </a:r>
            <a:r>
              <a:rPr sz="1100" spc="-35" dirty="0">
                <a:latin typeface="Georgia"/>
                <a:cs typeface="Georgia"/>
              </a:rPr>
              <a:t> </a:t>
            </a:r>
            <a:r>
              <a:rPr sz="1100" spc="-10" dirty="0">
                <a:latin typeface="Georgia"/>
                <a:cs typeface="Georgia"/>
              </a:rPr>
              <a:t>to </a:t>
            </a:r>
            <a:r>
              <a:rPr sz="1100" spc="-15" dirty="0">
                <a:latin typeface="Georgia"/>
                <a:cs typeface="Georgia"/>
              </a:rPr>
              <a:t>a </a:t>
            </a:r>
            <a:r>
              <a:rPr sz="1100" spc="-10" dirty="0">
                <a:latin typeface="Georgia"/>
                <a:cs typeface="Georgia"/>
              </a:rPr>
              <a:t> </a:t>
            </a:r>
            <a:r>
              <a:rPr sz="1100" spc="-35" dirty="0">
                <a:latin typeface="Georgia"/>
                <a:cs typeface="Georgia"/>
              </a:rPr>
              <a:t>multidimensional</a:t>
            </a:r>
            <a:r>
              <a:rPr sz="1100" spc="80" dirty="0">
                <a:latin typeface="Georgia"/>
                <a:cs typeface="Georgia"/>
              </a:rPr>
              <a:t> </a:t>
            </a:r>
            <a:r>
              <a:rPr sz="1100" spc="-45" dirty="0">
                <a:latin typeface="Georgia"/>
                <a:cs typeface="Georgia"/>
              </a:rPr>
              <a:t>series</a:t>
            </a:r>
            <a:r>
              <a:rPr sz="1100" spc="80" dirty="0">
                <a:latin typeface="Georgia"/>
                <a:cs typeface="Georgia"/>
              </a:rPr>
              <a:t> </a:t>
            </a:r>
            <a:r>
              <a:rPr sz="1100" spc="-15" dirty="0">
                <a:latin typeface="Georgia"/>
                <a:cs typeface="Georgia"/>
              </a:rPr>
              <a:t>with</a:t>
            </a:r>
            <a:r>
              <a:rPr sz="1100" spc="85" dirty="0">
                <a:latin typeface="Georgia"/>
                <a:cs typeface="Georgia"/>
              </a:rPr>
              <a:t> </a:t>
            </a:r>
            <a:r>
              <a:rPr sz="1100" i="1" dirty="0">
                <a:latin typeface="Calibri"/>
                <a:cs typeface="Calibri"/>
              </a:rPr>
              <a:t>d</a:t>
            </a:r>
            <a:r>
              <a:rPr sz="1100" i="1" spc="50" dirty="0">
                <a:latin typeface="Calibri"/>
                <a:cs typeface="Calibri"/>
              </a:rPr>
              <a:t> </a:t>
            </a:r>
            <a:r>
              <a:rPr sz="1100" spc="295" dirty="0">
                <a:latin typeface="Calibri"/>
                <a:cs typeface="Calibri"/>
              </a:rPr>
              <a:t>=</a:t>
            </a:r>
            <a:r>
              <a:rPr sz="1100" spc="55" dirty="0">
                <a:latin typeface="Calibri"/>
                <a:cs typeface="Calibri"/>
              </a:rPr>
              <a:t> </a:t>
            </a:r>
            <a:r>
              <a:rPr sz="1100" spc="-15" dirty="0">
                <a:latin typeface="Calibri"/>
                <a:cs typeface="Calibri"/>
              </a:rPr>
              <a:t>2</a:t>
            </a:r>
            <a:r>
              <a:rPr sz="1100" spc="100" dirty="0">
                <a:latin typeface="Calibri"/>
                <a:cs typeface="Calibri"/>
              </a:rPr>
              <a:t> </a:t>
            </a:r>
            <a:r>
              <a:rPr sz="1100" spc="-30" dirty="0">
                <a:latin typeface="Georgia"/>
                <a:cs typeface="Georgia"/>
              </a:rPr>
              <a:t>and</a:t>
            </a:r>
            <a:r>
              <a:rPr sz="1100" spc="80" dirty="0">
                <a:latin typeface="Georgia"/>
                <a:cs typeface="Georgia"/>
              </a:rPr>
              <a:t> </a:t>
            </a:r>
            <a:r>
              <a:rPr sz="1100" i="1" spc="85" dirty="0">
                <a:latin typeface="Calibri"/>
                <a:cs typeface="Calibri"/>
              </a:rPr>
              <a:t>n</a:t>
            </a:r>
            <a:r>
              <a:rPr sz="1100" i="1" spc="50" dirty="0">
                <a:latin typeface="Calibri"/>
                <a:cs typeface="Calibri"/>
              </a:rPr>
              <a:t> </a:t>
            </a:r>
            <a:r>
              <a:rPr sz="1100" spc="295" dirty="0">
                <a:latin typeface="Calibri"/>
                <a:cs typeface="Calibri"/>
              </a:rPr>
              <a:t>=</a:t>
            </a:r>
            <a:r>
              <a:rPr sz="1100" spc="60" dirty="0">
                <a:latin typeface="Calibri"/>
                <a:cs typeface="Calibri"/>
              </a:rPr>
              <a:t> </a:t>
            </a:r>
            <a:r>
              <a:rPr sz="1100" spc="-10" dirty="0">
                <a:latin typeface="Calibri"/>
                <a:cs typeface="Calibri"/>
              </a:rPr>
              <a:t>60</a:t>
            </a:r>
            <a:r>
              <a:rPr sz="1100" spc="-10" dirty="0">
                <a:latin typeface="Georgia"/>
                <a:cs typeface="Georgia"/>
              </a:rPr>
              <a:t>.</a:t>
            </a:r>
            <a:r>
              <a:rPr sz="1100" spc="210" dirty="0">
                <a:latin typeface="Georgia"/>
                <a:cs typeface="Georgia"/>
              </a:rPr>
              <a:t> </a:t>
            </a:r>
            <a:r>
              <a:rPr sz="1100" spc="-45" dirty="0">
                <a:latin typeface="Georgia"/>
                <a:cs typeface="Georgia"/>
              </a:rPr>
              <a:t>In</a:t>
            </a:r>
            <a:r>
              <a:rPr sz="1100" spc="85" dirty="0">
                <a:latin typeface="Georgia"/>
                <a:cs typeface="Georgia"/>
              </a:rPr>
              <a:t> </a:t>
            </a:r>
            <a:r>
              <a:rPr sz="1100" spc="-55" dirty="0">
                <a:latin typeface="Georgia"/>
                <a:cs typeface="Georgia"/>
              </a:rPr>
              <a:t>some</a:t>
            </a:r>
            <a:r>
              <a:rPr sz="1100" spc="80" dirty="0">
                <a:latin typeface="Georgia"/>
                <a:cs typeface="Georgia"/>
              </a:rPr>
              <a:t> </a:t>
            </a:r>
            <a:r>
              <a:rPr sz="1100" spc="-30" dirty="0">
                <a:latin typeface="Georgia"/>
                <a:cs typeface="Georgia"/>
              </a:rPr>
              <a:t>cases,</a:t>
            </a:r>
            <a:r>
              <a:rPr sz="1100" spc="85" dirty="0">
                <a:latin typeface="Georgia"/>
                <a:cs typeface="Georgia"/>
              </a:rPr>
              <a:t> </a:t>
            </a:r>
            <a:r>
              <a:rPr sz="1100" spc="-20" dirty="0">
                <a:latin typeface="Georgia"/>
                <a:cs typeface="Georgia"/>
              </a:rPr>
              <a:t>the</a:t>
            </a:r>
            <a:r>
              <a:rPr sz="1100" spc="80" dirty="0">
                <a:latin typeface="Georgia"/>
                <a:cs typeface="Georgia"/>
              </a:rPr>
              <a:t> </a:t>
            </a:r>
            <a:r>
              <a:rPr sz="1100" spc="-30" dirty="0">
                <a:latin typeface="Georgia"/>
                <a:cs typeface="Georgia"/>
              </a:rPr>
              <a:t>timestamps</a:t>
            </a:r>
            <a:r>
              <a:rPr sz="1100" spc="85" dirty="0">
                <a:latin typeface="Georgia"/>
                <a:cs typeface="Georgia"/>
              </a:rPr>
              <a:t> </a:t>
            </a:r>
            <a:r>
              <a:rPr sz="1100" i="1" spc="30" dirty="0">
                <a:latin typeface="Calibri"/>
                <a:cs typeface="Calibri"/>
              </a:rPr>
              <a:t>t</a:t>
            </a:r>
            <a:r>
              <a:rPr sz="1200" spc="44" baseline="-10416" dirty="0">
                <a:latin typeface="Calibri"/>
                <a:cs typeface="Calibri"/>
              </a:rPr>
              <a:t>1</a:t>
            </a:r>
            <a:r>
              <a:rPr sz="1100" spc="30" dirty="0">
                <a:latin typeface="Georgia"/>
                <a:cs typeface="Georgia"/>
              </a:rPr>
              <a:t>,</a:t>
            </a:r>
            <a:r>
              <a:rPr sz="1100" spc="90" dirty="0">
                <a:latin typeface="Georgia"/>
                <a:cs typeface="Georgia"/>
              </a:rPr>
              <a:t> </a:t>
            </a:r>
            <a:r>
              <a:rPr sz="1100" i="1" spc="30" dirty="0">
                <a:latin typeface="Calibri"/>
                <a:cs typeface="Calibri"/>
              </a:rPr>
              <a:t>t</a:t>
            </a:r>
            <a:r>
              <a:rPr sz="1200" spc="44" baseline="-10416" dirty="0">
                <a:latin typeface="Calibri"/>
                <a:cs typeface="Calibri"/>
              </a:rPr>
              <a:t>2</a:t>
            </a:r>
            <a:r>
              <a:rPr sz="1100" spc="30" dirty="0">
                <a:latin typeface="Georgia"/>
                <a:cs typeface="Georgia"/>
              </a:rPr>
              <a:t>,</a:t>
            </a:r>
            <a:endParaRPr sz="1100">
              <a:latin typeface="Georgia"/>
              <a:cs typeface="Georgia"/>
            </a:endParaRPr>
          </a:p>
          <a:p>
            <a:pPr marL="38100" marR="396240">
              <a:lnSpc>
                <a:spcPts val="1150"/>
              </a:lnSpc>
              <a:spcBef>
                <a:spcPts val="5"/>
              </a:spcBef>
            </a:pPr>
            <a:r>
              <a:rPr sz="1100" dirty="0">
                <a:latin typeface="Georgia"/>
                <a:cs typeface="Georgia"/>
              </a:rPr>
              <a:t>.</a:t>
            </a:r>
            <a:r>
              <a:rPr sz="1100" spc="-85" dirty="0">
                <a:latin typeface="Georgia"/>
                <a:cs typeface="Georgia"/>
              </a:rPr>
              <a:t> </a:t>
            </a:r>
            <a:r>
              <a:rPr sz="1100" dirty="0">
                <a:latin typeface="Georgia"/>
                <a:cs typeface="Georgia"/>
              </a:rPr>
              <a:t>.</a:t>
            </a:r>
            <a:r>
              <a:rPr sz="1100" spc="-85" dirty="0">
                <a:latin typeface="Georgia"/>
                <a:cs typeface="Georgia"/>
              </a:rPr>
              <a:t> </a:t>
            </a:r>
            <a:r>
              <a:rPr sz="1100" dirty="0">
                <a:latin typeface="Georgia"/>
                <a:cs typeface="Georgia"/>
              </a:rPr>
              <a:t>.</a:t>
            </a:r>
            <a:r>
              <a:rPr sz="1100" spc="-80" dirty="0">
                <a:latin typeface="Georgia"/>
                <a:cs typeface="Georgia"/>
              </a:rPr>
              <a:t> </a:t>
            </a:r>
            <a:r>
              <a:rPr sz="1100" dirty="0">
                <a:latin typeface="Georgia"/>
                <a:cs typeface="Georgia"/>
              </a:rPr>
              <a:t>,</a:t>
            </a:r>
            <a:r>
              <a:rPr sz="1100" spc="100" dirty="0">
                <a:latin typeface="Georgia"/>
                <a:cs typeface="Georgia"/>
              </a:rPr>
              <a:t> </a:t>
            </a:r>
            <a:r>
              <a:rPr sz="1100" i="1" spc="60" dirty="0">
                <a:latin typeface="Calibri"/>
                <a:cs typeface="Calibri"/>
              </a:rPr>
              <a:t>t</a:t>
            </a:r>
            <a:r>
              <a:rPr sz="1200" i="1" spc="89" baseline="-10416" dirty="0">
                <a:latin typeface="Calibri"/>
                <a:cs typeface="Calibri"/>
              </a:rPr>
              <a:t>n</a:t>
            </a:r>
            <a:r>
              <a:rPr sz="1200" i="1" spc="352" baseline="-10416" dirty="0">
                <a:latin typeface="Calibri"/>
                <a:cs typeface="Calibri"/>
              </a:rPr>
              <a:t> </a:t>
            </a:r>
            <a:r>
              <a:rPr sz="1100" spc="-30" dirty="0">
                <a:latin typeface="Georgia"/>
                <a:cs typeface="Georgia"/>
              </a:rPr>
              <a:t>may</a:t>
            </a:r>
            <a:r>
              <a:rPr sz="1100" spc="100" dirty="0">
                <a:latin typeface="Georgia"/>
                <a:cs typeface="Georgia"/>
              </a:rPr>
              <a:t> </a:t>
            </a:r>
            <a:r>
              <a:rPr sz="1100" spc="-20" dirty="0">
                <a:latin typeface="Georgia"/>
                <a:cs typeface="Georgia"/>
              </a:rPr>
              <a:t>be</a:t>
            </a:r>
            <a:r>
              <a:rPr sz="1100" spc="100" dirty="0">
                <a:latin typeface="Georgia"/>
                <a:cs typeface="Georgia"/>
              </a:rPr>
              <a:t> </a:t>
            </a:r>
            <a:r>
              <a:rPr sz="1100" spc="-35" dirty="0">
                <a:latin typeface="Georgia"/>
                <a:cs typeface="Georgia"/>
              </a:rPr>
              <a:t>replaced</a:t>
            </a:r>
            <a:r>
              <a:rPr sz="1100" spc="100" dirty="0">
                <a:latin typeface="Georgia"/>
                <a:cs typeface="Georgia"/>
              </a:rPr>
              <a:t> </a:t>
            </a:r>
            <a:r>
              <a:rPr sz="1100" spc="-10" dirty="0">
                <a:latin typeface="Georgia"/>
                <a:cs typeface="Georgia"/>
              </a:rPr>
              <a:t>by</a:t>
            </a:r>
            <a:r>
              <a:rPr sz="1100" spc="95" dirty="0">
                <a:latin typeface="Georgia"/>
                <a:cs typeface="Georgia"/>
              </a:rPr>
              <a:t> </a:t>
            </a:r>
            <a:r>
              <a:rPr sz="1100" spc="-30" dirty="0">
                <a:latin typeface="Georgia"/>
                <a:cs typeface="Georgia"/>
              </a:rPr>
              <a:t>index</a:t>
            </a:r>
            <a:r>
              <a:rPr sz="1100" spc="100" dirty="0">
                <a:latin typeface="Georgia"/>
                <a:cs typeface="Georgia"/>
              </a:rPr>
              <a:t> </a:t>
            </a:r>
            <a:r>
              <a:rPr sz="1100" spc="-35" dirty="0">
                <a:latin typeface="Georgia"/>
                <a:cs typeface="Georgia"/>
              </a:rPr>
              <a:t>values</a:t>
            </a:r>
            <a:r>
              <a:rPr sz="1100" spc="100" dirty="0">
                <a:latin typeface="Georgia"/>
                <a:cs typeface="Georgia"/>
              </a:rPr>
              <a:t> </a:t>
            </a:r>
            <a:r>
              <a:rPr sz="1100" spc="-45" dirty="0">
                <a:latin typeface="Georgia"/>
                <a:cs typeface="Georgia"/>
              </a:rPr>
              <a:t>from</a:t>
            </a:r>
            <a:r>
              <a:rPr sz="1100" spc="100" dirty="0">
                <a:latin typeface="Georgia"/>
                <a:cs typeface="Georgia"/>
              </a:rPr>
              <a:t> </a:t>
            </a:r>
            <a:r>
              <a:rPr sz="1100" spc="-15" dirty="0">
                <a:latin typeface="Calibri"/>
                <a:cs typeface="Calibri"/>
              </a:rPr>
              <a:t>1</a:t>
            </a:r>
            <a:r>
              <a:rPr sz="1100" spc="114" dirty="0">
                <a:latin typeface="Calibri"/>
                <a:cs typeface="Calibri"/>
              </a:rPr>
              <a:t> </a:t>
            </a:r>
            <a:r>
              <a:rPr sz="1100" spc="-30" dirty="0">
                <a:latin typeface="Georgia"/>
                <a:cs typeface="Georgia"/>
              </a:rPr>
              <a:t>through</a:t>
            </a:r>
            <a:r>
              <a:rPr sz="1100" spc="100" dirty="0">
                <a:latin typeface="Georgia"/>
                <a:cs typeface="Georgia"/>
              </a:rPr>
              <a:t> </a:t>
            </a:r>
            <a:r>
              <a:rPr sz="1100" i="1" spc="45" dirty="0">
                <a:latin typeface="Calibri"/>
                <a:cs typeface="Calibri"/>
              </a:rPr>
              <a:t>n</a:t>
            </a:r>
            <a:r>
              <a:rPr sz="1100" spc="45" dirty="0">
                <a:latin typeface="Georgia"/>
                <a:cs typeface="Georgia"/>
              </a:rPr>
              <a:t>,</a:t>
            </a:r>
            <a:r>
              <a:rPr sz="1100" spc="100" dirty="0">
                <a:latin typeface="Georgia"/>
                <a:cs typeface="Georgia"/>
              </a:rPr>
              <a:t> </a:t>
            </a:r>
            <a:r>
              <a:rPr sz="1100" spc="-20" dirty="0">
                <a:latin typeface="Georgia"/>
                <a:cs typeface="Georgia"/>
              </a:rPr>
              <a:t>especially</a:t>
            </a:r>
            <a:r>
              <a:rPr sz="1100" spc="100" dirty="0">
                <a:latin typeface="Georgia"/>
                <a:cs typeface="Georgia"/>
              </a:rPr>
              <a:t> </a:t>
            </a:r>
            <a:r>
              <a:rPr sz="1100" spc="-45" dirty="0">
                <a:latin typeface="Georgia"/>
                <a:cs typeface="Georgia"/>
              </a:rPr>
              <a:t>when</a:t>
            </a:r>
            <a:r>
              <a:rPr sz="1100" spc="95" dirty="0">
                <a:latin typeface="Georgia"/>
                <a:cs typeface="Georgia"/>
              </a:rPr>
              <a:t> </a:t>
            </a:r>
            <a:r>
              <a:rPr sz="1100" spc="-25" dirty="0">
                <a:latin typeface="Georgia"/>
                <a:cs typeface="Georgia"/>
              </a:rPr>
              <a:t>the </a:t>
            </a:r>
            <a:r>
              <a:rPr sz="1100" spc="-250" dirty="0">
                <a:latin typeface="Georgia"/>
                <a:cs typeface="Georgia"/>
              </a:rPr>
              <a:t> </a:t>
            </a:r>
            <a:r>
              <a:rPr sz="1100" spc="-30" dirty="0">
                <a:latin typeface="Georgia"/>
                <a:cs typeface="Georgia"/>
              </a:rPr>
              <a:t>timestamp</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20" dirty="0">
                <a:latin typeface="Georgia"/>
                <a:cs typeface="Georgia"/>
              </a:rPr>
              <a:t>equally</a:t>
            </a:r>
            <a:r>
              <a:rPr sz="1100" spc="95" dirty="0">
                <a:latin typeface="Georgia"/>
                <a:cs typeface="Georgia"/>
              </a:rPr>
              <a:t> </a:t>
            </a:r>
            <a:r>
              <a:rPr sz="1100" spc="-35" dirty="0">
                <a:latin typeface="Georgia"/>
                <a:cs typeface="Georgia"/>
              </a:rPr>
              <a:t>spaced</a:t>
            </a:r>
            <a:r>
              <a:rPr sz="1100" spc="95" dirty="0">
                <a:latin typeface="Georgia"/>
                <a:cs typeface="Georgia"/>
              </a:rPr>
              <a:t> </a:t>
            </a:r>
            <a:r>
              <a:rPr sz="1100" spc="-10" dirty="0">
                <a:latin typeface="Georgia"/>
                <a:cs typeface="Georgia"/>
              </a:rPr>
              <a:t>apart.</a:t>
            </a:r>
            <a:endParaRPr sz="1100">
              <a:latin typeface="Georgia"/>
              <a:cs typeface="Georgia"/>
            </a:endParaRPr>
          </a:p>
          <a:p>
            <a:pPr marL="38100" marR="30480">
              <a:lnSpc>
                <a:spcPts val="1150"/>
              </a:lnSpc>
              <a:spcBef>
                <a:spcPts val="725"/>
              </a:spcBef>
            </a:pPr>
            <a:r>
              <a:rPr sz="1100" spc="-30" dirty="0">
                <a:latin typeface="Georgia"/>
                <a:cs typeface="Georgia"/>
              </a:rPr>
              <a:t>Time-series</a:t>
            </a:r>
            <a:r>
              <a:rPr sz="1100" spc="90" dirty="0">
                <a:latin typeface="Georgia"/>
                <a:cs typeface="Georgia"/>
              </a:rPr>
              <a:t> </a:t>
            </a:r>
            <a:r>
              <a:rPr sz="1100" spc="-5" dirty="0">
                <a:latin typeface="Georgia"/>
                <a:cs typeface="Georgia"/>
              </a:rPr>
              <a:t>data</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20" dirty="0">
                <a:latin typeface="Georgia"/>
                <a:cs typeface="Georgia"/>
              </a:rPr>
              <a:t>relatively</a:t>
            </a:r>
            <a:r>
              <a:rPr sz="1100" spc="95" dirty="0">
                <a:latin typeface="Georgia"/>
                <a:cs typeface="Georgia"/>
              </a:rPr>
              <a:t> </a:t>
            </a:r>
            <a:r>
              <a:rPr sz="1100" spc="-55" dirty="0">
                <a:latin typeface="Georgia"/>
                <a:cs typeface="Georgia"/>
              </a:rPr>
              <a:t>common</a:t>
            </a:r>
            <a:r>
              <a:rPr sz="1100" spc="95" dirty="0">
                <a:latin typeface="Georgia"/>
                <a:cs typeface="Georgia"/>
              </a:rPr>
              <a:t> </a:t>
            </a:r>
            <a:r>
              <a:rPr sz="1100" spc="-35" dirty="0">
                <a:latin typeface="Georgia"/>
                <a:cs typeface="Georgia"/>
              </a:rPr>
              <a:t>in</a:t>
            </a:r>
            <a:r>
              <a:rPr sz="1100" spc="95" dirty="0">
                <a:latin typeface="Georgia"/>
                <a:cs typeface="Georgia"/>
              </a:rPr>
              <a:t> </a:t>
            </a:r>
            <a:r>
              <a:rPr sz="1100" spc="-35" dirty="0">
                <a:latin typeface="Georgia"/>
                <a:cs typeface="Georgia"/>
              </a:rPr>
              <a:t>many</a:t>
            </a:r>
            <a:r>
              <a:rPr sz="1100" spc="95" dirty="0">
                <a:latin typeface="Georgia"/>
                <a:cs typeface="Georgia"/>
              </a:rPr>
              <a:t> </a:t>
            </a:r>
            <a:r>
              <a:rPr sz="1100" spc="-50" dirty="0">
                <a:latin typeface="Georgia"/>
                <a:cs typeface="Georgia"/>
              </a:rPr>
              <a:t>sensor</a:t>
            </a:r>
            <a:r>
              <a:rPr sz="1100" spc="90" dirty="0">
                <a:latin typeface="Georgia"/>
                <a:cs typeface="Georgia"/>
              </a:rPr>
              <a:t> </a:t>
            </a:r>
            <a:r>
              <a:rPr sz="1100" spc="-20" dirty="0">
                <a:latin typeface="Georgia"/>
                <a:cs typeface="Georgia"/>
              </a:rPr>
              <a:t>applications,</a:t>
            </a:r>
            <a:r>
              <a:rPr sz="1100" spc="95" dirty="0">
                <a:latin typeface="Georgia"/>
                <a:cs typeface="Georgia"/>
              </a:rPr>
              <a:t> </a:t>
            </a:r>
            <a:r>
              <a:rPr sz="1100" spc="-15" dirty="0">
                <a:latin typeface="Georgia"/>
                <a:cs typeface="Georgia"/>
              </a:rPr>
              <a:t>health,</a:t>
            </a:r>
            <a:r>
              <a:rPr sz="1100" spc="95" dirty="0">
                <a:latin typeface="Georgia"/>
                <a:cs typeface="Georgia"/>
              </a:rPr>
              <a:t> </a:t>
            </a:r>
            <a:r>
              <a:rPr sz="1100" spc="-30" dirty="0">
                <a:latin typeface="Georgia"/>
                <a:cs typeface="Georgia"/>
              </a:rPr>
              <a:t>weather </a:t>
            </a:r>
            <a:r>
              <a:rPr sz="1100" spc="-250" dirty="0">
                <a:latin typeface="Georgia"/>
                <a:cs typeface="Georgia"/>
              </a:rPr>
              <a:t> </a:t>
            </a:r>
            <a:r>
              <a:rPr sz="1100" spc="-25" dirty="0">
                <a:latin typeface="Georgia"/>
                <a:cs typeface="Georgia"/>
              </a:rPr>
              <a:t>forecasting,</a:t>
            </a:r>
            <a:r>
              <a:rPr sz="1100" spc="95" dirty="0">
                <a:latin typeface="Georgia"/>
                <a:cs typeface="Georgia"/>
              </a:rPr>
              <a:t> </a:t>
            </a:r>
            <a:r>
              <a:rPr sz="1100" spc="-30" dirty="0">
                <a:latin typeface="Georgia"/>
                <a:cs typeface="Georgia"/>
              </a:rPr>
              <a:t>and</a:t>
            </a:r>
            <a:r>
              <a:rPr sz="1100" spc="95" dirty="0">
                <a:latin typeface="Georgia"/>
                <a:cs typeface="Georgia"/>
              </a:rPr>
              <a:t> </a:t>
            </a:r>
            <a:r>
              <a:rPr sz="1100" spc="-35" dirty="0">
                <a:latin typeface="Georgia"/>
                <a:cs typeface="Georgia"/>
              </a:rPr>
              <a:t>financial</a:t>
            </a:r>
            <a:r>
              <a:rPr sz="1100" spc="95" dirty="0">
                <a:latin typeface="Georgia"/>
                <a:cs typeface="Georgia"/>
              </a:rPr>
              <a:t> </a:t>
            </a:r>
            <a:r>
              <a:rPr sz="1100" spc="-30" dirty="0">
                <a:latin typeface="Georgia"/>
                <a:cs typeface="Georgia"/>
              </a:rPr>
              <a:t>market</a:t>
            </a:r>
            <a:r>
              <a:rPr sz="1100" spc="95" dirty="0">
                <a:latin typeface="Georgia"/>
                <a:cs typeface="Georgia"/>
              </a:rPr>
              <a:t> </a:t>
            </a:r>
            <a:r>
              <a:rPr sz="1100" spc="-25" dirty="0">
                <a:latin typeface="Georgia"/>
                <a:cs typeface="Georgia"/>
              </a:rPr>
              <a:t>analysis.</a:t>
            </a:r>
            <a:endParaRPr sz="1100">
              <a:latin typeface="Georgia"/>
              <a:cs typeface="Georgia"/>
            </a:endParaRPr>
          </a:p>
        </p:txBody>
      </p:sp>
      <p:sp>
        <p:nvSpPr>
          <p:cNvPr id="20" name="object 20"/>
          <p:cNvSpPr/>
          <p:nvPr/>
        </p:nvSpPr>
        <p:spPr>
          <a:xfrm>
            <a:off x="337972" y="251510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21" name="object 21"/>
          <p:cNvGrpSpPr/>
          <p:nvPr/>
        </p:nvGrpSpPr>
        <p:grpSpPr>
          <a:xfrm>
            <a:off x="0" y="3121545"/>
            <a:ext cx="5760085" cy="118745"/>
            <a:chOff x="0" y="3121545"/>
            <a:chExt cx="5760085" cy="118745"/>
          </a:xfrm>
        </p:grpSpPr>
        <p:sp>
          <p:nvSpPr>
            <p:cNvPr id="22" name="object 2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3" name="object 2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4" name="object 2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5" name="object 25"/>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26" name="object 2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36</a:t>
            </a:fld>
            <a:r>
              <a:rPr spc="-25" dirty="0"/>
              <a:t> </a:t>
            </a:r>
            <a:r>
              <a:rPr spc="80" dirty="0"/>
              <a:t>/</a:t>
            </a:r>
            <a:r>
              <a:rPr spc="-25" dirty="0"/>
              <a:t> </a:t>
            </a:r>
            <a:r>
              <a:rPr spc="40" dirty="0"/>
              <a:t>106</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326640" cy="244475"/>
          </a:xfrm>
          <a:prstGeom prst="rect">
            <a:avLst/>
          </a:prstGeom>
        </p:spPr>
        <p:txBody>
          <a:bodyPr vert="horz" wrap="square" lIns="0" tIns="17145" rIns="0" bIns="0" rtlCol="0">
            <a:spAutoFit/>
          </a:bodyPr>
          <a:lstStyle/>
          <a:p>
            <a:pPr marL="12700">
              <a:lnSpc>
                <a:spcPct val="100000"/>
              </a:lnSpc>
              <a:spcBef>
                <a:spcPts val="135"/>
              </a:spcBef>
            </a:pPr>
            <a:r>
              <a:rPr spc="20" dirty="0"/>
              <a:t>Discrete</a:t>
            </a:r>
            <a:r>
              <a:rPr spc="90" dirty="0"/>
              <a:t> </a:t>
            </a:r>
            <a:r>
              <a:rPr spc="5" dirty="0"/>
              <a:t>sequences</a:t>
            </a:r>
            <a:r>
              <a:rPr spc="90" dirty="0"/>
              <a:t> </a:t>
            </a:r>
            <a:r>
              <a:rPr spc="55" dirty="0"/>
              <a:t>and</a:t>
            </a:r>
            <a:r>
              <a:rPr spc="90" dirty="0"/>
              <a:t> </a:t>
            </a:r>
            <a:r>
              <a:rPr spc="30" dirty="0"/>
              <a:t>strings</a:t>
            </a:r>
          </a:p>
        </p:txBody>
      </p:sp>
      <p:sp>
        <p:nvSpPr>
          <p:cNvPr id="3" name="object 3"/>
          <p:cNvSpPr/>
          <p:nvPr/>
        </p:nvSpPr>
        <p:spPr>
          <a:xfrm>
            <a:off x="337972" y="88071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789113"/>
            <a:ext cx="5128260" cy="722630"/>
          </a:xfrm>
          <a:prstGeom prst="rect">
            <a:avLst/>
          </a:prstGeom>
        </p:spPr>
        <p:txBody>
          <a:bodyPr vert="horz" wrap="square" lIns="0" tIns="34290" rIns="0" bIns="0" rtlCol="0">
            <a:spAutoFit/>
          </a:bodyPr>
          <a:lstStyle/>
          <a:p>
            <a:pPr marL="12700" marR="5080">
              <a:lnSpc>
                <a:spcPts val="1150"/>
              </a:lnSpc>
              <a:spcBef>
                <a:spcPts val="270"/>
              </a:spcBef>
            </a:pPr>
            <a:r>
              <a:rPr sz="1100" spc="-25" dirty="0">
                <a:latin typeface="Georgia"/>
                <a:cs typeface="Georgia"/>
              </a:rPr>
              <a:t>Discrete</a:t>
            </a:r>
            <a:r>
              <a:rPr sz="1100" spc="-20" dirty="0">
                <a:latin typeface="Georgia"/>
                <a:cs typeface="Georgia"/>
              </a:rPr>
              <a:t> </a:t>
            </a:r>
            <a:r>
              <a:rPr sz="1100" spc="-45" dirty="0">
                <a:latin typeface="Georgia"/>
                <a:cs typeface="Georgia"/>
              </a:rPr>
              <a:t>sequences</a:t>
            </a:r>
            <a:r>
              <a:rPr sz="1100" spc="175" dirty="0">
                <a:latin typeface="Georgia"/>
                <a:cs typeface="Georgia"/>
              </a:rPr>
              <a:t> </a:t>
            </a:r>
            <a:r>
              <a:rPr sz="1100" spc="-30" dirty="0">
                <a:latin typeface="Georgia"/>
                <a:cs typeface="Georgia"/>
              </a:rPr>
              <a:t>can</a:t>
            </a:r>
            <a:r>
              <a:rPr sz="1100" spc="204" dirty="0">
                <a:latin typeface="Georgia"/>
                <a:cs typeface="Georgia"/>
              </a:rPr>
              <a:t> </a:t>
            </a:r>
            <a:r>
              <a:rPr sz="1100" spc="-20" dirty="0">
                <a:latin typeface="Georgia"/>
                <a:cs typeface="Georgia"/>
              </a:rPr>
              <a:t>be </a:t>
            </a:r>
            <a:r>
              <a:rPr sz="1100" spc="-40" dirty="0">
                <a:latin typeface="Georgia"/>
                <a:cs typeface="Georgia"/>
              </a:rPr>
              <a:t>considered</a:t>
            </a:r>
            <a:r>
              <a:rPr sz="1100" spc="185" dirty="0">
                <a:latin typeface="Georgia"/>
                <a:cs typeface="Georgia"/>
              </a:rPr>
              <a:t> </a:t>
            </a:r>
            <a:r>
              <a:rPr sz="1100" spc="-20" dirty="0">
                <a:latin typeface="Georgia"/>
                <a:cs typeface="Georgia"/>
              </a:rPr>
              <a:t>the categorical </a:t>
            </a:r>
            <a:r>
              <a:rPr sz="1100" spc="-30" dirty="0">
                <a:latin typeface="Georgia"/>
                <a:cs typeface="Georgia"/>
              </a:rPr>
              <a:t>analog</a:t>
            </a:r>
            <a:r>
              <a:rPr sz="1100" spc="204" dirty="0">
                <a:latin typeface="Georgia"/>
                <a:cs typeface="Georgia"/>
              </a:rPr>
              <a:t> </a:t>
            </a:r>
            <a:r>
              <a:rPr sz="1100" spc="-40" dirty="0">
                <a:latin typeface="Georgia"/>
                <a:cs typeface="Georgia"/>
              </a:rPr>
              <a:t>of</a:t>
            </a:r>
            <a:r>
              <a:rPr sz="1100" spc="185" dirty="0">
                <a:latin typeface="Georgia"/>
                <a:cs typeface="Georgia"/>
              </a:rPr>
              <a:t> </a:t>
            </a:r>
            <a:r>
              <a:rPr sz="1100" spc="-50" dirty="0">
                <a:latin typeface="Georgia"/>
                <a:cs typeface="Georgia"/>
              </a:rPr>
              <a:t>time–series</a:t>
            </a:r>
            <a:r>
              <a:rPr sz="1100" spc="165" dirty="0">
                <a:latin typeface="Georgia"/>
                <a:cs typeface="Georgia"/>
              </a:rPr>
              <a:t> </a:t>
            </a:r>
            <a:r>
              <a:rPr sz="1100" spc="-5" dirty="0">
                <a:latin typeface="Georgia"/>
                <a:cs typeface="Georgia"/>
              </a:rPr>
              <a:t>data.</a:t>
            </a:r>
            <a:r>
              <a:rPr sz="1100" spc="254" dirty="0">
                <a:latin typeface="Georgia"/>
                <a:cs typeface="Georgia"/>
              </a:rPr>
              <a:t> </a:t>
            </a:r>
            <a:r>
              <a:rPr sz="1100" spc="10" dirty="0">
                <a:latin typeface="Georgia"/>
                <a:cs typeface="Georgia"/>
              </a:rPr>
              <a:t>As </a:t>
            </a:r>
            <a:r>
              <a:rPr sz="1100" spc="15" dirty="0">
                <a:latin typeface="Georgia"/>
                <a:cs typeface="Georgia"/>
              </a:rPr>
              <a:t> </a:t>
            </a:r>
            <a:r>
              <a:rPr sz="1100" spc="-35" dirty="0">
                <a:latin typeface="Georgia"/>
                <a:cs typeface="Georgia"/>
              </a:rPr>
              <a:t>in</a:t>
            </a:r>
            <a:r>
              <a:rPr sz="1100" spc="75" dirty="0">
                <a:latin typeface="Georgia"/>
                <a:cs typeface="Georgia"/>
              </a:rPr>
              <a:t> </a:t>
            </a:r>
            <a:r>
              <a:rPr sz="1100" spc="-20" dirty="0">
                <a:latin typeface="Georgia"/>
                <a:cs typeface="Georgia"/>
              </a:rPr>
              <a:t>the</a:t>
            </a:r>
            <a:r>
              <a:rPr sz="1100" spc="80" dirty="0">
                <a:latin typeface="Georgia"/>
                <a:cs typeface="Georgia"/>
              </a:rPr>
              <a:t> </a:t>
            </a:r>
            <a:r>
              <a:rPr sz="1100" spc="-35" dirty="0">
                <a:latin typeface="Georgia"/>
                <a:cs typeface="Georgia"/>
              </a:rPr>
              <a:t>case</a:t>
            </a:r>
            <a:r>
              <a:rPr sz="1100" spc="80" dirty="0">
                <a:latin typeface="Georgia"/>
                <a:cs typeface="Georgia"/>
              </a:rPr>
              <a:t> </a:t>
            </a:r>
            <a:r>
              <a:rPr sz="1100" spc="-40" dirty="0">
                <a:latin typeface="Georgia"/>
                <a:cs typeface="Georgia"/>
              </a:rPr>
              <a:t>of</a:t>
            </a:r>
            <a:r>
              <a:rPr sz="1100" spc="80" dirty="0">
                <a:latin typeface="Georgia"/>
                <a:cs typeface="Georgia"/>
              </a:rPr>
              <a:t> </a:t>
            </a:r>
            <a:r>
              <a:rPr sz="1100" spc="-55" dirty="0">
                <a:latin typeface="Georgia"/>
                <a:cs typeface="Georgia"/>
              </a:rPr>
              <a:t>time–series</a:t>
            </a:r>
            <a:r>
              <a:rPr sz="1100" spc="80" dirty="0">
                <a:latin typeface="Georgia"/>
                <a:cs typeface="Georgia"/>
              </a:rPr>
              <a:t> </a:t>
            </a:r>
            <a:r>
              <a:rPr sz="1100" spc="-5" dirty="0">
                <a:latin typeface="Georgia"/>
                <a:cs typeface="Georgia"/>
              </a:rPr>
              <a:t>data,</a:t>
            </a:r>
            <a:r>
              <a:rPr sz="1100" spc="85" dirty="0">
                <a:latin typeface="Georgia"/>
                <a:cs typeface="Georgia"/>
              </a:rPr>
              <a:t> </a:t>
            </a:r>
            <a:r>
              <a:rPr sz="1100" spc="-20" dirty="0">
                <a:latin typeface="Georgia"/>
                <a:cs typeface="Georgia"/>
              </a:rPr>
              <a:t>the</a:t>
            </a:r>
            <a:r>
              <a:rPr sz="1100" spc="80" dirty="0">
                <a:latin typeface="Georgia"/>
                <a:cs typeface="Georgia"/>
              </a:rPr>
              <a:t> </a:t>
            </a:r>
            <a:r>
              <a:rPr sz="1100" spc="-20" dirty="0">
                <a:latin typeface="Georgia"/>
                <a:cs typeface="Georgia"/>
              </a:rPr>
              <a:t>contextual</a:t>
            </a:r>
            <a:r>
              <a:rPr sz="1100" spc="80" dirty="0">
                <a:latin typeface="Georgia"/>
                <a:cs typeface="Georgia"/>
              </a:rPr>
              <a:t> </a:t>
            </a:r>
            <a:r>
              <a:rPr sz="1100" spc="-5" dirty="0">
                <a:latin typeface="Georgia"/>
                <a:cs typeface="Georgia"/>
              </a:rPr>
              <a:t>attribute</a:t>
            </a:r>
            <a:r>
              <a:rPr sz="1100" spc="80" dirty="0">
                <a:latin typeface="Georgia"/>
                <a:cs typeface="Georgia"/>
              </a:rPr>
              <a:t> </a:t>
            </a:r>
            <a:r>
              <a:rPr sz="1100" spc="-35" dirty="0">
                <a:latin typeface="Georgia"/>
                <a:cs typeface="Georgia"/>
              </a:rPr>
              <a:t>is</a:t>
            </a:r>
            <a:r>
              <a:rPr sz="1100" spc="80" dirty="0">
                <a:latin typeface="Georgia"/>
                <a:cs typeface="Georgia"/>
              </a:rPr>
              <a:t> </a:t>
            </a:r>
            <a:r>
              <a:rPr sz="1100" spc="-15" dirty="0">
                <a:latin typeface="Georgia"/>
                <a:cs typeface="Georgia"/>
              </a:rPr>
              <a:t>a</a:t>
            </a:r>
            <a:r>
              <a:rPr sz="1100" spc="80" dirty="0">
                <a:latin typeface="Georgia"/>
                <a:cs typeface="Georgia"/>
              </a:rPr>
              <a:t> </a:t>
            </a:r>
            <a:r>
              <a:rPr sz="1100" spc="-30" dirty="0">
                <a:latin typeface="Georgia"/>
                <a:cs typeface="Georgia"/>
              </a:rPr>
              <a:t>time</a:t>
            </a:r>
            <a:r>
              <a:rPr sz="1100" spc="75" dirty="0">
                <a:latin typeface="Georgia"/>
                <a:cs typeface="Georgia"/>
              </a:rPr>
              <a:t> </a:t>
            </a:r>
            <a:r>
              <a:rPr sz="1100" spc="-25" dirty="0">
                <a:latin typeface="Georgia"/>
                <a:cs typeface="Georgia"/>
              </a:rPr>
              <a:t>stamp</a:t>
            </a:r>
            <a:r>
              <a:rPr sz="1100" spc="80" dirty="0">
                <a:latin typeface="Georgia"/>
                <a:cs typeface="Georgia"/>
              </a:rPr>
              <a:t> </a:t>
            </a:r>
            <a:r>
              <a:rPr sz="1100" spc="-40" dirty="0">
                <a:latin typeface="Georgia"/>
                <a:cs typeface="Georgia"/>
              </a:rPr>
              <a:t>or</a:t>
            </a:r>
            <a:r>
              <a:rPr sz="1100" spc="80" dirty="0">
                <a:latin typeface="Georgia"/>
                <a:cs typeface="Georgia"/>
              </a:rPr>
              <a:t> </a:t>
            </a:r>
            <a:r>
              <a:rPr sz="1100" spc="-15" dirty="0">
                <a:latin typeface="Georgia"/>
                <a:cs typeface="Georgia"/>
              </a:rPr>
              <a:t>a</a:t>
            </a:r>
            <a:r>
              <a:rPr sz="1100" spc="80" dirty="0">
                <a:latin typeface="Georgia"/>
                <a:cs typeface="Georgia"/>
              </a:rPr>
              <a:t> </a:t>
            </a:r>
            <a:r>
              <a:rPr sz="1100" spc="-25" dirty="0">
                <a:latin typeface="Georgia"/>
                <a:cs typeface="Georgia"/>
              </a:rPr>
              <a:t>position </a:t>
            </a:r>
            <a:r>
              <a:rPr sz="1100" spc="-250" dirty="0">
                <a:latin typeface="Georgia"/>
                <a:cs typeface="Georgia"/>
              </a:rPr>
              <a:t> </a:t>
            </a:r>
            <a:r>
              <a:rPr sz="1100" spc="-30" dirty="0">
                <a:latin typeface="Georgia"/>
                <a:cs typeface="Georgia"/>
              </a:rPr>
              <a:t>index</a:t>
            </a:r>
            <a:r>
              <a:rPr sz="1100" spc="95" dirty="0">
                <a:latin typeface="Georgia"/>
                <a:cs typeface="Georgia"/>
              </a:rPr>
              <a:t> </a:t>
            </a:r>
            <a:r>
              <a:rPr sz="1100" spc="-35" dirty="0">
                <a:latin typeface="Georgia"/>
                <a:cs typeface="Georgia"/>
              </a:rPr>
              <a:t>in</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ordering.</a:t>
            </a:r>
            <a:r>
              <a:rPr sz="1100" spc="-15" dirty="0">
                <a:latin typeface="Georgia"/>
                <a:cs typeface="Georgia"/>
              </a:rPr>
              <a:t> </a:t>
            </a:r>
            <a:r>
              <a:rPr sz="1100" spc="5" dirty="0">
                <a:latin typeface="Georgia"/>
                <a:cs typeface="Georgia"/>
              </a:rPr>
              <a:t>The</a:t>
            </a:r>
            <a:r>
              <a:rPr sz="1100" spc="95" dirty="0">
                <a:latin typeface="Georgia"/>
                <a:cs typeface="Georgia"/>
              </a:rPr>
              <a:t> </a:t>
            </a:r>
            <a:r>
              <a:rPr sz="1100" spc="-25" dirty="0">
                <a:latin typeface="Georgia"/>
                <a:cs typeface="Georgia"/>
              </a:rPr>
              <a:t>behavioral</a:t>
            </a:r>
            <a:r>
              <a:rPr sz="1100" spc="95" dirty="0">
                <a:latin typeface="Georgia"/>
                <a:cs typeface="Georgia"/>
              </a:rPr>
              <a:t> </a:t>
            </a:r>
            <a:r>
              <a:rPr sz="1100" spc="-10" dirty="0">
                <a:latin typeface="Georgia"/>
                <a:cs typeface="Georgia"/>
              </a:rPr>
              <a:t>attribute</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15" dirty="0">
                <a:latin typeface="Georgia"/>
                <a:cs typeface="Georgia"/>
              </a:rPr>
              <a:t>a</a:t>
            </a:r>
            <a:r>
              <a:rPr sz="1100" spc="95" dirty="0">
                <a:latin typeface="Georgia"/>
                <a:cs typeface="Georgia"/>
              </a:rPr>
              <a:t> </a:t>
            </a:r>
            <a:r>
              <a:rPr sz="1100" spc="-20" dirty="0">
                <a:latin typeface="Georgia"/>
                <a:cs typeface="Georgia"/>
              </a:rPr>
              <a:t>categorical</a:t>
            </a:r>
            <a:r>
              <a:rPr sz="1100" spc="95" dirty="0">
                <a:latin typeface="Georgia"/>
                <a:cs typeface="Georgia"/>
              </a:rPr>
              <a:t> </a:t>
            </a:r>
            <a:r>
              <a:rPr sz="1100" spc="-35" dirty="0">
                <a:latin typeface="Georgia"/>
                <a:cs typeface="Georgia"/>
              </a:rPr>
              <a:t>value;</a:t>
            </a:r>
            <a:endParaRPr sz="1100">
              <a:latin typeface="Georgia"/>
              <a:cs typeface="Georgia"/>
            </a:endParaRPr>
          </a:p>
          <a:p>
            <a:pPr marL="12700">
              <a:lnSpc>
                <a:spcPct val="100000"/>
              </a:lnSpc>
              <a:spcBef>
                <a:spcPts val="550"/>
              </a:spcBef>
            </a:pPr>
            <a:r>
              <a:rPr sz="1100" spc="-25" dirty="0">
                <a:latin typeface="Georgia"/>
                <a:cs typeface="Georgia"/>
              </a:rPr>
              <a:t>Therefore,</a:t>
            </a:r>
            <a:r>
              <a:rPr sz="1100" spc="100" dirty="0">
                <a:latin typeface="Georgia"/>
                <a:cs typeface="Georgia"/>
              </a:rPr>
              <a:t> </a:t>
            </a:r>
            <a:r>
              <a:rPr sz="1100" spc="-30" dirty="0">
                <a:latin typeface="Georgia"/>
                <a:cs typeface="Georgia"/>
              </a:rPr>
              <a:t>discrete</a:t>
            </a:r>
            <a:r>
              <a:rPr sz="1100" spc="105" dirty="0">
                <a:latin typeface="Georgia"/>
                <a:cs typeface="Georgia"/>
              </a:rPr>
              <a:t> </a:t>
            </a:r>
            <a:r>
              <a:rPr sz="1100" spc="-45" dirty="0">
                <a:latin typeface="Georgia"/>
                <a:cs typeface="Georgia"/>
              </a:rPr>
              <a:t>sequence</a:t>
            </a:r>
            <a:r>
              <a:rPr sz="1100" spc="105" dirty="0">
                <a:latin typeface="Georgia"/>
                <a:cs typeface="Georgia"/>
              </a:rPr>
              <a:t> </a:t>
            </a:r>
            <a:r>
              <a:rPr sz="1100" spc="-5" dirty="0">
                <a:latin typeface="Georgia"/>
                <a:cs typeface="Georgia"/>
              </a:rPr>
              <a:t>data</a:t>
            </a:r>
            <a:r>
              <a:rPr sz="1100" spc="105" dirty="0">
                <a:latin typeface="Georgia"/>
                <a:cs typeface="Georgia"/>
              </a:rPr>
              <a:t> </a:t>
            </a:r>
            <a:r>
              <a:rPr sz="1100" spc="-30" dirty="0">
                <a:latin typeface="Georgia"/>
                <a:cs typeface="Georgia"/>
              </a:rPr>
              <a:t>are</a:t>
            </a:r>
            <a:r>
              <a:rPr sz="1100" spc="105" dirty="0">
                <a:latin typeface="Georgia"/>
                <a:cs typeface="Georgia"/>
              </a:rPr>
              <a:t> </a:t>
            </a:r>
            <a:r>
              <a:rPr sz="1100" spc="-45" dirty="0">
                <a:latin typeface="Georgia"/>
                <a:cs typeface="Georgia"/>
              </a:rPr>
              <a:t>defined</a:t>
            </a:r>
            <a:r>
              <a:rPr sz="1100" spc="105" dirty="0">
                <a:latin typeface="Georgia"/>
                <a:cs typeface="Georgia"/>
              </a:rPr>
              <a:t> </a:t>
            </a:r>
            <a:r>
              <a:rPr sz="1100" spc="-35" dirty="0">
                <a:latin typeface="Georgia"/>
                <a:cs typeface="Georgia"/>
              </a:rPr>
              <a:t>in</a:t>
            </a:r>
            <a:r>
              <a:rPr sz="1100" spc="100" dirty="0">
                <a:latin typeface="Georgia"/>
                <a:cs typeface="Georgia"/>
              </a:rPr>
              <a:t> </a:t>
            </a:r>
            <a:r>
              <a:rPr sz="1100" spc="-15" dirty="0">
                <a:latin typeface="Georgia"/>
                <a:cs typeface="Georgia"/>
              </a:rPr>
              <a:t>a</a:t>
            </a:r>
            <a:r>
              <a:rPr sz="1100" spc="105" dirty="0">
                <a:latin typeface="Georgia"/>
                <a:cs typeface="Georgia"/>
              </a:rPr>
              <a:t> </a:t>
            </a:r>
            <a:r>
              <a:rPr sz="1100" spc="-30" dirty="0">
                <a:latin typeface="Georgia"/>
                <a:cs typeface="Georgia"/>
              </a:rPr>
              <a:t>similar</a:t>
            </a:r>
            <a:r>
              <a:rPr sz="1100" spc="105" dirty="0">
                <a:latin typeface="Georgia"/>
                <a:cs typeface="Georgia"/>
              </a:rPr>
              <a:t> </a:t>
            </a:r>
            <a:r>
              <a:rPr sz="1100" spc="-25" dirty="0">
                <a:latin typeface="Georgia"/>
                <a:cs typeface="Georgia"/>
              </a:rPr>
              <a:t>way</a:t>
            </a:r>
            <a:r>
              <a:rPr sz="1100" spc="105" dirty="0">
                <a:latin typeface="Georgia"/>
                <a:cs typeface="Georgia"/>
              </a:rPr>
              <a:t> </a:t>
            </a:r>
            <a:r>
              <a:rPr sz="1100" spc="-10" dirty="0">
                <a:latin typeface="Georgia"/>
                <a:cs typeface="Georgia"/>
              </a:rPr>
              <a:t>to</a:t>
            </a:r>
            <a:r>
              <a:rPr sz="1100" spc="105" dirty="0">
                <a:latin typeface="Georgia"/>
                <a:cs typeface="Georgia"/>
              </a:rPr>
              <a:t> </a:t>
            </a:r>
            <a:r>
              <a:rPr sz="1100" spc="-55" dirty="0">
                <a:latin typeface="Georgia"/>
                <a:cs typeface="Georgia"/>
              </a:rPr>
              <a:t>time–series</a:t>
            </a:r>
            <a:r>
              <a:rPr sz="1100" spc="105" dirty="0">
                <a:latin typeface="Georgia"/>
                <a:cs typeface="Georgia"/>
              </a:rPr>
              <a:t> </a:t>
            </a:r>
            <a:r>
              <a:rPr sz="1100" spc="-5" dirty="0">
                <a:latin typeface="Georgia"/>
                <a:cs typeface="Georgia"/>
              </a:rPr>
              <a:t>data.</a:t>
            </a:r>
            <a:endParaRPr sz="1100">
              <a:latin typeface="Georgia"/>
              <a:cs typeface="Georgia"/>
            </a:endParaRPr>
          </a:p>
        </p:txBody>
      </p:sp>
      <p:sp>
        <p:nvSpPr>
          <p:cNvPr id="5" name="object 5"/>
          <p:cNvSpPr/>
          <p:nvPr/>
        </p:nvSpPr>
        <p:spPr>
          <a:xfrm>
            <a:off x="337972" y="141147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145059" y="1678571"/>
            <a:ext cx="5469890" cy="222250"/>
          </a:xfrm>
          <a:custGeom>
            <a:avLst/>
            <a:gdLst/>
            <a:ahLst/>
            <a:cxnLst/>
            <a:rect l="l" t="t" r="r" b="b"/>
            <a:pathLst>
              <a:path w="5469890" h="222250">
                <a:moveTo>
                  <a:pt x="0" y="221640"/>
                </a:moveTo>
                <a:lnTo>
                  <a:pt x="5469877" y="221640"/>
                </a:lnTo>
                <a:lnTo>
                  <a:pt x="5469877" y="0"/>
                </a:lnTo>
                <a:lnTo>
                  <a:pt x="0" y="0"/>
                </a:lnTo>
                <a:lnTo>
                  <a:pt x="0" y="221640"/>
                </a:lnTo>
                <a:close/>
              </a:path>
            </a:pathLst>
          </a:custGeom>
          <a:solidFill>
            <a:srgbClr val="B2D8D8"/>
          </a:solidFill>
        </p:spPr>
        <p:txBody>
          <a:bodyPr wrap="square" lIns="0" tIns="0" rIns="0" bIns="0" rtlCol="0"/>
          <a:lstStyle/>
          <a:p>
            <a:endParaRPr/>
          </a:p>
        </p:txBody>
      </p:sp>
      <p:sp>
        <p:nvSpPr>
          <p:cNvPr id="7" name="object 7"/>
          <p:cNvSpPr txBox="1"/>
          <p:nvPr/>
        </p:nvSpPr>
        <p:spPr>
          <a:xfrm>
            <a:off x="145059" y="1678571"/>
            <a:ext cx="5469890" cy="222250"/>
          </a:xfrm>
          <a:prstGeom prst="rect">
            <a:avLst/>
          </a:prstGeom>
          <a:solidFill>
            <a:srgbClr val="B2D8D8"/>
          </a:solidFill>
        </p:spPr>
        <p:txBody>
          <a:bodyPr vert="horz" wrap="square" lIns="0" tIns="8890" rIns="0" bIns="0" rtlCol="0">
            <a:spAutoFit/>
          </a:bodyPr>
          <a:lstStyle/>
          <a:p>
            <a:pPr marL="44450">
              <a:lnSpc>
                <a:spcPct val="100000"/>
              </a:lnSpc>
              <a:spcBef>
                <a:spcPts val="70"/>
              </a:spcBef>
            </a:pPr>
            <a:r>
              <a:rPr sz="1100" spc="-20" dirty="0">
                <a:latin typeface="Georgia"/>
                <a:cs typeface="Georgia"/>
              </a:rPr>
              <a:t>Multivariate</a:t>
            </a:r>
            <a:r>
              <a:rPr sz="1100" spc="95" dirty="0">
                <a:latin typeface="Georgia"/>
                <a:cs typeface="Georgia"/>
              </a:rPr>
              <a:t> </a:t>
            </a:r>
            <a:r>
              <a:rPr sz="1100" spc="-30" dirty="0">
                <a:latin typeface="Georgia"/>
                <a:cs typeface="Georgia"/>
              </a:rPr>
              <a:t>discrete</a:t>
            </a:r>
            <a:r>
              <a:rPr sz="1100" spc="100" dirty="0">
                <a:latin typeface="Georgia"/>
                <a:cs typeface="Georgia"/>
              </a:rPr>
              <a:t> </a:t>
            </a:r>
            <a:r>
              <a:rPr sz="1100" spc="-45" dirty="0">
                <a:latin typeface="Georgia"/>
                <a:cs typeface="Georgia"/>
              </a:rPr>
              <a:t>sequence</a:t>
            </a:r>
            <a:r>
              <a:rPr sz="1100" spc="100" dirty="0">
                <a:latin typeface="Georgia"/>
                <a:cs typeface="Georgia"/>
              </a:rPr>
              <a:t> </a:t>
            </a:r>
            <a:r>
              <a:rPr sz="1100" spc="-5" dirty="0">
                <a:latin typeface="Georgia"/>
                <a:cs typeface="Georgia"/>
              </a:rPr>
              <a:t>data</a:t>
            </a:r>
            <a:r>
              <a:rPr sz="1100" spc="95" dirty="0">
                <a:latin typeface="Georgia"/>
                <a:cs typeface="Georgia"/>
              </a:rPr>
              <a:t> </a:t>
            </a:r>
            <a:r>
              <a:rPr sz="1100" spc="-85" dirty="0">
                <a:latin typeface="Georgia"/>
                <a:cs typeface="Georgia"/>
                <a:hlinkClick r:id="rId2" action="ppaction://hlinksldjump"/>
              </a:rPr>
              <a:t>[2]:</a:t>
            </a:r>
            <a:endParaRPr sz="1100">
              <a:latin typeface="Georgia"/>
              <a:cs typeface="Georgia"/>
            </a:endParaRPr>
          </a:p>
        </p:txBody>
      </p:sp>
      <p:sp>
        <p:nvSpPr>
          <p:cNvPr id="8" name="object 8"/>
          <p:cNvSpPr/>
          <p:nvPr/>
        </p:nvSpPr>
        <p:spPr>
          <a:xfrm>
            <a:off x="145059" y="1900212"/>
            <a:ext cx="5469890" cy="516890"/>
          </a:xfrm>
          <a:custGeom>
            <a:avLst/>
            <a:gdLst/>
            <a:ahLst/>
            <a:cxnLst/>
            <a:rect l="l" t="t" r="r" b="b"/>
            <a:pathLst>
              <a:path w="5469890" h="516889">
                <a:moveTo>
                  <a:pt x="5469877" y="0"/>
                </a:moveTo>
                <a:lnTo>
                  <a:pt x="0" y="0"/>
                </a:lnTo>
                <a:lnTo>
                  <a:pt x="0" y="516458"/>
                </a:lnTo>
                <a:lnTo>
                  <a:pt x="5469877" y="516458"/>
                </a:lnTo>
                <a:lnTo>
                  <a:pt x="5469877" y="0"/>
                </a:lnTo>
                <a:close/>
              </a:path>
            </a:pathLst>
          </a:custGeom>
          <a:solidFill>
            <a:srgbClr val="EBEBEB"/>
          </a:solidFill>
        </p:spPr>
        <p:txBody>
          <a:bodyPr wrap="square" lIns="0" tIns="0" rIns="0" bIns="0" rtlCol="0"/>
          <a:lstStyle/>
          <a:p>
            <a:endParaRPr/>
          </a:p>
        </p:txBody>
      </p:sp>
      <p:sp>
        <p:nvSpPr>
          <p:cNvPr id="9" name="object 9"/>
          <p:cNvSpPr txBox="1"/>
          <p:nvPr/>
        </p:nvSpPr>
        <p:spPr>
          <a:xfrm>
            <a:off x="164388" y="1907252"/>
            <a:ext cx="5444490" cy="323850"/>
          </a:xfrm>
          <a:prstGeom prst="rect">
            <a:avLst/>
          </a:prstGeom>
        </p:spPr>
        <p:txBody>
          <a:bodyPr vert="horz" wrap="square" lIns="0" tIns="12065" rIns="0" bIns="0" rtlCol="0">
            <a:spAutoFit/>
          </a:bodyPr>
          <a:lstStyle/>
          <a:p>
            <a:pPr marL="25400">
              <a:lnSpc>
                <a:spcPts val="1175"/>
              </a:lnSpc>
              <a:spcBef>
                <a:spcPts val="95"/>
              </a:spcBef>
            </a:pPr>
            <a:r>
              <a:rPr sz="1000" i="1" spc="125" dirty="0">
                <a:latin typeface="Times New Roman"/>
                <a:cs typeface="Times New Roman"/>
              </a:rPr>
              <a:t>A</a:t>
            </a:r>
            <a:r>
              <a:rPr sz="1000" i="1" spc="110" dirty="0">
                <a:latin typeface="Times New Roman"/>
                <a:cs typeface="Times New Roman"/>
              </a:rPr>
              <a:t> </a:t>
            </a:r>
            <a:r>
              <a:rPr sz="1000" i="1" spc="10" dirty="0">
                <a:latin typeface="Times New Roman"/>
                <a:cs typeface="Times New Roman"/>
              </a:rPr>
              <a:t>discrete</a:t>
            </a:r>
            <a:r>
              <a:rPr sz="1000" i="1" spc="114" dirty="0">
                <a:latin typeface="Times New Roman"/>
                <a:cs typeface="Times New Roman"/>
              </a:rPr>
              <a:t> </a:t>
            </a:r>
            <a:r>
              <a:rPr sz="1000" i="1" spc="-5" dirty="0">
                <a:latin typeface="Times New Roman"/>
                <a:cs typeface="Times New Roman"/>
              </a:rPr>
              <a:t>sequence</a:t>
            </a:r>
            <a:r>
              <a:rPr sz="1000" i="1" spc="110" dirty="0">
                <a:latin typeface="Times New Roman"/>
                <a:cs typeface="Times New Roman"/>
              </a:rPr>
              <a:t> </a:t>
            </a:r>
            <a:r>
              <a:rPr sz="1000" i="1" spc="15" dirty="0">
                <a:latin typeface="Times New Roman"/>
                <a:cs typeface="Times New Roman"/>
              </a:rPr>
              <a:t>of</a:t>
            </a:r>
            <a:r>
              <a:rPr sz="1000" i="1" spc="114" dirty="0">
                <a:latin typeface="Times New Roman"/>
                <a:cs typeface="Times New Roman"/>
              </a:rPr>
              <a:t> </a:t>
            </a:r>
            <a:r>
              <a:rPr sz="1000" i="1" spc="10" dirty="0">
                <a:latin typeface="Times New Roman"/>
                <a:cs typeface="Times New Roman"/>
              </a:rPr>
              <a:t>length</a:t>
            </a:r>
            <a:r>
              <a:rPr sz="1000" i="1" spc="105" dirty="0">
                <a:latin typeface="Times New Roman"/>
                <a:cs typeface="Times New Roman"/>
              </a:rPr>
              <a:t> </a:t>
            </a:r>
            <a:r>
              <a:rPr sz="1000" i="1" spc="80" dirty="0">
                <a:latin typeface="Calibri"/>
                <a:cs typeface="Calibri"/>
              </a:rPr>
              <a:t>n</a:t>
            </a:r>
            <a:r>
              <a:rPr sz="1000" i="1" spc="135" dirty="0">
                <a:latin typeface="Calibri"/>
                <a:cs typeface="Calibri"/>
              </a:rPr>
              <a:t> </a:t>
            </a:r>
            <a:r>
              <a:rPr sz="1000" i="1" spc="25" dirty="0">
                <a:latin typeface="Times New Roman"/>
                <a:cs typeface="Times New Roman"/>
              </a:rPr>
              <a:t>and</a:t>
            </a:r>
            <a:r>
              <a:rPr sz="1000" i="1" spc="114" dirty="0">
                <a:latin typeface="Times New Roman"/>
                <a:cs typeface="Times New Roman"/>
              </a:rPr>
              <a:t> </a:t>
            </a:r>
            <a:r>
              <a:rPr sz="1000" i="1" spc="30" dirty="0">
                <a:latin typeface="Times New Roman"/>
                <a:cs typeface="Times New Roman"/>
              </a:rPr>
              <a:t>dimensionality</a:t>
            </a:r>
            <a:r>
              <a:rPr sz="1000" i="1" spc="110" dirty="0">
                <a:latin typeface="Times New Roman"/>
                <a:cs typeface="Times New Roman"/>
              </a:rPr>
              <a:t> </a:t>
            </a:r>
            <a:r>
              <a:rPr sz="1000" i="1" dirty="0">
                <a:latin typeface="Calibri"/>
                <a:cs typeface="Calibri"/>
              </a:rPr>
              <a:t>d</a:t>
            </a:r>
            <a:r>
              <a:rPr sz="1000" i="1" spc="135" dirty="0">
                <a:latin typeface="Calibri"/>
                <a:cs typeface="Calibri"/>
              </a:rPr>
              <a:t> </a:t>
            </a:r>
            <a:r>
              <a:rPr sz="1000" i="1" spc="20" dirty="0">
                <a:latin typeface="Times New Roman"/>
                <a:cs typeface="Times New Roman"/>
              </a:rPr>
              <a:t>contains</a:t>
            </a:r>
            <a:r>
              <a:rPr sz="1000" i="1" spc="110" dirty="0">
                <a:latin typeface="Times New Roman"/>
                <a:cs typeface="Times New Roman"/>
              </a:rPr>
              <a:t> </a:t>
            </a:r>
            <a:r>
              <a:rPr sz="1000" i="1" dirty="0">
                <a:latin typeface="Calibri"/>
                <a:cs typeface="Calibri"/>
              </a:rPr>
              <a:t>d</a:t>
            </a:r>
            <a:r>
              <a:rPr sz="1000" i="1" spc="135" dirty="0">
                <a:latin typeface="Calibri"/>
                <a:cs typeface="Calibri"/>
              </a:rPr>
              <a:t> </a:t>
            </a:r>
            <a:r>
              <a:rPr sz="1000" i="1" spc="10" dirty="0">
                <a:latin typeface="Times New Roman"/>
                <a:cs typeface="Times New Roman"/>
              </a:rPr>
              <a:t>discrete</a:t>
            </a:r>
            <a:r>
              <a:rPr sz="1000" i="1" spc="114" dirty="0">
                <a:latin typeface="Times New Roman"/>
                <a:cs typeface="Times New Roman"/>
              </a:rPr>
              <a:t> </a:t>
            </a:r>
            <a:r>
              <a:rPr sz="1000" i="1" spc="10" dirty="0">
                <a:latin typeface="Times New Roman"/>
                <a:cs typeface="Times New Roman"/>
              </a:rPr>
              <a:t>feature</a:t>
            </a:r>
            <a:r>
              <a:rPr sz="1000" i="1" spc="110" dirty="0">
                <a:latin typeface="Times New Roman"/>
                <a:cs typeface="Times New Roman"/>
              </a:rPr>
              <a:t> </a:t>
            </a:r>
            <a:r>
              <a:rPr sz="1000" i="1" spc="5" dirty="0">
                <a:latin typeface="Times New Roman"/>
                <a:cs typeface="Times New Roman"/>
              </a:rPr>
              <a:t>values</a:t>
            </a:r>
            <a:r>
              <a:rPr sz="1000" i="1" spc="114" dirty="0">
                <a:latin typeface="Times New Roman"/>
                <a:cs typeface="Times New Roman"/>
              </a:rPr>
              <a:t> </a:t>
            </a:r>
            <a:r>
              <a:rPr sz="1000" i="1" spc="30" dirty="0">
                <a:latin typeface="Times New Roman"/>
                <a:cs typeface="Times New Roman"/>
              </a:rPr>
              <a:t>at</a:t>
            </a:r>
            <a:r>
              <a:rPr sz="1000" i="1" spc="110" dirty="0">
                <a:latin typeface="Times New Roman"/>
                <a:cs typeface="Times New Roman"/>
              </a:rPr>
              <a:t> </a:t>
            </a:r>
            <a:r>
              <a:rPr sz="1000" i="1" spc="-5" dirty="0">
                <a:latin typeface="Times New Roman"/>
                <a:cs typeface="Times New Roman"/>
              </a:rPr>
              <a:t>each</a:t>
            </a:r>
            <a:r>
              <a:rPr sz="1000" i="1" spc="114" dirty="0">
                <a:latin typeface="Times New Roman"/>
                <a:cs typeface="Times New Roman"/>
              </a:rPr>
              <a:t> </a:t>
            </a:r>
            <a:r>
              <a:rPr sz="1000" i="1" spc="15" dirty="0">
                <a:latin typeface="Times New Roman"/>
                <a:cs typeface="Times New Roman"/>
              </a:rPr>
              <a:t>of</a:t>
            </a:r>
            <a:endParaRPr sz="1000">
              <a:latin typeface="Times New Roman"/>
              <a:cs typeface="Times New Roman"/>
            </a:endParaRPr>
          </a:p>
          <a:p>
            <a:pPr marL="25400">
              <a:lnSpc>
                <a:spcPts val="1175"/>
              </a:lnSpc>
            </a:pPr>
            <a:r>
              <a:rPr sz="1000" i="1" spc="80" dirty="0">
                <a:latin typeface="Calibri"/>
                <a:cs typeface="Calibri"/>
              </a:rPr>
              <a:t>n</a:t>
            </a:r>
            <a:r>
              <a:rPr sz="1000" i="1" spc="125" dirty="0">
                <a:latin typeface="Calibri"/>
                <a:cs typeface="Calibri"/>
              </a:rPr>
              <a:t> </a:t>
            </a:r>
            <a:r>
              <a:rPr sz="1000" i="1" spc="20" dirty="0">
                <a:latin typeface="Times New Roman"/>
                <a:cs typeface="Times New Roman"/>
              </a:rPr>
              <a:t>different</a:t>
            </a:r>
            <a:r>
              <a:rPr sz="1000" i="1" spc="110" dirty="0">
                <a:latin typeface="Times New Roman"/>
                <a:cs typeface="Times New Roman"/>
              </a:rPr>
              <a:t> </a:t>
            </a:r>
            <a:r>
              <a:rPr sz="1000" i="1" spc="35" dirty="0">
                <a:latin typeface="Times New Roman"/>
                <a:cs typeface="Times New Roman"/>
              </a:rPr>
              <a:t>timestamps</a:t>
            </a:r>
            <a:r>
              <a:rPr sz="1000" i="1" spc="105" dirty="0">
                <a:latin typeface="Times New Roman"/>
                <a:cs typeface="Times New Roman"/>
              </a:rPr>
              <a:t> </a:t>
            </a:r>
            <a:r>
              <a:rPr sz="1000" i="1" spc="55" dirty="0">
                <a:latin typeface="Calibri"/>
                <a:cs typeface="Calibri"/>
              </a:rPr>
              <a:t>t</a:t>
            </a:r>
            <a:r>
              <a:rPr sz="1050" spc="82" baseline="-11904" dirty="0">
                <a:latin typeface="Calibri"/>
                <a:cs typeface="Calibri"/>
              </a:rPr>
              <a:t>1</a:t>
            </a:r>
            <a:r>
              <a:rPr sz="1000" i="1" spc="55" dirty="0">
                <a:latin typeface="Times New Roman"/>
                <a:cs typeface="Times New Roman"/>
              </a:rPr>
              <a:t>,</a:t>
            </a:r>
            <a:r>
              <a:rPr sz="1000" i="1" spc="110" dirty="0">
                <a:latin typeface="Times New Roman"/>
                <a:cs typeface="Times New Roman"/>
              </a:rPr>
              <a:t> </a:t>
            </a:r>
            <a:r>
              <a:rPr sz="1000" i="1" spc="55" dirty="0">
                <a:latin typeface="Calibri"/>
                <a:cs typeface="Calibri"/>
              </a:rPr>
              <a:t>t</a:t>
            </a:r>
            <a:r>
              <a:rPr sz="1050" spc="82" baseline="-11904" dirty="0">
                <a:latin typeface="Calibri"/>
                <a:cs typeface="Calibri"/>
              </a:rPr>
              <a:t>2</a:t>
            </a:r>
            <a:r>
              <a:rPr sz="1000" i="1" spc="55" dirty="0">
                <a:latin typeface="Times New Roman"/>
                <a:cs typeface="Times New Roman"/>
              </a:rPr>
              <a:t>,</a:t>
            </a:r>
            <a:r>
              <a:rPr sz="1000" i="1" spc="105" dirty="0">
                <a:latin typeface="Times New Roman"/>
                <a:cs typeface="Times New Roman"/>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55" dirty="0">
                <a:latin typeface="Calibri"/>
                <a:cs typeface="Calibri"/>
              </a:rPr>
              <a:t> </a:t>
            </a:r>
            <a:r>
              <a:rPr sz="1000" i="1" spc="55" dirty="0">
                <a:latin typeface="Times New Roman"/>
                <a:cs typeface="Times New Roman"/>
              </a:rPr>
              <a:t>,</a:t>
            </a:r>
            <a:r>
              <a:rPr sz="1000" i="1" spc="110" dirty="0">
                <a:latin typeface="Times New Roman"/>
                <a:cs typeface="Times New Roman"/>
              </a:rPr>
              <a:t> </a:t>
            </a:r>
            <a:r>
              <a:rPr sz="1000" i="1" spc="85" dirty="0">
                <a:latin typeface="Calibri"/>
                <a:cs typeface="Calibri"/>
              </a:rPr>
              <a:t>t</a:t>
            </a:r>
            <a:r>
              <a:rPr sz="1050" i="1" spc="127" baseline="-11904" dirty="0">
                <a:latin typeface="Calibri"/>
                <a:cs typeface="Calibri"/>
              </a:rPr>
              <a:t>n</a:t>
            </a:r>
            <a:r>
              <a:rPr sz="1000" i="1" spc="85" dirty="0">
                <a:latin typeface="Times New Roman"/>
                <a:cs typeface="Times New Roman"/>
              </a:rPr>
              <a:t>.</a:t>
            </a:r>
            <a:r>
              <a:rPr sz="1000" i="1" spc="215" dirty="0">
                <a:latin typeface="Times New Roman"/>
                <a:cs typeface="Times New Roman"/>
              </a:rPr>
              <a:t> </a:t>
            </a:r>
            <a:r>
              <a:rPr sz="1000" i="1" spc="20" dirty="0">
                <a:latin typeface="Times New Roman"/>
                <a:cs typeface="Times New Roman"/>
              </a:rPr>
              <a:t>Each</a:t>
            </a:r>
            <a:r>
              <a:rPr sz="1000" i="1" spc="110" dirty="0">
                <a:latin typeface="Times New Roman"/>
                <a:cs typeface="Times New Roman"/>
              </a:rPr>
              <a:t> </a:t>
            </a:r>
            <a:r>
              <a:rPr sz="1000" i="1" spc="15" dirty="0">
                <a:latin typeface="Times New Roman"/>
                <a:cs typeface="Times New Roman"/>
              </a:rPr>
              <a:t>of</a:t>
            </a:r>
            <a:r>
              <a:rPr sz="1000" i="1" spc="105" dirty="0">
                <a:latin typeface="Times New Roman"/>
                <a:cs typeface="Times New Roman"/>
              </a:rPr>
              <a:t> </a:t>
            </a:r>
            <a:r>
              <a:rPr sz="1000" i="1" spc="25" dirty="0">
                <a:latin typeface="Times New Roman"/>
                <a:cs typeface="Times New Roman"/>
              </a:rPr>
              <a:t>the</a:t>
            </a:r>
            <a:r>
              <a:rPr sz="1000" i="1" spc="110" dirty="0">
                <a:latin typeface="Times New Roman"/>
                <a:cs typeface="Times New Roman"/>
              </a:rPr>
              <a:t> </a:t>
            </a:r>
            <a:r>
              <a:rPr sz="1000" i="1" spc="80" dirty="0">
                <a:latin typeface="Calibri"/>
                <a:cs typeface="Calibri"/>
              </a:rPr>
              <a:t>n</a:t>
            </a:r>
            <a:r>
              <a:rPr sz="1000" i="1" spc="130" dirty="0">
                <a:latin typeface="Calibri"/>
                <a:cs typeface="Calibri"/>
              </a:rPr>
              <a:t> </a:t>
            </a:r>
            <a:r>
              <a:rPr sz="1000" i="1" spc="20" dirty="0">
                <a:latin typeface="Times New Roman"/>
                <a:cs typeface="Times New Roman"/>
              </a:rPr>
              <a:t>components</a:t>
            </a:r>
            <a:r>
              <a:rPr sz="1000" i="1" spc="110" dirty="0">
                <a:latin typeface="Times New Roman"/>
                <a:cs typeface="Times New Roman"/>
              </a:rPr>
              <a:t> </a:t>
            </a:r>
            <a:r>
              <a:rPr sz="1000" i="1" spc="-65" dirty="0">
                <a:latin typeface="Calibri"/>
                <a:cs typeface="Calibri"/>
              </a:rPr>
              <a:t>Y</a:t>
            </a:r>
            <a:r>
              <a:rPr sz="1500" spc="-97" baseline="13888" dirty="0">
                <a:latin typeface="Calibri"/>
                <a:cs typeface="Calibri"/>
              </a:rPr>
              <a:t>¯</a:t>
            </a:r>
            <a:r>
              <a:rPr sz="1050" i="1" spc="-97" baseline="-11904" dirty="0">
                <a:latin typeface="Calibri"/>
                <a:cs typeface="Calibri"/>
              </a:rPr>
              <a:t>i</a:t>
            </a:r>
            <a:r>
              <a:rPr sz="1050" i="1" spc="67" baseline="-11904" dirty="0">
                <a:latin typeface="Calibri"/>
                <a:cs typeface="Calibri"/>
              </a:rPr>
              <a:t>  </a:t>
            </a:r>
            <a:r>
              <a:rPr sz="1000" i="1" spc="20" dirty="0">
                <a:latin typeface="Times New Roman"/>
                <a:cs typeface="Times New Roman"/>
              </a:rPr>
              <a:t>contains</a:t>
            </a:r>
            <a:r>
              <a:rPr sz="1000" i="1" spc="110" dirty="0">
                <a:latin typeface="Times New Roman"/>
                <a:cs typeface="Times New Roman"/>
              </a:rPr>
              <a:t> </a:t>
            </a:r>
            <a:r>
              <a:rPr sz="1000" i="1" dirty="0">
                <a:latin typeface="Calibri"/>
                <a:cs typeface="Calibri"/>
              </a:rPr>
              <a:t>d</a:t>
            </a:r>
            <a:r>
              <a:rPr sz="1000" i="1" spc="130" dirty="0">
                <a:latin typeface="Calibri"/>
                <a:cs typeface="Calibri"/>
              </a:rPr>
              <a:t> </a:t>
            </a:r>
            <a:r>
              <a:rPr sz="1000" i="1" spc="10" dirty="0">
                <a:latin typeface="Times New Roman"/>
                <a:cs typeface="Times New Roman"/>
              </a:rPr>
              <a:t>discrete</a:t>
            </a:r>
            <a:r>
              <a:rPr sz="1000" i="1" spc="110" dirty="0">
                <a:latin typeface="Times New Roman"/>
                <a:cs typeface="Times New Roman"/>
              </a:rPr>
              <a:t> </a:t>
            </a:r>
            <a:r>
              <a:rPr sz="1000" i="1" spc="-10" dirty="0">
                <a:latin typeface="Times New Roman"/>
                <a:cs typeface="Times New Roman"/>
              </a:rPr>
              <a:t>behavioral</a:t>
            </a:r>
            <a:endParaRPr sz="1000">
              <a:latin typeface="Times New Roman"/>
              <a:cs typeface="Times New Roman"/>
            </a:endParaRPr>
          </a:p>
        </p:txBody>
      </p:sp>
      <p:sp>
        <p:nvSpPr>
          <p:cNvPr id="10" name="object 10"/>
          <p:cNvSpPr txBox="1"/>
          <p:nvPr/>
        </p:nvSpPr>
        <p:spPr>
          <a:xfrm>
            <a:off x="865124" y="2270673"/>
            <a:ext cx="633095" cy="132080"/>
          </a:xfrm>
          <a:prstGeom prst="rect">
            <a:avLst/>
          </a:prstGeom>
        </p:spPr>
        <p:txBody>
          <a:bodyPr vert="horz" wrap="square" lIns="0" tIns="12065" rIns="0" bIns="0" rtlCol="0">
            <a:spAutoFit/>
          </a:bodyPr>
          <a:lstStyle/>
          <a:p>
            <a:pPr>
              <a:lnSpc>
                <a:spcPct val="100000"/>
              </a:lnSpc>
              <a:spcBef>
                <a:spcPts val="95"/>
              </a:spcBef>
              <a:tabLst>
                <a:tab pos="179070" algn="l"/>
                <a:tab pos="583565" algn="l"/>
              </a:tabLst>
            </a:pPr>
            <a:r>
              <a:rPr sz="700" i="1" spc="120" dirty="0">
                <a:latin typeface="Calibri"/>
                <a:cs typeface="Calibri"/>
              </a:rPr>
              <a:t>i	i	i</a:t>
            </a:r>
            <a:endParaRPr sz="700">
              <a:latin typeface="Calibri"/>
              <a:cs typeface="Calibri"/>
            </a:endParaRPr>
          </a:p>
        </p:txBody>
      </p:sp>
      <p:sp>
        <p:nvSpPr>
          <p:cNvPr id="11" name="object 11"/>
          <p:cNvSpPr txBox="1"/>
          <p:nvPr/>
        </p:nvSpPr>
        <p:spPr>
          <a:xfrm>
            <a:off x="164388" y="2199784"/>
            <a:ext cx="3183890" cy="177800"/>
          </a:xfrm>
          <a:prstGeom prst="rect">
            <a:avLst/>
          </a:prstGeom>
        </p:spPr>
        <p:txBody>
          <a:bodyPr vert="horz" wrap="square" lIns="0" tIns="12065" rIns="0" bIns="0" rtlCol="0">
            <a:spAutoFit/>
          </a:bodyPr>
          <a:lstStyle/>
          <a:p>
            <a:pPr marL="25400">
              <a:lnSpc>
                <a:spcPct val="100000"/>
              </a:lnSpc>
              <a:spcBef>
                <a:spcPts val="95"/>
              </a:spcBef>
            </a:pPr>
            <a:r>
              <a:rPr sz="1000" i="1" spc="25" dirty="0">
                <a:latin typeface="Times New Roman"/>
                <a:cs typeface="Times New Roman"/>
              </a:rPr>
              <a:t>attributes</a:t>
            </a:r>
            <a:r>
              <a:rPr sz="1000" i="1" spc="105" dirty="0">
                <a:latin typeface="Times New Roman"/>
                <a:cs typeface="Times New Roman"/>
              </a:rPr>
              <a:t> </a:t>
            </a:r>
            <a:r>
              <a:rPr sz="1000" spc="65" dirty="0">
                <a:latin typeface="Calibri"/>
                <a:cs typeface="Calibri"/>
              </a:rPr>
              <a:t>(</a:t>
            </a:r>
            <a:r>
              <a:rPr sz="1000" i="1" spc="65" dirty="0">
                <a:latin typeface="Calibri"/>
                <a:cs typeface="Calibri"/>
              </a:rPr>
              <a:t>y</a:t>
            </a:r>
            <a:r>
              <a:rPr sz="1050" spc="97" baseline="27777" dirty="0">
                <a:latin typeface="Calibri"/>
                <a:cs typeface="Calibri"/>
              </a:rPr>
              <a:t>1</a:t>
            </a:r>
            <a:r>
              <a:rPr sz="1000" i="1" spc="65" dirty="0">
                <a:latin typeface="Calibri"/>
                <a:cs typeface="Calibri"/>
              </a:rPr>
              <a:t>,</a:t>
            </a:r>
            <a:r>
              <a:rPr sz="1000" i="1" spc="-60" dirty="0">
                <a:latin typeface="Calibri"/>
                <a:cs typeface="Calibri"/>
              </a:rPr>
              <a:t> </a:t>
            </a:r>
            <a:r>
              <a:rPr sz="1000" i="1" spc="60" dirty="0">
                <a:latin typeface="Calibri"/>
                <a:cs typeface="Calibri"/>
              </a:rPr>
              <a:t>y</a:t>
            </a:r>
            <a:r>
              <a:rPr sz="1050" spc="89" baseline="27777" dirty="0">
                <a:latin typeface="Calibri"/>
                <a:cs typeface="Calibri"/>
              </a:rPr>
              <a:t>2</a:t>
            </a:r>
            <a:r>
              <a:rPr sz="1000" i="1" spc="60"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i="1" spc="25" dirty="0">
                <a:latin typeface="Calibri"/>
                <a:cs typeface="Calibri"/>
              </a:rPr>
              <a:t>,</a:t>
            </a:r>
            <a:r>
              <a:rPr sz="1000" i="1" spc="-60" dirty="0">
                <a:latin typeface="Calibri"/>
                <a:cs typeface="Calibri"/>
              </a:rPr>
              <a:t> </a:t>
            </a:r>
            <a:r>
              <a:rPr sz="1000" i="1" spc="75" dirty="0">
                <a:latin typeface="Calibri"/>
                <a:cs typeface="Calibri"/>
              </a:rPr>
              <a:t>y</a:t>
            </a:r>
            <a:r>
              <a:rPr sz="1050" i="1" spc="112" baseline="27777" dirty="0">
                <a:latin typeface="Calibri"/>
                <a:cs typeface="Calibri"/>
              </a:rPr>
              <a:t>d</a:t>
            </a:r>
            <a:r>
              <a:rPr sz="1000" spc="75" dirty="0">
                <a:latin typeface="Calibri"/>
                <a:cs typeface="Calibri"/>
              </a:rPr>
              <a:t>)</a:t>
            </a:r>
            <a:r>
              <a:rPr sz="1000" i="1" spc="75" dirty="0">
                <a:latin typeface="Times New Roman"/>
                <a:cs typeface="Times New Roman"/>
              </a:rPr>
              <a:t>,</a:t>
            </a:r>
            <a:r>
              <a:rPr sz="1000" i="1" spc="105" dirty="0">
                <a:latin typeface="Times New Roman"/>
                <a:cs typeface="Times New Roman"/>
              </a:rPr>
              <a:t> </a:t>
            </a:r>
            <a:r>
              <a:rPr sz="1000" i="1" spc="-5" dirty="0">
                <a:latin typeface="Times New Roman"/>
                <a:cs typeface="Times New Roman"/>
              </a:rPr>
              <a:t>collected</a:t>
            </a:r>
            <a:r>
              <a:rPr sz="1000" i="1" spc="105" dirty="0">
                <a:latin typeface="Times New Roman"/>
                <a:cs typeface="Times New Roman"/>
              </a:rPr>
              <a:t> </a:t>
            </a:r>
            <a:r>
              <a:rPr sz="1000" i="1" spc="30" dirty="0">
                <a:latin typeface="Times New Roman"/>
                <a:cs typeface="Times New Roman"/>
              </a:rPr>
              <a:t>at</a:t>
            </a:r>
            <a:r>
              <a:rPr sz="1000" i="1" spc="105" dirty="0">
                <a:latin typeface="Times New Roman"/>
                <a:cs typeface="Times New Roman"/>
              </a:rPr>
              <a:t> </a:t>
            </a:r>
            <a:r>
              <a:rPr sz="1000" i="1" spc="25" dirty="0">
                <a:latin typeface="Times New Roman"/>
                <a:cs typeface="Times New Roman"/>
              </a:rPr>
              <a:t>the</a:t>
            </a:r>
            <a:r>
              <a:rPr sz="1000" i="1" spc="105" dirty="0">
                <a:latin typeface="Times New Roman"/>
                <a:cs typeface="Times New Roman"/>
              </a:rPr>
              <a:t> </a:t>
            </a:r>
            <a:r>
              <a:rPr sz="1000" i="1" spc="95" dirty="0">
                <a:latin typeface="Calibri"/>
                <a:cs typeface="Calibri"/>
              </a:rPr>
              <a:t>i</a:t>
            </a:r>
            <a:r>
              <a:rPr sz="1050" i="1" spc="142" baseline="27777" dirty="0">
                <a:latin typeface="Calibri"/>
                <a:cs typeface="Calibri"/>
              </a:rPr>
              <a:t>th</a:t>
            </a:r>
            <a:r>
              <a:rPr sz="1050" i="1" spc="367" baseline="27777" dirty="0">
                <a:latin typeface="Calibri"/>
                <a:cs typeface="Calibri"/>
              </a:rPr>
              <a:t> </a:t>
            </a:r>
            <a:r>
              <a:rPr sz="1000" i="1" spc="40" dirty="0">
                <a:latin typeface="Times New Roman"/>
                <a:cs typeface="Times New Roman"/>
              </a:rPr>
              <a:t>timestamp.</a:t>
            </a:r>
            <a:endParaRPr sz="1000">
              <a:latin typeface="Times New Roman"/>
              <a:cs typeface="Times New Roman"/>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6" name="object 16"/>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7" name="object 1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37</a:t>
            </a:fld>
            <a:r>
              <a:rPr spc="-25" dirty="0"/>
              <a:t> </a:t>
            </a:r>
            <a:r>
              <a:rPr spc="80" dirty="0"/>
              <a:t>/</a:t>
            </a:r>
            <a:r>
              <a:rPr spc="-25" dirty="0"/>
              <a:t> </a:t>
            </a:r>
            <a:r>
              <a:rPr spc="40" dirty="0"/>
              <a:t>106</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987040" cy="244475"/>
          </a:xfrm>
          <a:prstGeom prst="rect">
            <a:avLst/>
          </a:prstGeom>
        </p:spPr>
        <p:txBody>
          <a:bodyPr vert="horz" wrap="square" lIns="0" tIns="17145" rIns="0" bIns="0" rtlCol="0">
            <a:spAutoFit/>
          </a:bodyPr>
          <a:lstStyle/>
          <a:p>
            <a:pPr marL="12700">
              <a:lnSpc>
                <a:spcPct val="100000"/>
              </a:lnSpc>
              <a:spcBef>
                <a:spcPts val="135"/>
              </a:spcBef>
            </a:pPr>
            <a:r>
              <a:rPr spc="20" dirty="0"/>
              <a:t>Discrete</a:t>
            </a:r>
            <a:r>
              <a:rPr spc="100" dirty="0"/>
              <a:t> </a:t>
            </a:r>
            <a:r>
              <a:rPr spc="5" dirty="0"/>
              <a:t>sequences</a:t>
            </a:r>
            <a:r>
              <a:rPr spc="100" dirty="0"/>
              <a:t> </a:t>
            </a:r>
            <a:r>
              <a:rPr spc="55" dirty="0"/>
              <a:t>and</a:t>
            </a:r>
            <a:r>
              <a:rPr spc="100" dirty="0"/>
              <a:t> </a:t>
            </a:r>
            <a:r>
              <a:rPr spc="30" dirty="0"/>
              <a:t>strings</a:t>
            </a:r>
            <a:r>
              <a:rPr spc="100" dirty="0"/>
              <a:t> </a:t>
            </a:r>
            <a:r>
              <a:rPr spc="25" dirty="0"/>
              <a:t>(cont’d)</a:t>
            </a:r>
          </a:p>
        </p:txBody>
      </p:sp>
      <p:sp>
        <p:nvSpPr>
          <p:cNvPr id="3" name="object 3"/>
          <p:cNvSpPr/>
          <p:nvPr/>
        </p:nvSpPr>
        <p:spPr>
          <a:xfrm>
            <a:off x="337972" y="55276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461161"/>
            <a:ext cx="5129530" cy="2461260"/>
          </a:xfrm>
          <a:prstGeom prst="rect">
            <a:avLst/>
          </a:prstGeom>
        </p:spPr>
        <p:txBody>
          <a:bodyPr vert="horz" wrap="square" lIns="0" tIns="34290" rIns="0" bIns="0" rtlCol="0">
            <a:spAutoFit/>
          </a:bodyPr>
          <a:lstStyle/>
          <a:p>
            <a:pPr marL="12700" marR="33655">
              <a:lnSpc>
                <a:spcPts val="1150"/>
              </a:lnSpc>
              <a:spcBef>
                <a:spcPts val="270"/>
              </a:spcBef>
            </a:pPr>
            <a:r>
              <a:rPr sz="1100" spc="-45" dirty="0">
                <a:latin typeface="Georgia"/>
                <a:cs typeface="Georgia"/>
              </a:rPr>
              <a:t>For</a:t>
            </a:r>
            <a:r>
              <a:rPr sz="1100" spc="-40" dirty="0">
                <a:latin typeface="Georgia"/>
                <a:cs typeface="Georgia"/>
              </a:rPr>
              <a:t> </a:t>
            </a:r>
            <a:r>
              <a:rPr sz="1100" spc="-25" dirty="0">
                <a:latin typeface="Georgia"/>
                <a:cs typeface="Georgia"/>
              </a:rPr>
              <a:t>example, </a:t>
            </a:r>
            <a:r>
              <a:rPr sz="1100" spc="-40" dirty="0">
                <a:latin typeface="Georgia"/>
                <a:cs typeface="Georgia"/>
              </a:rPr>
              <a:t>consider</a:t>
            </a:r>
            <a:r>
              <a:rPr sz="1100" spc="-35" dirty="0">
                <a:latin typeface="Georgia"/>
                <a:cs typeface="Georgia"/>
              </a:rPr>
              <a:t> </a:t>
            </a:r>
            <a:r>
              <a:rPr sz="1100" spc="-15" dirty="0">
                <a:latin typeface="Georgia"/>
                <a:cs typeface="Georgia"/>
              </a:rPr>
              <a:t>a </a:t>
            </a:r>
            <a:r>
              <a:rPr sz="1100" spc="-45" dirty="0">
                <a:latin typeface="Georgia"/>
                <a:cs typeface="Georgia"/>
              </a:rPr>
              <a:t>sequence</a:t>
            </a:r>
            <a:r>
              <a:rPr sz="1100" spc="175" dirty="0">
                <a:latin typeface="Georgia"/>
                <a:cs typeface="Georgia"/>
              </a:rPr>
              <a:t> </a:t>
            </a:r>
            <a:r>
              <a:rPr sz="1100" spc="-40" dirty="0">
                <a:latin typeface="Georgia"/>
                <a:cs typeface="Georgia"/>
              </a:rPr>
              <a:t>of</a:t>
            </a:r>
            <a:r>
              <a:rPr sz="1100" spc="185" dirty="0">
                <a:latin typeface="Georgia"/>
                <a:cs typeface="Georgia"/>
              </a:rPr>
              <a:t> </a:t>
            </a:r>
            <a:r>
              <a:rPr sz="1100" spc="-40" dirty="0">
                <a:latin typeface="Georgia"/>
                <a:cs typeface="Georgia"/>
              </a:rPr>
              <a:t>Web</a:t>
            </a:r>
            <a:r>
              <a:rPr sz="1100" spc="185" dirty="0">
                <a:latin typeface="Georgia"/>
                <a:cs typeface="Georgia"/>
              </a:rPr>
              <a:t> </a:t>
            </a:r>
            <a:r>
              <a:rPr sz="1100" spc="-35" dirty="0">
                <a:latin typeface="Georgia"/>
                <a:cs typeface="Georgia"/>
              </a:rPr>
              <a:t>accesses, </a:t>
            </a:r>
            <a:r>
              <a:rPr sz="1100" spc="-40" dirty="0">
                <a:latin typeface="Georgia"/>
                <a:cs typeface="Georgia"/>
              </a:rPr>
              <a:t>in</a:t>
            </a:r>
            <a:r>
              <a:rPr sz="1100" spc="185" dirty="0">
                <a:latin typeface="Georgia"/>
                <a:cs typeface="Georgia"/>
              </a:rPr>
              <a:t> </a:t>
            </a:r>
            <a:r>
              <a:rPr sz="1100" spc="-40" dirty="0">
                <a:latin typeface="Georgia"/>
                <a:cs typeface="Georgia"/>
              </a:rPr>
              <a:t>which</a:t>
            </a:r>
            <a:r>
              <a:rPr sz="1100" spc="185" dirty="0">
                <a:latin typeface="Georgia"/>
                <a:cs typeface="Georgia"/>
              </a:rPr>
              <a:t> </a:t>
            </a:r>
            <a:r>
              <a:rPr sz="1100" spc="-20" dirty="0">
                <a:latin typeface="Georgia"/>
                <a:cs typeface="Georgia"/>
              </a:rPr>
              <a:t>the </a:t>
            </a:r>
            <a:r>
              <a:rPr sz="1100" spc="-40" dirty="0">
                <a:latin typeface="Georgia"/>
                <a:cs typeface="Georgia"/>
              </a:rPr>
              <a:t>Web</a:t>
            </a:r>
            <a:r>
              <a:rPr sz="1100" spc="185" dirty="0">
                <a:latin typeface="Georgia"/>
                <a:cs typeface="Georgia"/>
              </a:rPr>
              <a:t> </a:t>
            </a:r>
            <a:r>
              <a:rPr sz="1100" spc="-30" dirty="0">
                <a:latin typeface="Georgia"/>
                <a:cs typeface="Georgia"/>
              </a:rPr>
              <a:t>page </a:t>
            </a:r>
            <a:r>
              <a:rPr sz="1100" spc="-35" dirty="0">
                <a:latin typeface="Georgia"/>
                <a:cs typeface="Georgia"/>
              </a:rPr>
              <a:t>address </a:t>
            </a:r>
            <a:r>
              <a:rPr sz="1100" spc="-30" dirty="0">
                <a:latin typeface="Georgia"/>
                <a:cs typeface="Georgia"/>
              </a:rPr>
              <a:t> and</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25" dirty="0">
                <a:latin typeface="Georgia"/>
                <a:cs typeface="Georgia"/>
              </a:rPr>
              <a:t>originating</a:t>
            </a:r>
            <a:r>
              <a:rPr sz="1100" spc="100" dirty="0">
                <a:latin typeface="Georgia"/>
                <a:cs typeface="Georgia"/>
              </a:rPr>
              <a:t> </a:t>
            </a:r>
            <a:r>
              <a:rPr sz="1100" spc="10" dirty="0">
                <a:latin typeface="Georgia"/>
                <a:cs typeface="Georgia"/>
              </a:rPr>
              <a:t>IP</a:t>
            </a:r>
            <a:r>
              <a:rPr sz="1100" spc="100" dirty="0">
                <a:latin typeface="Georgia"/>
                <a:cs typeface="Georgia"/>
              </a:rPr>
              <a:t> </a:t>
            </a:r>
            <a:r>
              <a:rPr sz="1100" spc="-40" dirty="0">
                <a:latin typeface="Georgia"/>
                <a:cs typeface="Georgia"/>
              </a:rPr>
              <a:t>address</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request</a:t>
            </a:r>
            <a:r>
              <a:rPr sz="1100" spc="100" dirty="0">
                <a:latin typeface="Georgia"/>
                <a:cs typeface="Georgia"/>
              </a:rPr>
              <a:t> </a:t>
            </a:r>
            <a:r>
              <a:rPr sz="1100" spc="-30" dirty="0">
                <a:latin typeface="Georgia"/>
                <a:cs typeface="Georgia"/>
              </a:rPr>
              <a:t>are</a:t>
            </a:r>
            <a:r>
              <a:rPr sz="1100" spc="100" dirty="0">
                <a:latin typeface="Georgia"/>
                <a:cs typeface="Georgia"/>
              </a:rPr>
              <a:t> </a:t>
            </a:r>
            <a:r>
              <a:rPr sz="1100" spc="-25" dirty="0">
                <a:latin typeface="Georgia"/>
                <a:cs typeface="Georgia"/>
              </a:rPr>
              <a:t>collected</a:t>
            </a:r>
            <a:r>
              <a:rPr sz="1100" spc="100" dirty="0">
                <a:latin typeface="Georgia"/>
                <a:cs typeface="Georgia"/>
              </a:rPr>
              <a:t> </a:t>
            </a:r>
            <a:r>
              <a:rPr sz="1100" spc="-40" dirty="0">
                <a:latin typeface="Georgia"/>
                <a:cs typeface="Georgia"/>
              </a:rPr>
              <a:t>for</a:t>
            </a:r>
            <a:r>
              <a:rPr sz="1100" spc="110" dirty="0">
                <a:latin typeface="Georgia"/>
                <a:cs typeface="Georgia"/>
              </a:rPr>
              <a:t> </a:t>
            </a:r>
            <a:r>
              <a:rPr sz="1100" spc="-15" dirty="0">
                <a:latin typeface="Calibri"/>
                <a:cs typeface="Calibri"/>
              </a:rPr>
              <a:t>100</a:t>
            </a:r>
            <a:r>
              <a:rPr sz="1100" spc="114" dirty="0">
                <a:latin typeface="Calibri"/>
                <a:cs typeface="Calibri"/>
              </a:rPr>
              <a:t> </a:t>
            </a:r>
            <a:r>
              <a:rPr sz="1100" spc="-35" dirty="0">
                <a:latin typeface="Georgia"/>
                <a:cs typeface="Georgia"/>
              </a:rPr>
              <a:t>different</a:t>
            </a:r>
            <a:r>
              <a:rPr sz="1100" spc="100" dirty="0">
                <a:latin typeface="Georgia"/>
                <a:cs typeface="Georgia"/>
              </a:rPr>
              <a:t> </a:t>
            </a:r>
            <a:r>
              <a:rPr sz="1100" spc="-35" dirty="0">
                <a:latin typeface="Georgia"/>
                <a:cs typeface="Georgia"/>
              </a:rPr>
              <a:t>accesses. </a:t>
            </a:r>
            <a:r>
              <a:rPr sz="1100" spc="-250" dirty="0">
                <a:latin typeface="Georgia"/>
                <a:cs typeface="Georgia"/>
              </a:rPr>
              <a:t> </a:t>
            </a:r>
            <a:r>
              <a:rPr sz="1100" spc="-5" dirty="0">
                <a:latin typeface="Georgia"/>
                <a:cs typeface="Georgia"/>
              </a:rPr>
              <a:t>This</a:t>
            </a:r>
            <a:r>
              <a:rPr sz="1100" spc="100" dirty="0">
                <a:latin typeface="Georgia"/>
                <a:cs typeface="Georgia"/>
              </a:rPr>
              <a:t> </a:t>
            </a:r>
            <a:r>
              <a:rPr sz="1100" spc="-45" dirty="0">
                <a:latin typeface="Georgia"/>
                <a:cs typeface="Georgia"/>
              </a:rPr>
              <a:t>represents</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30" dirty="0">
                <a:latin typeface="Georgia"/>
                <a:cs typeface="Georgia"/>
              </a:rPr>
              <a:t>discrete</a:t>
            </a:r>
            <a:r>
              <a:rPr sz="1100" spc="100" dirty="0">
                <a:latin typeface="Georgia"/>
                <a:cs typeface="Georgia"/>
              </a:rPr>
              <a:t> </a:t>
            </a:r>
            <a:r>
              <a:rPr sz="1100" spc="-45" dirty="0">
                <a:latin typeface="Georgia"/>
                <a:cs typeface="Georgia"/>
              </a:rPr>
              <a:t>sequence</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25" dirty="0">
                <a:latin typeface="Georgia"/>
                <a:cs typeface="Georgia"/>
              </a:rPr>
              <a:t>length</a:t>
            </a:r>
            <a:r>
              <a:rPr sz="1100" spc="105" dirty="0">
                <a:latin typeface="Georgia"/>
                <a:cs typeface="Georgia"/>
              </a:rPr>
              <a:t> </a:t>
            </a:r>
            <a:r>
              <a:rPr sz="1100" i="1" spc="85" dirty="0">
                <a:latin typeface="Calibri"/>
                <a:cs typeface="Calibri"/>
              </a:rPr>
              <a:t>n</a:t>
            </a:r>
            <a:r>
              <a:rPr sz="1100" i="1" spc="55" dirty="0">
                <a:latin typeface="Calibri"/>
                <a:cs typeface="Calibri"/>
              </a:rPr>
              <a:t> </a:t>
            </a:r>
            <a:r>
              <a:rPr sz="1100" spc="295" dirty="0">
                <a:latin typeface="Calibri"/>
                <a:cs typeface="Calibri"/>
              </a:rPr>
              <a:t>=</a:t>
            </a:r>
            <a:r>
              <a:rPr sz="1100" spc="55" dirty="0">
                <a:latin typeface="Calibri"/>
                <a:cs typeface="Calibri"/>
              </a:rPr>
              <a:t> </a:t>
            </a:r>
            <a:r>
              <a:rPr sz="1100" spc="-15" dirty="0">
                <a:latin typeface="Calibri"/>
                <a:cs typeface="Calibri"/>
              </a:rPr>
              <a:t>100</a:t>
            </a:r>
            <a:r>
              <a:rPr sz="1100" spc="120" dirty="0">
                <a:latin typeface="Calibri"/>
                <a:cs typeface="Calibri"/>
              </a:rPr>
              <a:t> </a:t>
            </a:r>
            <a:r>
              <a:rPr sz="1100" spc="-30" dirty="0">
                <a:latin typeface="Georgia"/>
                <a:cs typeface="Georgia"/>
              </a:rPr>
              <a:t>and</a:t>
            </a:r>
            <a:r>
              <a:rPr sz="1100" spc="100" dirty="0">
                <a:latin typeface="Georgia"/>
                <a:cs typeface="Georgia"/>
              </a:rPr>
              <a:t> </a:t>
            </a:r>
            <a:r>
              <a:rPr sz="1100" spc="-30" dirty="0">
                <a:latin typeface="Georgia"/>
                <a:cs typeface="Georgia"/>
              </a:rPr>
              <a:t>dimensionality</a:t>
            </a:r>
            <a:r>
              <a:rPr sz="1100" spc="100" dirty="0">
                <a:latin typeface="Georgia"/>
                <a:cs typeface="Georgia"/>
              </a:rPr>
              <a:t> </a:t>
            </a:r>
            <a:r>
              <a:rPr sz="1100" i="1" dirty="0">
                <a:latin typeface="Calibri"/>
                <a:cs typeface="Calibri"/>
              </a:rPr>
              <a:t>d</a:t>
            </a:r>
            <a:r>
              <a:rPr sz="1100" i="1" spc="55" dirty="0">
                <a:latin typeface="Calibri"/>
                <a:cs typeface="Calibri"/>
              </a:rPr>
              <a:t> </a:t>
            </a:r>
            <a:r>
              <a:rPr sz="1100" spc="295" dirty="0">
                <a:latin typeface="Calibri"/>
                <a:cs typeface="Calibri"/>
              </a:rPr>
              <a:t>=</a:t>
            </a:r>
            <a:r>
              <a:rPr sz="1100" spc="60" dirty="0">
                <a:latin typeface="Calibri"/>
                <a:cs typeface="Calibri"/>
              </a:rPr>
              <a:t> </a:t>
            </a:r>
            <a:r>
              <a:rPr sz="1100" spc="-10" dirty="0">
                <a:latin typeface="Calibri"/>
                <a:cs typeface="Calibri"/>
              </a:rPr>
              <a:t>2</a:t>
            </a:r>
            <a:r>
              <a:rPr sz="1100" spc="-10" dirty="0">
                <a:latin typeface="Georgia"/>
                <a:cs typeface="Georgia"/>
              </a:rPr>
              <a:t>.</a:t>
            </a:r>
            <a:endParaRPr sz="1100">
              <a:latin typeface="Georgia"/>
              <a:cs typeface="Georgia"/>
            </a:endParaRPr>
          </a:p>
          <a:p>
            <a:pPr marL="12700" marR="5080">
              <a:lnSpc>
                <a:spcPts val="1150"/>
              </a:lnSpc>
              <a:spcBef>
                <a:spcPts val="730"/>
              </a:spcBef>
            </a:pPr>
            <a:r>
              <a:rPr sz="1100" spc="70" dirty="0">
                <a:latin typeface="Georgia"/>
                <a:cs typeface="Georgia"/>
              </a:rPr>
              <a:t>A</a:t>
            </a:r>
            <a:r>
              <a:rPr sz="1100" spc="75" dirty="0">
                <a:latin typeface="Georgia"/>
                <a:cs typeface="Georgia"/>
              </a:rPr>
              <a:t> </a:t>
            </a:r>
            <a:r>
              <a:rPr sz="1100" spc="-15" dirty="0">
                <a:latin typeface="Georgia"/>
                <a:cs typeface="Georgia"/>
              </a:rPr>
              <a:t>particularly</a:t>
            </a:r>
            <a:r>
              <a:rPr sz="1100" spc="80" dirty="0">
                <a:latin typeface="Georgia"/>
                <a:cs typeface="Georgia"/>
              </a:rPr>
              <a:t> </a:t>
            </a:r>
            <a:r>
              <a:rPr sz="1100" spc="-55" dirty="0">
                <a:latin typeface="Georgia"/>
                <a:cs typeface="Georgia"/>
              </a:rPr>
              <a:t>common</a:t>
            </a:r>
            <a:r>
              <a:rPr sz="1100" spc="75" dirty="0">
                <a:latin typeface="Georgia"/>
                <a:cs typeface="Georgia"/>
              </a:rPr>
              <a:t> </a:t>
            </a:r>
            <a:r>
              <a:rPr sz="1100" spc="-35" dirty="0">
                <a:latin typeface="Georgia"/>
                <a:cs typeface="Georgia"/>
              </a:rPr>
              <a:t>case</a:t>
            </a:r>
            <a:r>
              <a:rPr sz="1100" spc="80" dirty="0">
                <a:latin typeface="Georgia"/>
                <a:cs typeface="Georgia"/>
              </a:rPr>
              <a:t> </a:t>
            </a:r>
            <a:r>
              <a:rPr sz="1100" spc="-35" dirty="0">
                <a:latin typeface="Georgia"/>
                <a:cs typeface="Georgia"/>
              </a:rPr>
              <a:t>in</a:t>
            </a:r>
            <a:r>
              <a:rPr sz="1100" spc="75" dirty="0">
                <a:latin typeface="Georgia"/>
                <a:cs typeface="Georgia"/>
              </a:rPr>
              <a:t> </a:t>
            </a:r>
            <a:r>
              <a:rPr sz="1100" spc="-45" dirty="0">
                <a:latin typeface="Georgia"/>
                <a:cs typeface="Georgia"/>
              </a:rPr>
              <a:t>sequence</a:t>
            </a:r>
            <a:r>
              <a:rPr sz="1100" spc="80" dirty="0">
                <a:latin typeface="Georgia"/>
                <a:cs typeface="Georgia"/>
              </a:rPr>
              <a:t> </a:t>
            </a:r>
            <a:r>
              <a:rPr sz="1100" spc="-5" dirty="0">
                <a:latin typeface="Georgia"/>
                <a:cs typeface="Georgia"/>
              </a:rPr>
              <a:t>data</a:t>
            </a:r>
            <a:r>
              <a:rPr sz="1100" spc="80" dirty="0">
                <a:latin typeface="Georgia"/>
                <a:cs typeface="Georgia"/>
              </a:rPr>
              <a:t> </a:t>
            </a:r>
            <a:r>
              <a:rPr sz="1100" spc="-35" dirty="0">
                <a:latin typeface="Georgia"/>
                <a:cs typeface="Georgia"/>
              </a:rPr>
              <a:t>is</a:t>
            </a:r>
            <a:r>
              <a:rPr sz="1100" spc="75" dirty="0">
                <a:latin typeface="Georgia"/>
                <a:cs typeface="Georgia"/>
              </a:rPr>
              <a:t> </a:t>
            </a:r>
            <a:r>
              <a:rPr sz="1100" spc="-20" dirty="0">
                <a:latin typeface="Georgia"/>
                <a:cs typeface="Georgia"/>
              </a:rPr>
              <a:t>the</a:t>
            </a:r>
            <a:r>
              <a:rPr sz="1100" spc="80" dirty="0">
                <a:latin typeface="Georgia"/>
                <a:cs typeface="Georgia"/>
              </a:rPr>
              <a:t> </a:t>
            </a:r>
            <a:r>
              <a:rPr sz="1100" i="1" spc="15" dirty="0">
                <a:latin typeface="Palatino Linotype"/>
                <a:cs typeface="Palatino Linotype"/>
              </a:rPr>
              <a:t>univariate</a:t>
            </a:r>
            <a:r>
              <a:rPr sz="1100" i="1" spc="150" dirty="0">
                <a:latin typeface="Palatino Linotype"/>
                <a:cs typeface="Palatino Linotype"/>
              </a:rPr>
              <a:t> </a:t>
            </a:r>
            <a:r>
              <a:rPr sz="1100" spc="-30" dirty="0">
                <a:latin typeface="Georgia"/>
                <a:cs typeface="Georgia"/>
              </a:rPr>
              <a:t>scenario,</a:t>
            </a:r>
            <a:r>
              <a:rPr sz="1100" spc="80" dirty="0">
                <a:latin typeface="Georgia"/>
                <a:cs typeface="Georgia"/>
              </a:rPr>
              <a:t> </a:t>
            </a:r>
            <a:r>
              <a:rPr sz="1100" spc="-35" dirty="0">
                <a:latin typeface="Georgia"/>
                <a:cs typeface="Georgia"/>
              </a:rPr>
              <a:t>in</a:t>
            </a:r>
            <a:r>
              <a:rPr sz="1100" spc="80" dirty="0">
                <a:latin typeface="Georgia"/>
                <a:cs typeface="Georgia"/>
              </a:rPr>
              <a:t> </a:t>
            </a:r>
            <a:r>
              <a:rPr sz="1100" spc="-35" dirty="0">
                <a:latin typeface="Georgia"/>
                <a:cs typeface="Georgia"/>
              </a:rPr>
              <a:t>which</a:t>
            </a:r>
            <a:r>
              <a:rPr sz="1100" spc="75" dirty="0">
                <a:latin typeface="Georgia"/>
                <a:cs typeface="Georgia"/>
              </a:rPr>
              <a:t> </a:t>
            </a:r>
            <a:r>
              <a:rPr sz="1100" spc="-25" dirty="0">
                <a:latin typeface="Georgia"/>
                <a:cs typeface="Georgia"/>
              </a:rPr>
              <a:t>the </a:t>
            </a:r>
            <a:r>
              <a:rPr sz="1100" spc="-250" dirty="0">
                <a:latin typeface="Georgia"/>
                <a:cs typeface="Georgia"/>
              </a:rPr>
              <a:t> </a:t>
            </a:r>
            <a:r>
              <a:rPr sz="1100" spc="-30" dirty="0">
                <a:latin typeface="Georgia"/>
                <a:cs typeface="Georgia"/>
              </a:rPr>
              <a:t>value</a:t>
            </a:r>
            <a:r>
              <a:rPr sz="1100" spc="95" dirty="0">
                <a:latin typeface="Georgia"/>
                <a:cs typeface="Georgia"/>
              </a:rPr>
              <a:t> </a:t>
            </a:r>
            <a:r>
              <a:rPr sz="1100" spc="-40" dirty="0">
                <a:latin typeface="Georgia"/>
                <a:cs typeface="Georgia"/>
              </a:rPr>
              <a:t>of</a:t>
            </a:r>
            <a:r>
              <a:rPr sz="1100" spc="95" dirty="0">
                <a:latin typeface="Georgia"/>
                <a:cs typeface="Georgia"/>
              </a:rPr>
              <a:t> </a:t>
            </a:r>
            <a:r>
              <a:rPr sz="1100" i="1" dirty="0">
                <a:latin typeface="Calibri"/>
                <a:cs typeface="Calibri"/>
              </a:rPr>
              <a:t>d</a:t>
            </a:r>
            <a:r>
              <a:rPr sz="1100" i="1" spc="110" dirty="0">
                <a:latin typeface="Calibri"/>
                <a:cs typeface="Calibri"/>
              </a:rPr>
              <a:t> </a:t>
            </a:r>
            <a:r>
              <a:rPr sz="1100" spc="-35" dirty="0">
                <a:latin typeface="Georgia"/>
                <a:cs typeface="Georgia"/>
              </a:rPr>
              <a:t>is</a:t>
            </a:r>
            <a:r>
              <a:rPr sz="1100" spc="95" dirty="0">
                <a:latin typeface="Georgia"/>
                <a:cs typeface="Georgia"/>
              </a:rPr>
              <a:t> </a:t>
            </a:r>
            <a:r>
              <a:rPr sz="1100" spc="35" dirty="0">
                <a:latin typeface="Georgia"/>
                <a:cs typeface="Georgia"/>
              </a:rPr>
              <a:t>1.</a:t>
            </a:r>
            <a:r>
              <a:rPr sz="1100" spc="215" dirty="0">
                <a:latin typeface="Georgia"/>
                <a:cs typeface="Georgia"/>
              </a:rPr>
              <a:t> </a:t>
            </a:r>
            <a:r>
              <a:rPr sz="1100" spc="-35" dirty="0">
                <a:latin typeface="Georgia"/>
                <a:cs typeface="Georgia"/>
              </a:rPr>
              <a:t>Such</a:t>
            </a:r>
            <a:r>
              <a:rPr sz="1100" spc="95" dirty="0">
                <a:latin typeface="Georgia"/>
                <a:cs typeface="Georgia"/>
              </a:rPr>
              <a:t> </a:t>
            </a:r>
            <a:r>
              <a:rPr sz="1100" spc="-45" dirty="0">
                <a:latin typeface="Georgia"/>
                <a:cs typeface="Georgia"/>
              </a:rPr>
              <a:t>sequence</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35" dirty="0">
                <a:latin typeface="Georgia"/>
                <a:cs typeface="Georgia"/>
              </a:rPr>
              <a:t>also</a:t>
            </a:r>
            <a:r>
              <a:rPr sz="1100" spc="100" dirty="0">
                <a:latin typeface="Georgia"/>
                <a:cs typeface="Georgia"/>
              </a:rPr>
              <a:t> </a:t>
            </a:r>
            <a:r>
              <a:rPr sz="1100" spc="-40" dirty="0">
                <a:latin typeface="Georgia"/>
                <a:cs typeface="Georgia"/>
              </a:rPr>
              <a:t>referred</a:t>
            </a:r>
            <a:r>
              <a:rPr sz="1100" spc="95" dirty="0">
                <a:latin typeface="Georgia"/>
                <a:cs typeface="Georgia"/>
              </a:rPr>
              <a:t> </a:t>
            </a:r>
            <a:r>
              <a:rPr sz="1100" spc="-10" dirty="0">
                <a:latin typeface="Georgia"/>
                <a:cs typeface="Georgia"/>
              </a:rPr>
              <a:t>to</a:t>
            </a:r>
            <a:r>
              <a:rPr sz="1100" spc="95" dirty="0">
                <a:latin typeface="Georgia"/>
                <a:cs typeface="Georgia"/>
              </a:rPr>
              <a:t> </a:t>
            </a:r>
            <a:r>
              <a:rPr sz="1100" spc="-30" dirty="0">
                <a:latin typeface="Georgia"/>
                <a:cs typeface="Georgia"/>
              </a:rPr>
              <a:t>as</a:t>
            </a:r>
            <a:r>
              <a:rPr sz="1100" spc="95" dirty="0">
                <a:latin typeface="Georgia"/>
                <a:cs typeface="Georgia"/>
              </a:rPr>
              <a:t> </a:t>
            </a:r>
            <a:r>
              <a:rPr sz="1100" i="1" spc="-5" dirty="0">
                <a:latin typeface="Palatino Linotype"/>
                <a:cs typeface="Palatino Linotype"/>
              </a:rPr>
              <a:t>strings</a:t>
            </a:r>
            <a:r>
              <a:rPr sz="1100" spc="-5" dirty="0">
                <a:latin typeface="Georgia"/>
                <a:cs typeface="Georgia"/>
              </a:rPr>
              <a:t>.</a:t>
            </a:r>
            <a:endParaRPr sz="1100">
              <a:latin typeface="Georgia"/>
              <a:cs typeface="Georgia"/>
            </a:endParaRPr>
          </a:p>
          <a:p>
            <a:pPr marL="12700" marR="447040">
              <a:lnSpc>
                <a:spcPts val="1150"/>
              </a:lnSpc>
              <a:spcBef>
                <a:spcPts val="725"/>
              </a:spcBef>
            </a:pPr>
            <a:r>
              <a:rPr sz="1100" spc="-45" dirty="0">
                <a:latin typeface="Georgia"/>
                <a:cs typeface="Georgia"/>
              </a:rPr>
              <a:t>In</a:t>
            </a:r>
            <a:r>
              <a:rPr sz="1100" spc="95" dirty="0">
                <a:latin typeface="Georgia"/>
                <a:cs typeface="Georgia"/>
              </a:rPr>
              <a:t> </a:t>
            </a:r>
            <a:r>
              <a:rPr sz="1100" spc="-30" dirty="0">
                <a:latin typeface="Georgia"/>
                <a:cs typeface="Georgia"/>
              </a:rPr>
              <a:t>theory,</a:t>
            </a:r>
            <a:r>
              <a:rPr sz="1100" spc="95" dirty="0">
                <a:latin typeface="Georgia"/>
                <a:cs typeface="Georgia"/>
              </a:rPr>
              <a:t> </a:t>
            </a:r>
            <a:r>
              <a:rPr sz="1100" spc="10" dirty="0">
                <a:latin typeface="Georgia"/>
                <a:cs typeface="Georgia"/>
              </a:rPr>
              <a:t>it</a:t>
            </a:r>
            <a:r>
              <a:rPr sz="1100" spc="95" dirty="0">
                <a:latin typeface="Georgia"/>
                <a:cs typeface="Georgia"/>
              </a:rPr>
              <a:t> </a:t>
            </a:r>
            <a:r>
              <a:rPr sz="1100" spc="-35" dirty="0">
                <a:latin typeface="Georgia"/>
                <a:cs typeface="Georgia"/>
              </a:rPr>
              <a:t>is</a:t>
            </a:r>
            <a:r>
              <a:rPr sz="1100" spc="100" dirty="0">
                <a:latin typeface="Georgia"/>
                <a:cs typeface="Georgia"/>
              </a:rPr>
              <a:t> </a:t>
            </a:r>
            <a:r>
              <a:rPr sz="1100" spc="-35" dirty="0">
                <a:latin typeface="Georgia"/>
                <a:cs typeface="Georgia"/>
              </a:rPr>
              <a:t>possible</a:t>
            </a:r>
            <a:r>
              <a:rPr sz="1100" spc="95" dirty="0">
                <a:latin typeface="Georgia"/>
                <a:cs typeface="Georgia"/>
              </a:rPr>
              <a:t> </a:t>
            </a:r>
            <a:r>
              <a:rPr sz="1100" spc="-10" dirty="0">
                <a:latin typeface="Georgia"/>
                <a:cs typeface="Georgia"/>
              </a:rPr>
              <a:t>to</a:t>
            </a:r>
            <a:r>
              <a:rPr sz="1100" spc="95" dirty="0">
                <a:latin typeface="Georgia"/>
                <a:cs typeface="Georgia"/>
              </a:rPr>
              <a:t> </a:t>
            </a:r>
            <a:r>
              <a:rPr sz="1100" spc="-35" dirty="0">
                <a:latin typeface="Georgia"/>
                <a:cs typeface="Georgia"/>
              </a:rPr>
              <a:t>have</a:t>
            </a:r>
            <a:r>
              <a:rPr sz="1100" spc="100" dirty="0">
                <a:latin typeface="Georgia"/>
                <a:cs typeface="Georgia"/>
              </a:rPr>
              <a:t> </a:t>
            </a:r>
            <a:r>
              <a:rPr sz="1100" spc="-45" dirty="0">
                <a:latin typeface="Georgia"/>
                <a:cs typeface="Georgia"/>
              </a:rPr>
              <a:t>series</a:t>
            </a:r>
            <a:r>
              <a:rPr sz="1100" spc="95" dirty="0">
                <a:latin typeface="Georgia"/>
                <a:cs typeface="Georgia"/>
              </a:rPr>
              <a:t> </a:t>
            </a:r>
            <a:r>
              <a:rPr sz="1100" dirty="0">
                <a:latin typeface="Georgia"/>
                <a:cs typeface="Georgia"/>
              </a:rPr>
              <a:t>that</a:t>
            </a:r>
            <a:r>
              <a:rPr sz="1100" spc="95" dirty="0">
                <a:latin typeface="Georgia"/>
                <a:cs typeface="Georgia"/>
              </a:rPr>
              <a:t> </a:t>
            </a:r>
            <a:r>
              <a:rPr sz="1100" spc="-30" dirty="0">
                <a:latin typeface="Georgia"/>
                <a:cs typeface="Georgia"/>
              </a:rPr>
              <a:t>are</a:t>
            </a:r>
            <a:r>
              <a:rPr sz="1100" spc="100" dirty="0">
                <a:latin typeface="Georgia"/>
                <a:cs typeface="Georgia"/>
              </a:rPr>
              <a:t> </a:t>
            </a:r>
            <a:r>
              <a:rPr sz="1100" spc="-30" dirty="0">
                <a:latin typeface="Georgia"/>
                <a:cs typeface="Georgia"/>
              </a:rPr>
              <a:t>mixed</a:t>
            </a:r>
            <a:r>
              <a:rPr sz="1100" spc="95" dirty="0">
                <a:latin typeface="Georgia"/>
                <a:cs typeface="Georgia"/>
              </a:rPr>
              <a:t> </a:t>
            </a:r>
            <a:r>
              <a:rPr sz="1100" spc="-35" dirty="0">
                <a:latin typeface="Georgia"/>
                <a:cs typeface="Georgia"/>
              </a:rPr>
              <a:t>between</a:t>
            </a:r>
            <a:r>
              <a:rPr sz="1100" spc="95" dirty="0">
                <a:latin typeface="Georgia"/>
                <a:cs typeface="Georgia"/>
              </a:rPr>
              <a:t> </a:t>
            </a:r>
            <a:r>
              <a:rPr sz="1100" spc="-20" dirty="0">
                <a:latin typeface="Georgia"/>
                <a:cs typeface="Georgia"/>
              </a:rPr>
              <a:t>categorical</a:t>
            </a:r>
            <a:r>
              <a:rPr sz="1100" spc="100" dirty="0">
                <a:latin typeface="Georgia"/>
                <a:cs typeface="Georgia"/>
              </a:rPr>
              <a:t> </a:t>
            </a:r>
            <a:r>
              <a:rPr sz="1100" spc="-30" dirty="0">
                <a:latin typeface="Georgia"/>
                <a:cs typeface="Georgia"/>
              </a:rPr>
              <a:t>and </a:t>
            </a:r>
            <a:r>
              <a:rPr sz="1100" spc="-250" dirty="0">
                <a:latin typeface="Georgia"/>
                <a:cs typeface="Georgia"/>
              </a:rPr>
              <a:t> </a:t>
            </a:r>
            <a:r>
              <a:rPr sz="1100" spc="-40" dirty="0">
                <a:latin typeface="Georgia"/>
                <a:cs typeface="Georgia"/>
              </a:rPr>
              <a:t>numerical</a:t>
            </a:r>
            <a:r>
              <a:rPr sz="1100" spc="90" dirty="0">
                <a:latin typeface="Georgia"/>
                <a:cs typeface="Georgia"/>
              </a:rPr>
              <a:t> </a:t>
            </a:r>
            <a:r>
              <a:rPr sz="1100" spc="-5" dirty="0">
                <a:latin typeface="Georgia"/>
                <a:cs typeface="Georgia"/>
              </a:rPr>
              <a:t>data.</a:t>
            </a:r>
            <a:endParaRPr sz="1100">
              <a:latin typeface="Georgia"/>
              <a:cs typeface="Georgia"/>
            </a:endParaRPr>
          </a:p>
          <a:p>
            <a:pPr marL="12700" marR="5080">
              <a:lnSpc>
                <a:spcPts val="1150"/>
              </a:lnSpc>
              <a:spcBef>
                <a:spcPts val="730"/>
              </a:spcBef>
            </a:pPr>
            <a:r>
              <a:rPr sz="1100" spc="-15" dirty="0">
                <a:latin typeface="Georgia"/>
                <a:cs typeface="Georgia"/>
              </a:rPr>
              <a:t>Another</a:t>
            </a:r>
            <a:r>
              <a:rPr sz="1100" spc="-10" dirty="0">
                <a:latin typeface="Georgia"/>
                <a:cs typeface="Georgia"/>
              </a:rPr>
              <a:t> </a:t>
            </a:r>
            <a:r>
              <a:rPr sz="1100" spc="-20" dirty="0">
                <a:latin typeface="Georgia"/>
                <a:cs typeface="Georgia"/>
              </a:rPr>
              <a:t>important</a:t>
            </a:r>
            <a:r>
              <a:rPr sz="1100" spc="-15" dirty="0">
                <a:latin typeface="Georgia"/>
                <a:cs typeface="Georgia"/>
              </a:rPr>
              <a:t> </a:t>
            </a:r>
            <a:r>
              <a:rPr sz="1100" spc="-25" dirty="0">
                <a:latin typeface="Georgia"/>
                <a:cs typeface="Georgia"/>
              </a:rPr>
              <a:t>variation</a:t>
            </a:r>
            <a:r>
              <a:rPr sz="1100" spc="-20" dirty="0">
                <a:latin typeface="Georgia"/>
                <a:cs typeface="Georgia"/>
              </a:rPr>
              <a:t> </a:t>
            </a:r>
            <a:r>
              <a:rPr sz="1100" spc="-35" dirty="0">
                <a:latin typeface="Georgia"/>
                <a:cs typeface="Georgia"/>
              </a:rPr>
              <a:t>is</a:t>
            </a:r>
            <a:r>
              <a:rPr sz="1100" spc="-30" dirty="0">
                <a:latin typeface="Georgia"/>
                <a:cs typeface="Georgia"/>
              </a:rPr>
              <a:t> </a:t>
            </a:r>
            <a:r>
              <a:rPr sz="1100" spc="-20" dirty="0">
                <a:latin typeface="Georgia"/>
                <a:cs typeface="Georgia"/>
              </a:rPr>
              <a:t>the</a:t>
            </a:r>
            <a:r>
              <a:rPr sz="1100" spc="-15" dirty="0">
                <a:latin typeface="Georgia"/>
                <a:cs typeface="Georgia"/>
              </a:rPr>
              <a:t> </a:t>
            </a:r>
            <a:r>
              <a:rPr sz="1100" spc="-35" dirty="0">
                <a:latin typeface="Georgia"/>
                <a:cs typeface="Georgia"/>
              </a:rPr>
              <a:t>case</a:t>
            </a:r>
            <a:r>
              <a:rPr sz="1100" spc="-30" dirty="0">
                <a:latin typeface="Georgia"/>
                <a:cs typeface="Georgia"/>
              </a:rPr>
              <a:t> </a:t>
            </a:r>
            <a:r>
              <a:rPr sz="1100" spc="-40" dirty="0">
                <a:latin typeface="Georgia"/>
                <a:cs typeface="Georgia"/>
              </a:rPr>
              <a:t>where</a:t>
            </a:r>
            <a:r>
              <a:rPr sz="1100" spc="185" dirty="0">
                <a:latin typeface="Georgia"/>
                <a:cs typeface="Georgia"/>
              </a:rPr>
              <a:t> </a:t>
            </a:r>
            <a:r>
              <a:rPr sz="1100" spc="-15" dirty="0">
                <a:latin typeface="Georgia"/>
                <a:cs typeface="Georgia"/>
              </a:rPr>
              <a:t>a</a:t>
            </a:r>
            <a:r>
              <a:rPr sz="1100" spc="235" dirty="0">
                <a:latin typeface="Georgia"/>
                <a:cs typeface="Georgia"/>
              </a:rPr>
              <a:t> </a:t>
            </a:r>
            <a:r>
              <a:rPr sz="1100" spc="-45" dirty="0">
                <a:latin typeface="Georgia"/>
                <a:cs typeface="Georgia"/>
              </a:rPr>
              <a:t>sequence</a:t>
            </a:r>
            <a:r>
              <a:rPr sz="1100" spc="175" dirty="0">
                <a:latin typeface="Georgia"/>
                <a:cs typeface="Georgia"/>
              </a:rPr>
              <a:t> </a:t>
            </a:r>
            <a:r>
              <a:rPr sz="1100" spc="-40" dirty="0">
                <a:latin typeface="Georgia"/>
                <a:cs typeface="Georgia"/>
              </a:rPr>
              <a:t>does</a:t>
            </a:r>
            <a:r>
              <a:rPr sz="1100" spc="185" dirty="0">
                <a:latin typeface="Georgia"/>
                <a:cs typeface="Georgia"/>
              </a:rPr>
              <a:t> </a:t>
            </a:r>
            <a:r>
              <a:rPr sz="1100" spc="-20" dirty="0">
                <a:latin typeface="Georgia"/>
                <a:cs typeface="Georgia"/>
              </a:rPr>
              <a:t>not</a:t>
            </a:r>
            <a:r>
              <a:rPr sz="1100" spc="225" dirty="0">
                <a:latin typeface="Georgia"/>
                <a:cs typeface="Georgia"/>
              </a:rPr>
              <a:t> </a:t>
            </a:r>
            <a:r>
              <a:rPr sz="1100" spc="-30" dirty="0">
                <a:latin typeface="Georgia"/>
                <a:cs typeface="Georgia"/>
              </a:rPr>
              <a:t>contain </a:t>
            </a:r>
            <a:r>
              <a:rPr sz="1100" spc="-25" dirty="0">
                <a:latin typeface="Georgia"/>
                <a:cs typeface="Georgia"/>
              </a:rPr>
              <a:t> </a:t>
            </a:r>
            <a:r>
              <a:rPr sz="1100" spc="-20" dirty="0">
                <a:latin typeface="Georgia"/>
                <a:cs typeface="Georgia"/>
              </a:rPr>
              <a:t>categorical</a:t>
            </a:r>
            <a:r>
              <a:rPr sz="1100" spc="100" dirty="0">
                <a:latin typeface="Georgia"/>
                <a:cs typeface="Georgia"/>
              </a:rPr>
              <a:t> </a:t>
            </a:r>
            <a:r>
              <a:rPr sz="1100" spc="-10" dirty="0">
                <a:latin typeface="Georgia"/>
                <a:cs typeface="Georgia"/>
              </a:rPr>
              <a:t>attributes,</a:t>
            </a:r>
            <a:r>
              <a:rPr sz="1100" spc="100" dirty="0">
                <a:latin typeface="Georgia"/>
                <a:cs typeface="Georgia"/>
              </a:rPr>
              <a:t> </a:t>
            </a:r>
            <a:r>
              <a:rPr sz="1100" spc="-5" dirty="0">
                <a:latin typeface="Georgia"/>
                <a:cs typeface="Georgia"/>
              </a:rPr>
              <a:t>but</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20" dirty="0">
                <a:latin typeface="Georgia"/>
                <a:cs typeface="Georgia"/>
              </a:rPr>
              <a:t>set</a:t>
            </a:r>
            <a:r>
              <a:rPr sz="1100" spc="100" dirty="0">
                <a:latin typeface="Georgia"/>
                <a:cs typeface="Georgia"/>
              </a:rPr>
              <a:t> </a:t>
            </a:r>
            <a:r>
              <a:rPr sz="1100" spc="-40" dirty="0">
                <a:latin typeface="Georgia"/>
                <a:cs typeface="Georgia"/>
              </a:rPr>
              <a:t>of</a:t>
            </a:r>
            <a:r>
              <a:rPr sz="1100" spc="105" dirty="0">
                <a:latin typeface="Georgia"/>
                <a:cs typeface="Georgia"/>
              </a:rPr>
              <a:t> </a:t>
            </a:r>
            <a:r>
              <a:rPr sz="1100" spc="-20" dirty="0">
                <a:latin typeface="Georgia"/>
                <a:cs typeface="Georgia"/>
              </a:rPr>
              <a:t>any</a:t>
            </a:r>
            <a:r>
              <a:rPr sz="1100" spc="100" dirty="0">
                <a:latin typeface="Georgia"/>
                <a:cs typeface="Georgia"/>
              </a:rPr>
              <a:t> </a:t>
            </a:r>
            <a:r>
              <a:rPr sz="1100" spc="-50" dirty="0">
                <a:latin typeface="Georgia"/>
                <a:cs typeface="Georgia"/>
              </a:rPr>
              <a:t>number</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40" dirty="0">
                <a:latin typeface="Georgia"/>
                <a:cs typeface="Georgia"/>
              </a:rPr>
              <a:t>unordered</a:t>
            </a:r>
            <a:r>
              <a:rPr sz="1100" spc="100" dirty="0">
                <a:latin typeface="Georgia"/>
                <a:cs typeface="Georgia"/>
              </a:rPr>
              <a:t> </a:t>
            </a:r>
            <a:r>
              <a:rPr sz="1100" spc="-20" dirty="0">
                <a:latin typeface="Georgia"/>
                <a:cs typeface="Georgia"/>
              </a:rPr>
              <a:t>categorical</a:t>
            </a:r>
            <a:r>
              <a:rPr sz="1100" spc="100" dirty="0">
                <a:latin typeface="Georgia"/>
                <a:cs typeface="Georgia"/>
              </a:rPr>
              <a:t> </a:t>
            </a:r>
            <a:r>
              <a:rPr sz="1100" spc="-30" dirty="0">
                <a:latin typeface="Georgia"/>
                <a:cs typeface="Georgia"/>
              </a:rPr>
              <a:t>values.</a:t>
            </a:r>
            <a:r>
              <a:rPr sz="1100" spc="-5" dirty="0">
                <a:latin typeface="Georgia"/>
                <a:cs typeface="Georgia"/>
              </a:rPr>
              <a:t> </a:t>
            </a:r>
            <a:r>
              <a:rPr sz="1100" spc="-45" dirty="0">
                <a:latin typeface="Georgia"/>
                <a:cs typeface="Georgia"/>
              </a:rPr>
              <a:t>For </a:t>
            </a:r>
            <a:r>
              <a:rPr sz="1100" spc="-40" dirty="0">
                <a:latin typeface="Georgia"/>
                <a:cs typeface="Georgia"/>
              </a:rPr>
              <a:t> </a:t>
            </a:r>
            <a:r>
              <a:rPr sz="1100" spc="-25" dirty="0">
                <a:latin typeface="Georgia"/>
                <a:cs typeface="Georgia"/>
              </a:rPr>
              <a:t>example,</a:t>
            </a:r>
            <a:r>
              <a:rPr sz="1100" spc="75" dirty="0">
                <a:latin typeface="Georgia"/>
                <a:cs typeface="Georgia"/>
              </a:rPr>
              <a:t> </a:t>
            </a:r>
            <a:r>
              <a:rPr sz="1100" spc="-30" dirty="0">
                <a:latin typeface="Georgia"/>
                <a:cs typeface="Georgia"/>
              </a:rPr>
              <a:t>supermarket</a:t>
            </a:r>
            <a:r>
              <a:rPr sz="1100" spc="80" dirty="0">
                <a:latin typeface="Georgia"/>
                <a:cs typeface="Georgia"/>
              </a:rPr>
              <a:t> </a:t>
            </a:r>
            <a:r>
              <a:rPr sz="1100" spc="-25" dirty="0">
                <a:latin typeface="Georgia"/>
                <a:cs typeface="Georgia"/>
              </a:rPr>
              <a:t>transactions</a:t>
            </a:r>
            <a:r>
              <a:rPr sz="1100" spc="80" dirty="0">
                <a:latin typeface="Georgia"/>
                <a:cs typeface="Georgia"/>
              </a:rPr>
              <a:t> </a:t>
            </a:r>
            <a:r>
              <a:rPr sz="1100" spc="-30" dirty="0">
                <a:latin typeface="Georgia"/>
                <a:cs typeface="Georgia"/>
              </a:rPr>
              <a:t>may</a:t>
            </a:r>
            <a:r>
              <a:rPr sz="1100" spc="75" dirty="0">
                <a:latin typeface="Georgia"/>
                <a:cs typeface="Georgia"/>
              </a:rPr>
              <a:t> </a:t>
            </a:r>
            <a:r>
              <a:rPr sz="1100" spc="-30" dirty="0">
                <a:latin typeface="Georgia"/>
                <a:cs typeface="Georgia"/>
              </a:rPr>
              <a:t>contain</a:t>
            </a:r>
            <a:r>
              <a:rPr sz="1100" spc="80" dirty="0">
                <a:latin typeface="Georgia"/>
                <a:cs typeface="Georgia"/>
              </a:rPr>
              <a:t> </a:t>
            </a:r>
            <a:r>
              <a:rPr sz="1100" spc="-15" dirty="0">
                <a:latin typeface="Georgia"/>
                <a:cs typeface="Georgia"/>
              </a:rPr>
              <a:t>a</a:t>
            </a:r>
            <a:r>
              <a:rPr sz="1100" spc="80" dirty="0">
                <a:latin typeface="Georgia"/>
                <a:cs typeface="Georgia"/>
              </a:rPr>
              <a:t> </a:t>
            </a:r>
            <a:r>
              <a:rPr sz="1100" spc="-45" dirty="0">
                <a:latin typeface="Georgia"/>
                <a:cs typeface="Georgia"/>
              </a:rPr>
              <a:t>sequence</a:t>
            </a:r>
            <a:r>
              <a:rPr sz="1100" spc="80" dirty="0">
                <a:latin typeface="Georgia"/>
                <a:cs typeface="Georgia"/>
              </a:rPr>
              <a:t> </a:t>
            </a:r>
            <a:r>
              <a:rPr sz="1100" spc="-40" dirty="0">
                <a:latin typeface="Georgia"/>
                <a:cs typeface="Georgia"/>
              </a:rPr>
              <a:t>of</a:t>
            </a:r>
            <a:r>
              <a:rPr sz="1100" spc="75" dirty="0">
                <a:latin typeface="Georgia"/>
                <a:cs typeface="Georgia"/>
              </a:rPr>
              <a:t> </a:t>
            </a:r>
            <a:r>
              <a:rPr sz="1100" spc="-30" dirty="0">
                <a:latin typeface="Georgia"/>
                <a:cs typeface="Georgia"/>
              </a:rPr>
              <a:t>sets</a:t>
            </a:r>
            <a:r>
              <a:rPr sz="1100" spc="80" dirty="0">
                <a:latin typeface="Georgia"/>
                <a:cs typeface="Georgia"/>
              </a:rPr>
              <a:t> </a:t>
            </a:r>
            <a:r>
              <a:rPr sz="1100" spc="-40" dirty="0">
                <a:latin typeface="Georgia"/>
                <a:cs typeface="Georgia"/>
              </a:rPr>
              <a:t>of</a:t>
            </a:r>
            <a:r>
              <a:rPr sz="1100" spc="80" dirty="0">
                <a:latin typeface="Georgia"/>
                <a:cs typeface="Georgia"/>
              </a:rPr>
              <a:t> </a:t>
            </a:r>
            <a:r>
              <a:rPr sz="1100" spc="-25" dirty="0">
                <a:latin typeface="Georgia"/>
                <a:cs typeface="Georgia"/>
              </a:rPr>
              <a:t>items.</a:t>
            </a:r>
            <a:r>
              <a:rPr sz="1100" spc="-20" dirty="0">
                <a:latin typeface="Georgia"/>
                <a:cs typeface="Georgia"/>
              </a:rPr>
              <a:t> </a:t>
            </a:r>
            <a:r>
              <a:rPr sz="1100" spc="-25" dirty="0">
                <a:latin typeface="Georgia"/>
                <a:cs typeface="Georgia"/>
              </a:rPr>
              <a:t>Each</a:t>
            </a:r>
            <a:r>
              <a:rPr sz="1100" spc="75" dirty="0">
                <a:latin typeface="Georgia"/>
                <a:cs typeface="Georgia"/>
              </a:rPr>
              <a:t> </a:t>
            </a:r>
            <a:r>
              <a:rPr sz="1100" spc="-20" dirty="0">
                <a:latin typeface="Georgia"/>
                <a:cs typeface="Georgia"/>
              </a:rPr>
              <a:t>set </a:t>
            </a:r>
            <a:r>
              <a:rPr sz="1100" spc="-254" dirty="0">
                <a:latin typeface="Georgia"/>
                <a:cs typeface="Georgia"/>
              </a:rPr>
              <a:t> </a:t>
            </a:r>
            <a:r>
              <a:rPr sz="1100" spc="-30" dirty="0">
                <a:latin typeface="Georgia"/>
                <a:cs typeface="Georgia"/>
              </a:rPr>
              <a:t>may</a:t>
            </a:r>
            <a:r>
              <a:rPr sz="1100" spc="80" dirty="0">
                <a:latin typeface="Georgia"/>
                <a:cs typeface="Georgia"/>
              </a:rPr>
              <a:t> </a:t>
            </a:r>
            <a:r>
              <a:rPr sz="1100" spc="-30" dirty="0">
                <a:latin typeface="Georgia"/>
                <a:cs typeface="Georgia"/>
              </a:rPr>
              <a:t>contain</a:t>
            </a:r>
            <a:r>
              <a:rPr sz="1100" spc="80" dirty="0">
                <a:latin typeface="Georgia"/>
                <a:cs typeface="Georgia"/>
              </a:rPr>
              <a:t> </a:t>
            </a:r>
            <a:r>
              <a:rPr sz="1100" spc="-25" dirty="0">
                <a:latin typeface="Georgia"/>
                <a:cs typeface="Georgia"/>
              </a:rPr>
              <a:t>any</a:t>
            </a:r>
            <a:r>
              <a:rPr sz="1100" spc="80" dirty="0">
                <a:latin typeface="Georgia"/>
                <a:cs typeface="Georgia"/>
              </a:rPr>
              <a:t> </a:t>
            </a:r>
            <a:r>
              <a:rPr sz="1100" spc="-50" dirty="0">
                <a:latin typeface="Georgia"/>
                <a:cs typeface="Georgia"/>
              </a:rPr>
              <a:t>number</a:t>
            </a:r>
            <a:r>
              <a:rPr sz="1100" spc="80" dirty="0">
                <a:latin typeface="Georgia"/>
                <a:cs typeface="Georgia"/>
              </a:rPr>
              <a:t> </a:t>
            </a:r>
            <a:r>
              <a:rPr sz="1100" spc="-40" dirty="0">
                <a:latin typeface="Georgia"/>
                <a:cs typeface="Georgia"/>
              </a:rPr>
              <a:t>of</a:t>
            </a:r>
            <a:r>
              <a:rPr sz="1100" spc="80" dirty="0">
                <a:latin typeface="Georgia"/>
                <a:cs typeface="Georgia"/>
              </a:rPr>
              <a:t> </a:t>
            </a:r>
            <a:r>
              <a:rPr sz="1100" spc="-25" dirty="0">
                <a:latin typeface="Georgia"/>
                <a:cs typeface="Georgia"/>
              </a:rPr>
              <a:t>items.</a:t>
            </a:r>
            <a:r>
              <a:rPr sz="1100" spc="-20" dirty="0">
                <a:latin typeface="Georgia"/>
                <a:cs typeface="Georgia"/>
              </a:rPr>
              <a:t> </a:t>
            </a:r>
            <a:r>
              <a:rPr sz="1100" spc="-35" dirty="0">
                <a:latin typeface="Georgia"/>
                <a:cs typeface="Georgia"/>
              </a:rPr>
              <a:t>Such</a:t>
            </a:r>
            <a:r>
              <a:rPr sz="1100" spc="80" dirty="0">
                <a:latin typeface="Georgia"/>
                <a:cs typeface="Georgia"/>
              </a:rPr>
              <a:t> </a:t>
            </a:r>
            <a:r>
              <a:rPr sz="1100" spc="-35" dirty="0">
                <a:latin typeface="Georgia"/>
                <a:cs typeface="Georgia"/>
              </a:rPr>
              <a:t>setwise</a:t>
            </a:r>
            <a:r>
              <a:rPr sz="1100" spc="80" dirty="0">
                <a:latin typeface="Georgia"/>
                <a:cs typeface="Georgia"/>
              </a:rPr>
              <a:t> </a:t>
            </a:r>
            <a:r>
              <a:rPr sz="1100" spc="-45" dirty="0">
                <a:latin typeface="Georgia"/>
                <a:cs typeface="Georgia"/>
              </a:rPr>
              <a:t>sequences</a:t>
            </a:r>
            <a:r>
              <a:rPr sz="1100" spc="80" dirty="0">
                <a:latin typeface="Georgia"/>
                <a:cs typeface="Georgia"/>
              </a:rPr>
              <a:t> </a:t>
            </a:r>
            <a:r>
              <a:rPr sz="1100" spc="-30" dirty="0">
                <a:latin typeface="Georgia"/>
                <a:cs typeface="Georgia"/>
              </a:rPr>
              <a:t>are</a:t>
            </a:r>
            <a:r>
              <a:rPr sz="1100" spc="80" dirty="0">
                <a:latin typeface="Georgia"/>
                <a:cs typeface="Georgia"/>
              </a:rPr>
              <a:t> </a:t>
            </a:r>
            <a:r>
              <a:rPr sz="1100" spc="-20" dirty="0">
                <a:latin typeface="Georgia"/>
                <a:cs typeface="Georgia"/>
              </a:rPr>
              <a:t>not</a:t>
            </a:r>
            <a:r>
              <a:rPr sz="1100" spc="85" dirty="0">
                <a:latin typeface="Georgia"/>
                <a:cs typeface="Georgia"/>
              </a:rPr>
              <a:t> </a:t>
            </a:r>
            <a:r>
              <a:rPr sz="1100" spc="-20" dirty="0">
                <a:latin typeface="Georgia"/>
                <a:cs typeface="Georgia"/>
              </a:rPr>
              <a:t>really</a:t>
            </a:r>
            <a:r>
              <a:rPr sz="1100" spc="80" dirty="0">
                <a:latin typeface="Georgia"/>
                <a:cs typeface="Georgia"/>
              </a:rPr>
              <a:t> </a:t>
            </a:r>
            <a:r>
              <a:rPr sz="1100" spc="-25" dirty="0">
                <a:latin typeface="Georgia"/>
                <a:cs typeface="Georgia"/>
              </a:rPr>
              <a:t>multivariate </a:t>
            </a:r>
            <a:r>
              <a:rPr sz="1100" spc="-254" dirty="0">
                <a:latin typeface="Georgia"/>
                <a:cs typeface="Georgia"/>
              </a:rPr>
              <a:t> </a:t>
            </a:r>
            <a:r>
              <a:rPr sz="1100" spc="-40" dirty="0">
                <a:latin typeface="Georgia"/>
                <a:cs typeface="Georgia"/>
              </a:rPr>
              <a:t>sequences,</a:t>
            </a:r>
            <a:r>
              <a:rPr sz="1100" spc="90" dirty="0">
                <a:latin typeface="Georgia"/>
                <a:cs typeface="Georgia"/>
              </a:rPr>
              <a:t> </a:t>
            </a:r>
            <a:r>
              <a:rPr sz="1100" spc="-5" dirty="0">
                <a:latin typeface="Georgia"/>
                <a:cs typeface="Georgia"/>
              </a:rPr>
              <a:t>but</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25" dirty="0">
                <a:latin typeface="Georgia"/>
                <a:cs typeface="Georgia"/>
              </a:rPr>
              <a:t>univariate</a:t>
            </a:r>
            <a:r>
              <a:rPr sz="1100" spc="95" dirty="0">
                <a:latin typeface="Georgia"/>
                <a:cs typeface="Georgia"/>
              </a:rPr>
              <a:t> </a:t>
            </a:r>
            <a:r>
              <a:rPr sz="1100" spc="-40" dirty="0">
                <a:latin typeface="Georgia"/>
                <a:cs typeface="Georgia"/>
              </a:rPr>
              <a:t>sequences.</a:t>
            </a:r>
            <a:endParaRPr sz="1100">
              <a:latin typeface="Georgia"/>
              <a:cs typeface="Georgia"/>
            </a:endParaRPr>
          </a:p>
          <a:p>
            <a:pPr marL="12700" marR="120650">
              <a:lnSpc>
                <a:spcPts val="1150"/>
              </a:lnSpc>
              <a:spcBef>
                <a:spcPts val="730"/>
              </a:spcBef>
            </a:pPr>
            <a:r>
              <a:rPr sz="1100" spc="-10" dirty="0">
                <a:latin typeface="Georgia"/>
                <a:cs typeface="Georgia"/>
              </a:rPr>
              <a:t>Thus,</a:t>
            </a:r>
            <a:r>
              <a:rPr sz="1100" spc="100" dirty="0">
                <a:latin typeface="Georgia"/>
                <a:cs typeface="Georgia"/>
              </a:rPr>
              <a:t> </a:t>
            </a:r>
            <a:r>
              <a:rPr sz="1100" spc="-30" dirty="0">
                <a:latin typeface="Georgia"/>
                <a:cs typeface="Georgia"/>
              </a:rPr>
              <a:t>discrete</a:t>
            </a:r>
            <a:r>
              <a:rPr sz="1100" spc="100" dirty="0">
                <a:latin typeface="Georgia"/>
                <a:cs typeface="Georgia"/>
              </a:rPr>
              <a:t> </a:t>
            </a:r>
            <a:r>
              <a:rPr sz="1100" spc="-45" dirty="0">
                <a:latin typeface="Georgia"/>
                <a:cs typeface="Georgia"/>
              </a:rPr>
              <a:t>sequences</a:t>
            </a:r>
            <a:r>
              <a:rPr sz="1100" spc="105" dirty="0">
                <a:latin typeface="Georgia"/>
                <a:cs typeface="Georgia"/>
              </a:rPr>
              <a:t> </a:t>
            </a:r>
            <a:r>
              <a:rPr sz="1100" spc="-30" dirty="0">
                <a:latin typeface="Georgia"/>
                <a:cs typeface="Georgia"/>
              </a:rPr>
              <a:t>can</a:t>
            </a:r>
            <a:r>
              <a:rPr sz="1100" spc="100" dirty="0">
                <a:latin typeface="Georgia"/>
                <a:cs typeface="Georgia"/>
              </a:rPr>
              <a:t> </a:t>
            </a:r>
            <a:r>
              <a:rPr sz="1100" spc="-20" dirty="0">
                <a:latin typeface="Georgia"/>
                <a:cs typeface="Georgia"/>
              </a:rPr>
              <a:t>be</a:t>
            </a:r>
            <a:r>
              <a:rPr sz="1100" spc="100" dirty="0">
                <a:latin typeface="Georgia"/>
                <a:cs typeface="Georgia"/>
              </a:rPr>
              <a:t> </a:t>
            </a:r>
            <a:r>
              <a:rPr sz="1100" spc="-45" dirty="0">
                <a:latin typeface="Georgia"/>
                <a:cs typeface="Georgia"/>
              </a:rPr>
              <a:t>defined</a:t>
            </a:r>
            <a:r>
              <a:rPr sz="1100" spc="105" dirty="0">
                <a:latin typeface="Georgia"/>
                <a:cs typeface="Georgia"/>
              </a:rPr>
              <a:t> </a:t>
            </a:r>
            <a:r>
              <a:rPr sz="1100" spc="-35" dirty="0">
                <a:latin typeface="Georgia"/>
                <a:cs typeface="Georgia"/>
              </a:rPr>
              <a:t>in</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35" dirty="0">
                <a:latin typeface="Georgia"/>
                <a:cs typeface="Georgia"/>
              </a:rPr>
              <a:t>wider</a:t>
            </a:r>
            <a:r>
              <a:rPr sz="1100" spc="105" dirty="0">
                <a:latin typeface="Georgia"/>
                <a:cs typeface="Georgia"/>
              </a:rPr>
              <a:t> </a:t>
            </a:r>
            <a:r>
              <a:rPr sz="1100" spc="-20" dirty="0">
                <a:latin typeface="Georgia"/>
                <a:cs typeface="Georgia"/>
              </a:rPr>
              <a:t>variety</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30" dirty="0">
                <a:latin typeface="Georgia"/>
                <a:cs typeface="Georgia"/>
              </a:rPr>
              <a:t>ways,</a:t>
            </a:r>
            <a:r>
              <a:rPr sz="1100" spc="105" dirty="0">
                <a:latin typeface="Georgia"/>
                <a:cs typeface="Georgia"/>
              </a:rPr>
              <a:t> </a:t>
            </a:r>
            <a:r>
              <a:rPr sz="1100" spc="-30" dirty="0">
                <a:latin typeface="Georgia"/>
                <a:cs typeface="Georgia"/>
              </a:rPr>
              <a:t>as</a:t>
            </a:r>
            <a:r>
              <a:rPr sz="1100" spc="100" dirty="0">
                <a:latin typeface="Georgia"/>
                <a:cs typeface="Georgia"/>
              </a:rPr>
              <a:t> </a:t>
            </a:r>
            <a:r>
              <a:rPr sz="1100" spc="-35" dirty="0">
                <a:latin typeface="Georgia"/>
                <a:cs typeface="Georgia"/>
              </a:rPr>
              <a:t>compared</a:t>
            </a:r>
            <a:r>
              <a:rPr sz="1100" spc="100" dirty="0">
                <a:latin typeface="Georgia"/>
                <a:cs typeface="Georgia"/>
              </a:rPr>
              <a:t> </a:t>
            </a:r>
            <a:r>
              <a:rPr sz="1100" spc="-10" dirty="0">
                <a:latin typeface="Georgia"/>
                <a:cs typeface="Georgia"/>
              </a:rPr>
              <a:t>to </a:t>
            </a:r>
            <a:r>
              <a:rPr sz="1100" spc="-250" dirty="0">
                <a:latin typeface="Georgia"/>
                <a:cs typeface="Georgia"/>
              </a:rPr>
              <a:t> </a:t>
            </a:r>
            <a:r>
              <a:rPr sz="1100" spc="-55" dirty="0">
                <a:latin typeface="Georgia"/>
                <a:cs typeface="Georgia"/>
              </a:rPr>
              <a:t>time–series</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30" dirty="0">
                <a:latin typeface="Georgia"/>
                <a:cs typeface="Georgia"/>
              </a:rPr>
              <a:t>because</a:t>
            </a:r>
            <a:r>
              <a:rPr sz="1100" spc="100" dirty="0">
                <a:latin typeface="Georgia"/>
                <a:cs typeface="Georgia"/>
              </a:rPr>
              <a:t> </a:t>
            </a:r>
            <a:r>
              <a:rPr sz="1100" spc="-45" dirty="0">
                <a:latin typeface="Georgia"/>
                <a:cs typeface="Georgia"/>
              </a:rPr>
              <a:t>of</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10" dirty="0">
                <a:latin typeface="Georgia"/>
                <a:cs typeface="Georgia"/>
              </a:rPr>
              <a:t>ability</a:t>
            </a:r>
            <a:r>
              <a:rPr sz="1100" spc="100" dirty="0">
                <a:latin typeface="Georgia"/>
                <a:cs typeface="Georgia"/>
              </a:rPr>
              <a:t> </a:t>
            </a:r>
            <a:r>
              <a:rPr sz="1100" spc="-10" dirty="0">
                <a:latin typeface="Georgia"/>
                <a:cs typeface="Georgia"/>
              </a:rPr>
              <a:t>to</a:t>
            </a:r>
            <a:r>
              <a:rPr sz="1100" spc="105" dirty="0">
                <a:latin typeface="Georgia"/>
                <a:cs typeface="Georgia"/>
              </a:rPr>
              <a:t> </a:t>
            </a:r>
            <a:r>
              <a:rPr sz="1100" spc="-45" dirty="0">
                <a:latin typeface="Georgia"/>
                <a:cs typeface="Georgia"/>
              </a:rPr>
              <a:t>define</a:t>
            </a:r>
            <a:r>
              <a:rPr sz="1100" spc="100" dirty="0">
                <a:latin typeface="Georgia"/>
                <a:cs typeface="Georgia"/>
              </a:rPr>
              <a:t> </a:t>
            </a:r>
            <a:r>
              <a:rPr sz="1100" spc="-30" dirty="0">
                <a:latin typeface="Georgia"/>
                <a:cs typeface="Georgia"/>
              </a:rPr>
              <a:t>sets</a:t>
            </a:r>
            <a:r>
              <a:rPr sz="1100" spc="100" dirty="0">
                <a:latin typeface="Georgia"/>
                <a:cs typeface="Georgia"/>
              </a:rPr>
              <a:t> </a:t>
            </a:r>
            <a:r>
              <a:rPr sz="1100" spc="-50" dirty="0">
                <a:latin typeface="Georgia"/>
                <a:cs typeface="Georgia"/>
              </a:rPr>
              <a:t>on</a:t>
            </a:r>
            <a:r>
              <a:rPr sz="1100" spc="100" dirty="0">
                <a:latin typeface="Georgia"/>
                <a:cs typeface="Georgia"/>
              </a:rPr>
              <a:t> </a:t>
            </a:r>
            <a:r>
              <a:rPr sz="1100" spc="-30" dirty="0">
                <a:latin typeface="Georgia"/>
                <a:cs typeface="Georgia"/>
              </a:rPr>
              <a:t>discrete</a:t>
            </a:r>
            <a:r>
              <a:rPr sz="1100" spc="100" dirty="0">
                <a:latin typeface="Georgia"/>
                <a:cs typeface="Georgia"/>
              </a:rPr>
              <a:t> </a:t>
            </a:r>
            <a:r>
              <a:rPr sz="1100" spc="-40" dirty="0">
                <a:latin typeface="Georgia"/>
                <a:cs typeface="Georgia"/>
              </a:rPr>
              <a:t>elements.</a:t>
            </a:r>
            <a:endParaRPr sz="1100">
              <a:latin typeface="Georgia"/>
              <a:cs typeface="Georgia"/>
            </a:endParaRPr>
          </a:p>
        </p:txBody>
      </p:sp>
      <p:sp>
        <p:nvSpPr>
          <p:cNvPr id="5" name="object 5"/>
          <p:cNvSpPr/>
          <p:nvPr/>
        </p:nvSpPr>
        <p:spPr>
          <a:xfrm>
            <a:off x="337972" y="108351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46800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85248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67576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38</a:t>
            </a:fld>
            <a:r>
              <a:rPr spc="-25" dirty="0"/>
              <a:t> </a:t>
            </a:r>
            <a:r>
              <a:rPr spc="80" dirty="0"/>
              <a:t>/</a:t>
            </a:r>
            <a:r>
              <a:rPr spc="-25" dirty="0"/>
              <a:t> </a:t>
            </a:r>
            <a:r>
              <a:rPr spc="40" dirty="0"/>
              <a:t>106</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987040" cy="244475"/>
          </a:xfrm>
          <a:prstGeom prst="rect">
            <a:avLst/>
          </a:prstGeom>
        </p:spPr>
        <p:txBody>
          <a:bodyPr vert="horz" wrap="square" lIns="0" tIns="17145" rIns="0" bIns="0" rtlCol="0">
            <a:spAutoFit/>
          </a:bodyPr>
          <a:lstStyle/>
          <a:p>
            <a:pPr marL="12700">
              <a:lnSpc>
                <a:spcPct val="100000"/>
              </a:lnSpc>
              <a:spcBef>
                <a:spcPts val="135"/>
              </a:spcBef>
            </a:pPr>
            <a:r>
              <a:rPr spc="20" dirty="0"/>
              <a:t>Discrete</a:t>
            </a:r>
            <a:r>
              <a:rPr spc="100" dirty="0"/>
              <a:t> </a:t>
            </a:r>
            <a:r>
              <a:rPr spc="5" dirty="0"/>
              <a:t>sequences</a:t>
            </a:r>
            <a:r>
              <a:rPr spc="100" dirty="0"/>
              <a:t> </a:t>
            </a:r>
            <a:r>
              <a:rPr spc="55" dirty="0"/>
              <a:t>and</a:t>
            </a:r>
            <a:r>
              <a:rPr spc="100" dirty="0"/>
              <a:t> </a:t>
            </a:r>
            <a:r>
              <a:rPr spc="30" dirty="0"/>
              <a:t>strings</a:t>
            </a:r>
            <a:r>
              <a:rPr spc="100" dirty="0"/>
              <a:t> </a:t>
            </a:r>
            <a:r>
              <a:rPr spc="25" dirty="0"/>
              <a:t>(cont’d)</a:t>
            </a:r>
          </a:p>
        </p:txBody>
      </p:sp>
      <p:sp>
        <p:nvSpPr>
          <p:cNvPr id="3" name="object 3"/>
          <p:cNvSpPr/>
          <p:nvPr/>
        </p:nvSpPr>
        <p:spPr>
          <a:xfrm>
            <a:off x="337972" y="59903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1052690"/>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1935035"/>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txBox="1"/>
          <p:nvPr/>
        </p:nvSpPr>
        <p:spPr>
          <a:xfrm>
            <a:off x="454177" y="507427"/>
            <a:ext cx="5129530" cy="2319655"/>
          </a:xfrm>
          <a:prstGeom prst="rect">
            <a:avLst/>
          </a:prstGeom>
        </p:spPr>
        <p:txBody>
          <a:bodyPr vert="horz" wrap="square" lIns="0" tIns="50165" rIns="0" bIns="0" rtlCol="0">
            <a:spAutoFit/>
          </a:bodyPr>
          <a:lstStyle/>
          <a:p>
            <a:pPr marL="12700" marR="100330">
              <a:lnSpc>
                <a:spcPct val="77000"/>
              </a:lnSpc>
              <a:spcBef>
                <a:spcPts val="395"/>
              </a:spcBef>
            </a:pPr>
            <a:r>
              <a:rPr sz="1100" spc="-45" dirty="0">
                <a:latin typeface="Georgia"/>
                <a:cs typeface="Georgia"/>
              </a:rPr>
              <a:t>In</a:t>
            </a:r>
            <a:r>
              <a:rPr sz="1100" spc="-40" dirty="0">
                <a:latin typeface="Georgia"/>
                <a:cs typeface="Georgia"/>
              </a:rPr>
              <a:t> </a:t>
            </a:r>
            <a:r>
              <a:rPr sz="1100" spc="-55" dirty="0">
                <a:latin typeface="Georgia"/>
                <a:cs typeface="Georgia"/>
              </a:rPr>
              <a:t>some</a:t>
            </a:r>
            <a:r>
              <a:rPr sz="1100" spc="-50" dirty="0">
                <a:latin typeface="Georgia"/>
                <a:cs typeface="Georgia"/>
              </a:rPr>
              <a:t> </a:t>
            </a:r>
            <a:r>
              <a:rPr sz="1100" spc="-30" dirty="0">
                <a:latin typeface="Georgia"/>
                <a:cs typeface="Georgia"/>
              </a:rPr>
              <a:t>cases,</a:t>
            </a:r>
            <a:r>
              <a:rPr sz="1100" spc="-25" dirty="0">
                <a:latin typeface="Georgia"/>
                <a:cs typeface="Georgia"/>
              </a:rPr>
              <a:t> </a:t>
            </a:r>
            <a:r>
              <a:rPr sz="1100" spc="-20" dirty="0">
                <a:latin typeface="Georgia"/>
                <a:cs typeface="Georgia"/>
              </a:rPr>
              <a:t>the contextual </a:t>
            </a:r>
            <a:r>
              <a:rPr sz="1100" spc="-5" dirty="0">
                <a:latin typeface="Georgia"/>
                <a:cs typeface="Georgia"/>
              </a:rPr>
              <a:t>attribute </a:t>
            </a:r>
            <a:r>
              <a:rPr sz="1100" spc="-30" dirty="0">
                <a:latin typeface="Georgia"/>
                <a:cs typeface="Georgia"/>
              </a:rPr>
              <a:t>may</a:t>
            </a:r>
            <a:r>
              <a:rPr sz="1100" spc="-25" dirty="0">
                <a:latin typeface="Georgia"/>
                <a:cs typeface="Georgia"/>
              </a:rPr>
              <a:t> </a:t>
            </a:r>
            <a:r>
              <a:rPr sz="1100" spc="-20" dirty="0">
                <a:latin typeface="Georgia"/>
                <a:cs typeface="Georgia"/>
              </a:rPr>
              <a:t>be </a:t>
            </a:r>
            <a:r>
              <a:rPr sz="1100" spc="-15" dirty="0">
                <a:latin typeface="Georgia"/>
                <a:cs typeface="Georgia"/>
              </a:rPr>
              <a:t>a </a:t>
            </a:r>
            <a:r>
              <a:rPr sz="1100" spc="-30" dirty="0">
                <a:latin typeface="Georgia"/>
                <a:cs typeface="Georgia"/>
              </a:rPr>
              <a:t>position</a:t>
            </a:r>
            <a:r>
              <a:rPr sz="1100" spc="-25" dirty="0">
                <a:latin typeface="Georgia"/>
                <a:cs typeface="Georgia"/>
              </a:rPr>
              <a:t> </a:t>
            </a:r>
            <a:r>
              <a:rPr sz="1100" spc="-35" dirty="0">
                <a:latin typeface="Georgia"/>
                <a:cs typeface="Georgia"/>
              </a:rPr>
              <a:t>based</a:t>
            </a:r>
            <a:r>
              <a:rPr sz="1100" spc="-30" dirty="0">
                <a:latin typeface="Georgia"/>
                <a:cs typeface="Georgia"/>
              </a:rPr>
              <a:t> </a:t>
            </a:r>
            <a:r>
              <a:rPr sz="1100" spc="-50" dirty="0">
                <a:latin typeface="Georgia"/>
                <a:cs typeface="Georgia"/>
              </a:rPr>
              <a:t>on</a:t>
            </a:r>
            <a:r>
              <a:rPr sz="1100" spc="165" dirty="0">
                <a:latin typeface="Georgia"/>
                <a:cs typeface="Georgia"/>
              </a:rPr>
              <a:t> </a:t>
            </a:r>
            <a:r>
              <a:rPr sz="1100" spc="-30" dirty="0">
                <a:latin typeface="Georgia"/>
                <a:cs typeface="Georgia"/>
              </a:rPr>
              <a:t>physical </a:t>
            </a:r>
            <a:r>
              <a:rPr sz="1100" spc="-25" dirty="0">
                <a:latin typeface="Georgia"/>
                <a:cs typeface="Georgia"/>
              </a:rPr>
              <a:t> </a:t>
            </a:r>
            <a:r>
              <a:rPr sz="1100" spc="-30" dirty="0">
                <a:latin typeface="Georgia"/>
                <a:cs typeface="Georgia"/>
              </a:rPr>
              <a:t>placement.</a:t>
            </a:r>
            <a:r>
              <a:rPr sz="1100" spc="-5" dirty="0">
                <a:latin typeface="Georgia"/>
                <a:cs typeface="Georgia"/>
              </a:rPr>
              <a:t> </a:t>
            </a:r>
            <a:r>
              <a:rPr sz="1100" spc="-45" dirty="0">
                <a:latin typeface="Georgia"/>
                <a:cs typeface="Georgia"/>
              </a:rPr>
              <a:t>In</a:t>
            </a:r>
            <a:r>
              <a:rPr sz="1100" spc="95" dirty="0">
                <a:latin typeface="Georgia"/>
                <a:cs typeface="Georgia"/>
              </a:rPr>
              <a:t> </a:t>
            </a:r>
            <a:r>
              <a:rPr sz="1100" spc="-45" dirty="0">
                <a:latin typeface="Georgia"/>
                <a:cs typeface="Georgia"/>
              </a:rPr>
              <a:t>such</a:t>
            </a:r>
            <a:r>
              <a:rPr sz="1100" spc="100" dirty="0">
                <a:latin typeface="Georgia"/>
                <a:cs typeface="Georgia"/>
              </a:rPr>
              <a:t> </a:t>
            </a:r>
            <a:r>
              <a:rPr sz="1100" spc="-30" dirty="0">
                <a:latin typeface="Georgia"/>
                <a:cs typeface="Georgia"/>
              </a:rPr>
              <a:t>cases,</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timestamp</a:t>
            </a:r>
            <a:r>
              <a:rPr sz="1100" spc="100" dirty="0">
                <a:latin typeface="Georgia"/>
                <a:cs typeface="Georgia"/>
              </a:rPr>
              <a:t> </a:t>
            </a:r>
            <a:r>
              <a:rPr sz="1100" spc="-30" dirty="0">
                <a:latin typeface="Georgia"/>
                <a:cs typeface="Georgia"/>
              </a:rPr>
              <a:t>may</a:t>
            </a:r>
            <a:r>
              <a:rPr sz="1100" spc="100" dirty="0">
                <a:latin typeface="Georgia"/>
                <a:cs typeface="Georgia"/>
              </a:rPr>
              <a:t> </a:t>
            </a:r>
            <a:r>
              <a:rPr sz="1100" spc="-20" dirty="0">
                <a:latin typeface="Georgia"/>
                <a:cs typeface="Georgia"/>
              </a:rPr>
              <a:t>be</a:t>
            </a:r>
            <a:r>
              <a:rPr sz="1100" spc="100" dirty="0">
                <a:latin typeface="Georgia"/>
                <a:cs typeface="Georgia"/>
              </a:rPr>
              <a:t> </a:t>
            </a:r>
            <a:r>
              <a:rPr sz="1100" spc="-35" dirty="0">
                <a:latin typeface="Georgia"/>
                <a:cs typeface="Georgia"/>
              </a:rPr>
              <a:t>replaced</a:t>
            </a:r>
            <a:r>
              <a:rPr sz="1100" spc="100" dirty="0">
                <a:latin typeface="Georgia"/>
                <a:cs typeface="Georgia"/>
              </a:rPr>
              <a:t> </a:t>
            </a:r>
            <a:r>
              <a:rPr sz="1100" spc="-10" dirty="0">
                <a:latin typeface="Georgia"/>
                <a:cs typeface="Georgia"/>
              </a:rPr>
              <a:t>by</a:t>
            </a:r>
            <a:r>
              <a:rPr sz="1100" spc="100" dirty="0">
                <a:latin typeface="Georgia"/>
                <a:cs typeface="Georgia"/>
              </a:rPr>
              <a:t> </a:t>
            </a:r>
            <a:r>
              <a:rPr sz="1100" spc="-30" dirty="0">
                <a:latin typeface="Georgia"/>
                <a:cs typeface="Georgia"/>
              </a:rPr>
              <a:t>an</a:t>
            </a:r>
            <a:r>
              <a:rPr sz="1100" spc="95" dirty="0">
                <a:latin typeface="Georgia"/>
                <a:cs typeface="Georgia"/>
              </a:rPr>
              <a:t> </a:t>
            </a:r>
            <a:r>
              <a:rPr sz="1100" spc="-30" dirty="0">
                <a:latin typeface="Georgia"/>
                <a:cs typeface="Georgia"/>
              </a:rPr>
              <a:t>index</a:t>
            </a:r>
            <a:r>
              <a:rPr sz="1100" spc="100" dirty="0">
                <a:latin typeface="Georgia"/>
                <a:cs typeface="Georgia"/>
              </a:rPr>
              <a:t> </a:t>
            </a:r>
            <a:r>
              <a:rPr sz="1100" spc="-40" dirty="0">
                <a:latin typeface="Georgia"/>
                <a:cs typeface="Georgia"/>
              </a:rPr>
              <a:t>representing </a:t>
            </a:r>
            <a:r>
              <a:rPr sz="1100" spc="-254" dirty="0">
                <a:latin typeface="Georgia"/>
                <a:cs typeface="Georgia"/>
              </a:rPr>
              <a:t> </a:t>
            </a:r>
            <a:r>
              <a:rPr sz="1100" spc="-20" dirty="0">
                <a:latin typeface="Georgia"/>
                <a:cs typeface="Georgia"/>
              </a:rPr>
              <a:t>the</a:t>
            </a:r>
            <a:r>
              <a:rPr sz="1100" spc="90" dirty="0">
                <a:latin typeface="Georgia"/>
                <a:cs typeface="Georgia"/>
              </a:rPr>
              <a:t> </a:t>
            </a:r>
            <a:r>
              <a:rPr sz="1100" spc="-25" dirty="0">
                <a:latin typeface="Georgia"/>
                <a:cs typeface="Georgia"/>
              </a:rPr>
              <a:t>position</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value</a:t>
            </a:r>
            <a:r>
              <a:rPr sz="1100" spc="95" dirty="0">
                <a:latin typeface="Georgia"/>
                <a:cs typeface="Georgia"/>
              </a:rPr>
              <a:t> </a:t>
            </a:r>
            <a:r>
              <a:rPr sz="1100" spc="-35" dirty="0">
                <a:latin typeface="Georgia"/>
                <a:cs typeface="Georgia"/>
              </a:rPr>
              <a:t>in</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Georgia"/>
                <a:cs typeface="Georgia"/>
              </a:rPr>
              <a:t>string,</a:t>
            </a:r>
            <a:r>
              <a:rPr sz="1100" spc="95" dirty="0">
                <a:latin typeface="Georgia"/>
                <a:cs typeface="Georgia"/>
              </a:rPr>
              <a:t> </a:t>
            </a:r>
            <a:r>
              <a:rPr sz="1100" spc="-15" dirty="0">
                <a:latin typeface="Georgia"/>
                <a:cs typeface="Georgia"/>
              </a:rPr>
              <a:t>starting</a:t>
            </a:r>
            <a:r>
              <a:rPr sz="1100" spc="95" dirty="0">
                <a:latin typeface="Georgia"/>
                <a:cs typeface="Georgia"/>
              </a:rPr>
              <a:t> </a:t>
            </a:r>
            <a:r>
              <a:rPr sz="1100" spc="15" dirty="0">
                <a:latin typeface="Georgia"/>
                <a:cs typeface="Georgia"/>
              </a:rPr>
              <a:t>at</a:t>
            </a:r>
            <a:r>
              <a:rPr sz="1100" spc="95" dirty="0">
                <a:latin typeface="Georgia"/>
                <a:cs typeface="Georgia"/>
              </a:rPr>
              <a:t> </a:t>
            </a:r>
            <a:r>
              <a:rPr sz="1100" spc="-15" dirty="0">
                <a:latin typeface="Calibri"/>
                <a:cs typeface="Calibri"/>
              </a:rPr>
              <a:t>0</a:t>
            </a:r>
            <a:r>
              <a:rPr sz="1100" spc="110" dirty="0">
                <a:latin typeface="Calibri"/>
                <a:cs typeface="Calibri"/>
              </a:rPr>
              <a:t> </a:t>
            </a:r>
            <a:r>
              <a:rPr sz="1100" spc="-40" dirty="0">
                <a:latin typeface="Georgia"/>
                <a:cs typeface="Georgia"/>
              </a:rPr>
              <a:t>or</a:t>
            </a:r>
            <a:r>
              <a:rPr sz="1100" spc="95" dirty="0">
                <a:latin typeface="Georgia"/>
                <a:cs typeface="Georgia"/>
              </a:rPr>
              <a:t> </a:t>
            </a:r>
            <a:r>
              <a:rPr sz="1100" spc="-10" dirty="0">
                <a:latin typeface="Calibri"/>
                <a:cs typeface="Calibri"/>
              </a:rPr>
              <a:t>1</a:t>
            </a:r>
            <a:r>
              <a:rPr sz="1100" spc="-10" dirty="0">
                <a:latin typeface="Georgia"/>
                <a:cs typeface="Georgia"/>
              </a:rPr>
              <a:t>.</a:t>
            </a:r>
            <a:r>
              <a:rPr sz="1100" spc="215" dirty="0">
                <a:latin typeface="Georgia"/>
                <a:cs typeface="Georgia"/>
              </a:rPr>
              <a:t> </a:t>
            </a:r>
            <a:r>
              <a:rPr sz="1100" spc="-25" dirty="0">
                <a:latin typeface="Georgia"/>
                <a:cs typeface="Georgia"/>
              </a:rPr>
              <a:t>Examples:</a:t>
            </a:r>
            <a:endParaRPr sz="1100">
              <a:latin typeface="Georgia"/>
              <a:cs typeface="Georgia"/>
            </a:endParaRPr>
          </a:p>
          <a:p>
            <a:pPr marL="289560" marR="89535">
              <a:lnSpc>
                <a:spcPts val="1019"/>
              </a:lnSpc>
              <a:spcBef>
                <a:spcPts val="459"/>
              </a:spcBef>
            </a:pPr>
            <a:r>
              <a:rPr sz="1000" i="1" spc="40" dirty="0">
                <a:latin typeface="Times New Roman"/>
                <a:cs typeface="Times New Roman"/>
              </a:rPr>
              <a:t>Event</a:t>
            </a:r>
            <a:r>
              <a:rPr sz="1000" i="1" spc="110" dirty="0">
                <a:latin typeface="Times New Roman"/>
                <a:cs typeface="Times New Roman"/>
              </a:rPr>
              <a:t> </a:t>
            </a:r>
            <a:r>
              <a:rPr sz="1000" i="1" spc="-15" dirty="0">
                <a:latin typeface="Times New Roman"/>
                <a:cs typeface="Times New Roman"/>
              </a:rPr>
              <a:t>logs</a:t>
            </a:r>
            <a:r>
              <a:rPr sz="1000" spc="-15" dirty="0">
                <a:latin typeface="Georgia"/>
                <a:cs typeface="Georgia"/>
              </a:rPr>
              <a:t>:</a:t>
            </a:r>
            <a:r>
              <a:rPr sz="1000" spc="200" dirty="0">
                <a:latin typeface="Georgia"/>
                <a:cs typeface="Georgia"/>
              </a:rPr>
              <a:t> </a:t>
            </a:r>
            <a:r>
              <a:rPr sz="1000" spc="75" dirty="0">
                <a:latin typeface="Georgia"/>
                <a:cs typeface="Georgia"/>
              </a:rPr>
              <a:t>A</a:t>
            </a:r>
            <a:r>
              <a:rPr sz="1000" spc="100" dirty="0">
                <a:latin typeface="Georgia"/>
                <a:cs typeface="Georgia"/>
              </a:rPr>
              <a:t> </a:t>
            </a:r>
            <a:r>
              <a:rPr sz="1000" spc="-25" dirty="0">
                <a:latin typeface="Georgia"/>
                <a:cs typeface="Georgia"/>
              </a:rPr>
              <a:t>wide</a:t>
            </a:r>
            <a:r>
              <a:rPr sz="1000" spc="95" dirty="0">
                <a:latin typeface="Georgia"/>
                <a:cs typeface="Georgia"/>
              </a:rPr>
              <a:t> </a:t>
            </a:r>
            <a:r>
              <a:rPr sz="1000" spc="-15" dirty="0">
                <a:latin typeface="Georgia"/>
                <a:cs typeface="Georgia"/>
              </a:rPr>
              <a:t>variety</a:t>
            </a:r>
            <a:r>
              <a:rPr sz="1000" spc="95" dirty="0">
                <a:latin typeface="Georgia"/>
                <a:cs typeface="Georgia"/>
              </a:rPr>
              <a:t> </a:t>
            </a:r>
            <a:r>
              <a:rPr sz="1000" spc="-35" dirty="0">
                <a:latin typeface="Georgia"/>
                <a:cs typeface="Georgia"/>
              </a:rPr>
              <a:t>of</a:t>
            </a:r>
            <a:r>
              <a:rPr sz="1000" spc="95" dirty="0">
                <a:latin typeface="Georgia"/>
                <a:cs typeface="Georgia"/>
              </a:rPr>
              <a:t> </a:t>
            </a:r>
            <a:r>
              <a:rPr sz="1000" spc="-25" dirty="0">
                <a:latin typeface="Georgia"/>
                <a:cs typeface="Georgia"/>
              </a:rPr>
              <a:t>computer</a:t>
            </a:r>
            <a:r>
              <a:rPr sz="1000" spc="95" dirty="0">
                <a:latin typeface="Georgia"/>
                <a:cs typeface="Georgia"/>
              </a:rPr>
              <a:t> </a:t>
            </a:r>
            <a:r>
              <a:rPr sz="1000" spc="-20" dirty="0">
                <a:latin typeface="Georgia"/>
                <a:cs typeface="Georgia"/>
              </a:rPr>
              <a:t>systems,</a:t>
            </a:r>
            <a:r>
              <a:rPr sz="1000" spc="95" dirty="0">
                <a:latin typeface="Georgia"/>
                <a:cs typeface="Georgia"/>
              </a:rPr>
              <a:t> </a:t>
            </a:r>
            <a:r>
              <a:rPr sz="1000" spc="-30" dirty="0">
                <a:latin typeface="Georgia"/>
                <a:cs typeface="Georgia"/>
              </a:rPr>
              <a:t>Web</a:t>
            </a:r>
            <a:r>
              <a:rPr sz="1000" spc="95" dirty="0">
                <a:latin typeface="Georgia"/>
                <a:cs typeface="Georgia"/>
              </a:rPr>
              <a:t> </a:t>
            </a:r>
            <a:r>
              <a:rPr sz="1000" spc="-30" dirty="0">
                <a:latin typeface="Georgia"/>
                <a:cs typeface="Georgia"/>
              </a:rPr>
              <a:t>servers</a:t>
            </a:r>
            <a:r>
              <a:rPr sz="1000" spc="95" dirty="0">
                <a:latin typeface="Georgia"/>
                <a:cs typeface="Georgia"/>
              </a:rPr>
              <a:t> </a:t>
            </a:r>
            <a:r>
              <a:rPr sz="1000" spc="-15" dirty="0">
                <a:latin typeface="Georgia"/>
                <a:cs typeface="Georgia"/>
              </a:rPr>
              <a:t>create</a:t>
            </a:r>
            <a:r>
              <a:rPr sz="1000" spc="95" dirty="0">
                <a:latin typeface="Georgia"/>
                <a:cs typeface="Georgia"/>
              </a:rPr>
              <a:t> </a:t>
            </a:r>
            <a:r>
              <a:rPr sz="1000" spc="-25" dirty="0">
                <a:latin typeface="Georgia"/>
                <a:cs typeface="Georgia"/>
              </a:rPr>
              <a:t>event</a:t>
            </a:r>
            <a:r>
              <a:rPr sz="1000" spc="100" dirty="0">
                <a:latin typeface="Georgia"/>
                <a:cs typeface="Georgia"/>
              </a:rPr>
              <a:t> </a:t>
            </a:r>
            <a:r>
              <a:rPr sz="1000" spc="-30" dirty="0">
                <a:latin typeface="Georgia"/>
                <a:cs typeface="Georgia"/>
              </a:rPr>
              <a:t>logs</a:t>
            </a:r>
            <a:r>
              <a:rPr sz="1000" spc="95" dirty="0">
                <a:latin typeface="Georgia"/>
                <a:cs typeface="Georgia"/>
              </a:rPr>
              <a:t> </a:t>
            </a:r>
            <a:r>
              <a:rPr sz="1000" spc="-45" dirty="0">
                <a:latin typeface="Georgia"/>
                <a:cs typeface="Georgia"/>
              </a:rPr>
              <a:t>on</a:t>
            </a:r>
            <a:r>
              <a:rPr sz="1000" spc="95" dirty="0">
                <a:latin typeface="Georgia"/>
                <a:cs typeface="Georgia"/>
              </a:rPr>
              <a:t> </a:t>
            </a:r>
            <a:r>
              <a:rPr sz="1000" spc="-15" dirty="0">
                <a:latin typeface="Georgia"/>
                <a:cs typeface="Georgia"/>
              </a:rPr>
              <a:t>the </a:t>
            </a:r>
            <a:r>
              <a:rPr sz="1000" spc="-225" dirty="0">
                <a:latin typeface="Georgia"/>
                <a:cs typeface="Georgia"/>
              </a:rPr>
              <a:t> </a:t>
            </a:r>
            <a:r>
              <a:rPr sz="1000" spc="-25" dirty="0">
                <a:latin typeface="Georgia"/>
                <a:cs typeface="Georgia"/>
              </a:rPr>
              <a:t>basis</a:t>
            </a:r>
            <a:r>
              <a:rPr sz="1000" spc="-20" dirty="0">
                <a:latin typeface="Georgia"/>
                <a:cs typeface="Georgia"/>
              </a:rPr>
              <a:t> </a:t>
            </a:r>
            <a:r>
              <a:rPr sz="1000" spc="-35" dirty="0">
                <a:latin typeface="Georgia"/>
                <a:cs typeface="Georgia"/>
              </a:rPr>
              <a:t>of</a:t>
            </a:r>
            <a:r>
              <a:rPr sz="1000" spc="-30" dirty="0">
                <a:latin typeface="Georgia"/>
                <a:cs typeface="Georgia"/>
              </a:rPr>
              <a:t> </a:t>
            </a:r>
            <a:r>
              <a:rPr sz="1000" spc="-35" dirty="0">
                <a:latin typeface="Georgia"/>
                <a:cs typeface="Georgia"/>
              </a:rPr>
              <a:t>user</a:t>
            </a:r>
            <a:r>
              <a:rPr sz="1000" spc="-30" dirty="0">
                <a:latin typeface="Georgia"/>
                <a:cs typeface="Georgia"/>
              </a:rPr>
              <a:t> </a:t>
            </a:r>
            <a:r>
              <a:rPr sz="1000" spc="-5" dirty="0">
                <a:latin typeface="Georgia"/>
                <a:cs typeface="Georgia"/>
              </a:rPr>
              <a:t>activity.</a:t>
            </a:r>
            <a:r>
              <a:rPr sz="1000" dirty="0">
                <a:latin typeface="Georgia"/>
                <a:cs typeface="Georgia"/>
              </a:rPr>
              <a:t> </a:t>
            </a:r>
            <a:r>
              <a:rPr sz="1000" spc="15" dirty="0">
                <a:latin typeface="Georgia"/>
                <a:cs typeface="Georgia"/>
              </a:rPr>
              <a:t>An </a:t>
            </a:r>
            <a:r>
              <a:rPr sz="1000" spc="-25" dirty="0">
                <a:latin typeface="Georgia"/>
                <a:cs typeface="Georgia"/>
              </a:rPr>
              <a:t>example</a:t>
            </a:r>
            <a:r>
              <a:rPr sz="1000" spc="-20" dirty="0">
                <a:latin typeface="Georgia"/>
                <a:cs typeface="Georgia"/>
              </a:rPr>
              <a:t> </a:t>
            </a:r>
            <a:r>
              <a:rPr sz="1000" spc="-35" dirty="0">
                <a:latin typeface="Georgia"/>
                <a:cs typeface="Georgia"/>
              </a:rPr>
              <a:t>of</a:t>
            </a:r>
            <a:r>
              <a:rPr sz="1000" spc="-30" dirty="0">
                <a:latin typeface="Georgia"/>
                <a:cs typeface="Georgia"/>
              </a:rPr>
              <a:t> </a:t>
            </a:r>
            <a:r>
              <a:rPr sz="1000" spc="-25" dirty="0">
                <a:latin typeface="Georgia"/>
                <a:cs typeface="Georgia"/>
              </a:rPr>
              <a:t>an</a:t>
            </a:r>
            <a:r>
              <a:rPr sz="1000" spc="-20" dirty="0">
                <a:latin typeface="Georgia"/>
                <a:cs typeface="Georgia"/>
              </a:rPr>
              <a:t> </a:t>
            </a:r>
            <a:r>
              <a:rPr sz="1000" spc="-25" dirty="0">
                <a:latin typeface="Georgia"/>
                <a:cs typeface="Georgia"/>
              </a:rPr>
              <a:t>event</a:t>
            </a:r>
            <a:r>
              <a:rPr sz="1000" spc="-20" dirty="0">
                <a:latin typeface="Georgia"/>
                <a:cs typeface="Georgia"/>
              </a:rPr>
              <a:t> </a:t>
            </a:r>
            <a:r>
              <a:rPr sz="1000" spc="-25" dirty="0">
                <a:latin typeface="Georgia"/>
                <a:cs typeface="Georgia"/>
              </a:rPr>
              <a:t>log</a:t>
            </a:r>
            <a:r>
              <a:rPr sz="1000" spc="-20" dirty="0">
                <a:latin typeface="Georgia"/>
                <a:cs typeface="Georgia"/>
              </a:rPr>
              <a:t> </a:t>
            </a:r>
            <a:r>
              <a:rPr sz="1000" spc="-35" dirty="0">
                <a:latin typeface="Georgia"/>
                <a:cs typeface="Georgia"/>
              </a:rPr>
              <a:t>is</a:t>
            </a:r>
            <a:r>
              <a:rPr sz="1000" spc="-30" dirty="0">
                <a:latin typeface="Georgia"/>
                <a:cs typeface="Georgia"/>
              </a:rPr>
              <a:t> </a:t>
            </a:r>
            <a:r>
              <a:rPr sz="1000" spc="-10" dirty="0">
                <a:latin typeface="Georgia"/>
                <a:cs typeface="Georgia"/>
              </a:rPr>
              <a:t>a </a:t>
            </a:r>
            <a:r>
              <a:rPr sz="1000" spc="-35" dirty="0">
                <a:latin typeface="Georgia"/>
                <a:cs typeface="Georgia"/>
              </a:rPr>
              <a:t>sequence</a:t>
            </a:r>
            <a:r>
              <a:rPr sz="1000" spc="-30" dirty="0">
                <a:latin typeface="Georgia"/>
                <a:cs typeface="Georgia"/>
              </a:rPr>
              <a:t> </a:t>
            </a:r>
            <a:r>
              <a:rPr sz="1000" spc="-35" dirty="0">
                <a:latin typeface="Georgia"/>
                <a:cs typeface="Georgia"/>
              </a:rPr>
              <a:t>of</a:t>
            </a:r>
            <a:r>
              <a:rPr sz="1000" spc="-30" dirty="0">
                <a:latin typeface="Georgia"/>
                <a:cs typeface="Georgia"/>
              </a:rPr>
              <a:t> </a:t>
            </a:r>
            <a:r>
              <a:rPr sz="1000" spc="-35" dirty="0">
                <a:latin typeface="Georgia"/>
                <a:cs typeface="Georgia"/>
              </a:rPr>
              <a:t>user</a:t>
            </a:r>
            <a:r>
              <a:rPr sz="1000" spc="-30" dirty="0">
                <a:latin typeface="Georgia"/>
                <a:cs typeface="Georgia"/>
              </a:rPr>
              <a:t> </a:t>
            </a:r>
            <a:r>
              <a:rPr sz="1000" spc="-20" dirty="0">
                <a:latin typeface="Georgia"/>
                <a:cs typeface="Georgia"/>
              </a:rPr>
              <a:t>actions </a:t>
            </a:r>
            <a:r>
              <a:rPr sz="1000" spc="15" dirty="0">
                <a:latin typeface="Georgia"/>
                <a:cs typeface="Georgia"/>
              </a:rPr>
              <a:t>at </a:t>
            </a:r>
            <a:r>
              <a:rPr sz="1000" spc="-10" dirty="0">
                <a:latin typeface="Georgia"/>
                <a:cs typeface="Georgia"/>
              </a:rPr>
              <a:t>a </a:t>
            </a:r>
            <a:r>
              <a:rPr sz="1000" spc="-5" dirty="0">
                <a:latin typeface="Georgia"/>
                <a:cs typeface="Georgia"/>
              </a:rPr>
              <a:t> </a:t>
            </a:r>
            <a:r>
              <a:rPr sz="1000" spc="-25" dirty="0">
                <a:latin typeface="Georgia"/>
                <a:cs typeface="Georgia"/>
              </a:rPr>
              <a:t>financial</a:t>
            </a:r>
            <a:r>
              <a:rPr sz="1000" spc="85" dirty="0">
                <a:latin typeface="Georgia"/>
                <a:cs typeface="Georgia"/>
              </a:rPr>
              <a:t> </a:t>
            </a:r>
            <a:r>
              <a:rPr sz="1000" spc="-30" dirty="0">
                <a:latin typeface="Georgia"/>
                <a:cs typeface="Georgia"/>
              </a:rPr>
              <a:t>Web</a:t>
            </a:r>
            <a:r>
              <a:rPr sz="1000" spc="90" dirty="0">
                <a:latin typeface="Georgia"/>
                <a:cs typeface="Georgia"/>
              </a:rPr>
              <a:t> </a:t>
            </a:r>
            <a:r>
              <a:rPr sz="1000" spc="-20" dirty="0">
                <a:latin typeface="Georgia"/>
                <a:cs typeface="Georgia"/>
              </a:rPr>
              <a:t>site:</a:t>
            </a:r>
            <a:endParaRPr sz="1000">
              <a:latin typeface="Georgia"/>
              <a:cs typeface="Georgia"/>
            </a:endParaRPr>
          </a:p>
          <a:p>
            <a:pPr marL="289560">
              <a:lnSpc>
                <a:spcPct val="100000"/>
              </a:lnSpc>
              <a:spcBef>
                <a:spcPts val="90"/>
              </a:spcBef>
            </a:pPr>
            <a:r>
              <a:rPr sz="1000" spc="15" dirty="0">
                <a:latin typeface="SimSun"/>
                <a:cs typeface="SimSun"/>
              </a:rPr>
              <a:t>Login</a:t>
            </a:r>
            <a:r>
              <a:rPr sz="1000" spc="25" dirty="0">
                <a:latin typeface="SimSun"/>
                <a:cs typeface="SimSun"/>
              </a:rPr>
              <a:t> </a:t>
            </a:r>
            <a:r>
              <a:rPr sz="1000" spc="15" dirty="0">
                <a:latin typeface="SimSun"/>
                <a:cs typeface="SimSun"/>
              </a:rPr>
              <a:t>Password</a:t>
            </a:r>
            <a:r>
              <a:rPr sz="1000" spc="30" dirty="0">
                <a:latin typeface="SimSun"/>
                <a:cs typeface="SimSun"/>
              </a:rPr>
              <a:t> </a:t>
            </a:r>
            <a:r>
              <a:rPr sz="1000" spc="15" dirty="0">
                <a:latin typeface="SimSun"/>
                <a:cs typeface="SimSun"/>
              </a:rPr>
              <a:t>Login</a:t>
            </a:r>
            <a:r>
              <a:rPr sz="1000" spc="25" dirty="0">
                <a:latin typeface="SimSun"/>
                <a:cs typeface="SimSun"/>
              </a:rPr>
              <a:t> </a:t>
            </a:r>
            <a:r>
              <a:rPr sz="1000" spc="15" dirty="0">
                <a:latin typeface="SimSun"/>
                <a:cs typeface="SimSun"/>
              </a:rPr>
              <a:t>Password</a:t>
            </a:r>
            <a:r>
              <a:rPr sz="1000" spc="30" dirty="0">
                <a:latin typeface="SimSun"/>
                <a:cs typeface="SimSun"/>
              </a:rPr>
              <a:t> </a:t>
            </a:r>
            <a:r>
              <a:rPr sz="1000" spc="15" dirty="0">
                <a:latin typeface="SimSun"/>
                <a:cs typeface="SimSun"/>
              </a:rPr>
              <a:t>Login</a:t>
            </a:r>
            <a:r>
              <a:rPr sz="1000" spc="30" dirty="0">
                <a:latin typeface="SimSun"/>
                <a:cs typeface="SimSun"/>
              </a:rPr>
              <a:t> </a:t>
            </a:r>
            <a:r>
              <a:rPr sz="1000" spc="15" dirty="0">
                <a:latin typeface="SimSun"/>
                <a:cs typeface="SimSun"/>
              </a:rPr>
              <a:t>Password</a:t>
            </a:r>
            <a:r>
              <a:rPr sz="1000" spc="25" dirty="0">
                <a:latin typeface="SimSun"/>
                <a:cs typeface="SimSun"/>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endParaRPr sz="1000">
              <a:latin typeface="Calibri"/>
              <a:cs typeface="Calibri"/>
            </a:endParaRPr>
          </a:p>
          <a:p>
            <a:pPr marL="289560" marR="41910">
              <a:lnSpc>
                <a:spcPts val="1019"/>
              </a:lnSpc>
              <a:spcBef>
                <a:spcPts val="284"/>
              </a:spcBef>
            </a:pPr>
            <a:r>
              <a:rPr sz="1000" dirty="0">
                <a:latin typeface="Georgia"/>
                <a:cs typeface="Georgia"/>
              </a:rPr>
              <a:t>This</a:t>
            </a:r>
            <a:r>
              <a:rPr sz="1000" spc="95" dirty="0">
                <a:latin typeface="Georgia"/>
                <a:cs typeface="Georgia"/>
              </a:rPr>
              <a:t> </a:t>
            </a:r>
            <a:r>
              <a:rPr sz="1000" spc="-10" dirty="0">
                <a:latin typeface="Georgia"/>
                <a:cs typeface="Georgia"/>
              </a:rPr>
              <a:t>particular</a:t>
            </a:r>
            <a:r>
              <a:rPr sz="1000" spc="95" dirty="0">
                <a:latin typeface="Georgia"/>
                <a:cs typeface="Georgia"/>
              </a:rPr>
              <a:t> </a:t>
            </a:r>
            <a:r>
              <a:rPr sz="1000" spc="-35" dirty="0">
                <a:latin typeface="Georgia"/>
                <a:cs typeface="Georgia"/>
              </a:rPr>
              <a:t>sequence</a:t>
            </a:r>
            <a:r>
              <a:rPr sz="1000" spc="95" dirty="0">
                <a:latin typeface="Georgia"/>
                <a:cs typeface="Georgia"/>
              </a:rPr>
              <a:t> </a:t>
            </a:r>
            <a:r>
              <a:rPr sz="1000" spc="-20" dirty="0">
                <a:latin typeface="Georgia"/>
                <a:cs typeface="Georgia"/>
              </a:rPr>
              <a:t>may</a:t>
            </a:r>
            <a:r>
              <a:rPr sz="1000" spc="95" dirty="0">
                <a:latin typeface="Georgia"/>
                <a:cs typeface="Georgia"/>
              </a:rPr>
              <a:t> </a:t>
            </a:r>
            <a:r>
              <a:rPr sz="1000" spc="-35" dirty="0">
                <a:latin typeface="Georgia"/>
                <a:cs typeface="Georgia"/>
              </a:rPr>
              <a:t>represent</a:t>
            </a:r>
            <a:r>
              <a:rPr sz="1000" spc="95" dirty="0">
                <a:latin typeface="Georgia"/>
                <a:cs typeface="Georgia"/>
              </a:rPr>
              <a:t> </a:t>
            </a:r>
            <a:r>
              <a:rPr sz="1000" spc="-10" dirty="0">
                <a:latin typeface="Georgia"/>
                <a:cs typeface="Georgia"/>
              </a:rPr>
              <a:t>a</a:t>
            </a:r>
            <a:r>
              <a:rPr sz="1000" spc="95" dirty="0">
                <a:latin typeface="Georgia"/>
                <a:cs typeface="Georgia"/>
              </a:rPr>
              <a:t> </a:t>
            </a:r>
            <a:r>
              <a:rPr sz="1000" spc="-30" dirty="0">
                <a:latin typeface="Georgia"/>
                <a:cs typeface="Georgia"/>
              </a:rPr>
              <a:t>scenario</a:t>
            </a:r>
            <a:r>
              <a:rPr sz="1000" spc="95" dirty="0">
                <a:latin typeface="Georgia"/>
                <a:cs typeface="Georgia"/>
              </a:rPr>
              <a:t> </a:t>
            </a:r>
            <a:r>
              <a:rPr sz="1000" spc="-30" dirty="0">
                <a:latin typeface="Georgia"/>
                <a:cs typeface="Georgia"/>
              </a:rPr>
              <a:t>where</a:t>
            </a:r>
            <a:r>
              <a:rPr sz="1000" spc="95" dirty="0">
                <a:latin typeface="Georgia"/>
                <a:cs typeface="Georgia"/>
              </a:rPr>
              <a:t> </a:t>
            </a:r>
            <a:r>
              <a:rPr sz="1000" spc="-10" dirty="0">
                <a:latin typeface="Georgia"/>
                <a:cs typeface="Georgia"/>
              </a:rPr>
              <a:t>a</a:t>
            </a:r>
            <a:r>
              <a:rPr sz="1000" spc="100" dirty="0">
                <a:latin typeface="Georgia"/>
                <a:cs typeface="Georgia"/>
              </a:rPr>
              <a:t> </a:t>
            </a:r>
            <a:r>
              <a:rPr sz="1000" spc="-35" dirty="0">
                <a:latin typeface="Georgia"/>
                <a:cs typeface="Georgia"/>
              </a:rPr>
              <a:t>user</a:t>
            </a:r>
            <a:r>
              <a:rPr sz="1000" spc="95" dirty="0">
                <a:latin typeface="Georgia"/>
                <a:cs typeface="Georgia"/>
              </a:rPr>
              <a:t> </a:t>
            </a:r>
            <a:r>
              <a:rPr sz="1000" spc="-35" dirty="0">
                <a:latin typeface="Georgia"/>
                <a:cs typeface="Georgia"/>
              </a:rPr>
              <a:t>is</a:t>
            </a:r>
            <a:r>
              <a:rPr sz="1000" spc="95" dirty="0">
                <a:latin typeface="Georgia"/>
                <a:cs typeface="Georgia"/>
              </a:rPr>
              <a:t> </a:t>
            </a:r>
            <a:r>
              <a:rPr sz="1000" spc="-10" dirty="0">
                <a:latin typeface="Georgia"/>
                <a:cs typeface="Georgia"/>
              </a:rPr>
              <a:t>attempting</a:t>
            </a:r>
            <a:r>
              <a:rPr sz="1000" spc="95" dirty="0">
                <a:latin typeface="Georgia"/>
                <a:cs typeface="Georgia"/>
              </a:rPr>
              <a:t> </a:t>
            </a:r>
            <a:r>
              <a:rPr sz="1000" spc="-5" dirty="0">
                <a:latin typeface="Georgia"/>
                <a:cs typeface="Georgia"/>
              </a:rPr>
              <a:t>to</a:t>
            </a:r>
            <a:r>
              <a:rPr sz="1000" spc="95" dirty="0">
                <a:latin typeface="Georgia"/>
                <a:cs typeface="Georgia"/>
              </a:rPr>
              <a:t> </a:t>
            </a:r>
            <a:r>
              <a:rPr sz="1000" spc="-20" dirty="0">
                <a:latin typeface="Georgia"/>
                <a:cs typeface="Georgia"/>
              </a:rPr>
              <a:t>break </a:t>
            </a:r>
            <a:r>
              <a:rPr sz="1000" spc="-225" dirty="0">
                <a:latin typeface="Georgia"/>
                <a:cs typeface="Georgia"/>
              </a:rPr>
              <a:t> </a:t>
            </a:r>
            <a:r>
              <a:rPr sz="1000" spc="-25" dirty="0">
                <a:latin typeface="Georgia"/>
                <a:cs typeface="Georgia"/>
              </a:rPr>
              <a:t>into</a:t>
            </a:r>
            <a:r>
              <a:rPr sz="1000" spc="90" dirty="0">
                <a:latin typeface="Georgia"/>
                <a:cs typeface="Georgia"/>
              </a:rPr>
              <a:t> </a:t>
            </a:r>
            <a:r>
              <a:rPr sz="1000" spc="-10" dirty="0">
                <a:latin typeface="Georgia"/>
                <a:cs typeface="Georgia"/>
              </a:rPr>
              <a:t>a</a:t>
            </a:r>
            <a:r>
              <a:rPr sz="1000" spc="90" dirty="0">
                <a:latin typeface="Georgia"/>
                <a:cs typeface="Georgia"/>
              </a:rPr>
              <a:t> </a:t>
            </a:r>
            <a:r>
              <a:rPr sz="1000" spc="-25" dirty="0">
                <a:latin typeface="Georgia"/>
                <a:cs typeface="Georgia"/>
              </a:rPr>
              <a:t>password-protected</a:t>
            </a:r>
            <a:r>
              <a:rPr sz="1000" spc="95" dirty="0">
                <a:latin typeface="Georgia"/>
                <a:cs typeface="Georgia"/>
              </a:rPr>
              <a:t> </a:t>
            </a:r>
            <a:r>
              <a:rPr sz="1000" spc="-15" dirty="0">
                <a:latin typeface="Georgia"/>
                <a:cs typeface="Georgia"/>
              </a:rPr>
              <a:t>system,</a:t>
            </a:r>
            <a:r>
              <a:rPr sz="1000" spc="90" dirty="0">
                <a:latin typeface="Georgia"/>
                <a:cs typeface="Georgia"/>
              </a:rPr>
              <a:t> </a:t>
            </a:r>
            <a:r>
              <a:rPr sz="1000" spc="-25" dirty="0">
                <a:latin typeface="Georgia"/>
                <a:cs typeface="Georgia"/>
              </a:rPr>
              <a:t>and</a:t>
            </a:r>
            <a:r>
              <a:rPr sz="1000" spc="95" dirty="0">
                <a:latin typeface="Georgia"/>
                <a:cs typeface="Georgia"/>
              </a:rPr>
              <a:t> </a:t>
            </a:r>
            <a:r>
              <a:rPr sz="1000" spc="10" dirty="0">
                <a:latin typeface="Georgia"/>
                <a:cs typeface="Georgia"/>
              </a:rPr>
              <a:t>it</a:t>
            </a:r>
            <a:r>
              <a:rPr sz="1000" spc="90" dirty="0">
                <a:latin typeface="Georgia"/>
                <a:cs typeface="Georgia"/>
              </a:rPr>
              <a:t> </a:t>
            </a:r>
            <a:r>
              <a:rPr sz="1000" spc="-20" dirty="0">
                <a:latin typeface="Georgia"/>
                <a:cs typeface="Georgia"/>
              </a:rPr>
              <a:t>may</a:t>
            </a:r>
            <a:r>
              <a:rPr sz="1000" spc="95" dirty="0">
                <a:latin typeface="Georgia"/>
                <a:cs typeface="Georgia"/>
              </a:rPr>
              <a:t> </a:t>
            </a:r>
            <a:r>
              <a:rPr sz="1000" spc="-15" dirty="0">
                <a:latin typeface="Georgia"/>
                <a:cs typeface="Georgia"/>
              </a:rPr>
              <a:t>be</a:t>
            </a:r>
            <a:r>
              <a:rPr sz="1000" spc="90" dirty="0">
                <a:latin typeface="Georgia"/>
                <a:cs typeface="Georgia"/>
              </a:rPr>
              <a:t> </a:t>
            </a:r>
            <a:r>
              <a:rPr sz="1000" spc="-25" dirty="0">
                <a:latin typeface="Georgia"/>
                <a:cs typeface="Georgia"/>
              </a:rPr>
              <a:t>interesting</a:t>
            </a:r>
            <a:r>
              <a:rPr sz="1000" spc="90" dirty="0">
                <a:latin typeface="Georgia"/>
                <a:cs typeface="Georgia"/>
              </a:rPr>
              <a:t> </a:t>
            </a:r>
            <a:r>
              <a:rPr sz="1000" spc="-30" dirty="0">
                <a:latin typeface="Georgia"/>
                <a:cs typeface="Georgia"/>
              </a:rPr>
              <a:t>in</a:t>
            </a:r>
            <a:r>
              <a:rPr sz="1000" spc="95" dirty="0">
                <a:latin typeface="Georgia"/>
                <a:cs typeface="Georgia"/>
              </a:rPr>
              <a:t> </a:t>
            </a:r>
            <a:r>
              <a:rPr sz="1000" spc="-25" dirty="0">
                <a:latin typeface="Georgia"/>
                <a:cs typeface="Georgia"/>
              </a:rPr>
              <a:t>anomaly</a:t>
            </a:r>
            <a:r>
              <a:rPr sz="1000" spc="90" dirty="0">
                <a:latin typeface="Georgia"/>
                <a:cs typeface="Georgia"/>
              </a:rPr>
              <a:t> </a:t>
            </a:r>
            <a:r>
              <a:rPr sz="1000" spc="-15" dirty="0">
                <a:latin typeface="Georgia"/>
                <a:cs typeface="Georgia"/>
              </a:rPr>
              <a:t>detection.</a:t>
            </a:r>
            <a:endParaRPr sz="1000">
              <a:latin typeface="Georgia"/>
              <a:cs typeface="Georgia"/>
            </a:endParaRPr>
          </a:p>
          <a:p>
            <a:pPr marL="289560" marR="29209">
              <a:lnSpc>
                <a:spcPts val="1019"/>
              </a:lnSpc>
              <a:spcBef>
                <a:spcPts val="275"/>
              </a:spcBef>
            </a:pPr>
            <a:r>
              <a:rPr sz="1000" i="1" spc="-5" dirty="0">
                <a:latin typeface="Times New Roman"/>
                <a:cs typeface="Times New Roman"/>
              </a:rPr>
              <a:t>Biological</a:t>
            </a:r>
            <a:r>
              <a:rPr sz="1000" i="1" spc="105" dirty="0">
                <a:latin typeface="Times New Roman"/>
                <a:cs typeface="Times New Roman"/>
              </a:rPr>
              <a:t> </a:t>
            </a:r>
            <a:r>
              <a:rPr sz="1000" i="1" spc="20" dirty="0">
                <a:latin typeface="Times New Roman"/>
                <a:cs typeface="Times New Roman"/>
              </a:rPr>
              <a:t>data</a:t>
            </a:r>
            <a:r>
              <a:rPr sz="1000" spc="20" dirty="0">
                <a:latin typeface="Georgia"/>
                <a:cs typeface="Georgia"/>
              </a:rPr>
              <a:t>:</a:t>
            </a:r>
            <a:r>
              <a:rPr sz="1000" spc="200" dirty="0">
                <a:latin typeface="Georgia"/>
                <a:cs typeface="Georgia"/>
              </a:rPr>
              <a:t> </a:t>
            </a:r>
            <a:r>
              <a:rPr sz="1000" spc="-35" dirty="0">
                <a:latin typeface="Georgia"/>
                <a:cs typeface="Georgia"/>
              </a:rPr>
              <a:t>In</a:t>
            </a:r>
            <a:r>
              <a:rPr sz="1000" spc="90" dirty="0">
                <a:latin typeface="Georgia"/>
                <a:cs typeface="Georgia"/>
              </a:rPr>
              <a:t> </a:t>
            </a:r>
            <a:r>
              <a:rPr sz="1000" spc="-15" dirty="0">
                <a:latin typeface="Georgia"/>
                <a:cs typeface="Georgia"/>
              </a:rPr>
              <a:t>this</a:t>
            </a:r>
            <a:r>
              <a:rPr sz="1000" spc="90" dirty="0">
                <a:latin typeface="Georgia"/>
                <a:cs typeface="Georgia"/>
              </a:rPr>
              <a:t> </a:t>
            </a:r>
            <a:r>
              <a:rPr sz="1000" spc="-20" dirty="0">
                <a:latin typeface="Georgia"/>
                <a:cs typeface="Georgia"/>
              </a:rPr>
              <a:t>case,</a:t>
            </a:r>
            <a:r>
              <a:rPr sz="1000" spc="95" dirty="0">
                <a:latin typeface="Georgia"/>
                <a:cs typeface="Georgia"/>
              </a:rPr>
              <a:t> </a:t>
            </a:r>
            <a:r>
              <a:rPr sz="1000" spc="-15" dirty="0">
                <a:latin typeface="Georgia"/>
                <a:cs typeface="Georgia"/>
              </a:rPr>
              <a:t>the</a:t>
            </a:r>
            <a:r>
              <a:rPr sz="1000" spc="90" dirty="0">
                <a:latin typeface="Georgia"/>
                <a:cs typeface="Georgia"/>
              </a:rPr>
              <a:t> </a:t>
            </a:r>
            <a:r>
              <a:rPr sz="1000" spc="-35" dirty="0">
                <a:latin typeface="Georgia"/>
                <a:cs typeface="Georgia"/>
              </a:rPr>
              <a:t>sequences</a:t>
            </a:r>
            <a:r>
              <a:rPr sz="1000" spc="90" dirty="0">
                <a:latin typeface="Georgia"/>
                <a:cs typeface="Georgia"/>
              </a:rPr>
              <a:t> </a:t>
            </a:r>
            <a:r>
              <a:rPr sz="1000" spc="-20" dirty="0">
                <a:latin typeface="Georgia"/>
                <a:cs typeface="Georgia"/>
              </a:rPr>
              <a:t>may</a:t>
            </a:r>
            <a:r>
              <a:rPr sz="1000" spc="95" dirty="0">
                <a:latin typeface="Georgia"/>
                <a:cs typeface="Georgia"/>
              </a:rPr>
              <a:t> </a:t>
            </a:r>
            <a:r>
              <a:rPr sz="1000" spc="-30" dirty="0">
                <a:latin typeface="Georgia"/>
                <a:cs typeface="Georgia"/>
              </a:rPr>
              <a:t>correspond</a:t>
            </a:r>
            <a:r>
              <a:rPr sz="1000" spc="90" dirty="0">
                <a:latin typeface="Georgia"/>
                <a:cs typeface="Georgia"/>
              </a:rPr>
              <a:t> </a:t>
            </a:r>
            <a:r>
              <a:rPr sz="1000" spc="-5" dirty="0">
                <a:latin typeface="Georgia"/>
                <a:cs typeface="Georgia"/>
              </a:rPr>
              <a:t>to</a:t>
            </a:r>
            <a:r>
              <a:rPr sz="1000" spc="90" dirty="0">
                <a:latin typeface="Georgia"/>
                <a:cs typeface="Georgia"/>
              </a:rPr>
              <a:t> </a:t>
            </a:r>
            <a:r>
              <a:rPr sz="1000" spc="-20" dirty="0">
                <a:latin typeface="Georgia"/>
                <a:cs typeface="Georgia"/>
              </a:rPr>
              <a:t>strings</a:t>
            </a:r>
            <a:r>
              <a:rPr sz="1000" spc="95" dirty="0">
                <a:latin typeface="Georgia"/>
                <a:cs typeface="Georgia"/>
              </a:rPr>
              <a:t> </a:t>
            </a:r>
            <a:r>
              <a:rPr sz="1000" spc="-35" dirty="0">
                <a:latin typeface="Georgia"/>
                <a:cs typeface="Georgia"/>
              </a:rPr>
              <a:t>of</a:t>
            </a:r>
            <a:r>
              <a:rPr sz="1000" spc="90" dirty="0">
                <a:latin typeface="Georgia"/>
                <a:cs typeface="Georgia"/>
              </a:rPr>
              <a:t> </a:t>
            </a:r>
            <a:r>
              <a:rPr sz="1000" spc="-25" dirty="0">
                <a:latin typeface="Georgia"/>
                <a:cs typeface="Georgia"/>
              </a:rPr>
              <a:t>nucleotides</a:t>
            </a:r>
            <a:r>
              <a:rPr sz="1000" spc="90" dirty="0">
                <a:latin typeface="Georgia"/>
                <a:cs typeface="Georgia"/>
              </a:rPr>
              <a:t> </a:t>
            </a:r>
            <a:r>
              <a:rPr sz="1000" spc="-35" dirty="0">
                <a:latin typeface="Georgia"/>
                <a:cs typeface="Georgia"/>
              </a:rPr>
              <a:t>or </a:t>
            </a:r>
            <a:r>
              <a:rPr sz="1000" spc="-225" dirty="0">
                <a:latin typeface="Georgia"/>
                <a:cs typeface="Georgia"/>
              </a:rPr>
              <a:t> </a:t>
            </a:r>
            <a:r>
              <a:rPr sz="1000" spc="-35" dirty="0">
                <a:latin typeface="Georgia"/>
                <a:cs typeface="Georgia"/>
              </a:rPr>
              <a:t>amino</a:t>
            </a:r>
            <a:r>
              <a:rPr sz="1000" spc="-30" dirty="0">
                <a:latin typeface="Georgia"/>
                <a:cs typeface="Georgia"/>
              </a:rPr>
              <a:t> </a:t>
            </a:r>
            <a:r>
              <a:rPr sz="1000" spc="-20" dirty="0">
                <a:latin typeface="Georgia"/>
                <a:cs typeface="Georgia"/>
              </a:rPr>
              <a:t>acids.</a:t>
            </a:r>
            <a:r>
              <a:rPr sz="1000" spc="-15" dirty="0">
                <a:latin typeface="Georgia"/>
                <a:cs typeface="Georgia"/>
              </a:rPr>
              <a:t> </a:t>
            </a:r>
            <a:r>
              <a:rPr sz="1000" spc="10" dirty="0">
                <a:latin typeface="Georgia"/>
                <a:cs typeface="Georgia"/>
              </a:rPr>
              <a:t>The </a:t>
            </a:r>
            <a:r>
              <a:rPr sz="1000" spc="-35" dirty="0">
                <a:latin typeface="Georgia"/>
                <a:cs typeface="Georgia"/>
              </a:rPr>
              <a:t>ordering</a:t>
            </a:r>
            <a:r>
              <a:rPr sz="1000" spc="170" dirty="0">
                <a:latin typeface="Georgia"/>
                <a:cs typeface="Georgia"/>
              </a:rPr>
              <a:t> </a:t>
            </a:r>
            <a:r>
              <a:rPr sz="1000" spc="-35" dirty="0">
                <a:latin typeface="Georgia"/>
                <a:cs typeface="Georgia"/>
              </a:rPr>
              <a:t>of</a:t>
            </a:r>
            <a:r>
              <a:rPr sz="1000" spc="170" dirty="0">
                <a:latin typeface="Georgia"/>
                <a:cs typeface="Georgia"/>
              </a:rPr>
              <a:t> </a:t>
            </a:r>
            <a:r>
              <a:rPr sz="1000" spc="-35" dirty="0">
                <a:latin typeface="Georgia"/>
                <a:cs typeface="Georgia"/>
              </a:rPr>
              <a:t>such</a:t>
            </a:r>
            <a:r>
              <a:rPr sz="1000" spc="170" dirty="0">
                <a:latin typeface="Georgia"/>
                <a:cs typeface="Georgia"/>
              </a:rPr>
              <a:t> </a:t>
            </a:r>
            <a:r>
              <a:rPr sz="1000" spc="-15" dirty="0">
                <a:latin typeface="Georgia"/>
                <a:cs typeface="Georgia"/>
              </a:rPr>
              <a:t>units </a:t>
            </a:r>
            <a:r>
              <a:rPr sz="1000" spc="-30" dirty="0">
                <a:latin typeface="Georgia"/>
                <a:cs typeface="Georgia"/>
              </a:rPr>
              <a:t>provides</a:t>
            </a:r>
            <a:r>
              <a:rPr sz="1000" spc="180" dirty="0">
                <a:latin typeface="Georgia"/>
                <a:cs typeface="Georgia"/>
              </a:rPr>
              <a:t> </a:t>
            </a:r>
            <a:r>
              <a:rPr sz="1000" spc="-30" dirty="0">
                <a:latin typeface="Georgia"/>
                <a:cs typeface="Georgia"/>
              </a:rPr>
              <a:t>information</a:t>
            </a:r>
            <a:r>
              <a:rPr sz="1000" spc="185" dirty="0">
                <a:latin typeface="Georgia"/>
                <a:cs typeface="Georgia"/>
              </a:rPr>
              <a:t> </a:t>
            </a:r>
            <a:r>
              <a:rPr sz="1000" spc="-5" dirty="0">
                <a:latin typeface="Georgia"/>
                <a:cs typeface="Georgia"/>
              </a:rPr>
              <a:t>about </a:t>
            </a:r>
            <a:r>
              <a:rPr sz="1000" spc="-15" dirty="0">
                <a:latin typeface="Georgia"/>
                <a:cs typeface="Georgia"/>
              </a:rPr>
              <a:t>the characteristics </a:t>
            </a:r>
            <a:r>
              <a:rPr sz="1000" spc="-229" dirty="0">
                <a:latin typeface="Georgia"/>
                <a:cs typeface="Georgia"/>
              </a:rPr>
              <a:t> </a:t>
            </a:r>
            <a:r>
              <a:rPr sz="1000" spc="-35" dirty="0">
                <a:latin typeface="Georgia"/>
                <a:cs typeface="Georgia"/>
              </a:rPr>
              <a:t>of</a:t>
            </a:r>
            <a:r>
              <a:rPr sz="1000" spc="-30" dirty="0">
                <a:latin typeface="Georgia"/>
                <a:cs typeface="Georgia"/>
              </a:rPr>
              <a:t> </a:t>
            </a:r>
            <a:r>
              <a:rPr sz="1000" spc="-20" dirty="0">
                <a:latin typeface="Georgia"/>
                <a:cs typeface="Georgia"/>
              </a:rPr>
              <a:t>protein</a:t>
            </a:r>
            <a:r>
              <a:rPr sz="1000" spc="-15" dirty="0">
                <a:latin typeface="Georgia"/>
                <a:cs typeface="Georgia"/>
              </a:rPr>
              <a:t> </a:t>
            </a:r>
            <a:r>
              <a:rPr sz="1000" spc="-20" dirty="0">
                <a:latin typeface="Georgia"/>
                <a:cs typeface="Georgia"/>
              </a:rPr>
              <a:t>function.</a:t>
            </a:r>
            <a:r>
              <a:rPr sz="1000" spc="-15" dirty="0">
                <a:latin typeface="Georgia"/>
                <a:cs typeface="Georgia"/>
              </a:rPr>
              <a:t> Therefore, the </a:t>
            </a:r>
            <a:r>
              <a:rPr sz="1000" dirty="0">
                <a:latin typeface="Georgia"/>
                <a:cs typeface="Georgia"/>
              </a:rPr>
              <a:t>data </a:t>
            </a:r>
            <a:r>
              <a:rPr sz="1000" spc="-30" dirty="0">
                <a:latin typeface="Georgia"/>
                <a:cs typeface="Georgia"/>
              </a:rPr>
              <a:t>mining</a:t>
            </a:r>
            <a:r>
              <a:rPr sz="1000" spc="-25" dirty="0">
                <a:latin typeface="Georgia"/>
                <a:cs typeface="Georgia"/>
              </a:rPr>
              <a:t> </a:t>
            </a:r>
            <a:r>
              <a:rPr sz="1000" spc="-20" dirty="0">
                <a:latin typeface="Georgia"/>
                <a:cs typeface="Georgia"/>
              </a:rPr>
              <a:t>can</a:t>
            </a:r>
            <a:r>
              <a:rPr sz="1000" spc="-15" dirty="0">
                <a:latin typeface="Georgia"/>
                <a:cs typeface="Georgia"/>
              </a:rPr>
              <a:t> be </a:t>
            </a:r>
            <a:r>
              <a:rPr sz="1000" spc="-35" dirty="0">
                <a:latin typeface="Georgia"/>
                <a:cs typeface="Georgia"/>
              </a:rPr>
              <a:t>used</a:t>
            </a:r>
            <a:r>
              <a:rPr sz="1000" spc="-30" dirty="0">
                <a:latin typeface="Georgia"/>
                <a:cs typeface="Georgia"/>
              </a:rPr>
              <a:t> </a:t>
            </a:r>
            <a:r>
              <a:rPr sz="1000" spc="-5" dirty="0">
                <a:latin typeface="Georgia"/>
                <a:cs typeface="Georgia"/>
              </a:rPr>
              <a:t>to </a:t>
            </a:r>
            <a:r>
              <a:rPr sz="1000" spc="-30" dirty="0">
                <a:latin typeface="Georgia"/>
                <a:cs typeface="Georgia"/>
              </a:rPr>
              <a:t>determine</a:t>
            </a:r>
            <a:r>
              <a:rPr sz="1000" spc="-25" dirty="0">
                <a:latin typeface="Georgia"/>
                <a:cs typeface="Georgia"/>
              </a:rPr>
              <a:t> interesting </a:t>
            </a:r>
            <a:r>
              <a:rPr sz="1000" spc="-20" dirty="0">
                <a:latin typeface="Georgia"/>
                <a:cs typeface="Georgia"/>
              </a:rPr>
              <a:t> </a:t>
            </a:r>
            <a:r>
              <a:rPr sz="1000" spc="-10" dirty="0">
                <a:latin typeface="Georgia"/>
                <a:cs typeface="Georgia"/>
              </a:rPr>
              <a:t>patterns</a:t>
            </a:r>
            <a:r>
              <a:rPr sz="1000" spc="90" dirty="0">
                <a:latin typeface="Georgia"/>
                <a:cs typeface="Georgia"/>
              </a:rPr>
              <a:t> </a:t>
            </a:r>
            <a:r>
              <a:rPr sz="1000" spc="-25" dirty="0">
                <a:latin typeface="Georgia"/>
                <a:cs typeface="Georgia"/>
              </a:rPr>
              <a:t>reflecting</a:t>
            </a:r>
            <a:r>
              <a:rPr sz="1000" spc="90" dirty="0">
                <a:latin typeface="Georgia"/>
                <a:cs typeface="Georgia"/>
              </a:rPr>
              <a:t> </a:t>
            </a:r>
            <a:r>
              <a:rPr sz="1000" spc="-30" dirty="0">
                <a:latin typeface="Georgia"/>
                <a:cs typeface="Georgia"/>
              </a:rPr>
              <a:t>different</a:t>
            </a:r>
            <a:r>
              <a:rPr sz="1000" spc="90" dirty="0">
                <a:latin typeface="Georgia"/>
                <a:cs typeface="Georgia"/>
              </a:rPr>
              <a:t> </a:t>
            </a:r>
            <a:r>
              <a:rPr sz="1000" spc="-20" dirty="0">
                <a:latin typeface="Georgia"/>
                <a:cs typeface="Georgia"/>
              </a:rPr>
              <a:t>biological</a:t>
            </a:r>
            <a:r>
              <a:rPr sz="1000" spc="90" dirty="0">
                <a:latin typeface="Georgia"/>
                <a:cs typeface="Georgia"/>
              </a:rPr>
              <a:t> </a:t>
            </a:r>
            <a:r>
              <a:rPr sz="1000" spc="-20" dirty="0">
                <a:latin typeface="Georgia"/>
                <a:cs typeface="Georgia"/>
              </a:rPr>
              <a:t>properties.</a:t>
            </a:r>
            <a:endParaRPr sz="1000">
              <a:latin typeface="Georgia"/>
              <a:cs typeface="Georgia"/>
            </a:endParaRPr>
          </a:p>
          <a:p>
            <a:pPr marL="12700" marR="5080">
              <a:lnSpc>
                <a:spcPts val="1150"/>
              </a:lnSpc>
              <a:spcBef>
                <a:spcPts val="940"/>
              </a:spcBef>
            </a:pPr>
            <a:r>
              <a:rPr sz="1100" spc="-25" dirty="0">
                <a:latin typeface="Georgia"/>
                <a:cs typeface="Georgia"/>
              </a:rPr>
              <a:t>Discrete</a:t>
            </a:r>
            <a:r>
              <a:rPr sz="1100" spc="90" dirty="0">
                <a:latin typeface="Georgia"/>
                <a:cs typeface="Georgia"/>
              </a:rPr>
              <a:t> </a:t>
            </a:r>
            <a:r>
              <a:rPr sz="1100" spc="-45" dirty="0">
                <a:latin typeface="Georgia"/>
                <a:cs typeface="Georgia"/>
              </a:rPr>
              <a:t>sequences</a:t>
            </a:r>
            <a:r>
              <a:rPr sz="1100" spc="95" dirty="0">
                <a:latin typeface="Georgia"/>
                <a:cs typeface="Georgia"/>
              </a:rPr>
              <a:t> </a:t>
            </a:r>
            <a:r>
              <a:rPr sz="1100" spc="-30" dirty="0">
                <a:latin typeface="Georgia"/>
                <a:cs typeface="Georgia"/>
              </a:rPr>
              <a:t>are</a:t>
            </a:r>
            <a:r>
              <a:rPr sz="1100" spc="90" dirty="0">
                <a:latin typeface="Georgia"/>
                <a:cs typeface="Georgia"/>
              </a:rPr>
              <a:t> </a:t>
            </a:r>
            <a:r>
              <a:rPr sz="1100" spc="-30" dirty="0">
                <a:latin typeface="Georgia"/>
                <a:cs typeface="Georgia"/>
              </a:rPr>
              <a:t>often</a:t>
            </a:r>
            <a:r>
              <a:rPr sz="1100" spc="95" dirty="0">
                <a:latin typeface="Georgia"/>
                <a:cs typeface="Georgia"/>
              </a:rPr>
              <a:t> </a:t>
            </a:r>
            <a:r>
              <a:rPr sz="1100" spc="-55" dirty="0">
                <a:latin typeface="Georgia"/>
                <a:cs typeface="Georgia"/>
              </a:rPr>
              <a:t>more</a:t>
            </a:r>
            <a:r>
              <a:rPr sz="1100" spc="95" dirty="0">
                <a:latin typeface="Georgia"/>
                <a:cs typeface="Georgia"/>
              </a:rPr>
              <a:t> </a:t>
            </a:r>
            <a:r>
              <a:rPr sz="1100" spc="-30" dirty="0">
                <a:latin typeface="Georgia"/>
                <a:cs typeface="Georgia"/>
              </a:rPr>
              <a:t>challenging</a:t>
            </a:r>
            <a:r>
              <a:rPr sz="1100" spc="90" dirty="0">
                <a:latin typeface="Georgia"/>
                <a:cs typeface="Georgia"/>
              </a:rPr>
              <a:t> </a:t>
            </a:r>
            <a:r>
              <a:rPr sz="1100" spc="-40" dirty="0">
                <a:latin typeface="Georgia"/>
                <a:cs typeface="Georgia"/>
              </a:rPr>
              <a:t>for</a:t>
            </a:r>
            <a:r>
              <a:rPr sz="1100" spc="95" dirty="0">
                <a:latin typeface="Georgia"/>
                <a:cs typeface="Georgia"/>
              </a:rPr>
              <a:t> </a:t>
            </a:r>
            <a:r>
              <a:rPr sz="1100" spc="-40" dirty="0">
                <a:latin typeface="Georgia"/>
                <a:cs typeface="Georgia"/>
              </a:rPr>
              <a:t>mining</a:t>
            </a:r>
            <a:r>
              <a:rPr sz="1100" spc="95" dirty="0">
                <a:latin typeface="Georgia"/>
                <a:cs typeface="Georgia"/>
              </a:rPr>
              <a:t> </a:t>
            </a:r>
            <a:r>
              <a:rPr sz="1100" spc="-30" dirty="0">
                <a:latin typeface="Georgia"/>
                <a:cs typeface="Georgia"/>
              </a:rPr>
              <a:t>algorithms</a:t>
            </a:r>
            <a:r>
              <a:rPr sz="1100" spc="90" dirty="0">
                <a:latin typeface="Georgia"/>
                <a:cs typeface="Georgia"/>
              </a:rPr>
              <a:t> </a:t>
            </a:r>
            <a:r>
              <a:rPr sz="1100" spc="-30" dirty="0">
                <a:latin typeface="Georgia"/>
                <a:cs typeface="Georgia"/>
              </a:rPr>
              <a:t>because</a:t>
            </a:r>
            <a:r>
              <a:rPr sz="1100" spc="95" dirty="0">
                <a:latin typeface="Georgia"/>
                <a:cs typeface="Georgia"/>
              </a:rPr>
              <a:t> </a:t>
            </a:r>
            <a:r>
              <a:rPr sz="1100" spc="-10" dirty="0">
                <a:latin typeface="Georgia"/>
                <a:cs typeface="Georgia"/>
              </a:rPr>
              <a:t>they</a:t>
            </a:r>
            <a:r>
              <a:rPr sz="1100" spc="90" dirty="0">
                <a:latin typeface="Georgia"/>
                <a:cs typeface="Georgia"/>
              </a:rPr>
              <a:t> </a:t>
            </a:r>
            <a:r>
              <a:rPr sz="1100" spc="-45" dirty="0">
                <a:latin typeface="Georgia"/>
                <a:cs typeface="Georgia"/>
              </a:rPr>
              <a:t>do </a:t>
            </a:r>
            <a:r>
              <a:rPr sz="1100" spc="-250" dirty="0">
                <a:latin typeface="Georgia"/>
                <a:cs typeface="Georgia"/>
              </a:rPr>
              <a:t> </a:t>
            </a:r>
            <a:r>
              <a:rPr sz="1100" spc="-20" dirty="0">
                <a:latin typeface="Georgia"/>
                <a:cs typeface="Georgia"/>
              </a:rPr>
              <a:t>not</a:t>
            </a:r>
            <a:r>
              <a:rPr sz="1100" spc="95" dirty="0">
                <a:latin typeface="Georgia"/>
                <a:cs typeface="Georgia"/>
              </a:rPr>
              <a:t> </a:t>
            </a:r>
            <a:r>
              <a:rPr sz="1100" spc="-35" dirty="0">
                <a:latin typeface="Georgia"/>
                <a:cs typeface="Georgia"/>
              </a:rPr>
              <a:t>have</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5" dirty="0">
                <a:latin typeface="Georgia"/>
                <a:cs typeface="Georgia"/>
              </a:rPr>
              <a:t>smooth</a:t>
            </a:r>
            <a:r>
              <a:rPr sz="1100" spc="95" dirty="0">
                <a:latin typeface="Georgia"/>
                <a:cs typeface="Georgia"/>
              </a:rPr>
              <a:t> </a:t>
            </a:r>
            <a:r>
              <a:rPr sz="1100" spc="-30" dirty="0">
                <a:latin typeface="Georgia"/>
                <a:cs typeface="Georgia"/>
              </a:rPr>
              <a:t>value</a:t>
            </a:r>
            <a:r>
              <a:rPr sz="1100" spc="100" dirty="0">
                <a:latin typeface="Georgia"/>
                <a:cs typeface="Georgia"/>
              </a:rPr>
              <a:t> </a:t>
            </a:r>
            <a:r>
              <a:rPr sz="1100" spc="-25" dirty="0">
                <a:latin typeface="Georgia"/>
                <a:cs typeface="Georgia"/>
              </a:rPr>
              <a:t>continuity</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55" dirty="0">
                <a:latin typeface="Georgia"/>
                <a:cs typeface="Georgia"/>
              </a:rPr>
              <a:t>time–series</a:t>
            </a:r>
            <a:r>
              <a:rPr sz="1100" spc="95" dirty="0">
                <a:latin typeface="Georgia"/>
                <a:cs typeface="Georgia"/>
              </a:rPr>
              <a:t> </a:t>
            </a:r>
            <a:r>
              <a:rPr sz="1100" spc="-5" dirty="0">
                <a:latin typeface="Georgia"/>
                <a:cs typeface="Georgia"/>
              </a:rPr>
              <a:t>data.</a:t>
            </a:r>
            <a:endParaRPr sz="1100">
              <a:latin typeface="Georgia"/>
              <a:cs typeface="Georgia"/>
            </a:endParaRPr>
          </a:p>
        </p:txBody>
      </p:sp>
      <p:sp>
        <p:nvSpPr>
          <p:cNvPr id="7" name="object 7"/>
          <p:cNvSpPr/>
          <p:nvPr/>
        </p:nvSpPr>
        <p:spPr>
          <a:xfrm>
            <a:off x="337972" y="258055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39</a:t>
            </a:fld>
            <a:r>
              <a:rPr spc="-25" dirty="0"/>
              <a:t> </a:t>
            </a:r>
            <a:r>
              <a:rPr spc="80" dirty="0"/>
              <a:t>/</a:t>
            </a:r>
            <a:r>
              <a:rPr spc="-25" dirty="0"/>
              <a:t> </a:t>
            </a:r>
            <a:r>
              <a:rPr spc="40" dirty="0"/>
              <a:t>106</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512570" cy="244475"/>
          </a:xfrm>
          <a:prstGeom prst="rect">
            <a:avLst/>
          </a:prstGeom>
        </p:spPr>
        <p:txBody>
          <a:bodyPr vert="horz" wrap="square" lIns="0" tIns="17145" rIns="0" bIns="0" rtlCol="0">
            <a:spAutoFit/>
          </a:bodyPr>
          <a:lstStyle/>
          <a:p>
            <a:pPr marL="12700">
              <a:lnSpc>
                <a:spcPct val="100000"/>
              </a:lnSpc>
              <a:spcBef>
                <a:spcPts val="135"/>
              </a:spcBef>
            </a:pPr>
            <a:r>
              <a:rPr spc="40" dirty="0"/>
              <a:t>Play</a:t>
            </a:r>
            <a:r>
              <a:rPr spc="85" dirty="0"/>
              <a:t> </a:t>
            </a:r>
            <a:r>
              <a:rPr spc="35" dirty="0"/>
              <a:t>with</a:t>
            </a:r>
            <a:r>
              <a:rPr spc="80" dirty="0"/>
              <a:t> </a:t>
            </a:r>
            <a:r>
              <a:rPr spc="75" dirty="0"/>
              <a:t>data</a:t>
            </a:r>
            <a:r>
              <a:rPr spc="80" dirty="0"/>
              <a:t> </a:t>
            </a:r>
            <a:r>
              <a:rPr spc="20" dirty="0"/>
              <a:t>first</a:t>
            </a:r>
          </a:p>
        </p:txBody>
      </p:sp>
      <p:sp>
        <p:nvSpPr>
          <p:cNvPr id="3" name="object 3"/>
          <p:cNvSpPr/>
          <p:nvPr/>
        </p:nvSpPr>
        <p:spPr>
          <a:xfrm>
            <a:off x="337972" y="48548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681024"/>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846086"/>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1011148"/>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1176210"/>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1341259"/>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1506321"/>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txBox="1"/>
          <p:nvPr/>
        </p:nvSpPr>
        <p:spPr>
          <a:xfrm>
            <a:off x="454177" y="354317"/>
            <a:ext cx="3362325" cy="1244600"/>
          </a:xfrm>
          <a:prstGeom prst="rect">
            <a:avLst/>
          </a:prstGeom>
        </p:spPr>
        <p:txBody>
          <a:bodyPr vert="horz" wrap="square" lIns="0" tIns="50800" rIns="0" bIns="0" rtlCol="0">
            <a:spAutoFit/>
          </a:bodyPr>
          <a:lstStyle/>
          <a:p>
            <a:pPr marL="12700">
              <a:lnSpc>
                <a:spcPct val="100000"/>
              </a:lnSpc>
              <a:spcBef>
                <a:spcPts val="400"/>
              </a:spcBef>
            </a:pPr>
            <a:r>
              <a:rPr sz="1100" spc="-30" dirty="0">
                <a:latin typeface="Georgia"/>
                <a:cs typeface="Georgia"/>
              </a:rPr>
              <a:t>Understand</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25" dirty="0">
                <a:latin typeface="Georgia"/>
                <a:cs typeface="Georgia"/>
              </a:rPr>
              <a:t>nature</a:t>
            </a:r>
            <a:r>
              <a:rPr sz="1100" spc="100" dirty="0">
                <a:latin typeface="Georgia"/>
                <a:cs typeface="Georgia"/>
              </a:rPr>
              <a:t> </a:t>
            </a:r>
            <a:r>
              <a:rPr sz="1100" spc="-30" dirty="0">
                <a:latin typeface="Georgia"/>
                <a:cs typeface="Georgia"/>
              </a:rPr>
              <a:t>and</a:t>
            </a:r>
            <a:r>
              <a:rPr sz="1100" spc="100" dirty="0">
                <a:latin typeface="Georgia"/>
                <a:cs typeface="Georgia"/>
              </a:rPr>
              <a:t> </a:t>
            </a:r>
            <a:r>
              <a:rPr sz="1100" spc="-25" dirty="0">
                <a:latin typeface="Georgia"/>
                <a:cs typeface="Georgia"/>
              </a:rPr>
              <a:t>characteristics</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25" dirty="0">
                <a:latin typeface="Georgia"/>
                <a:cs typeface="Georgia"/>
              </a:rPr>
              <a:t>first.</a:t>
            </a:r>
            <a:endParaRPr sz="1100">
              <a:latin typeface="Georgia"/>
              <a:cs typeface="Georgia"/>
            </a:endParaRPr>
          </a:p>
          <a:p>
            <a:pPr marL="289560">
              <a:lnSpc>
                <a:spcPct val="100000"/>
              </a:lnSpc>
              <a:spcBef>
                <a:spcPts val="280"/>
              </a:spcBef>
            </a:pPr>
            <a:r>
              <a:rPr sz="1000" spc="5" dirty="0">
                <a:latin typeface="Georgia"/>
                <a:cs typeface="Georgia"/>
              </a:rPr>
              <a:t>Data</a:t>
            </a:r>
            <a:r>
              <a:rPr sz="1000" spc="50" dirty="0">
                <a:latin typeface="Georgia"/>
                <a:cs typeface="Georgia"/>
              </a:rPr>
              <a:t> </a:t>
            </a:r>
            <a:r>
              <a:rPr sz="1000" spc="-10" dirty="0">
                <a:latin typeface="Georgia"/>
                <a:cs typeface="Georgia"/>
              </a:rPr>
              <a:t>types</a:t>
            </a:r>
            <a:endParaRPr sz="1000">
              <a:latin typeface="Georgia"/>
              <a:cs typeface="Georgia"/>
            </a:endParaRPr>
          </a:p>
          <a:p>
            <a:pPr marL="289560" marR="405765">
              <a:lnSpc>
                <a:spcPct val="108300"/>
              </a:lnSpc>
            </a:pPr>
            <a:r>
              <a:rPr sz="1000" spc="-25" dirty="0">
                <a:latin typeface="Georgia"/>
                <a:cs typeface="Georgia"/>
              </a:rPr>
              <a:t>Nois</a:t>
            </a:r>
            <a:r>
              <a:rPr sz="1000" spc="-105" dirty="0">
                <a:latin typeface="Georgia"/>
                <a:cs typeface="Georgia"/>
              </a:rPr>
              <a:t>y</a:t>
            </a:r>
            <a:r>
              <a:rPr sz="1000" spc="5" dirty="0">
                <a:latin typeface="Georgia"/>
                <a:cs typeface="Georgia"/>
              </a:rPr>
              <a:t>,</a:t>
            </a:r>
            <a:r>
              <a:rPr sz="1000" spc="90" dirty="0">
                <a:latin typeface="Georgia"/>
                <a:cs typeface="Georgia"/>
              </a:rPr>
              <a:t> </a:t>
            </a:r>
            <a:r>
              <a:rPr sz="1000" spc="-30" dirty="0">
                <a:latin typeface="Georgia"/>
                <a:cs typeface="Georgia"/>
              </a:rPr>
              <a:t>incomplete</a:t>
            </a:r>
            <a:r>
              <a:rPr sz="1000" spc="-15" dirty="0">
                <a:latin typeface="Georgia"/>
                <a:cs typeface="Georgia"/>
              </a:rPr>
              <a:t>,</a:t>
            </a:r>
            <a:r>
              <a:rPr sz="1000" spc="90" dirty="0">
                <a:latin typeface="Georgia"/>
                <a:cs typeface="Georgia"/>
              </a:rPr>
              <a:t> </a:t>
            </a:r>
            <a:r>
              <a:rPr sz="1000" spc="-40" dirty="0">
                <a:latin typeface="Georgia"/>
                <a:cs typeface="Georgia"/>
              </a:rPr>
              <a:t>mis</a:t>
            </a:r>
            <a:r>
              <a:rPr sz="1000" spc="-20" dirty="0">
                <a:latin typeface="Georgia"/>
                <a:cs typeface="Georgia"/>
              </a:rPr>
              <a:t>sing,</a:t>
            </a:r>
            <a:r>
              <a:rPr sz="1000" spc="90" dirty="0">
                <a:latin typeface="Georgia"/>
                <a:cs typeface="Georgia"/>
              </a:rPr>
              <a:t> </a:t>
            </a:r>
            <a:r>
              <a:rPr sz="1000" spc="-25" dirty="0">
                <a:latin typeface="Georgia"/>
                <a:cs typeface="Georgia"/>
              </a:rPr>
              <a:t>i</a:t>
            </a:r>
            <a:r>
              <a:rPr sz="1000" spc="-85" dirty="0">
                <a:latin typeface="Georgia"/>
                <a:cs typeface="Georgia"/>
              </a:rPr>
              <a:t>m</a:t>
            </a:r>
            <a:r>
              <a:rPr sz="1000" spc="-20" dirty="0">
                <a:latin typeface="Georgia"/>
                <a:cs typeface="Georgia"/>
              </a:rPr>
              <a:t>balanced</a:t>
            </a:r>
            <a:r>
              <a:rPr sz="1000" spc="90" dirty="0">
                <a:latin typeface="Georgia"/>
                <a:cs typeface="Georgia"/>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dirty="0">
                <a:latin typeface="Calibri"/>
                <a:cs typeface="Calibri"/>
              </a:rPr>
              <a:t> </a:t>
            </a:r>
            <a:r>
              <a:rPr sz="1000" i="1" spc="45" dirty="0">
                <a:latin typeface="Calibri"/>
                <a:cs typeface="Calibri"/>
              </a:rPr>
              <a:t> </a:t>
            </a:r>
            <a:r>
              <a:rPr sz="1000" dirty="0">
                <a:latin typeface="Georgia"/>
                <a:cs typeface="Georgia"/>
              </a:rPr>
              <a:t>data  </a:t>
            </a:r>
            <a:r>
              <a:rPr sz="1000" spc="5" dirty="0">
                <a:latin typeface="Georgia"/>
                <a:cs typeface="Georgia"/>
              </a:rPr>
              <a:t>Data </a:t>
            </a:r>
            <a:r>
              <a:rPr sz="1000" spc="-25" dirty="0">
                <a:latin typeface="Georgia"/>
                <a:cs typeface="Georgia"/>
              </a:rPr>
              <a:t>summarization</a:t>
            </a:r>
            <a:r>
              <a:rPr sz="1000" spc="190" dirty="0">
                <a:latin typeface="Georgia"/>
                <a:cs typeface="Georgia"/>
              </a:rPr>
              <a:t> </a:t>
            </a:r>
            <a:r>
              <a:rPr sz="1000" spc="-20" dirty="0">
                <a:latin typeface="Georgia"/>
                <a:cs typeface="Georgia"/>
              </a:rPr>
              <a:t>(descriptive</a:t>
            </a:r>
            <a:r>
              <a:rPr sz="1000" spc="200" dirty="0">
                <a:latin typeface="Georgia"/>
                <a:cs typeface="Georgia"/>
              </a:rPr>
              <a:t> </a:t>
            </a:r>
            <a:r>
              <a:rPr sz="1000" spc="-5" dirty="0">
                <a:latin typeface="Georgia"/>
                <a:cs typeface="Georgia"/>
              </a:rPr>
              <a:t>statistics) </a:t>
            </a:r>
            <a:r>
              <a:rPr sz="1000" dirty="0">
                <a:latin typeface="Georgia"/>
                <a:cs typeface="Georgia"/>
              </a:rPr>
              <a:t> </a:t>
            </a:r>
            <a:r>
              <a:rPr sz="1000" spc="5" dirty="0">
                <a:latin typeface="Georgia"/>
                <a:cs typeface="Georgia"/>
              </a:rPr>
              <a:t>Data</a:t>
            </a:r>
            <a:r>
              <a:rPr sz="1000" spc="85" dirty="0">
                <a:latin typeface="Georgia"/>
                <a:cs typeface="Georgia"/>
              </a:rPr>
              <a:t> </a:t>
            </a:r>
            <a:r>
              <a:rPr sz="1000" spc="-25" dirty="0">
                <a:latin typeface="Georgia"/>
                <a:cs typeface="Georgia"/>
              </a:rPr>
              <a:t>shape</a:t>
            </a:r>
            <a:r>
              <a:rPr sz="1000" spc="90" dirty="0">
                <a:latin typeface="Georgia"/>
                <a:cs typeface="Georgia"/>
              </a:rPr>
              <a:t> </a:t>
            </a:r>
            <a:r>
              <a:rPr sz="1000" spc="-25" dirty="0">
                <a:latin typeface="Georgia"/>
                <a:cs typeface="Georgia"/>
              </a:rPr>
              <a:t>and</a:t>
            </a:r>
            <a:r>
              <a:rPr sz="1000" spc="90" dirty="0">
                <a:latin typeface="Georgia"/>
                <a:cs typeface="Georgia"/>
              </a:rPr>
              <a:t> </a:t>
            </a:r>
            <a:r>
              <a:rPr sz="1000" spc="-15" dirty="0">
                <a:latin typeface="Georgia"/>
                <a:cs typeface="Georgia"/>
              </a:rPr>
              <a:t>distribution</a:t>
            </a:r>
            <a:endParaRPr sz="1000">
              <a:latin typeface="Georgia"/>
              <a:cs typeface="Georgia"/>
            </a:endParaRPr>
          </a:p>
          <a:p>
            <a:pPr marL="289560">
              <a:lnSpc>
                <a:spcPct val="100000"/>
              </a:lnSpc>
              <a:spcBef>
                <a:spcPts val="100"/>
              </a:spcBef>
            </a:pPr>
            <a:r>
              <a:rPr sz="1000" spc="-10" dirty="0">
                <a:latin typeface="Georgia"/>
                <a:cs typeface="Georgia"/>
              </a:rPr>
              <a:t>Correlation</a:t>
            </a:r>
            <a:r>
              <a:rPr sz="1000" spc="60" dirty="0">
                <a:latin typeface="Georgia"/>
                <a:cs typeface="Georgia"/>
              </a:rPr>
              <a:t> </a:t>
            </a:r>
            <a:r>
              <a:rPr sz="1000" spc="-30" dirty="0">
                <a:latin typeface="Georgia"/>
                <a:cs typeface="Georgia"/>
              </a:rPr>
              <a:t>in</a:t>
            </a:r>
            <a:r>
              <a:rPr sz="1000" spc="60" dirty="0">
                <a:latin typeface="Georgia"/>
                <a:cs typeface="Georgia"/>
              </a:rPr>
              <a:t> </a:t>
            </a:r>
            <a:r>
              <a:rPr sz="1000" dirty="0">
                <a:latin typeface="Georgia"/>
                <a:cs typeface="Georgia"/>
              </a:rPr>
              <a:t>data</a:t>
            </a:r>
            <a:endParaRPr sz="1000">
              <a:latin typeface="Georgia"/>
              <a:cs typeface="Georgia"/>
            </a:endParaRPr>
          </a:p>
          <a:p>
            <a:pPr marL="289560">
              <a:lnSpc>
                <a:spcPct val="100000"/>
              </a:lnSpc>
              <a:spcBef>
                <a:spcPts val="100"/>
              </a:spcBef>
            </a:pPr>
            <a:r>
              <a:rPr sz="1000" spc="-10" dirty="0">
                <a:latin typeface="Georgia"/>
                <a:cs typeface="Georgia"/>
              </a:rPr>
              <a:t>Other</a:t>
            </a:r>
            <a:r>
              <a:rPr sz="1000" spc="90" dirty="0">
                <a:latin typeface="Georgia"/>
                <a:cs typeface="Georgia"/>
              </a:rPr>
              <a:t> </a:t>
            </a:r>
            <a:r>
              <a:rPr sz="1000" spc="-10" dirty="0">
                <a:latin typeface="Georgia"/>
                <a:cs typeface="Georgia"/>
              </a:rPr>
              <a:t>explicit</a:t>
            </a:r>
            <a:r>
              <a:rPr sz="1000" spc="90" dirty="0">
                <a:latin typeface="Georgia"/>
                <a:cs typeface="Georgia"/>
              </a:rPr>
              <a:t> </a:t>
            </a:r>
            <a:r>
              <a:rPr sz="1000" spc="-25" dirty="0">
                <a:latin typeface="Georgia"/>
                <a:cs typeface="Georgia"/>
              </a:rPr>
              <a:t>and</a:t>
            </a:r>
            <a:r>
              <a:rPr sz="1000" spc="90" dirty="0">
                <a:latin typeface="Georgia"/>
                <a:cs typeface="Georgia"/>
              </a:rPr>
              <a:t> </a:t>
            </a:r>
            <a:r>
              <a:rPr sz="1000" spc="-20" dirty="0">
                <a:latin typeface="Georgia"/>
                <a:cs typeface="Georgia"/>
              </a:rPr>
              <a:t>implicit</a:t>
            </a:r>
            <a:r>
              <a:rPr sz="1000" spc="90" dirty="0">
                <a:latin typeface="Georgia"/>
                <a:cs typeface="Georgia"/>
              </a:rPr>
              <a:t> </a:t>
            </a:r>
            <a:r>
              <a:rPr sz="1000" spc="-30" dirty="0">
                <a:latin typeface="Georgia"/>
                <a:cs typeface="Georgia"/>
              </a:rPr>
              <a:t>dependencies</a:t>
            </a:r>
            <a:r>
              <a:rPr sz="1000" spc="90" dirty="0">
                <a:latin typeface="Georgia"/>
                <a:cs typeface="Georgia"/>
              </a:rPr>
              <a:t> </a:t>
            </a:r>
            <a:r>
              <a:rPr sz="1000" spc="-30" dirty="0">
                <a:latin typeface="Georgia"/>
                <a:cs typeface="Georgia"/>
              </a:rPr>
              <a:t>in</a:t>
            </a:r>
            <a:r>
              <a:rPr sz="1000" spc="90" dirty="0">
                <a:latin typeface="Georgia"/>
                <a:cs typeface="Georgia"/>
              </a:rPr>
              <a:t> </a:t>
            </a:r>
            <a:r>
              <a:rPr sz="1000" dirty="0">
                <a:latin typeface="Georgia"/>
                <a:cs typeface="Georgia"/>
              </a:rPr>
              <a:t>data</a:t>
            </a:r>
            <a:endParaRPr sz="1000">
              <a:latin typeface="Georgia"/>
              <a:cs typeface="Georgia"/>
            </a:endParaRPr>
          </a:p>
        </p:txBody>
      </p:sp>
      <p:pic>
        <p:nvPicPr>
          <p:cNvPr id="11" name="object 11"/>
          <p:cNvPicPr/>
          <p:nvPr/>
        </p:nvPicPr>
        <p:blipFill>
          <a:blip r:embed="rId3" cstate="print"/>
          <a:stretch>
            <a:fillRect/>
          </a:stretch>
        </p:blipFill>
        <p:spPr>
          <a:xfrm>
            <a:off x="1947278" y="1710207"/>
            <a:ext cx="2160269" cy="1013460"/>
          </a:xfrm>
          <a:prstGeom prst="rect">
            <a:avLst/>
          </a:prstGeom>
        </p:spPr>
      </p:pic>
      <p:sp>
        <p:nvSpPr>
          <p:cNvPr id="12" name="object 12"/>
          <p:cNvSpPr/>
          <p:nvPr/>
        </p:nvSpPr>
        <p:spPr>
          <a:xfrm>
            <a:off x="337972" y="289714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3" name="object 13"/>
          <p:cNvSpPr txBox="1"/>
          <p:nvPr/>
        </p:nvSpPr>
        <p:spPr>
          <a:xfrm>
            <a:off x="454177" y="2805542"/>
            <a:ext cx="3001010" cy="191770"/>
          </a:xfrm>
          <a:prstGeom prst="rect">
            <a:avLst/>
          </a:prstGeom>
        </p:spPr>
        <p:txBody>
          <a:bodyPr vert="horz" wrap="square" lIns="0" tIns="11430" rIns="0" bIns="0" rtlCol="0">
            <a:spAutoFit/>
          </a:bodyPr>
          <a:lstStyle/>
          <a:p>
            <a:pPr marL="12700">
              <a:lnSpc>
                <a:spcPct val="100000"/>
              </a:lnSpc>
              <a:spcBef>
                <a:spcPts val="90"/>
              </a:spcBef>
            </a:pPr>
            <a:r>
              <a:rPr sz="1100" spc="-40" dirty="0">
                <a:latin typeface="Georgia"/>
                <a:cs typeface="Georgia"/>
              </a:rPr>
              <a:t>Machine</a:t>
            </a:r>
            <a:r>
              <a:rPr sz="1100" spc="95" dirty="0">
                <a:latin typeface="Georgia"/>
                <a:cs typeface="Georgia"/>
              </a:rPr>
              <a:t> </a:t>
            </a:r>
            <a:r>
              <a:rPr sz="1100" spc="-35" dirty="0">
                <a:latin typeface="Georgia"/>
                <a:cs typeface="Georgia"/>
              </a:rPr>
              <a:t>learning</a:t>
            </a:r>
            <a:r>
              <a:rPr sz="1100" spc="95" dirty="0">
                <a:latin typeface="Georgia"/>
                <a:cs typeface="Georgia"/>
              </a:rPr>
              <a:t> </a:t>
            </a:r>
            <a:r>
              <a:rPr sz="1100" spc="-30" dirty="0">
                <a:latin typeface="Georgia"/>
                <a:cs typeface="Georgia"/>
              </a:rPr>
              <a:t>and</a:t>
            </a:r>
            <a:r>
              <a:rPr sz="1100" spc="95" dirty="0">
                <a:latin typeface="Georgia"/>
                <a:cs typeface="Georgia"/>
              </a:rPr>
              <a:t> </a:t>
            </a:r>
            <a:r>
              <a:rPr sz="1100" spc="-40" dirty="0">
                <a:latin typeface="Georgia"/>
                <a:cs typeface="Georgia"/>
              </a:rPr>
              <a:t>deep</a:t>
            </a:r>
            <a:r>
              <a:rPr sz="1100" spc="95" dirty="0">
                <a:latin typeface="Georgia"/>
                <a:cs typeface="Georgia"/>
              </a:rPr>
              <a:t> </a:t>
            </a:r>
            <a:r>
              <a:rPr sz="1100" spc="-30" dirty="0">
                <a:latin typeface="Georgia"/>
                <a:cs typeface="Georgia"/>
              </a:rPr>
              <a:t>learning</a:t>
            </a:r>
            <a:r>
              <a:rPr sz="1100" spc="95" dirty="0">
                <a:latin typeface="Georgia"/>
                <a:cs typeface="Georgia"/>
              </a:rPr>
              <a:t> </a:t>
            </a:r>
            <a:r>
              <a:rPr sz="1100" spc="-40" dirty="0">
                <a:latin typeface="Georgia"/>
                <a:cs typeface="Georgia"/>
              </a:rPr>
              <a:t>models</a:t>
            </a:r>
            <a:r>
              <a:rPr sz="1100" spc="100" dirty="0">
                <a:latin typeface="Georgia"/>
                <a:cs typeface="Georgia"/>
              </a:rPr>
              <a:t> </a:t>
            </a:r>
            <a:r>
              <a:rPr sz="1100" spc="-25" dirty="0">
                <a:latin typeface="Georgia"/>
                <a:cs typeface="Georgia"/>
              </a:rPr>
              <a:t>later!</a:t>
            </a:r>
            <a:endParaRPr sz="1100">
              <a:latin typeface="Georgia"/>
              <a:cs typeface="Georgia"/>
            </a:endParaRPr>
          </a:p>
        </p:txBody>
      </p:sp>
      <p:grpSp>
        <p:nvGrpSpPr>
          <p:cNvPr id="14" name="object 14"/>
          <p:cNvGrpSpPr/>
          <p:nvPr/>
        </p:nvGrpSpPr>
        <p:grpSpPr>
          <a:xfrm>
            <a:off x="0" y="3121545"/>
            <a:ext cx="5760085" cy="118745"/>
            <a:chOff x="0" y="3121545"/>
            <a:chExt cx="5760085" cy="118745"/>
          </a:xfrm>
        </p:grpSpPr>
        <p:sp>
          <p:nvSpPr>
            <p:cNvPr id="15" name="object 1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6" name="object 1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7" name="object 1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8" name="object 18"/>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 </a:t>
            </a:r>
            <a:r>
              <a:rPr sz="600" spc="45" dirty="0">
                <a:solidFill>
                  <a:srgbClr val="7A0000"/>
                </a:solidFill>
                <a:latin typeface="Georgia"/>
                <a:cs typeface="Georgia"/>
                <a:hlinkClick r:id="rId4" action="ppaction://hlinksldjump"/>
              </a:rPr>
              <a:t>understanding</a:t>
            </a:r>
            <a:endParaRPr sz="600">
              <a:latin typeface="Georgia"/>
              <a:cs typeface="Georgia"/>
            </a:endParaRPr>
          </a:p>
        </p:txBody>
      </p:sp>
      <p:sp>
        <p:nvSpPr>
          <p:cNvPr id="19" name="object 19"/>
          <p:cNvSpPr txBox="1"/>
          <p:nvPr/>
        </p:nvSpPr>
        <p:spPr>
          <a:xfrm>
            <a:off x="4545770" y="3118867"/>
            <a:ext cx="351790"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4</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950594" cy="244475"/>
          </a:xfrm>
          <a:prstGeom prst="rect">
            <a:avLst/>
          </a:prstGeom>
        </p:spPr>
        <p:txBody>
          <a:bodyPr vert="horz" wrap="square" lIns="0" tIns="17145" rIns="0" bIns="0" rtlCol="0">
            <a:spAutoFit/>
          </a:bodyPr>
          <a:lstStyle/>
          <a:p>
            <a:pPr marL="12700">
              <a:lnSpc>
                <a:spcPct val="100000"/>
              </a:lnSpc>
              <a:spcBef>
                <a:spcPts val="135"/>
              </a:spcBef>
            </a:pPr>
            <a:r>
              <a:rPr spc="35" dirty="0"/>
              <a:t>Spatial </a:t>
            </a:r>
            <a:r>
              <a:rPr spc="75" dirty="0"/>
              <a:t>data</a:t>
            </a:r>
          </a:p>
        </p:txBody>
      </p:sp>
      <p:sp>
        <p:nvSpPr>
          <p:cNvPr id="3" name="object 3"/>
          <p:cNvSpPr/>
          <p:nvPr/>
        </p:nvSpPr>
        <p:spPr>
          <a:xfrm>
            <a:off x="337972" y="86036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768755"/>
            <a:ext cx="5118735" cy="1692275"/>
          </a:xfrm>
          <a:prstGeom prst="rect">
            <a:avLst/>
          </a:prstGeom>
        </p:spPr>
        <p:txBody>
          <a:bodyPr vert="horz" wrap="square" lIns="0" tIns="34290" rIns="0" bIns="0" rtlCol="0">
            <a:spAutoFit/>
          </a:bodyPr>
          <a:lstStyle/>
          <a:p>
            <a:pPr marL="12700" marR="22860">
              <a:lnSpc>
                <a:spcPts val="1150"/>
              </a:lnSpc>
              <a:spcBef>
                <a:spcPts val="270"/>
              </a:spcBef>
            </a:pPr>
            <a:r>
              <a:rPr sz="1100" spc="-45" dirty="0">
                <a:latin typeface="Georgia"/>
                <a:cs typeface="Georgia"/>
              </a:rPr>
              <a:t>In</a:t>
            </a:r>
            <a:r>
              <a:rPr sz="1100" spc="100" dirty="0">
                <a:latin typeface="Georgia"/>
                <a:cs typeface="Georgia"/>
              </a:rPr>
              <a:t> </a:t>
            </a:r>
            <a:r>
              <a:rPr sz="1100" spc="-15" dirty="0">
                <a:latin typeface="Georgia"/>
                <a:cs typeface="Georgia"/>
              </a:rPr>
              <a:t>spatial</a:t>
            </a:r>
            <a:r>
              <a:rPr sz="1100" spc="105" dirty="0">
                <a:latin typeface="Georgia"/>
                <a:cs typeface="Georgia"/>
              </a:rPr>
              <a:t> </a:t>
            </a:r>
            <a:r>
              <a:rPr sz="1100" spc="-5" dirty="0">
                <a:latin typeface="Georgia"/>
                <a:cs typeface="Georgia"/>
              </a:rPr>
              <a:t>data,</a:t>
            </a:r>
            <a:r>
              <a:rPr sz="1100" spc="100" dirty="0">
                <a:latin typeface="Georgia"/>
                <a:cs typeface="Georgia"/>
              </a:rPr>
              <a:t> </a:t>
            </a:r>
            <a:r>
              <a:rPr sz="1100" spc="-35" dirty="0">
                <a:latin typeface="Georgia"/>
                <a:cs typeface="Georgia"/>
              </a:rPr>
              <a:t>many</a:t>
            </a:r>
            <a:r>
              <a:rPr sz="1100" spc="105" dirty="0">
                <a:latin typeface="Georgia"/>
                <a:cs typeface="Georgia"/>
              </a:rPr>
              <a:t> </a:t>
            </a:r>
            <a:r>
              <a:rPr sz="1100" spc="-25" dirty="0">
                <a:latin typeface="Georgia"/>
                <a:cs typeface="Georgia"/>
              </a:rPr>
              <a:t>nonspatial</a:t>
            </a:r>
            <a:r>
              <a:rPr sz="1100" spc="105" dirty="0">
                <a:latin typeface="Georgia"/>
                <a:cs typeface="Georgia"/>
              </a:rPr>
              <a:t> </a:t>
            </a:r>
            <a:r>
              <a:rPr sz="1100" spc="-10" dirty="0">
                <a:latin typeface="Georgia"/>
                <a:cs typeface="Georgia"/>
              </a:rPr>
              <a:t>attributes</a:t>
            </a:r>
            <a:r>
              <a:rPr sz="1100" spc="100" dirty="0">
                <a:latin typeface="Georgia"/>
                <a:cs typeface="Georgia"/>
              </a:rPr>
              <a:t> </a:t>
            </a:r>
            <a:r>
              <a:rPr sz="1100" spc="-15" dirty="0">
                <a:latin typeface="Georgia"/>
                <a:cs typeface="Georgia"/>
              </a:rPr>
              <a:t>(e.g.,</a:t>
            </a:r>
            <a:r>
              <a:rPr sz="1100" spc="105" dirty="0">
                <a:latin typeface="Georgia"/>
                <a:cs typeface="Georgia"/>
              </a:rPr>
              <a:t> </a:t>
            </a:r>
            <a:r>
              <a:rPr sz="1100" spc="-25" dirty="0">
                <a:latin typeface="Georgia"/>
                <a:cs typeface="Georgia"/>
              </a:rPr>
              <a:t>temperature,</a:t>
            </a:r>
            <a:r>
              <a:rPr sz="1100" spc="100" dirty="0">
                <a:latin typeface="Georgia"/>
                <a:cs typeface="Georgia"/>
              </a:rPr>
              <a:t> </a:t>
            </a:r>
            <a:r>
              <a:rPr sz="1100" spc="-35" dirty="0">
                <a:latin typeface="Georgia"/>
                <a:cs typeface="Georgia"/>
              </a:rPr>
              <a:t>pressure,</a:t>
            </a:r>
            <a:r>
              <a:rPr sz="1100" spc="105" dirty="0">
                <a:latin typeface="Georgia"/>
                <a:cs typeface="Georgia"/>
              </a:rPr>
              <a:t> </a:t>
            </a:r>
            <a:r>
              <a:rPr sz="1100" spc="-35" dirty="0">
                <a:latin typeface="Georgia"/>
                <a:cs typeface="Georgia"/>
              </a:rPr>
              <a:t>image</a:t>
            </a:r>
            <a:r>
              <a:rPr sz="1100" spc="105" dirty="0">
                <a:latin typeface="Georgia"/>
                <a:cs typeface="Georgia"/>
              </a:rPr>
              <a:t> </a:t>
            </a:r>
            <a:r>
              <a:rPr sz="1100" spc="-20" dirty="0">
                <a:latin typeface="Georgia"/>
                <a:cs typeface="Georgia"/>
              </a:rPr>
              <a:t>pixel </a:t>
            </a:r>
            <a:r>
              <a:rPr sz="1100" spc="-250" dirty="0">
                <a:latin typeface="Georgia"/>
                <a:cs typeface="Georgia"/>
              </a:rPr>
              <a:t> </a:t>
            </a:r>
            <a:r>
              <a:rPr sz="1100" spc="-35" dirty="0">
                <a:latin typeface="Georgia"/>
                <a:cs typeface="Georgia"/>
              </a:rPr>
              <a:t>color</a:t>
            </a:r>
            <a:r>
              <a:rPr sz="1100" spc="95" dirty="0">
                <a:latin typeface="Georgia"/>
                <a:cs typeface="Georgia"/>
              </a:rPr>
              <a:t> </a:t>
            </a:r>
            <a:r>
              <a:rPr sz="1100" spc="-25" dirty="0">
                <a:latin typeface="Georgia"/>
                <a:cs typeface="Georgia"/>
              </a:rPr>
              <a:t>intensity)</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40" dirty="0">
                <a:latin typeface="Georgia"/>
                <a:cs typeface="Georgia"/>
              </a:rPr>
              <a:t>measured</a:t>
            </a:r>
            <a:r>
              <a:rPr sz="1100" spc="95" dirty="0">
                <a:latin typeface="Georgia"/>
                <a:cs typeface="Georgia"/>
              </a:rPr>
              <a:t> </a:t>
            </a:r>
            <a:r>
              <a:rPr sz="1100" spc="15" dirty="0">
                <a:latin typeface="Georgia"/>
                <a:cs typeface="Georgia"/>
              </a:rPr>
              <a:t>at</a:t>
            </a:r>
            <a:r>
              <a:rPr sz="1100" spc="95" dirty="0">
                <a:latin typeface="Georgia"/>
                <a:cs typeface="Georgia"/>
              </a:rPr>
              <a:t> </a:t>
            </a:r>
            <a:r>
              <a:rPr sz="1100" spc="-20" dirty="0">
                <a:latin typeface="Georgia"/>
                <a:cs typeface="Georgia"/>
              </a:rPr>
              <a:t>spatial</a:t>
            </a:r>
            <a:r>
              <a:rPr sz="1100" spc="95" dirty="0">
                <a:latin typeface="Georgia"/>
                <a:cs typeface="Georgia"/>
              </a:rPr>
              <a:t> </a:t>
            </a:r>
            <a:r>
              <a:rPr sz="1100" spc="-20" dirty="0">
                <a:latin typeface="Georgia"/>
                <a:cs typeface="Georgia"/>
              </a:rPr>
              <a:t>locations.</a:t>
            </a:r>
            <a:endParaRPr sz="1100">
              <a:latin typeface="Georgia"/>
              <a:cs typeface="Georgia"/>
            </a:endParaRPr>
          </a:p>
          <a:p>
            <a:pPr marL="12700" marR="267970">
              <a:lnSpc>
                <a:spcPts val="1150"/>
              </a:lnSpc>
              <a:spcBef>
                <a:spcPts val="725"/>
              </a:spcBef>
            </a:pPr>
            <a:r>
              <a:rPr sz="1100" spc="-45" dirty="0">
                <a:latin typeface="Georgia"/>
                <a:cs typeface="Georgia"/>
              </a:rPr>
              <a:t>For</a:t>
            </a:r>
            <a:r>
              <a:rPr sz="1100" spc="-40" dirty="0">
                <a:latin typeface="Georgia"/>
                <a:cs typeface="Georgia"/>
              </a:rPr>
              <a:t> </a:t>
            </a:r>
            <a:r>
              <a:rPr sz="1100" spc="-25" dirty="0">
                <a:latin typeface="Georgia"/>
                <a:cs typeface="Georgia"/>
              </a:rPr>
              <a:t>example, </a:t>
            </a:r>
            <a:r>
              <a:rPr sz="1100" spc="-35" dirty="0">
                <a:latin typeface="Georgia"/>
                <a:cs typeface="Georgia"/>
              </a:rPr>
              <a:t>sea-surface</a:t>
            </a:r>
            <a:r>
              <a:rPr sz="1100" spc="-30" dirty="0">
                <a:latin typeface="Georgia"/>
                <a:cs typeface="Georgia"/>
              </a:rPr>
              <a:t> </a:t>
            </a:r>
            <a:r>
              <a:rPr sz="1100" spc="-25" dirty="0">
                <a:latin typeface="Georgia"/>
                <a:cs typeface="Georgia"/>
              </a:rPr>
              <a:t>temperatures </a:t>
            </a:r>
            <a:r>
              <a:rPr sz="1100" spc="-30" dirty="0">
                <a:latin typeface="Georgia"/>
                <a:cs typeface="Georgia"/>
              </a:rPr>
              <a:t>are</a:t>
            </a:r>
            <a:r>
              <a:rPr sz="1100" spc="-25" dirty="0">
                <a:latin typeface="Georgia"/>
                <a:cs typeface="Georgia"/>
              </a:rPr>
              <a:t> </a:t>
            </a:r>
            <a:r>
              <a:rPr sz="1100" spc="-30" dirty="0">
                <a:latin typeface="Georgia"/>
                <a:cs typeface="Georgia"/>
              </a:rPr>
              <a:t>often</a:t>
            </a:r>
            <a:r>
              <a:rPr sz="1100" spc="-25" dirty="0">
                <a:latin typeface="Georgia"/>
                <a:cs typeface="Georgia"/>
              </a:rPr>
              <a:t> collected </a:t>
            </a:r>
            <a:r>
              <a:rPr sz="1100" spc="-10" dirty="0">
                <a:latin typeface="Georgia"/>
                <a:cs typeface="Georgia"/>
              </a:rPr>
              <a:t>by </a:t>
            </a:r>
            <a:r>
              <a:rPr sz="1100" spc="-30" dirty="0">
                <a:latin typeface="Georgia"/>
                <a:cs typeface="Georgia"/>
              </a:rPr>
              <a:t>meteorologists</a:t>
            </a:r>
            <a:r>
              <a:rPr sz="1100" spc="-25" dirty="0">
                <a:latin typeface="Georgia"/>
                <a:cs typeface="Georgia"/>
              </a:rPr>
              <a:t> </a:t>
            </a:r>
            <a:r>
              <a:rPr sz="1100" spc="-10" dirty="0">
                <a:latin typeface="Georgia"/>
                <a:cs typeface="Georgia"/>
              </a:rPr>
              <a:t>to </a:t>
            </a:r>
            <a:r>
              <a:rPr sz="1100" spc="-5" dirty="0">
                <a:latin typeface="Georgia"/>
                <a:cs typeface="Georgia"/>
              </a:rPr>
              <a:t> </a:t>
            </a:r>
            <a:r>
              <a:rPr sz="1100" spc="-25" dirty="0">
                <a:latin typeface="Georgia"/>
                <a:cs typeface="Georgia"/>
              </a:rPr>
              <a:t>forecast</a:t>
            </a:r>
            <a:r>
              <a:rPr sz="1100" spc="-20" dirty="0">
                <a:latin typeface="Georgia"/>
                <a:cs typeface="Georgia"/>
              </a:rPr>
              <a:t> the </a:t>
            </a:r>
            <a:r>
              <a:rPr sz="1100" spc="-35" dirty="0">
                <a:latin typeface="Georgia"/>
                <a:cs typeface="Georgia"/>
              </a:rPr>
              <a:t>occurrence</a:t>
            </a:r>
            <a:r>
              <a:rPr sz="1100" spc="-30" dirty="0">
                <a:latin typeface="Georgia"/>
                <a:cs typeface="Georgia"/>
              </a:rPr>
              <a:t> </a:t>
            </a:r>
            <a:r>
              <a:rPr sz="1100" spc="-45" dirty="0">
                <a:latin typeface="Georgia"/>
                <a:cs typeface="Georgia"/>
              </a:rPr>
              <a:t>of</a:t>
            </a:r>
            <a:r>
              <a:rPr sz="1100" spc="-40" dirty="0">
                <a:latin typeface="Georgia"/>
                <a:cs typeface="Georgia"/>
              </a:rPr>
              <a:t> </a:t>
            </a:r>
            <a:r>
              <a:rPr sz="1100" spc="-35" dirty="0">
                <a:latin typeface="Georgia"/>
                <a:cs typeface="Georgia"/>
              </a:rPr>
              <a:t>hurricanes.</a:t>
            </a:r>
            <a:r>
              <a:rPr sz="1100" spc="-30" dirty="0">
                <a:latin typeface="Georgia"/>
                <a:cs typeface="Georgia"/>
              </a:rPr>
              <a:t> </a:t>
            </a:r>
            <a:r>
              <a:rPr sz="1100" spc="-45" dirty="0">
                <a:latin typeface="Georgia"/>
                <a:cs typeface="Georgia"/>
              </a:rPr>
              <a:t>In</a:t>
            </a:r>
            <a:r>
              <a:rPr sz="1100" spc="-40" dirty="0">
                <a:latin typeface="Georgia"/>
                <a:cs typeface="Georgia"/>
              </a:rPr>
              <a:t> </a:t>
            </a:r>
            <a:r>
              <a:rPr sz="1100" spc="-45" dirty="0">
                <a:latin typeface="Georgia"/>
                <a:cs typeface="Georgia"/>
              </a:rPr>
              <a:t>such</a:t>
            </a:r>
            <a:r>
              <a:rPr sz="1100" spc="-40" dirty="0">
                <a:latin typeface="Georgia"/>
                <a:cs typeface="Georgia"/>
              </a:rPr>
              <a:t> </a:t>
            </a:r>
            <a:r>
              <a:rPr sz="1100" spc="-30" dirty="0">
                <a:latin typeface="Georgia"/>
                <a:cs typeface="Georgia"/>
              </a:rPr>
              <a:t>cases,</a:t>
            </a:r>
            <a:r>
              <a:rPr sz="1100" spc="-25" dirty="0">
                <a:latin typeface="Georgia"/>
                <a:cs typeface="Georgia"/>
              </a:rPr>
              <a:t> </a:t>
            </a:r>
            <a:r>
              <a:rPr sz="1100" spc="-20" dirty="0">
                <a:latin typeface="Georgia"/>
                <a:cs typeface="Georgia"/>
              </a:rPr>
              <a:t>the </a:t>
            </a:r>
            <a:r>
              <a:rPr sz="1100" spc="-15" dirty="0">
                <a:latin typeface="Georgia"/>
                <a:cs typeface="Georgia"/>
              </a:rPr>
              <a:t>spatial </a:t>
            </a:r>
            <a:r>
              <a:rPr sz="1100" spc="-30" dirty="0">
                <a:latin typeface="Georgia"/>
                <a:cs typeface="Georgia"/>
              </a:rPr>
              <a:t>coordinates </a:t>
            </a:r>
            <a:r>
              <a:rPr sz="1100" spc="-25" dirty="0">
                <a:latin typeface="Georgia"/>
                <a:cs typeface="Georgia"/>
              </a:rPr>
              <a:t> </a:t>
            </a:r>
            <a:r>
              <a:rPr sz="1100" spc="-40" dirty="0">
                <a:latin typeface="Georgia"/>
                <a:cs typeface="Georgia"/>
              </a:rPr>
              <a:t>correspond</a:t>
            </a:r>
            <a:r>
              <a:rPr sz="1100" spc="105" dirty="0">
                <a:latin typeface="Georgia"/>
                <a:cs typeface="Georgia"/>
              </a:rPr>
              <a:t> </a:t>
            </a:r>
            <a:r>
              <a:rPr sz="1100" spc="-10" dirty="0">
                <a:latin typeface="Georgia"/>
                <a:cs typeface="Georgia"/>
              </a:rPr>
              <a:t>to</a:t>
            </a:r>
            <a:r>
              <a:rPr sz="1100" spc="110" dirty="0">
                <a:latin typeface="Georgia"/>
                <a:cs typeface="Georgia"/>
              </a:rPr>
              <a:t> </a:t>
            </a:r>
            <a:r>
              <a:rPr sz="1100" spc="-20" dirty="0">
                <a:latin typeface="Georgia"/>
                <a:cs typeface="Georgia"/>
              </a:rPr>
              <a:t>contextual</a:t>
            </a:r>
            <a:r>
              <a:rPr sz="1100" spc="105" dirty="0">
                <a:latin typeface="Georgia"/>
                <a:cs typeface="Georgia"/>
              </a:rPr>
              <a:t> </a:t>
            </a:r>
            <a:r>
              <a:rPr sz="1100" spc="-10" dirty="0">
                <a:latin typeface="Georgia"/>
                <a:cs typeface="Georgia"/>
              </a:rPr>
              <a:t>attributes,</a:t>
            </a:r>
            <a:r>
              <a:rPr sz="1100" spc="110" dirty="0">
                <a:latin typeface="Georgia"/>
                <a:cs typeface="Georgia"/>
              </a:rPr>
              <a:t> </a:t>
            </a:r>
            <a:r>
              <a:rPr sz="1100" spc="-40" dirty="0">
                <a:latin typeface="Georgia"/>
                <a:cs typeface="Georgia"/>
              </a:rPr>
              <a:t>whereas</a:t>
            </a:r>
            <a:r>
              <a:rPr sz="1100" spc="105" dirty="0">
                <a:latin typeface="Georgia"/>
                <a:cs typeface="Georgia"/>
              </a:rPr>
              <a:t> </a:t>
            </a:r>
            <a:r>
              <a:rPr sz="1100" spc="-10" dirty="0">
                <a:latin typeface="Georgia"/>
                <a:cs typeface="Georgia"/>
              </a:rPr>
              <a:t>attributes</a:t>
            </a:r>
            <a:r>
              <a:rPr sz="1100" spc="110" dirty="0">
                <a:latin typeface="Georgia"/>
                <a:cs typeface="Georgia"/>
              </a:rPr>
              <a:t> </a:t>
            </a:r>
            <a:r>
              <a:rPr sz="1100" spc="-45" dirty="0">
                <a:latin typeface="Georgia"/>
                <a:cs typeface="Georgia"/>
              </a:rPr>
              <a:t>such</a:t>
            </a:r>
            <a:r>
              <a:rPr sz="1100" spc="105" dirty="0">
                <a:latin typeface="Georgia"/>
                <a:cs typeface="Georgia"/>
              </a:rPr>
              <a:t> </a:t>
            </a:r>
            <a:r>
              <a:rPr sz="1100" spc="-30" dirty="0">
                <a:latin typeface="Georgia"/>
                <a:cs typeface="Georgia"/>
              </a:rPr>
              <a:t>as</a:t>
            </a:r>
            <a:r>
              <a:rPr sz="1100" spc="110" dirty="0">
                <a:latin typeface="Georgia"/>
                <a:cs typeface="Georgia"/>
              </a:rPr>
              <a:t> </a:t>
            </a:r>
            <a:r>
              <a:rPr sz="1100" spc="-20" dirty="0">
                <a:latin typeface="Georgia"/>
                <a:cs typeface="Georgia"/>
              </a:rPr>
              <a:t>the</a:t>
            </a:r>
            <a:r>
              <a:rPr sz="1100" spc="105" dirty="0">
                <a:latin typeface="Georgia"/>
                <a:cs typeface="Georgia"/>
              </a:rPr>
              <a:t> </a:t>
            </a:r>
            <a:r>
              <a:rPr sz="1100" spc="-25" dirty="0">
                <a:latin typeface="Georgia"/>
                <a:cs typeface="Georgia"/>
              </a:rPr>
              <a:t>temperature </a:t>
            </a:r>
            <a:r>
              <a:rPr sz="1100" spc="-250" dirty="0">
                <a:latin typeface="Georgia"/>
                <a:cs typeface="Georgia"/>
              </a:rPr>
              <a:t> </a:t>
            </a:r>
            <a:r>
              <a:rPr sz="1100" spc="-40" dirty="0">
                <a:latin typeface="Georgia"/>
                <a:cs typeface="Georgia"/>
              </a:rPr>
              <a:t>correspond</a:t>
            </a:r>
            <a:r>
              <a:rPr sz="1100" spc="95" dirty="0">
                <a:latin typeface="Georgia"/>
                <a:cs typeface="Georgia"/>
              </a:rPr>
              <a:t> </a:t>
            </a:r>
            <a:r>
              <a:rPr sz="1100" spc="-10" dirty="0">
                <a:latin typeface="Georgia"/>
                <a:cs typeface="Georgia"/>
              </a:rPr>
              <a:t>to</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5" dirty="0">
                <a:latin typeface="Georgia"/>
                <a:cs typeface="Georgia"/>
              </a:rPr>
              <a:t>behavioral</a:t>
            </a:r>
            <a:r>
              <a:rPr sz="1100" spc="95" dirty="0">
                <a:latin typeface="Georgia"/>
                <a:cs typeface="Georgia"/>
              </a:rPr>
              <a:t> </a:t>
            </a:r>
            <a:r>
              <a:rPr sz="1100" spc="-10" dirty="0">
                <a:latin typeface="Georgia"/>
                <a:cs typeface="Georgia"/>
              </a:rPr>
              <a:t>attributes.</a:t>
            </a:r>
            <a:endParaRPr sz="1100">
              <a:latin typeface="Georgia"/>
              <a:cs typeface="Georgia"/>
            </a:endParaRPr>
          </a:p>
          <a:p>
            <a:pPr marL="12700" marR="5080">
              <a:lnSpc>
                <a:spcPts val="1150"/>
              </a:lnSpc>
              <a:spcBef>
                <a:spcPts val="735"/>
              </a:spcBef>
            </a:pPr>
            <a:r>
              <a:rPr sz="1100" spc="-10" dirty="0">
                <a:latin typeface="Georgia"/>
                <a:cs typeface="Georgia"/>
              </a:rPr>
              <a:t>Typically, </a:t>
            </a:r>
            <a:r>
              <a:rPr sz="1100" spc="-30" dirty="0">
                <a:latin typeface="Georgia"/>
                <a:cs typeface="Georgia"/>
              </a:rPr>
              <a:t>there</a:t>
            </a:r>
            <a:r>
              <a:rPr sz="1100" spc="-25" dirty="0">
                <a:latin typeface="Georgia"/>
                <a:cs typeface="Georgia"/>
              </a:rPr>
              <a:t> </a:t>
            </a:r>
            <a:r>
              <a:rPr sz="1100" spc="-30" dirty="0">
                <a:latin typeface="Georgia"/>
                <a:cs typeface="Georgia"/>
              </a:rPr>
              <a:t>are</a:t>
            </a:r>
            <a:r>
              <a:rPr sz="1100" spc="204" dirty="0">
                <a:latin typeface="Georgia"/>
                <a:cs typeface="Georgia"/>
              </a:rPr>
              <a:t> </a:t>
            </a:r>
            <a:r>
              <a:rPr sz="1100" spc="-40" dirty="0">
                <a:latin typeface="Georgia"/>
                <a:cs typeface="Georgia"/>
              </a:rPr>
              <a:t>two</a:t>
            </a:r>
            <a:r>
              <a:rPr sz="1100" spc="185" dirty="0">
                <a:latin typeface="Georgia"/>
                <a:cs typeface="Georgia"/>
              </a:rPr>
              <a:t> </a:t>
            </a:r>
            <a:r>
              <a:rPr sz="1100" spc="-15" dirty="0">
                <a:latin typeface="Georgia"/>
                <a:cs typeface="Georgia"/>
              </a:rPr>
              <a:t>spatial </a:t>
            </a:r>
            <a:r>
              <a:rPr sz="1100" spc="-10" dirty="0">
                <a:latin typeface="Georgia"/>
                <a:cs typeface="Georgia"/>
              </a:rPr>
              <a:t>attributes.</a:t>
            </a:r>
            <a:r>
              <a:rPr sz="1100" spc="245" dirty="0">
                <a:latin typeface="Georgia"/>
                <a:cs typeface="Georgia"/>
              </a:rPr>
              <a:t> </a:t>
            </a:r>
            <a:r>
              <a:rPr sz="1100" spc="10" dirty="0">
                <a:latin typeface="Georgia"/>
                <a:cs typeface="Georgia"/>
              </a:rPr>
              <a:t>As </a:t>
            </a:r>
            <a:r>
              <a:rPr sz="1100" spc="-35" dirty="0">
                <a:latin typeface="Georgia"/>
                <a:cs typeface="Georgia"/>
              </a:rPr>
              <a:t>in</a:t>
            </a:r>
            <a:r>
              <a:rPr sz="1100" spc="195" dirty="0">
                <a:latin typeface="Georgia"/>
                <a:cs typeface="Georgia"/>
              </a:rPr>
              <a:t> </a:t>
            </a:r>
            <a:r>
              <a:rPr sz="1100" spc="-20" dirty="0">
                <a:latin typeface="Georgia"/>
                <a:cs typeface="Georgia"/>
              </a:rPr>
              <a:t>the </a:t>
            </a:r>
            <a:r>
              <a:rPr sz="1100" spc="-35" dirty="0">
                <a:latin typeface="Georgia"/>
                <a:cs typeface="Georgia"/>
              </a:rPr>
              <a:t>case</a:t>
            </a:r>
            <a:r>
              <a:rPr sz="1100" spc="195" dirty="0">
                <a:latin typeface="Georgia"/>
                <a:cs typeface="Georgia"/>
              </a:rPr>
              <a:t> </a:t>
            </a:r>
            <a:r>
              <a:rPr sz="1100" spc="-40" dirty="0">
                <a:latin typeface="Georgia"/>
                <a:cs typeface="Georgia"/>
              </a:rPr>
              <a:t>of</a:t>
            </a:r>
            <a:r>
              <a:rPr sz="1100" spc="185" dirty="0">
                <a:latin typeface="Georgia"/>
                <a:cs typeface="Georgia"/>
              </a:rPr>
              <a:t> </a:t>
            </a:r>
            <a:r>
              <a:rPr sz="1100" spc="-55" dirty="0">
                <a:latin typeface="Georgia"/>
                <a:cs typeface="Georgia"/>
              </a:rPr>
              <a:t>time–series</a:t>
            </a:r>
            <a:r>
              <a:rPr sz="1100" spc="155" dirty="0">
                <a:latin typeface="Georgia"/>
                <a:cs typeface="Georgia"/>
              </a:rPr>
              <a:t> </a:t>
            </a:r>
            <a:r>
              <a:rPr sz="1100" spc="-5" dirty="0">
                <a:latin typeface="Georgia"/>
                <a:cs typeface="Georgia"/>
              </a:rPr>
              <a:t>data, </a:t>
            </a:r>
            <a:r>
              <a:rPr sz="1100" spc="10" dirty="0">
                <a:latin typeface="Georgia"/>
                <a:cs typeface="Georgia"/>
              </a:rPr>
              <a:t>it </a:t>
            </a:r>
            <a:r>
              <a:rPr sz="1100" spc="-35" dirty="0">
                <a:latin typeface="Georgia"/>
                <a:cs typeface="Georgia"/>
              </a:rPr>
              <a:t>is </a:t>
            </a:r>
            <a:r>
              <a:rPr sz="1100" spc="-30" dirty="0">
                <a:latin typeface="Georgia"/>
                <a:cs typeface="Georgia"/>
              </a:rPr>
              <a:t> </a:t>
            </a:r>
            <a:r>
              <a:rPr sz="1100" spc="-35" dirty="0">
                <a:latin typeface="Georgia"/>
                <a:cs typeface="Georgia"/>
              </a:rPr>
              <a:t>also</a:t>
            </a:r>
            <a:r>
              <a:rPr sz="1100" spc="100" dirty="0">
                <a:latin typeface="Georgia"/>
                <a:cs typeface="Georgia"/>
              </a:rPr>
              <a:t> </a:t>
            </a:r>
            <a:r>
              <a:rPr sz="1100" spc="-35" dirty="0">
                <a:latin typeface="Georgia"/>
                <a:cs typeface="Georgia"/>
              </a:rPr>
              <a:t>possible</a:t>
            </a:r>
            <a:r>
              <a:rPr sz="1100" spc="105" dirty="0">
                <a:latin typeface="Georgia"/>
                <a:cs typeface="Georgia"/>
              </a:rPr>
              <a:t> </a:t>
            </a:r>
            <a:r>
              <a:rPr sz="1100" spc="-10" dirty="0">
                <a:latin typeface="Georgia"/>
                <a:cs typeface="Georgia"/>
              </a:rPr>
              <a:t>to</a:t>
            </a:r>
            <a:r>
              <a:rPr sz="1100" spc="105" dirty="0">
                <a:latin typeface="Georgia"/>
                <a:cs typeface="Georgia"/>
              </a:rPr>
              <a:t> </a:t>
            </a:r>
            <a:r>
              <a:rPr sz="1100" spc="-40" dirty="0">
                <a:latin typeface="Georgia"/>
                <a:cs typeface="Georgia"/>
              </a:rPr>
              <a:t>have</a:t>
            </a:r>
            <a:r>
              <a:rPr sz="1100" spc="100" dirty="0">
                <a:latin typeface="Georgia"/>
                <a:cs typeface="Georgia"/>
              </a:rPr>
              <a:t> </a:t>
            </a:r>
            <a:r>
              <a:rPr sz="1100" spc="-30" dirty="0">
                <a:latin typeface="Georgia"/>
                <a:cs typeface="Georgia"/>
              </a:rPr>
              <a:t>multiple</a:t>
            </a:r>
            <a:r>
              <a:rPr sz="1100" spc="105" dirty="0">
                <a:latin typeface="Georgia"/>
                <a:cs typeface="Georgia"/>
              </a:rPr>
              <a:t> </a:t>
            </a:r>
            <a:r>
              <a:rPr sz="1100" spc="-25" dirty="0">
                <a:latin typeface="Georgia"/>
                <a:cs typeface="Georgia"/>
              </a:rPr>
              <a:t>behavioral</a:t>
            </a:r>
            <a:r>
              <a:rPr sz="1100" spc="105" dirty="0">
                <a:latin typeface="Georgia"/>
                <a:cs typeface="Georgia"/>
              </a:rPr>
              <a:t> </a:t>
            </a:r>
            <a:r>
              <a:rPr sz="1100" spc="-10" dirty="0">
                <a:latin typeface="Georgia"/>
                <a:cs typeface="Georgia"/>
              </a:rPr>
              <a:t>attributes.</a:t>
            </a:r>
            <a:r>
              <a:rPr sz="1100" spc="225" dirty="0">
                <a:latin typeface="Georgia"/>
                <a:cs typeface="Georgia"/>
              </a:rPr>
              <a:t> </a:t>
            </a:r>
            <a:r>
              <a:rPr sz="1100" spc="-45" dirty="0">
                <a:latin typeface="Georgia"/>
                <a:cs typeface="Georgia"/>
              </a:rPr>
              <a:t>For</a:t>
            </a:r>
            <a:r>
              <a:rPr sz="1100" spc="105" dirty="0">
                <a:latin typeface="Georgia"/>
                <a:cs typeface="Georgia"/>
              </a:rPr>
              <a:t> </a:t>
            </a:r>
            <a:r>
              <a:rPr sz="1100" spc="-25" dirty="0">
                <a:latin typeface="Georgia"/>
                <a:cs typeface="Georgia"/>
              </a:rPr>
              <a:t>example,</a:t>
            </a:r>
            <a:r>
              <a:rPr sz="1100" spc="100" dirty="0">
                <a:latin typeface="Georgia"/>
                <a:cs typeface="Georgia"/>
              </a:rPr>
              <a:t> </a:t>
            </a:r>
            <a:r>
              <a:rPr sz="1100" spc="-35" dirty="0">
                <a:latin typeface="Georgia"/>
                <a:cs typeface="Georgia"/>
              </a:rPr>
              <a:t>in</a:t>
            </a:r>
            <a:r>
              <a:rPr sz="1100" spc="105" dirty="0">
                <a:latin typeface="Georgia"/>
                <a:cs typeface="Georgia"/>
              </a:rPr>
              <a:t> </a:t>
            </a:r>
            <a:r>
              <a:rPr sz="1100" spc="-20" dirty="0">
                <a:latin typeface="Georgia"/>
                <a:cs typeface="Georgia"/>
              </a:rPr>
              <a:t>the</a:t>
            </a:r>
            <a:r>
              <a:rPr sz="1100" spc="105" dirty="0">
                <a:latin typeface="Georgia"/>
                <a:cs typeface="Georgia"/>
              </a:rPr>
              <a:t> </a:t>
            </a:r>
            <a:r>
              <a:rPr sz="1100" spc="-35" dirty="0">
                <a:latin typeface="Georgia"/>
                <a:cs typeface="Georgia"/>
              </a:rPr>
              <a:t>sea-surface </a:t>
            </a:r>
            <a:r>
              <a:rPr sz="1100" spc="-30" dirty="0">
                <a:latin typeface="Georgia"/>
                <a:cs typeface="Georgia"/>
              </a:rPr>
              <a:t> </a:t>
            </a:r>
            <a:r>
              <a:rPr sz="1100" spc="-25" dirty="0">
                <a:latin typeface="Georgia"/>
                <a:cs typeface="Georgia"/>
              </a:rPr>
              <a:t>temperature</a:t>
            </a:r>
            <a:r>
              <a:rPr sz="1100" spc="100" dirty="0">
                <a:latin typeface="Georgia"/>
                <a:cs typeface="Georgia"/>
              </a:rPr>
              <a:t> </a:t>
            </a:r>
            <a:r>
              <a:rPr sz="1100" spc="-20" dirty="0">
                <a:latin typeface="Georgia"/>
                <a:cs typeface="Georgia"/>
              </a:rPr>
              <a:t>application,</a:t>
            </a:r>
            <a:r>
              <a:rPr sz="1100" spc="100" dirty="0">
                <a:latin typeface="Georgia"/>
                <a:cs typeface="Georgia"/>
              </a:rPr>
              <a:t> </a:t>
            </a:r>
            <a:r>
              <a:rPr sz="1100" spc="-50" dirty="0">
                <a:latin typeface="Georgia"/>
                <a:cs typeface="Georgia"/>
              </a:rPr>
              <a:t>one</a:t>
            </a:r>
            <a:r>
              <a:rPr sz="1100" spc="105" dirty="0">
                <a:latin typeface="Georgia"/>
                <a:cs typeface="Georgia"/>
              </a:rPr>
              <a:t> </a:t>
            </a:r>
            <a:r>
              <a:rPr sz="1100" spc="-30" dirty="0">
                <a:latin typeface="Georgia"/>
                <a:cs typeface="Georgia"/>
              </a:rPr>
              <a:t>might</a:t>
            </a:r>
            <a:r>
              <a:rPr sz="1100" spc="100" dirty="0">
                <a:latin typeface="Georgia"/>
                <a:cs typeface="Georgia"/>
              </a:rPr>
              <a:t> </a:t>
            </a:r>
            <a:r>
              <a:rPr sz="1100" spc="-35" dirty="0">
                <a:latin typeface="Georgia"/>
                <a:cs typeface="Georgia"/>
              </a:rPr>
              <a:t>also</a:t>
            </a:r>
            <a:r>
              <a:rPr sz="1100" spc="100" dirty="0">
                <a:latin typeface="Georgia"/>
                <a:cs typeface="Georgia"/>
              </a:rPr>
              <a:t> </a:t>
            </a:r>
            <a:r>
              <a:rPr sz="1100" spc="-45" dirty="0">
                <a:latin typeface="Georgia"/>
                <a:cs typeface="Georgia"/>
              </a:rPr>
              <a:t>measure</a:t>
            </a:r>
            <a:r>
              <a:rPr sz="1100" spc="105" dirty="0">
                <a:latin typeface="Georgia"/>
                <a:cs typeface="Georgia"/>
              </a:rPr>
              <a:t> </a:t>
            </a:r>
            <a:r>
              <a:rPr sz="1100" spc="-25" dirty="0">
                <a:latin typeface="Georgia"/>
                <a:cs typeface="Georgia"/>
              </a:rPr>
              <a:t>other</a:t>
            </a:r>
            <a:r>
              <a:rPr sz="1100" spc="100" dirty="0">
                <a:latin typeface="Georgia"/>
                <a:cs typeface="Georgia"/>
              </a:rPr>
              <a:t> </a:t>
            </a:r>
            <a:r>
              <a:rPr sz="1100" spc="-25" dirty="0">
                <a:latin typeface="Georgia"/>
                <a:cs typeface="Georgia"/>
              </a:rPr>
              <a:t>behavioral</a:t>
            </a:r>
            <a:r>
              <a:rPr sz="1100" spc="100" dirty="0">
                <a:latin typeface="Georgia"/>
                <a:cs typeface="Georgia"/>
              </a:rPr>
              <a:t> </a:t>
            </a:r>
            <a:r>
              <a:rPr sz="1100" spc="-10" dirty="0">
                <a:latin typeface="Georgia"/>
                <a:cs typeface="Georgia"/>
              </a:rPr>
              <a:t>attributes</a:t>
            </a:r>
            <a:r>
              <a:rPr sz="1100" spc="105" dirty="0">
                <a:latin typeface="Georgia"/>
                <a:cs typeface="Georgia"/>
              </a:rPr>
              <a:t> </a:t>
            </a:r>
            <a:r>
              <a:rPr sz="1100" spc="-45" dirty="0">
                <a:latin typeface="Georgia"/>
                <a:cs typeface="Georgia"/>
              </a:rPr>
              <a:t>such</a:t>
            </a:r>
            <a:r>
              <a:rPr sz="1100" spc="100" dirty="0">
                <a:latin typeface="Georgia"/>
                <a:cs typeface="Georgia"/>
              </a:rPr>
              <a:t> </a:t>
            </a:r>
            <a:r>
              <a:rPr sz="1100" spc="-30" dirty="0">
                <a:latin typeface="Georgia"/>
                <a:cs typeface="Georgia"/>
              </a:rPr>
              <a:t>as </a:t>
            </a:r>
            <a:r>
              <a:rPr sz="1100" spc="-250" dirty="0">
                <a:latin typeface="Georgia"/>
                <a:cs typeface="Georgia"/>
              </a:rPr>
              <a:t> </a:t>
            </a:r>
            <a:r>
              <a:rPr sz="1100" spc="-20" dirty="0">
                <a:latin typeface="Georgia"/>
                <a:cs typeface="Georgia"/>
              </a:rPr>
              <a:t>the</a:t>
            </a:r>
            <a:r>
              <a:rPr sz="1100" spc="90" dirty="0">
                <a:latin typeface="Georgia"/>
                <a:cs typeface="Georgia"/>
              </a:rPr>
              <a:t> </a:t>
            </a:r>
            <a:r>
              <a:rPr sz="1100" spc="-35" dirty="0">
                <a:latin typeface="Georgia"/>
                <a:cs typeface="Georgia"/>
              </a:rPr>
              <a:t>pressure.</a:t>
            </a:r>
            <a:endParaRPr sz="1100">
              <a:latin typeface="Georgia"/>
              <a:cs typeface="Georgia"/>
            </a:endParaRPr>
          </a:p>
        </p:txBody>
      </p:sp>
      <p:sp>
        <p:nvSpPr>
          <p:cNvPr id="5" name="object 5"/>
          <p:cNvSpPr/>
          <p:nvPr/>
        </p:nvSpPr>
        <p:spPr>
          <a:xfrm>
            <a:off x="337972" y="124484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92185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1" name="object 1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40</a:t>
            </a:fld>
            <a:r>
              <a:rPr spc="-25" dirty="0"/>
              <a:t> </a:t>
            </a:r>
            <a:r>
              <a:rPr spc="80" dirty="0"/>
              <a:t>/</a:t>
            </a:r>
            <a:r>
              <a:rPr spc="-25" dirty="0"/>
              <a:t> </a:t>
            </a:r>
            <a:r>
              <a:rPr spc="40" dirty="0"/>
              <a:t>106</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610360" cy="244475"/>
          </a:xfrm>
          <a:prstGeom prst="rect">
            <a:avLst/>
          </a:prstGeom>
        </p:spPr>
        <p:txBody>
          <a:bodyPr vert="horz" wrap="square" lIns="0" tIns="17145" rIns="0" bIns="0" rtlCol="0">
            <a:spAutoFit/>
          </a:bodyPr>
          <a:lstStyle/>
          <a:p>
            <a:pPr marL="12700">
              <a:lnSpc>
                <a:spcPct val="100000"/>
              </a:lnSpc>
              <a:spcBef>
                <a:spcPts val="135"/>
              </a:spcBef>
            </a:pPr>
            <a:r>
              <a:rPr spc="35" dirty="0"/>
              <a:t>Spatial</a:t>
            </a:r>
            <a:r>
              <a:rPr spc="75" dirty="0"/>
              <a:t> data</a:t>
            </a:r>
            <a:r>
              <a:rPr spc="80" dirty="0"/>
              <a:t> </a:t>
            </a:r>
            <a:r>
              <a:rPr spc="25" dirty="0"/>
              <a:t>(cont’d)</a:t>
            </a:r>
          </a:p>
        </p:txBody>
      </p:sp>
      <p:sp>
        <p:nvSpPr>
          <p:cNvPr id="3" name="object 3"/>
          <p:cNvSpPr txBox="1"/>
          <p:nvPr/>
        </p:nvSpPr>
        <p:spPr>
          <a:xfrm>
            <a:off x="145059" y="556361"/>
            <a:ext cx="5469890" cy="222250"/>
          </a:xfrm>
          <a:prstGeom prst="rect">
            <a:avLst/>
          </a:prstGeom>
          <a:solidFill>
            <a:srgbClr val="B2D8D8"/>
          </a:solidFill>
        </p:spPr>
        <p:txBody>
          <a:bodyPr vert="horz" wrap="square" lIns="0" tIns="8890" rIns="0" bIns="0" rtlCol="0">
            <a:spAutoFit/>
          </a:bodyPr>
          <a:lstStyle/>
          <a:p>
            <a:pPr marL="44450">
              <a:lnSpc>
                <a:spcPct val="100000"/>
              </a:lnSpc>
              <a:spcBef>
                <a:spcPts val="70"/>
              </a:spcBef>
            </a:pPr>
            <a:r>
              <a:rPr sz="1100" spc="-10" dirty="0">
                <a:latin typeface="Georgia"/>
                <a:cs typeface="Georgia"/>
              </a:rPr>
              <a:t>Spatial</a:t>
            </a:r>
            <a:r>
              <a:rPr sz="1100" spc="65" dirty="0">
                <a:latin typeface="Georgia"/>
                <a:cs typeface="Georgia"/>
              </a:rPr>
              <a:t> </a:t>
            </a:r>
            <a:r>
              <a:rPr sz="1100" spc="-5" dirty="0">
                <a:latin typeface="Georgia"/>
                <a:cs typeface="Georgia"/>
              </a:rPr>
              <a:t>data</a:t>
            </a:r>
            <a:r>
              <a:rPr sz="1100" spc="70" dirty="0">
                <a:latin typeface="Georgia"/>
                <a:cs typeface="Georgia"/>
              </a:rPr>
              <a:t> </a:t>
            </a:r>
            <a:r>
              <a:rPr sz="1100" spc="-85" dirty="0">
                <a:latin typeface="Georgia"/>
                <a:cs typeface="Georgia"/>
                <a:hlinkClick r:id="rId3" action="ppaction://hlinksldjump"/>
              </a:rPr>
              <a:t>[2]:</a:t>
            </a:r>
            <a:endParaRPr sz="1100">
              <a:latin typeface="Georgia"/>
              <a:cs typeface="Georgia"/>
            </a:endParaRPr>
          </a:p>
        </p:txBody>
      </p:sp>
      <p:sp>
        <p:nvSpPr>
          <p:cNvPr id="4" name="object 4"/>
          <p:cNvSpPr txBox="1"/>
          <p:nvPr/>
        </p:nvSpPr>
        <p:spPr>
          <a:xfrm>
            <a:off x="145059" y="778001"/>
            <a:ext cx="5469890" cy="648970"/>
          </a:xfrm>
          <a:prstGeom prst="rect">
            <a:avLst/>
          </a:prstGeom>
          <a:solidFill>
            <a:srgbClr val="EBEBEB"/>
          </a:solidFill>
        </p:spPr>
        <p:txBody>
          <a:bodyPr vert="horz" wrap="square" lIns="0" tIns="29209" rIns="0" bIns="0" rtlCol="0">
            <a:spAutoFit/>
          </a:bodyPr>
          <a:lstStyle/>
          <a:p>
            <a:pPr marL="44450" marR="37465">
              <a:lnSpc>
                <a:spcPts val="1150"/>
              </a:lnSpc>
              <a:spcBef>
                <a:spcPts val="229"/>
              </a:spcBef>
            </a:pPr>
            <a:r>
              <a:rPr sz="1000" i="1" spc="125" dirty="0">
                <a:latin typeface="Times New Roman"/>
                <a:cs typeface="Times New Roman"/>
              </a:rPr>
              <a:t>A</a:t>
            </a:r>
            <a:r>
              <a:rPr sz="1000" i="1" spc="105" dirty="0">
                <a:latin typeface="Times New Roman"/>
                <a:cs typeface="Times New Roman"/>
              </a:rPr>
              <a:t> </a:t>
            </a:r>
            <a:r>
              <a:rPr sz="1000" i="1" spc="20" dirty="0">
                <a:latin typeface="Calibri"/>
                <a:cs typeface="Calibri"/>
              </a:rPr>
              <a:t>d</a:t>
            </a:r>
            <a:r>
              <a:rPr sz="1000" i="1" spc="20" dirty="0">
                <a:latin typeface="Times New Roman"/>
                <a:cs typeface="Times New Roman"/>
              </a:rPr>
              <a:t>-dimensional</a:t>
            </a:r>
            <a:r>
              <a:rPr sz="1000" i="1" spc="105" dirty="0">
                <a:latin typeface="Times New Roman"/>
                <a:cs typeface="Times New Roman"/>
              </a:rPr>
              <a:t> </a:t>
            </a:r>
            <a:r>
              <a:rPr sz="1000" i="1" spc="5" dirty="0">
                <a:latin typeface="Times New Roman"/>
                <a:cs typeface="Times New Roman"/>
              </a:rPr>
              <a:t>spatial</a:t>
            </a:r>
            <a:r>
              <a:rPr sz="1000" i="1" spc="110" dirty="0">
                <a:latin typeface="Times New Roman"/>
                <a:cs typeface="Times New Roman"/>
              </a:rPr>
              <a:t> </a:t>
            </a:r>
            <a:r>
              <a:rPr sz="1000" i="1" spc="20" dirty="0">
                <a:latin typeface="Times New Roman"/>
                <a:cs typeface="Times New Roman"/>
              </a:rPr>
              <a:t>data</a:t>
            </a:r>
            <a:r>
              <a:rPr sz="1000" i="1" spc="105" dirty="0">
                <a:latin typeface="Times New Roman"/>
                <a:cs typeface="Times New Roman"/>
              </a:rPr>
              <a:t> </a:t>
            </a:r>
            <a:r>
              <a:rPr sz="1000" i="1" spc="-20" dirty="0">
                <a:latin typeface="Times New Roman"/>
                <a:cs typeface="Times New Roman"/>
              </a:rPr>
              <a:t>record</a:t>
            </a:r>
            <a:r>
              <a:rPr sz="1000" i="1" spc="105" dirty="0">
                <a:latin typeface="Times New Roman"/>
                <a:cs typeface="Times New Roman"/>
              </a:rPr>
              <a:t> </a:t>
            </a:r>
            <a:r>
              <a:rPr sz="1000" i="1" spc="20" dirty="0">
                <a:latin typeface="Times New Roman"/>
                <a:cs typeface="Times New Roman"/>
              </a:rPr>
              <a:t>contains</a:t>
            </a:r>
            <a:r>
              <a:rPr sz="1000" i="1" spc="110" dirty="0">
                <a:latin typeface="Times New Roman"/>
                <a:cs typeface="Times New Roman"/>
              </a:rPr>
              <a:t> </a:t>
            </a:r>
            <a:r>
              <a:rPr sz="1000" i="1" dirty="0">
                <a:latin typeface="Calibri"/>
                <a:cs typeface="Calibri"/>
              </a:rPr>
              <a:t>d</a:t>
            </a:r>
            <a:r>
              <a:rPr sz="1000" i="1" spc="125" dirty="0">
                <a:latin typeface="Calibri"/>
                <a:cs typeface="Calibri"/>
              </a:rPr>
              <a:t> </a:t>
            </a:r>
            <a:r>
              <a:rPr sz="1000" i="1" spc="-10" dirty="0">
                <a:latin typeface="Times New Roman"/>
                <a:cs typeface="Times New Roman"/>
              </a:rPr>
              <a:t>behavioral</a:t>
            </a:r>
            <a:r>
              <a:rPr sz="1000" i="1" spc="110" dirty="0">
                <a:latin typeface="Times New Roman"/>
                <a:cs typeface="Times New Roman"/>
              </a:rPr>
              <a:t> </a:t>
            </a:r>
            <a:r>
              <a:rPr sz="1000" i="1" spc="25" dirty="0">
                <a:latin typeface="Times New Roman"/>
                <a:cs typeface="Times New Roman"/>
              </a:rPr>
              <a:t>attributes</a:t>
            </a:r>
            <a:r>
              <a:rPr sz="1000" i="1" spc="105" dirty="0">
                <a:latin typeface="Times New Roman"/>
                <a:cs typeface="Times New Roman"/>
              </a:rPr>
              <a:t> </a:t>
            </a:r>
            <a:r>
              <a:rPr sz="1000" i="1" spc="25" dirty="0">
                <a:latin typeface="Times New Roman"/>
                <a:cs typeface="Times New Roman"/>
              </a:rPr>
              <a:t>and</a:t>
            </a:r>
            <a:r>
              <a:rPr sz="1000" i="1" spc="105" dirty="0">
                <a:latin typeface="Times New Roman"/>
                <a:cs typeface="Times New Roman"/>
              </a:rPr>
              <a:t> </a:t>
            </a:r>
            <a:r>
              <a:rPr sz="1000" i="1" spc="25" dirty="0">
                <a:latin typeface="Times New Roman"/>
                <a:cs typeface="Times New Roman"/>
              </a:rPr>
              <a:t>one</a:t>
            </a:r>
            <a:r>
              <a:rPr sz="1000" i="1" spc="110" dirty="0">
                <a:latin typeface="Times New Roman"/>
                <a:cs typeface="Times New Roman"/>
              </a:rPr>
              <a:t> </a:t>
            </a:r>
            <a:r>
              <a:rPr sz="1000" i="1" spc="20" dirty="0">
                <a:latin typeface="Times New Roman"/>
                <a:cs typeface="Times New Roman"/>
              </a:rPr>
              <a:t>or</a:t>
            </a:r>
            <a:r>
              <a:rPr sz="1000" i="1" spc="105" dirty="0">
                <a:latin typeface="Times New Roman"/>
                <a:cs typeface="Times New Roman"/>
              </a:rPr>
              <a:t> </a:t>
            </a:r>
            <a:r>
              <a:rPr sz="1000" i="1" spc="20" dirty="0">
                <a:latin typeface="Times New Roman"/>
                <a:cs typeface="Times New Roman"/>
              </a:rPr>
              <a:t>more</a:t>
            </a:r>
            <a:r>
              <a:rPr sz="1000" i="1" spc="110" dirty="0">
                <a:latin typeface="Times New Roman"/>
                <a:cs typeface="Times New Roman"/>
              </a:rPr>
              <a:t> </a:t>
            </a:r>
            <a:r>
              <a:rPr sz="1000" i="1" spc="15" dirty="0">
                <a:latin typeface="Times New Roman"/>
                <a:cs typeface="Times New Roman"/>
              </a:rPr>
              <a:t>contextual </a:t>
            </a:r>
            <a:r>
              <a:rPr sz="1000" i="1" spc="20" dirty="0">
                <a:latin typeface="Times New Roman"/>
                <a:cs typeface="Times New Roman"/>
              </a:rPr>
              <a:t> </a:t>
            </a:r>
            <a:r>
              <a:rPr sz="1000" i="1" spc="25" dirty="0">
                <a:latin typeface="Times New Roman"/>
                <a:cs typeface="Times New Roman"/>
              </a:rPr>
              <a:t>attributes</a:t>
            </a:r>
            <a:r>
              <a:rPr sz="1000" i="1" spc="105" dirty="0">
                <a:latin typeface="Times New Roman"/>
                <a:cs typeface="Times New Roman"/>
              </a:rPr>
              <a:t> </a:t>
            </a:r>
            <a:r>
              <a:rPr sz="1000" i="1" spc="20" dirty="0">
                <a:latin typeface="Times New Roman"/>
                <a:cs typeface="Times New Roman"/>
              </a:rPr>
              <a:t>containing</a:t>
            </a:r>
            <a:r>
              <a:rPr sz="1000" i="1" spc="105" dirty="0">
                <a:latin typeface="Times New Roman"/>
                <a:cs typeface="Times New Roman"/>
              </a:rPr>
              <a:t> </a:t>
            </a:r>
            <a:r>
              <a:rPr sz="1000" i="1" spc="25" dirty="0">
                <a:latin typeface="Times New Roman"/>
                <a:cs typeface="Times New Roman"/>
              </a:rPr>
              <a:t>the</a:t>
            </a:r>
            <a:r>
              <a:rPr sz="1000" i="1" spc="110" dirty="0">
                <a:latin typeface="Times New Roman"/>
                <a:cs typeface="Times New Roman"/>
              </a:rPr>
              <a:t> </a:t>
            </a:r>
            <a:r>
              <a:rPr sz="1000" i="1" spc="5" dirty="0">
                <a:latin typeface="Times New Roman"/>
                <a:cs typeface="Times New Roman"/>
              </a:rPr>
              <a:t>spatial</a:t>
            </a:r>
            <a:r>
              <a:rPr sz="1000" i="1" spc="105" dirty="0">
                <a:latin typeface="Times New Roman"/>
                <a:cs typeface="Times New Roman"/>
              </a:rPr>
              <a:t> </a:t>
            </a:r>
            <a:r>
              <a:rPr sz="1000" i="1" spc="10" dirty="0">
                <a:latin typeface="Times New Roman"/>
                <a:cs typeface="Times New Roman"/>
              </a:rPr>
              <a:t>location.</a:t>
            </a:r>
            <a:r>
              <a:rPr sz="1000" i="1" spc="210" dirty="0">
                <a:latin typeface="Times New Roman"/>
                <a:cs typeface="Times New Roman"/>
              </a:rPr>
              <a:t> </a:t>
            </a:r>
            <a:r>
              <a:rPr sz="1000" i="1" spc="20" dirty="0">
                <a:latin typeface="Times New Roman"/>
                <a:cs typeface="Times New Roman"/>
              </a:rPr>
              <a:t>Therefore,</a:t>
            </a:r>
            <a:r>
              <a:rPr sz="1000" i="1" spc="105" dirty="0">
                <a:latin typeface="Times New Roman"/>
                <a:cs typeface="Times New Roman"/>
              </a:rPr>
              <a:t> </a:t>
            </a:r>
            <a:r>
              <a:rPr sz="1000" i="1" spc="5" dirty="0">
                <a:latin typeface="Times New Roman"/>
                <a:cs typeface="Times New Roman"/>
              </a:rPr>
              <a:t>a</a:t>
            </a:r>
            <a:r>
              <a:rPr sz="1000" i="1" spc="105" dirty="0">
                <a:latin typeface="Times New Roman"/>
                <a:cs typeface="Times New Roman"/>
              </a:rPr>
              <a:t> </a:t>
            </a:r>
            <a:r>
              <a:rPr sz="1000" i="1" spc="20" dirty="0">
                <a:latin typeface="Calibri"/>
                <a:cs typeface="Calibri"/>
              </a:rPr>
              <a:t>d</a:t>
            </a:r>
            <a:r>
              <a:rPr sz="1000" i="1" spc="20" dirty="0">
                <a:latin typeface="Times New Roman"/>
                <a:cs typeface="Times New Roman"/>
              </a:rPr>
              <a:t>-dimensional</a:t>
            </a:r>
            <a:r>
              <a:rPr sz="1000" i="1" spc="105" dirty="0">
                <a:latin typeface="Times New Roman"/>
                <a:cs typeface="Times New Roman"/>
              </a:rPr>
              <a:t> </a:t>
            </a:r>
            <a:r>
              <a:rPr sz="1000" i="1" spc="5" dirty="0">
                <a:latin typeface="Times New Roman"/>
                <a:cs typeface="Times New Roman"/>
              </a:rPr>
              <a:t>spatial</a:t>
            </a:r>
            <a:r>
              <a:rPr sz="1000" i="1" spc="105" dirty="0">
                <a:latin typeface="Times New Roman"/>
                <a:cs typeface="Times New Roman"/>
              </a:rPr>
              <a:t> </a:t>
            </a:r>
            <a:r>
              <a:rPr sz="1000" i="1" spc="20" dirty="0">
                <a:latin typeface="Times New Roman"/>
                <a:cs typeface="Times New Roman"/>
              </a:rPr>
              <a:t>data</a:t>
            </a:r>
            <a:r>
              <a:rPr sz="1000" i="1" spc="110" dirty="0">
                <a:latin typeface="Times New Roman"/>
                <a:cs typeface="Times New Roman"/>
              </a:rPr>
              <a:t> </a:t>
            </a:r>
            <a:r>
              <a:rPr sz="1000" i="1" spc="25" dirty="0">
                <a:latin typeface="Times New Roman"/>
                <a:cs typeface="Times New Roman"/>
              </a:rPr>
              <a:t>set</a:t>
            </a:r>
            <a:r>
              <a:rPr sz="1000" i="1" spc="105" dirty="0">
                <a:latin typeface="Times New Roman"/>
                <a:cs typeface="Times New Roman"/>
              </a:rPr>
              <a:t> </a:t>
            </a:r>
            <a:r>
              <a:rPr sz="1000" i="1" spc="20" dirty="0">
                <a:latin typeface="Times New Roman"/>
                <a:cs typeface="Times New Roman"/>
              </a:rPr>
              <a:t>is</a:t>
            </a:r>
            <a:r>
              <a:rPr sz="1000" i="1" spc="110" dirty="0">
                <a:latin typeface="Times New Roman"/>
                <a:cs typeface="Times New Roman"/>
              </a:rPr>
              <a:t> </a:t>
            </a:r>
            <a:r>
              <a:rPr sz="1000" i="1" spc="5" dirty="0">
                <a:latin typeface="Times New Roman"/>
                <a:cs typeface="Times New Roman"/>
              </a:rPr>
              <a:t>a</a:t>
            </a:r>
            <a:r>
              <a:rPr sz="1000" i="1" spc="105" dirty="0">
                <a:latin typeface="Times New Roman"/>
                <a:cs typeface="Times New Roman"/>
              </a:rPr>
              <a:t> </a:t>
            </a:r>
            <a:r>
              <a:rPr sz="1000" i="1" spc="25" dirty="0">
                <a:latin typeface="Times New Roman"/>
                <a:cs typeface="Times New Roman"/>
              </a:rPr>
              <a:t>set</a:t>
            </a:r>
            <a:r>
              <a:rPr sz="1000" i="1" spc="105" dirty="0">
                <a:latin typeface="Times New Roman"/>
                <a:cs typeface="Times New Roman"/>
              </a:rPr>
              <a:t> </a:t>
            </a:r>
            <a:r>
              <a:rPr sz="1000" i="1" spc="15" dirty="0">
                <a:latin typeface="Times New Roman"/>
                <a:cs typeface="Times New Roman"/>
              </a:rPr>
              <a:t>of</a:t>
            </a:r>
            <a:r>
              <a:rPr sz="1000" i="1" spc="110" dirty="0">
                <a:latin typeface="Times New Roman"/>
                <a:cs typeface="Times New Roman"/>
              </a:rPr>
              <a:t> </a:t>
            </a:r>
            <a:r>
              <a:rPr sz="1000" i="1" dirty="0">
                <a:latin typeface="Calibri"/>
                <a:cs typeface="Calibri"/>
              </a:rPr>
              <a:t>d </a:t>
            </a:r>
            <a:r>
              <a:rPr sz="1000" i="1" spc="-210" dirty="0">
                <a:latin typeface="Calibri"/>
                <a:cs typeface="Calibri"/>
              </a:rPr>
              <a:t> </a:t>
            </a:r>
            <a:r>
              <a:rPr sz="1000" i="1" spc="25" dirty="0">
                <a:latin typeface="Times New Roman"/>
                <a:cs typeface="Times New Roman"/>
              </a:rPr>
              <a:t>dimensional </a:t>
            </a:r>
            <a:r>
              <a:rPr sz="1000" i="1" spc="-15" dirty="0">
                <a:latin typeface="Times New Roman"/>
                <a:cs typeface="Times New Roman"/>
              </a:rPr>
              <a:t>records</a:t>
            </a:r>
            <a:r>
              <a:rPr sz="1000" i="1" spc="220" dirty="0">
                <a:latin typeface="Times New Roman"/>
                <a:cs typeface="Times New Roman"/>
              </a:rPr>
              <a:t> </a:t>
            </a:r>
            <a:r>
              <a:rPr sz="1000" i="1" spc="10" dirty="0">
                <a:latin typeface="Calibri"/>
                <a:cs typeface="Calibri"/>
              </a:rPr>
              <a:t>X</a:t>
            </a:r>
            <a:r>
              <a:rPr sz="1500" spc="15" baseline="13888" dirty="0">
                <a:latin typeface="Calibri"/>
                <a:cs typeface="Calibri"/>
              </a:rPr>
              <a:t>¯</a:t>
            </a:r>
            <a:r>
              <a:rPr sz="1050" spc="15" baseline="-11904" dirty="0">
                <a:latin typeface="Calibri"/>
                <a:cs typeface="Calibri"/>
              </a:rPr>
              <a:t>1</a:t>
            </a:r>
            <a:r>
              <a:rPr sz="1000" i="1" spc="10" dirty="0">
                <a:latin typeface="Times New Roman"/>
                <a:cs typeface="Times New Roman"/>
              </a:rPr>
              <a:t>, </a:t>
            </a:r>
            <a:r>
              <a:rPr sz="1000" i="1" spc="10" dirty="0">
                <a:latin typeface="Calibri"/>
                <a:cs typeface="Calibri"/>
              </a:rPr>
              <a:t>X</a:t>
            </a:r>
            <a:r>
              <a:rPr sz="1500" spc="15" baseline="13888" dirty="0">
                <a:latin typeface="Calibri"/>
                <a:cs typeface="Calibri"/>
              </a:rPr>
              <a:t>¯</a:t>
            </a:r>
            <a:r>
              <a:rPr sz="1050" spc="15" baseline="-11904" dirty="0">
                <a:latin typeface="Calibri"/>
                <a:cs typeface="Calibri"/>
              </a:rPr>
              <a:t>2</a:t>
            </a:r>
            <a:r>
              <a:rPr sz="1000" i="1" spc="10" dirty="0">
                <a:latin typeface="Times New Roman"/>
                <a:cs typeface="Times New Roman"/>
              </a:rPr>
              <a:t>, </a:t>
            </a:r>
            <a:r>
              <a:rPr sz="1000" i="1" spc="20" dirty="0">
                <a:latin typeface="Calibri"/>
                <a:cs typeface="Calibri"/>
              </a:rPr>
              <a:t>. . . </a:t>
            </a:r>
            <a:r>
              <a:rPr sz="1000" i="1" spc="55" dirty="0">
                <a:latin typeface="Times New Roman"/>
                <a:cs typeface="Times New Roman"/>
              </a:rPr>
              <a:t>, </a:t>
            </a:r>
            <a:r>
              <a:rPr sz="1000" i="1" spc="35" dirty="0">
                <a:latin typeface="Calibri"/>
                <a:cs typeface="Calibri"/>
              </a:rPr>
              <a:t>X</a:t>
            </a:r>
            <a:r>
              <a:rPr sz="1500" spc="52" baseline="13888" dirty="0">
                <a:latin typeface="Calibri"/>
                <a:cs typeface="Calibri"/>
              </a:rPr>
              <a:t>¯</a:t>
            </a:r>
            <a:r>
              <a:rPr sz="1050" i="1" spc="52" baseline="-11904" dirty="0">
                <a:latin typeface="Calibri"/>
                <a:cs typeface="Calibri"/>
              </a:rPr>
              <a:t>n</a:t>
            </a:r>
            <a:r>
              <a:rPr sz="1000" i="1" spc="35" dirty="0">
                <a:latin typeface="Times New Roman"/>
                <a:cs typeface="Times New Roman"/>
              </a:rPr>
              <a:t>, </a:t>
            </a:r>
            <a:r>
              <a:rPr sz="1000" i="1" spc="5" dirty="0">
                <a:latin typeface="Times New Roman"/>
                <a:cs typeface="Times New Roman"/>
              </a:rPr>
              <a:t>together  </a:t>
            </a:r>
            <a:r>
              <a:rPr sz="1000" i="1" spc="20" dirty="0">
                <a:latin typeface="Times New Roman"/>
                <a:cs typeface="Times New Roman"/>
              </a:rPr>
              <a:t>with </a:t>
            </a:r>
            <a:r>
              <a:rPr sz="1000" i="1" spc="5" dirty="0">
                <a:latin typeface="Times New Roman"/>
                <a:cs typeface="Times New Roman"/>
              </a:rPr>
              <a:t>a  </a:t>
            </a:r>
            <a:r>
              <a:rPr sz="1000" i="1" spc="25" dirty="0">
                <a:latin typeface="Times New Roman"/>
                <a:cs typeface="Times New Roman"/>
              </a:rPr>
              <a:t>set </a:t>
            </a:r>
            <a:r>
              <a:rPr sz="1000" i="1" spc="15" dirty="0">
                <a:latin typeface="Times New Roman"/>
                <a:cs typeface="Times New Roman"/>
              </a:rPr>
              <a:t>of </a:t>
            </a:r>
            <a:r>
              <a:rPr sz="1000" i="1" spc="80" dirty="0">
                <a:latin typeface="Calibri"/>
                <a:cs typeface="Calibri"/>
              </a:rPr>
              <a:t>n </a:t>
            </a:r>
            <a:r>
              <a:rPr sz="1000" i="1" spc="5" dirty="0">
                <a:latin typeface="Times New Roman"/>
                <a:cs typeface="Times New Roman"/>
              </a:rPr>
              <a:t>locations  </a:t>
            </a:r>
            <a:r>
              <a:rPr sz="1000" i="1" spc="135" dirty="0">
                <a:latin typeface="Calibri"/>
                <a:cs typeface="Calibri"/>
              </a:rPr>
              <a:t>L</a:t>
            </a:r>
            <a:r>
              <a:rPr sz="1050" spc="202" baseline="-11904" dirty="0">
                <a:latin typeface="Calibri"/>
                <a:cs typeface="Calibri"/>
              </a:rPr>
              <a:t>1</a:t>
            </a:r>
            <a:r>
              <a:rPr sz="1000" i="1" spc="135" dirty="0">
                <a:latin typeface="Times New Roman"/>
                <a:cs typeface="Times New Roman"/>
              </a:rPr>
              <a:t>, </a:t>
            </a:r>
            <a:r>
              <a:rPr sz="1000" i="1" spc="135" dirty="0">
                <a:latin typeface="Calibri"/>
                <a:cs typeface="Calibri"/>
              </a:rPr>
              <a:t>L</a:t>
            </a:r>
            <a:r>
              <a:rPr sz="1050" spc="202" baseline="-11904" dirty="0">
                <a:latin typeface="Calibri"/>
                <a:cs typeface="Calibri"/>
              </a:rPr>
              <a:t>2</a:t>
            </a:r>
            <a:r>
              <a:rPr sz="1000" i="1" spc="135" dirty="0">
                <a:latin typeface="Times New Roman"/>
                <a:cs typeface="Times New Roman"/>
              </a:rPr>
              <a:t>, </a:t>
            </a:r>
            <a:r>
              <a:rPr sz="1000" i="1" spc="20" dirty="0">
                <a:latin typeface="Calibri"/>
                <a:cs typeface="Calibri"/>
              </a:rPr>
              <a:t>. . . </a:t>
            </a:r>
            <a:r>
              <a:rPr sz="1000" i="1" spc="55" dirty="0">
                <a:latin typeface="Times New Roman"/>
                <a:cs typeface="Times New Roman"/>
              </a:rPr>
              <a:t>, </a:t>
            </a:r>
            <a:r>
              <a:rPr sz="1000" i="1" spc="160" dirty="0">
                <a:latin typeface="Calibri"/>
                <a:cs typeface="Calibri"/>
              </a:rPr>
              <a:t>L</a:t>
            </a:r>
            <a:r>
              <a:rPr sz="1050" i="1" spc="240" baseline="-11904" dirty="0">
                <a:latin typeface="Calibri"/>
                <a:cs typeface="Calibri"/>
              </a:rPr>
              <a:t>n</a:t>
            </a:r>
            <a:r>
              <a:rPr sz="1000" i="1" spc="160" dirty="0">
                <a:latin typeface="Times New Roman"/>
                <a:cs typeface="Times New Roman"/>
              </a:rPr>
              <a:t>, </a:t>
            </a:r>
            <a:r>
              <a:rPr sz="1000" i="1" spc="10" dirty="0">
                <a:latin typeface="Times New Roman"/>
                <a:cs typeface="Times New Roman"/>
              </a:rPr>
              <a:t>such </a:t>
            </a:r>
            <a:r>
              <a:rPr sz="1000" i="1" spc="15" dirty="0">
                <a:latin typeface="Times New Roman"/>
                <a:cs typeface="Times New Roman"/>
              </a:rPr>
              <a:t> </a:t>
            </a:r>
            <a:r>
              <a:rPr sz="1000" i="1" spc="30" dirty="0">
                <a:latin typeface="Times New Roman"/>
                <a:cs typeface="Times New Roman"/>
              </a:rPr>
              <a:t>that</a:t>
            </a:r>
            <a:r>
              <a:rPr sz="1000" i="1" spc="100" dirty="0">
                <a:latin typeface="Times New Roman"/>
                <a:cs typeface="Times New Roman"/>
              </a:rPr>
              <a:t> </a:t>
            </a:r>
            <a:r>
              <a:rPr sz="1000" i="1" spc="25" dirty="0">
                <a:latin typeface="Times New Roman"/>
                <a:cs typeface="Times New Roman"/>
              </a:rPr>
              <a:t>the</a:t>
            </a:r>
            <a:r>
              <a:rPr sz="1000" i="1" spc="105" dirty="0">
                <a:latin typeface="Times New Roman"/>
                <a:cs typeface="Times New Roman"/>
              </a:rPr>
              <a:t> </a:t>
            </a:r>
            <a:r>
              <a:rPr sz="1000" i="1" spc="-20" dirty="0">
                <a:latin typeface="Times New Roman"/>
                <a:cs typeface="Times New Roman"/>
              </a:rPr>
              <a:t>record</a:t>
            </a:r>
            <a:r>
              <a:rPr sz="1000" i="1" spc="105" dirty="0">
                <a:latin typeface="Times New Roman"/>
                <a:cs typeface="Times New Roman"/>
              </a:rPr>
              <a:t> </a:t>
            </a:r>
            <a:r>
              <a:rPr sz="1000" i="1" spc="10" dirty="0">
                <a:latin typeface="Calibri"/>
                <a:cs typeface="Calibri"/>
              </a:rPr>
              <a:t>X</a:t>
            </a:r>
            <a:r>
              <a:rPr sz="1500" spc="15" baseline="13888" dirty="0">
                <a:latin typeface="Calibri"/>
                <a:cs typeface="Calibri"/>
              </a:rPr>
              <a:t>¯</a:t>
            </a:r>
            <a:r>
              <a:rPr sz="1050" i="1" spc="15" baseline="-11904" dirty="0">
                <a:latin typeface="Calibri"/>
                <a:cs typeface="Calibri"/>
              </a:rPr>
              <a:t>i</a:t>
            </a:r>
            <a:r>
              <a:rPr sz="1050" i="1" spc="120" baseline="-11904" dirty="0">
                <a:latin typeface="Calibri"/>
                <a:cs typeface="Calibri"/>
              </a:rPr>
              <a:t> </a:t>
            </a:r>
            <a:r>
              <a:rPr sz="1000" i="1" spc="20" dirty="0">
                <a:latin typeface="Times New Roman"/>
                <a:cs typeface="Times New Roman"/>
              </a:rPr>
              <a:t>is</a:t>
            </a:r>
            <a:r>
              <a:rPr sz="1000" i="1" spc="105" dirty="0">
                <a:latin typeface="Times New Roman"/>
                <a:cs typeface="Times New Roman"/>
              </a:rPr>
              <a:t> </a:t>
            </a:r>
            <a:r>
              <a:rPr sz="1000" i="1" spc="5" dirty="0">
                <a:latin typeface="Times New Roman"/>
                <a:cs typeface="Times New Roman"/>
              </a:rPr>
              <a:t>associated</a:t>
            </a:r>
            <a:r>
              <a:rPr sz="1000" i="1" spc="105" dirty="0">
                <a:latin typeface="Times New Roman"/>
                <a:cs typeface="Times New Roman"/>
              </a:rPr>
              <a:t> </a:t>
            </a:r>
            <a:r>
              <a:rPr sz="1000" i="1" spc="20" dirty="0">
                <a:latin typeface="Times New Roman"/>
                <a:cs typeface="Times New Roman"/>
              </a:rPr>
              <a:t>with</a:t>
            </a:r>
            <a:r>
              <a:rPr sz="1000" i="1" spc="100" dirty="0">
                <a:latin typeface="Times New Roman"/>
                <a:cs typeface="Times New Roman"/>
              </a:rPr>
              <a:t> </a:t>
            </a:r>
            <a:r>
              <a:rPr sz="1000" i="1" spc="25" dirty="0">
                <a:latin typeface="Times New Roman"/>
                <a:cs typeface="Times New Roman"/>
              </a:rPr>
              <a:t>the</a:t>
            </a:r>
            <a:r>
              <a:rPr sz="1000" i="1" spc="105" dirty="0">
                <a:latin typeface="Times New Roman"/>
                <a:cs typeface="Times New Roman"/>
              </a:rPr>
              <a:t> </a:t>
            </a:r>
            <a:r>
              <a:rPr sz="1000" i="1" spc="5" dirty="0">
                <a:latin typeface="Times New Roman"/>
                <a:cs typeface="Times New Roman"/>
              </a:rPr>
              <a:t>location</a:t>
            </a:r>
            <a:r>
              <a:rPr sz="1000" i="1" spc="100" dirty="0">
                <a:latin typeface="Times New Roman"/>
                <a:cs typeface="Times New Roman"/>
              </a:rPr>
              <a:t> </a:t>
            </a:r>
            <a:r>
              <a:rPr sz="1000" i="1" spc="160" dirty="0">
                <a:latin typeface="Calibri"/>
                <a:cs typeface="Calibri"/>
              </a:rPr>
              <a:t>L</a:t>
            </a:r>
            <a:r>
              <a:rPr sz="1050" i="1" spc="240" baseline="-11904" dirty="0">
                <a:latin typeface="Calibri"/>
                <a:cs typeface="Calibri"/>
              </a:rPr>
              <a:t>i</a:t>
            </a:r>
            <a:r>
              <a:rPr sz="1000" i="1" spc="160" dirty="0">
                <a:latin typeface="Times New Roman"/>
                <a:cs typeface="Times New Roman"/>
              </a:rPr>
              <a:t>.</a:t>
            </a:r>
            <a:endParaRPr sz="1000">
              <a:latin typeface="Times New Roman"/>
              <a:cs typeface="Times New Roman"/>
            </a:endParaRPr>
          </a:p>
        </p:txBody>
      </p:sp>
      <p:sp>
        <p:nvSpPr>
          <p:cNvPr id="5" name="object 5"/>
          <p:cNvSpPr/>
          <p:nvPr/>
        </p:nvSpPr>
        <p:spPr>
          <a:xfrm>
            <a:off x="337972" y="163403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428777" y="1542426"/>
            <a:ext cx="5089525" cy="1253490"/>
          </a:xfrm>
          <a:prstGeom prst="rect">
            <a:avLst/>
          </a:prstGeom>
        </p:spPr>
        <p:txBody>
          <a:bodyPr vert="horz" wrap="square" lIns="0" tIns="34290" rIns="0" bIns="0" rtlCol="0">
            <a:spAutoFit/>
          </a:bodyPr>
          <a:lstStyle/>
          <a:p>
            <a:pPr marL="38100" marR="80010">
              <a:lnSpc>
                <a:spcPts val="1150"/>
              </a:lnSpc>
              <a:spcBef>
                <a:spcPts val="270"/>
              </a:spcBef>
            </a:pPr>
            <a:r>
              <a:rPr sz="1100" spc="5" dirty="0">
                <a:latin typeface="Georgia"/>
                <a:cs typeface="Georgia"/>
              </a:rPr>
              <a:t>The</a:t>
            </a:r>
            <a:r>
              <a:rPr sz="1100" spc="100" dirty="0">
                <a:latin typeface="Georgia"/>
                <a:cs typeface="Georgia"/>
              </a:rPr>
              <a:t> </a:t>
            </a:r>
            <a:r>
              <a:rPr sz="1100" spc="-40" dirty="0">
                <a:latin typeface="Georgia"/>
                <a:cs typeface="Georgia"/>
              </a:rPr>
              <a:t>aforementioned</a:t>
            </a:r>
            <a:r>
              <a:rPr sz="1100" spc="105" dirty="0">
                <a:latin typeface="Georgia"/>
                <a:cs typeface="Georgia"/>
              </a:rPr>
              <a:t> </a:t>
            </a:r>
            <a:r>
              <a:rPr sz="1100" spc="-35" dirty="0">
                <a:latin typeface="Georgia"/>
                <a:cs typeface="Georgia"/>
              </a:rPr>
              <a:t>definition</a:t>
            </a:r>
            <a:r>
              <a:rPr sz="1100" spc="100" dirty="0">
                <a:latin typeface="Georgia"/>
                <a:cs typeface="Georgia"/>
              </a:rPr>
              <a:t> </a:t>
            </a:r>
            <a:r>
              <a:rPr sz="1100" spc="-40" dirty="0">
                <a:latin typeface="Georgia"/>
                <a:cs typeface="Georgia"/>
              </a:rPr>
              <a:t>provides</a:t>
            </a:r>
            <a:r>
              <a:rPr sz="1100" spc="105" dirty="0">
                <a:latin typeface="Georgia"/>
                <a:cs typeface="Georgia"/>
              </a:rPr>
              <a:t> </a:t>
            </a:r>
            <a:r>
              <a:rPr sz="1100" spc="-30" dirty="0">
                <a:latin typeface="Georgia"/>
                <a:cs typeface="Georgia"/>
              </a:rPr>
              <a:t>broad</a:t>
            </a:r>
            <a:r>
              <a:rPr sz="1100" spc="100" dirty="0">
                <a:latin typeface="Georgia"/>
                <a:cs typeface="Georgia"/>
              </a:rPr>
              <a:t> </a:t>
            </a:r>
            <a:r>
              <a:rPr sz="1100" spc="-20" dirty="0">
                <a:latin typeface="Georgia"/>
                <a:cs typeface="Georgia"/>
              </a:rPr>
              <a:t>flexibility</a:t>
            </a:r>
            <a:r>
              <a:rPr sz="1100" spc="105" dirty="0">
                <a:latin typeface="Georgia"/>
                <a:cs typeface="Georgia"/>
              </a:rPr>
              <a:t> </a:t>
            </a:r>
            <a:r>
              <a:rPr sz="1100" spc="-35" dirty="0">
                <a:latin typeface="Georgia"/>
                <a:cs typeface="Georgia"/>
              </a:rPr>
              <a:t>in</a:t>
            </a:r>
            <a:r>
              <a:rPr sz="1100" spc="100" dirty="0">
                <a:latin typeface="Georgia"/>
                <a:cs typeface="Georgia"/>
              </a:rPr>
              <a:t> </a:t>
            </a:r>
            <a:r>
              <a:rPr sz="1100" spc="-35" dirty="0">
                <a:latin typeface="Georgia"/>
                <a:cs typeface="Georgia"/>
              </a:rPr>
              <a:t>terms</a:t>
            </a:r>
            <a:r>
              <a:rPr sz="1100" spc="105" dirty="0">
                <a:latin typeface="Georgia"/>
                <a:cs typeface="Georgia"/>
              </a:rPr>
              <a:t> </a:t>
            </a:r>
            <a:r>
              <a:rPr sz="1100" spc="-40" dirty="0">
                <a:latin typeface="Georgia"/>
                <a:cs typeface="Georgia"/>
              </a:rPr>
              <a:t>of</a:t>
            </a:r>
            <a:r>
              <a:rPr sz="1100" spc="105" dirty="0">
                <a:latin typeface="Georgia"/>
                <a:cs typeface="Georgia"/>
              </a:rPr>
              <a:t> </a:t>
            </a:r>
            <a:r>
              <a:rPr sz="1100" spc="-50" dirty="0">
                <a:latin typeface="Georgia"/>
                <a:cs typeface="Georgia"/>
              </a:rPr>
              <a:t>how</a:t>
            </a:r>
            <a:r>
              <a:rPr sz="1100" spc="100" dirty="0">
                <a:latin typeface="Georgia"/>
                <a:cs typeface="Georgia"/>
              </a:rPr>
              <a:t> </a:t>
            </a:r>
            <a:r>
              <a:rPr sz="1100" spc="-40" dirty="0">
                <a:latin typeface="Georgia"/>
                <a:cs typeface="Georgia"/>
              </a:rPr>
              <a:t>record</a:t>
            </a:r>
            <a:r>
              <a:rPr sz="1100" spc="110" dirty="0">
                <a:latin typeface="Georgia"/>
                <a:cs typeface="Georgia"/>
              </a:rPr>
              <a:t> </a:t>
            </a:r>
            <a:r>
              <a:rPr sz="1100" i="1" spc="-5" dirty="0">
                <a:latin typeface="Calibri"/>
                <a:cs typeface="Calibri"/>
              </a:rPr>
              <a:t>X</a:t>
            </a:r>
            <a:r>
              <a:rPr sz="1650" spc="-7" baseline="15151" dirty="0">
                <a:latin typeface="Calibri"/>
                <a:cs typeface="Calibri"/>
              </a:rPr>
              <a:t>¯</a:t>
            </a:r>
            <a:r>
              <a:rPr sz="1200" i="1" spc="-7" baseline="-10416" dirty="0">
                <a:latin typeface="Calibri"/>
                <a:cs typeface="Calibri"/>
              </a:rPr>
              <a:t>i </a:t>
            </a:r>
            <a:r>
              <a:rPr sz="1200" i="1" spc="-247" baseline="-10416" dirty="0">
                <a:latin typeface="Calibri"/>
                <a:cs typeface="Calibri"/>
              </a:rPr>
              <a:t> </a:t>
            </a:r>
            <a:r>
              <a:rPr sz="1100" spc="-30" dirty="0">
                <a:latin typeface="Georgia"/>
                <a:cs typeface="Georgia"/>
              </a:rPr>
              <a:t>and</a:t>
            </a:r>
            <a:r>
              <a:rPr sz="1100" spc="90" dirty="0">
                <a:latin typeface="Georgia"/>
                <a:cs typeface="Georgia"/>
              </a:rPr>
              <a:t> </a:t>
            </a:r>
            <a:r>
              <a:rPr sz="1100" spc="-20" dirty="0">
                <a:latin typeface="Georgia"/>
                <a:cs typeface="Georgia"/>
              </a:rPr>
              <a:t>location</a:t>
            </a:r>
            <a:r>
              <a:rPr sz="1100" spc="95" dirty="0">
                <a:latin typeface="Georgia"/>
                <a:cs typeface="Georgia"/>
              </a:rPr>
              <a:t> </a:t>
            </a:r>
            <a:r>
              <a:rPr sz="1100" i="1" spc="190" dirty="0">
                <a:latin typeface="Calibri"/>
                <a:cs typeface="Calibri"/>
              </a:rPr>
              <a:t>L</a:t>
            </a:r>
            <a:r>
              <a:rPr sz="1200" i="1" spc="284" baseline="-10416" dirty="0">
                <a:latin typeface="Calibri"/>
                <a:cs typeface="Calibri"/>
              </a:rPr>
              <a:t>i</a:t>
            </a:r>
            <a:r>
              <a:rPr sz="1200" i="1" spc="345" baseline="-10416" dirty="0">
                <a:latin typeface="Calibri"/>
                <a:cs typeface="Calibri"/>
              </a:rPr>
              <a:t> </a:t>
            </a:r>
            <a:r>
              <a:rPr sz="1100" spc="-30" dirty="0">
                <a:latin typeface="Georgia"/>
                <a:cs typeface="Georgia"/>
              </a:rPr>
              <a:t>may</a:t>
            </a:r>
            <a:r>
              <a:rPr sz="1100" spc="95" dirty="0">
                <a:latin typeface="Georgia"/>
                <a:cs typeface="Georgia"/>
              </a:rPr>
              <a:t> </a:t>
            </a:r>
            <a:r>
              <a:rPr sz="1100" spc="-20" dirty="0">
                <a:latin typeface="Georgia"/>
                <a:cs typeface="Georgia"/>
              </a:rPr>
              <a:t>be</a:t>
            </a:r>
            <a:r>
              <a:rPr sz="1100" spc="95" dirty="0">
                <a:latin typeface="Georgia"/>
                <a:cs typeface="Georgia"/>
              </a:rPr>
              <a:t> </a:t>
            </a:r>
            <a:r>
              <a:rPr sz="1100" spc="-35" dirty="0">
                <a:latin typeface="Georgia"/>
                <a:cs typeface="Georgia"/>
              </a:rPr>
              <a:t>defined.</a:t>
            </a:r>
            <a:endParaRPr sz="1100">
              <a:latin typeface="Georgia"/>
              <a:cs typeface="Georgia"/>
            </a:endParaRPr>
          </a:p>
          <a:p>
            <a:pPr marL="38100" marR="30480">
              <a:lnSpc>
                <a:spcPts val="1150"/>
              </a:lnSpc>
              <a:spcBef>
                <a:spcPts val="725"/>
              </a:spcBef>
            </a:pPr>
            <a:r>
              <a:rPr sz="1100" spc="-45" dirty="0">
                <a:latin typeface="Georgia"/>
                <a:cs typeface="Georgia"/>
              </a:rPr>
              <a:t>For</a:t>
            </a:r>
            <a:r>
              <a:rPr sz="1100" spc="100" dirty="0">
                <a:latin typeface="Georgia"/>
                <a:cs typeface="Georgia"/>
              </a:rPr>
              <a:t> </a:t>
            </a:r>
            <a:r>
              <a:rPr sz="1100" spc="-25" dirty="0">
                <a:latin typeface="Georgia"/>
                <a:cs typeface="Georgia"/>
              </a:rPr>
              <a:t>example,</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25" dirty="0">
                <a:latin typeface="Georgia"/>
                <a:cs typeface="Georgia"/>
              </a:rPr>
              <a:t>behavioral</a:t>
            </a:r>
            <a:r>
              <a:rPr sz="1100" spc="95" dirty="0">
                <a:latin typeface="Georgia"/>
                <a:cs typeface="Georgia"/>
              </a:rPr>
              <a:t> </a:t>
            </a:r>
            <a:r>
              <a:rPr sz="1100" spc="-15" dirty="0">
                <a:latin typeface="Georgia"/>
                <a:cs typeface="Georgia"/>
              </a:rPr>
              <a:t>attributes</a:t>
            </a:r>
            <a:r>
              <a:rPr sz="1100" spc="100" dirty="0">
                <a:latin typeface="Georgia"/>
                <a:cs typeface="Georgia"/>
              </a:rPr>
              <a:t> </a:t>
            </a:r>
            <a:r>
              <a:rPr sz="1100" spc="-35" dirty="0">
                <a:latin typeface="Georgia"/>
                <a:cs typeface="Georgia"/>
              </a:rPr>
              <a:t>in</a:t>
            </a:r>
            <a:r>
              <a:rPr sz="1100" spc="100" dirty="0">
                <a:latin typeface="Georgia"/>
                <a:cs typeface="Georgia"/>
              </a:rPr>
              <a:t> </a:t>
            </a:r>
            <a:r>
              <a:rPr sz="1100" spc="-40" dirty="0">
                <a:latin typeface="Georgia"/>
                <a:cs typeface="Georgia"/>
              </a:rPr>
              <a:t>record</a:t>
            </a:r>
            <a:r>
              <a:rPr sz="1100" spc="110" dirty="0">
                <a:latin typeface="Georgia"/>
                <a:cs typeface="Georgia"/>
              </a:rPr>
              <a:t> </a:t>
            </a:r>
            <a:r>
              <a:rPr sz="1100" i="1" spc="-5" dirty="0">
                <a:latin typeface="Calibri"/>
                <a:cs typeface="Calibri"/>
              </a:rPr>
              <a:t>X</a:t>
            </a:r>
            <a:r>
              <a:rPr sz="1650" spc="-7" baseline="15151" dirty="0">
                <a:latin typeface="Calibri"/>
                <a:cs typeface="Calibri"/>
              </a:rPr>
              <a:t>¯</a:t>
            </a:r>
            <a:r>
              <a:rPr sz="1200" i="1" spc="-7" baseline="-10416" dirty="0">
                <a:latin typeface="Calibri"/>
                <a:cs typeface="Calibri"/>
              </a:rPr>
              <a:t>i</a:t>
            </a:r>
            <a:r>
              <a:rPr sz="1200" i="1" spc="104" baseline="-10416" dirty="0">
                <a:latin typeface="Calibri"/>
                <a:cs typeface="Calibri"/>
              </a:rPr>
              <a:t> </a:t>
            </a:r>
            <a:r>
              <a:rPr sz="1100" spc="-30" dirty="0">
                <a:latin typeface="Georgia"/>
                <a:cs typeface="Georgia"/>
              </a:rPr>
              <a:t>may</a:t>
            </a:r>
            <a:r>
              <a:rPr sz="1100" spc="95" dirty="0">
                <a:latin typeface="Georgia"/>
                <a:cs typeface="Georgia"/>
              </a:rPr>
              <a:t> </a:t>
            </a:r>
            <a:r>
              <a:rPr sz="1100" spc="-20" dirty="0">
                <a:latin typeface="Georgia"/>
                <a:cs typeface="Georgia"/>
              </a:rPr>
              <a:t>be</a:t>
            </a:r>
            <a:r>
              <a:rPr sz="1100" spc="100" dirty="0">
                <a:latin typeface="Georgia"/>
                <a:cs typeface="Georgia"/>
              </a:rPr>
              <a:t> </a:t>
            </a:r>
            <a:r>
              <a:rPr sz="1100" spc="-45" dirty="0">
                <a:latin typeface="Georgia"/>
                <a:cs typeface="Georgia"/>
              </a:rPr>
              <a:t>numeric</a:t>
            </a:r>
            <a:r>
              <a:rPr sz="1100" spc="100" dirty="0">
                <a:latin typeface="Georgia"/>
                <a:cs typeface="Georgia"/>
              </a:rPr>
              <a:t> </a:t>
            </a:r>
            <a:r>
              <a:rPr sz="1100" spc="-40" dirty="0">
                <a:latin typeface="Georgia"/>
                <a:cs typeface="Georgia"/>
              </a:rPr>
              <a:t>or</a:t>
            </a:r>
            <a:r>
              <a:rPr sz="1100" spc="100" dirty="0">
                <a:latin typeface="Georgia"/>
                <a:cs typeface="Georgia"/>
              </a:rPr>
              <a:t> </a:t>
            </a:r>
            <a:r>
              <a:rPr sz="1100" spc="-20" dirty="0">
                <a:latin typeface="Georgia"/>
                <a:cs typeface="Georgia"/>
              </a:rPr>
              <a:t>categorical, </a:t>
            </a:r>
            <a:r>
              <a:rPr sz="1100" spc="-254" dirty="0">
                <a:latin typeface="Georgia"/>
                <a:cs typeface="Georgia"/>
              </a:rPr>
              <a:t> </a:t>
            </a:r>
            <a:r>
              <a:rPr sz="1100" spc="-40" dirty="0">
                <a:latin typeface="Georgia"/>
                <a:cs typeface="Georgia"/>
              </a:rPr>
              <a:t>or</a:t>
            </a:r>
            <a:r>
              <a:rPr sz="1100" spc="-35" dirty="0">
                <a:latin typeface="Georgia"/>
                <a:cs typeface="Georgia"/>
              </a:rPr>
              <a:t> </a:t>
            </a:r>
            <a:r>
              <a:rPr sz="1100" spc="-15" dirty="0">
                <a:latin typeface="Georgia"/>
                <a:cs typeface="Georgia"/>
              </a:rPr>
              <a:t>a</a:t>
            </a:r>
            <a:r>
              <a:rPr sz="1100" spc="-10" dirty="0">
                <a:latin typeface="Georgia"/>
                <a:cs typeface="Georgia"/>
              </a:rPr>
              <a:t> </a:t>
            </a:r>
            <a:r>
              <a:rPr sz="1100" spc="-20" dirty="0">
                <a:latin typeface="Georgia"/>
                <a:cs typeface="Georgia"/>
              </a:rPr>
              <a:t>mixture</a:t>
            </a:r>
            <a:r>
              <a:rPr sz="1100" spc="-15" dirty="0">
                <a:latin typeface="Georgia"/>
                <a:cs typeface="Georgia"/>
              </a:rPr>
              <a:t> </a:t>
            </a:r>
            <a:r>
              <a:rPr sz="1100" spc="-40" dirty="0">
                <a:latin typeface="Georgia"/>
                <a:cs typeface="Georgia"/>
              </a:rPr>
              <a:t>of</a:t>
            </a:r>
            <a:r>
              <a:rPr sz="1100" spc="-35" dirty="0">
                <a:latin typeface="Georgia"/>
                <a:cs typeface="Georgia"/>
              </a:rPr>
              <a:t> </a:t>
            </a:r>
            <a:r>
              <a:rPr sz="1100" spc="-20" dirty="0">
                <a:latin typeface="Georgia"/>
                <a:cs typeface="Georgia"/>
              </a:rPr>
              <a:t>the</a:t>
            </a:r>
            <a:r>
              <a:rPr sz="1100" spc="-15" dirty="0">
                <a:latin typeface="Georgia"/>
                <a:cs typeface="Georgia"/>
              </a:rPr>
              <a:t> </a:t>
            </a:r>
            <a:r>
              <a:rPr sz="1100" spc="-25" dirty="0">
                <a:latin typeface="Georgia"/>
                <a:cs typeface="Georgia"/>
              </a:rPr>
              <a:t>two.</a:t>
            </a:r>
            <a:r>
              <a:rPr sz="1100" spc="-20" dirty="0">
                <a:latin typeface="Georgia"/>
                <a:cs typeface="Georgia"/>
              </a:rPr>
              <a:t> </a:t>
            </a:r>
            <a:r>
              <a:rPr sz="1100" spc="-45" dirty="0">
                <a:latin typeface="Georgia"/>
                <a:cs typeface="Georgia"/>
              </a:rPr>
              <a:t>In</a:t>
            </a:r>
            <a:r>
              <a:rPr sz="1100" spc="-40" dirty="0">
                <a:latin typeface="Georgia"/>
                <a:cs typeface="Georgia"/>
              </a:rPr>
              <a:t> </a:t>
            </a:r>
            <a:r>
              <a:rPr sz="1100" spc="-20" dirty="0">
                <a:latin typeface="Georgia"/>
                <a:cs typeface="Georgia"/>
              </a:rPr>
              <a:t>the</a:t>
            </a:r>
            <a:r>
              <a:rPr sz="1100" spc="-15" dirty="0">
                <a:latin typeface="Georgia"/>
                <a:cs typeface="Georgia"/>
              </a:rPr>
              <a:t> </a:t>
            </a:r>
            <a:r>
              <a:rPr sz="1100" spc="-30" dirty="0">
                <a:latin typeface="Georgia"/>
                <a:cs typeface="Georgia"/>
              </a:rPr>
              <a:t>meteorological</a:t>
            </a:r>
            <a:r>
              <a:rPr sz="1100" spc="-25" dirty="0">
                <a:latin typeface="Georgia"/>
                <a:cs typeface="Georgia"/>
              </a:rPr>
              <a:t> </a:t>
            </a:r>
            <a:r>
              <a:rPr sz="1100" spc="-20" dirty="0">
                <a:latin typeface="Georgia"/>
                <a:cs typeface="Georgia"/>
              </a:rPr>
              <a:t>application,</a:t>
            </a:r>
            <a:r>
              <a:rPr sz="1100" spc="-15" dirty="0">
                <a:latin typeface="Georgia"/>
                <a:cs typeface="Georgia"/>
              </a:rPr>
              <a:t> </a:t>
            </a:r>
            <a:r>
              <a:rPr sz="1100" i="1" spc="-5" dirty="0">
                <a:latin typeface="Calibri"/>
                <a:cs typeface="Calibri"/>
              </a:rPr>
              <a:t>X</a:t>
            </a:r>
            <a:r>
              <a:rPr sz="1650" spc="-7" baseline="15151" dirty="0">
                <a:latin typeface="Calibri"/>
                <a:cs typeface="Calibri"/>
              </a:rPr>
              <a:t>¯</a:t>
            </a:r>
            <a:r>
              <a:rPr sz="1200" i="1" spc="-7" baseline="-10416" dirty="0">
                <a:latin typeface="Calibri"/>
                <a:cs typeface="Calibri"/>
              </a:rPr>
              <a:t>i</a:t>
            </a:r>
            <a:r>
              <a:rPr sz="1200" i="1" baseline="-10416" dirty="0">
                <a:latin typeface="Calibri"/>
                <a:cs typeface="Calibri"/>
              </a:rPr>
              <a:t> </a:t>
            </a:r>
            <a:r>
              <a:rPr sz="1100" spc="-30" dirty="0">
                <a:latin typeface="Georgia"/>
                <a:cs typeface="Georgia"/>
              </a:rPr>
              <a:t>may</a:t>
            </a:r>
            <a:r>
              <a:rPr sz="1100" spc="-25" dirty="0">
                <a:latin typeface="Georgia"/>
                <a:cs typeface="Georgia"/>
              </a:rPr>
              <a:t> </a:t>
            </a:r>
            <a:r>
              <a:rPr sz="1100" spc="-30" dirty="0">
                <a:latin typeface="Georgia"/>
                <a:cs typeface="Georgia"/>
              </a:rPr>
              <a:t>contain</a:t>
            </a:r>
            <a:r>
              <a:rPr sz="1100" spc="-25" dirty="0">
                <a:latin typeface="Georgia"/>
                <a:cs typeface="Georgia"/>
              </a:rPr>
              <a:t> the </a:t>
            </a:r>
            <a:r>
              <a:rPr sz="1100" spc="-20" dirty="0">
                <a:latin typeface="Georgia"/>
                <a:cs typeface="Georgia"/>
              </a:rPr>
              <a:t> </a:t>
            </a:r>
            <a:r>
              <a:rPr sz="1100" spc="-25" dirty="0">
                <a:latin typeface="Georgia"/>
                <a:cs typeface="Georgia"/>
              </a:rPr>
              <a:t>temperature</a:t>
            </a:r>
            <a:r>
              <a:rPr sz="1100" spc="90" dirty="0">
                <a:latin typeface="Georgia"/>
                <a:cs typeface="Georgia"/>
              </a:rPr>
              <a:t> </a:t>
            </a:r>
            <a:r>
              <a:rPr sz="1100" spc="-30" dirty="0">
                <a:latin typeface="Georgia"/>
                <a:cs typeface="Georgia"/>
              </a:rPr>
              <a:t>and</a:t>
            </a:r>
            <a:r>
              <a:rPr sz="1100" spc="95" dirty="0">
                <a:latin typeface="Georgia"/>
                <a:cs typeface="Georgia"/>
              </a:rPr>
              <a:t> </a:t>
            </a:r>
            <a:r>
              <a:rPr sz="1100" spc="-40" dirty="0">
                <a:latin typeface="Georgia"/>
                <a:cs typeface="Georgia"/>
              </a:rPr>
              <a:t>pressure</a:t>
            </a:r>
            <a:r>
              <a:rPr sz="1100" spc="95" dirty="0">
                <a:latin typeface="Georgia"/>
                <a:cs typeface="Georgia"/>
              </a:rPr>
              <a:t> </a:t>
            </a:r>
            <a:r>
              <a:rPr sz="1100" spc="-15" dirty="0">
                <a:latin typeface="Georgia"/>
                <a:cs typeface="Georgia"/>
              </a:rPr>
              <a:t>attributes</a:t>
            </a:r>
            <a:r>
              <a:rPr sz="1100" spc="95" dirty="0">
                <a:latin typeface="Georgia"/>
                <a:cs typeface="Georgia"/>
              </a:rPr>
              <a:t> </a:t>
            </a:r>
            <a:r>
              <a:rPr sz="1100" spc="15" dirty="0">
                <a:latin typeface="Georgia"/>
                <a:cs typeface="Georgia"/>
              </a:rPr>
              <a:t>at</a:t>
            </a:r>
            <a:r>
              <a:rPr sz="1100" spc="95" dirty="0">
                <a:latin typeface="Georgia"/>
                <a:cs typeface="Georgia"/>
              </a:rPr>
              <a:t> </a:t>
            </a:r>
            <a:r>
              <a:rPr sz="1100" spc="-20" dirty="0">
                <a:latin typeface="Georgia"/>
                <a:cs typeface="Georgia"/>
              </a:rPr>
              <a:t>location</a:t>
            </a:r>
            <a:r>
              <a:rPr sz="1100" spc="95" dirty="0">
                <a:latin typeface="Georgia"/>
                <a:cs typeface="Georgia"/>
              </a:rPr>
              <a:t> </a:t>
            </a:r>
            <a:r>
              <a:rPr sz="1100" i="1" spc="145" dirty="0">
                <a:latin typeface="Calibri"/>
                <a:cs typeface="Calibri"/>
              </a:rPr>
              <a:t>L</a:t>
            </a:r>
            <a:r>
              <a:rPr sz="1200" i="1" spc="217" baseline="-10416" dirty="0">
                <a:latin typeface="Calibri"/>
                <a:cs typeface="Calibri"/>
              </a:rPr>
              <a:t>i</a:t>
            </a:r>
            <a:r>
              <a:rPr sz="1100" spc="145" dirty="0">
                <a:latin typeface="Georgia"/>
                <a:cs typeface="Georgia"/>
              </a:rPr>
              <a:t>.</a:t>
            </a:r>
            <a:endParaRPr sz="1100">
              <a:latin typeface="Georgia"/>
              <a:cs typeface="Georgia"/>
            </a:endParaRPr>
          </a:p>
          <a:p>
            <a:pPr marL="38100" marR="160020">
              <a:lnSpc>
                <a:spcPts val="1150"/>
              </a:lnSpc>
              <a:spcBef>
                <a:spcPts val="730"/>
              </a:spcBef>
            </a:pPr>
            <a:r>
              <a:rPr sz="1100" spc="-35" dirty="0">
                <a:latin typeface="Georgia"/>
                <a:cs typeface="Georgia"/>
              </a:rPr>
              <a:t>Furthermore,</a:t>
            </a:r>
            <a:r>
              <a:rPr sz="1100" spc="90" dirty="0">
                <a:latin typeface="Georgia"/>
                <a:cs typeface="Georgia"/>
              </a:rPr>
              <a:t> </a:t>
            </a:r>
            <a:r>
              <a:rPr sz="1100" i="1" spc="190" dirty="0">
                <a:latin typeface="Calibri"/>
                <a:cs typeface="Calibri"/>
              </a:rPr>
              <a:t>L</a:t>
            </a:r>
            <a:r>
              <a:rPr sz="1200" i="1" spc="284" baseline="-10416" dirty="0">
                <a:latin typeface="Calibri"/>
                <a:cs typeface="Calibri"/>
              </a:rPr>
              <a:t>i</a:t>
            </a:r>
            <a:r>
              <a:rPr sz="1200" i="1" spc="352" baseline="-10416" dirty="0">
                <a:latin typeface="Calibri"/>
                <a:cs typeface="Calibri"/>
              </a:rPr>
              <a:t> </a:t>
            </a:r>
            <a:r>
              <a:rPr sz="1100" spc="-30" dirty="0">
                <a:latin typeface="Georgia"/>
                <a:cs typeface="Georgia"/>
              </a:rPr>
              <a:t>may</a:t>
            </a:r>
            <a:r>
              <a:rPr sz="1100" spc="100" dirty="0">
                <a:latin typeface="Georgia"/>
                <a:cs typeface="Georgia"/>
              </a:rPr>
              <a:t> </a:t>
            </a:r>
            <a:r>
              <a:rPr sz="1100" spc="-20" dirty="0">
                <a:latin typeface="Georgia"/>
                <a:cs typeface="Georgia"/>
              </a:rPr>
              <a:t>be</a:t>
            </a:r>
            <a:r>
              <a:rPr sz="1100" spc="95" dirty="0">
                <a:latin typeface="Georgia"/>
                <a:cs typeface="Georgia"/>
              </a:rPr>
              <a:t> </a:t>
            </a:r>
            <a:r>
              <a:rPr sz="1100" spc="-35" dirty="0">
                <a:latin typeface="Georgia"/>
                <a:cs typeface="Georgia"/>
              </a:rPr>
              <a:t>specified</a:t>
            </a:r>
            <a:r>
              <a:rPr sz="1100" spc="100" dirty="0">
                <a:latin typeface="Georgia"/>
                <a:cs typeface="Georgia"/>
              </a:rPr>
              <a:t> </a:t>
            </a:r>
            <a:r>
              <a:rPr sz="1100" spc="-35" dirty="0">
                <a:latin typeface="Georgia"/>
                <a:cs typeface="Georgia"/>
              </a:rPr>
              <a:t>in</a:t>
            </a:r>
            <a:r>
              <a:rPr sz="1100" spc="100" dirty="0">
                <a:latin typeface="Georgia"/>
                <a:cs typeface="Georgia"/>
              </a:rPr>
              <a:t> </a:t>
            </a:r>
            <a:r>
              <a:rPr sz="1100" spc="-35" dirty="0">
                <a:latin typeface="Georgia"/>
                <a:cs typeface="Georgia"/>
              </a:rPr>
              <a:t>terms</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35" dirty="0">
                <a:latin typeface="Georgia"/>
                <a:cs typeface="Georgia"/>
              </a:rPr>
              <a:t>precise</a:t>
            </a:r>
            <a:r>
              <a:rPr sz="1100" spc="95" dirty="0">
                <a:latin typeface="Georgia"/>
                <a:cs typeface="Georgia"/>
              </a:rPr>
              <a:t> </a:t>
            </a:r>
            <a:r>
              <a:rPr sz="1100" spc="-15" dirty="0">
                <a:latin typeface="Georgia"/>
                <a:cs typeface="Georgia"/>
              </a:rPr>
              <a:t>spatial</a:t>
            </a:r>
            <a:r>
              <a:rPr sz="1100" spc="100" dirty="0">
                <a:latin typeface="Georgia"/>
                <a:cs typeface="Georgia"/>
              </a:rPr>
              <a:t> </a:t>
            </a:r>
            <a:r>
              <a:rPr sz="1100" spc="-25" dirty="0">
                <a:latin typeface="Georgia"/>
                <a:cs typeface="Georgia"/>
              </a:rPr>
              <a:t>coordinates,</a:t>
            </a:r>
            <a:r>
              <a:rPr sz="1100" spc="100" dirty="0">
                <a:latin typeface="Georgia"/>
                <a:cs typeface="Georgia"/>
              </a:rPr>
              <a:t> </a:t>
            </a:r>
            <a:r>
              <a:rPr sz="1100" spc="-45" dirty="0">
                <a:latin typeface="Georgia"/>
                <a:cs typeface="Georgia"/>
              </a:rPr>
              <a:t>such</a:t>
            </a:r>
            <a:r>
              <a:rPr sz="1100" spc="95" dirty="0">
                <a:latin typeface="Georgia"/>
                <a:cs typeface="Georgia"/>
              </a:rPr>
              <a:t> </a:t>
            </a:r>
            <a:r>
              <a:rPr sz="1100" spc="-30" dirty="0">
                <a:latin typeface="Georgia"/>
                <a:cs typeface="Georgia"/>
              </a:rPr>
              <a:t>as </a:t>
            </a:r>
            <a:r>
              <a:rPr sz="1100" spc="-25" dirty="0">
                <a:latin typeface="Georgia"/>
                <a:cs typeface="Georgia"/>
              </a:rPr>
              <a:t> </a:t>
            </a:r>
            <a:r>
              <a:rPr sz="1100" spc="-10" dirty="0">
                <a:latin typeface="Georgia"/>
                <a:cs typeface="Georgia"/>
              </a:rPr>
              <a:t>latitude</a:t>
            </a:r>
            <a:r>
              <a:rPr sz="1100" spc="95" dirty="0">
                <a:latin typeface="Georgia"/>
                <a:cs typeface="Georgia"/>
              </a:rPr>
              <a:t> </a:t>
            </a:r>
            <a:r>
              <a:rPr sz="1100" spc="-30" dirty="0">
                <a:latin typeface="Georgia"/>
                <a:cs typeface="Georgia"/>
              </a:rPr>
              <a:t>and</a:t>
            </a:r>
            <a:r>
              <a:rPr sz="1100" spc="100" dirty="0">
                <a:latin typeface="Georgia"/>
                <a:cs typeface="Georgia"/>
              </a:rPr>
              <a:t> </a:t>
            </a:r>
            <a:r>
              <a:rPr sz="1100" spc="-25" dirty="0">
                <a:latin typeface="Georgia"/>
                <a:cs typeface="Georgia"/>
              </a:rPr>
              <a:t>longitude,</a:t>
            </a:r>
            <a:r>
              <a:rPr sz="1100" spc="100" dirty="0">
                <a:latin typeface="Georgia"/>
                <a:cs typeface="Georgia"/>
              </a:rPr>
              <a:t> </a:t>
            </a:r>
            <a:r>
              <a:rPr sz="1100" spc="-40" dirty="0">
                <a:latin typeface="Georgia"/>
                <a:cs typeface="Georgia"/>
              </a:rPr>
              <a:t>or</a:t>
            </a:r>
            <a:r>
              <a:rPr sz="1100" spc="95" dirty="0">
                <a:latin typeface="Georgia"/>
                <a:cs typeface="Georgia"/>
              </a:rPr>
              <a:t> </a:t>
            </a:r>
            <a:r>
              <a:rPr sz="1100" spc="-35" dirty="0">
                <a:latin typeface="Georgia"/>
                <a:cs typeface="Georgia"/>
              </a:rPr>
              <a:t>in</a:t>
            </a:r>
            <a:r>
              <a:rPr sz="1100" spc="100" dirty="0">
                <a:latin typeface="Georgia"/>
                <a:cs typeface="Georgia"/>
              </a:rPr>
              <a:t> </a:t>
            </a:r>
            <a:r>
              <a:rPr sz="1100" spc="-35" dirty="0">
                <a:latin typeface="Georgia"/>
                <a:cs typeface="Georgia"/>
              </a:rPr>
              <a:t>terms</a:t>
            </a:r>
            <a:r>
              <a:rPr sz="1100" spc="100" dirty="0">
                <a:latin typeface="Georgia"/>
                <a:cs typeface="Georgia"/>
              </a:rPr>
              <a:t> </a:t>
            </a:r>
            <a:r>
              <a:rPr sz="1100" spc="-40" dirty="0">
                <a:latin typeface="Georgia"/>
                <a:cs typeface="Georgia"/>
              </a:rPr>
              <a:t>of</a:t>
            </a:r>
            <a:r>
              <a:rPr sz="1100" spc="95" dirty="0">
                <a:latin typeface="Georgia"/>
                <a:cs typeface="Georgia"/>
              </a:rPr>
              <a:t> </a:t>
            </a:r>
            <a:r>
              <a:rPr sz="1100" spc="-15" dirty="0">
                <a:latin typeface="Georgia"/>
                <a:cs typeface="Georgia"/>
              </a:rPr>
              <a:t>a</a:t>
            </a:r>
            <a:r>
              <a:rPr sz="1100" spc="100" dirty="0">
                <a:latin typeface="Georgia"/>
                <a:cs typeface="Georgia"/>
              </a:rPr>
              <a:t> </a:t>
            </a:r>
            <a:r>
              <a:rPr sz="1100" spc="-25" dirty="0">
                <a:latin typeface="Georgia"/>
                <a:cs typeface="Georgia"/>
              </a:rPr>
              <a:t>logical</a:t>
            </a:r>
            <a:r>
              <a:rPr sz="1100" spc="100" dirty="0">
                <a:latin typeface="Georgia"/>
                <a:cs typeface="Georgia"/>
              </a:rPr>
              <a:t> </a:t>
            </a:r>
            <a:r>
              <a:rPr sz="1100" spc="-20" dirty="0">
                <a:latin typeface="Georgia"/>
                <a:cs typeface="Georgia"/>
              </a:rPr>
              <a:t>location,</a:t>
            </a:r>
            <a:r>
              <a:rPr sz="1100" spc="100" dirty="0">
                <a:latin typeface="Georgia"/>
                <a:cs typeface="Georgia"/>
              </a:rPr>
              <a:t> </a:t>
            </a:r>
            <a:r>
              <a:rPr sz="1100" spc="-45" dirty="0">
                <a:latin typeface="Georgia"/>
                <a:cs typeface="Georgia"/>
              </a:rPr>
              <a:t>such</a:t>
            </a:r>
            <a:r>
              <a:rPr sz="1100" spc="95" dirty="0">
                <a:latin typeface="Georgia"/>
                <a:cs typeface="Georgia"/>
              </a:rPr>
              <a:t> </a:t>
            </a:r>
            <a:r>
              <a:rPr sz="1100" spc="-30" dirty="0">
                <a:latin typeface="Georgia"/>
                <a:cs typeface="Georgia"/>
              </a:rPr>
              <a:t>as</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dirty="0">
                <a:latin typeface="Georgia"/>
                <a:cs typeface="Georgia"/>
              </a:rPr>
              <a:t>city</a:t>
            </a:r>
            <a:r>
              <a:rPr sz="1100" spc="95" dirty="0">
                <a:latin typeface="Georgia"/>
                <a:cs typeface="Georgia"/>
              </a:rPr>
              <a:t> </a:t>
            </a:r>
            <a:r>
              <a:rPr sz="1100" spc="-40" dirty="0">
                <a:latin typeface="Georgia"/>
                <a:cs typeface="Georgia"/>
              </a:rPr>
              <a:t>or</a:t>
            </a:r>
            <a:r>
              <a:rPr sz="1100" spc="100" dirty="0">
                <a:latin typeface="Georgia"/>
                <a:cs typeface="Georgia"/>
              </a:rPr>
              <a:t> </a:t>
            </a:r>
            <a:r>
              <a:rPr sz="1100" spc="-5" dirty="0">
                <a:latin typeface="Georgia"/>
                <a:cs typeface="Georgia"/>
              </a:rPr>
              <a:t>state.</a:t>
            </a:r>
            <a:endParaRPr sz="1100">
              <a:latin typeface="Georgia"/>
              <a:cs typeface="Georgia"/>
            </a:endParaRPr>
          </a:p>
        </p:txBody>
      </p:sp>
      <p:sp>
        <p:nvSpPr>
          <p:cNvPr id="7" name="object 7"/>
          <p:cNvSpPr/>
          <p:nvPr/>
        </p:nvSpPr>
        <p:spPr>
          <a:xfrm>
            <a:off x="337972" y="201851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54925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 </a:t>
            </a:r>
            <a:r>
              <a:rPr sz="600" spc="45" dirty="0">
                <a:solidFill>
                  <a:srgbClr val="7A0000"/>
                </a:solidFill>
                <a:latin typeface="Georgia"/>
                <a:cs typeface="Georgia"/>
                <a:hlinkClick r:id="rId4"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41</a:t>
            </a:fld>
            <a:r>
              <a:rPr spc="-25" dirty="0"/>
              <a:t> </a:t>
            </a:r>
            <a:r>
              <a:rPr spc="80" dirty="0"/>
              <a:t>/</a:t>
            </a:r>
            <a:r>
              <a:rPr spc="-25" dirty="0"/>
              <a:t> </a:t>
            </a:r>
            <a:r>
              <a:rPr spc="40" dirty="0"/>
              <a:t>106</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8267"/>
            <a:ext cx="1610360" cy="244475"/>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CC0000"/>
                </a:solidFill>
                <a:latin typeface="Times New Roman"/>
                <a:cs typeface="Times New Roman"/>
              </a:rPr>
              <a:t>Spatial</a:t>
            </a:r>
            <a:r>
              <a:rPr sz="1400" spc="75" dirty="0">
                <a:solidFill>
                  <a:srgbClr val="CC0000"/>
                </a:solidFill>
                <a:latin typeface="Times New Roman"/>
                <a:cs typeface="Times New Roman"/>
              </a:rPr>
              <a:t> data</a:t>
            </a:r>
            <a:r>
              <a:rPr sz="1400" spc="80" dirty="0">
                <a:solidFill>
                  <a:srgbClr val="CC0000"/>
                </a:solidFill>
                <a:latin typeface="Times New Roman"/>
                <a:cs typeface="Times New Roman"/>
              </a:rPr>
              <a:t> </a:t>
            </a:r>
            <a:r>
              <a:rPr sz="1400" spc="25" dirty="0">
                <a:solidFill>
                  <a:srgbClr val="CC0000"/>
                </a:solidFill>
                <a:latin typeface="Times New Roman"/>
                <a:cs typeface="Times New Roman"/>
              </a:rPr>
              <a:t>(cont’d)</a:t>
            </a:r>
            <a:endParaRPr sz="1400">
              <a:latin typeface="Times New Roman"/>
              <a:cs typeface="Times New Roman"/>
            </a:endParaRPr>
          </a:p>
        </p:txBody>
      </p:sp>
      <p:sp>
        <p:nvSpPr>
          <p:cNvPr id="3" name="object 3"/>
          <p:cNvSpPr/>
          <p:nvPr/>
        </p:nvSpPr>
        <p:spPr>
          <a:xfrm>
            <a:off x="337972" y="118967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1098066"/>
            <a:ext cx="5097145" cy="868680"/>
          </a:xfrm>
          <a:prstGeom prst="rect">
            <a:avLst/>
          </a:prstGeom>
        </p:spPr>
        <p:txBody>
          <a:bodyPr vert="horz" wrap="square" lIns="0" tIns="34290" rIns="0" bIns="0" rtlCol="0">
            <a:spAutoFit/>
          </a:bodyPr>
          <a:lstStyle/>
          <a:p>
            <a:pPr marL="12700" marR="5080">
              <a:lnSpc>
                <a:spcPts val="1150"/>
              </a:lnSpc>
              <a:spcBef>
                <a:spcPts val="270"/>
              </a:spcBef>
            </a:pPr>
            <a:r>
              <a:rPr sz="1100" spc="-10" dirty="0">
                <a:latin typeface="Georgia"/>
                <a:cs typeface="Georgia"/>
              </a:rPr>
              <a:t>Spatial </a:t>
            </a:r>
            <a:r>
              <a:rPr sz="1100" spc="-5" dirty="0">
                <a:latin typeface="Georgia"/>
                <a:cs typeface="Georgia"/>
              </a:rPr>
              <a:t>data </a:t>
            </a:r>
            <a:r>
              <a:rPr sz="1100" spc="-40" dirty="0">
                <a:latin typeface="Georgia"/>
                <a:cs typeface="Georgia"/>
              </a:rPr>
              <a:t>mining</a:t>
            </a:r>
            <a:r>
              <a:rPr sz="1100" spc="-35" dirty="0">
                <a:latin typeface="Georgia"/>
                <a:cs typeface="Georgia"/>
              </a:rPr>
              <a:t> is</a:t>
            </a:r>
            <a:r>
              <a:rPr sz="1100" spc="-30" dirty="0">
                <a:latin typeface="Georgia"/>
                <a:cs typeface="Georgia"/>
              </a:rPr>
              <a:t> </a:t>
            </a:r>
            <a:r>
              <a:rPr sz="1100" spc="-25" dirty="0">
                <a:latin typeface="Georgia"/>
                <a:cs typeface="Georgia"/>
              </a:rPr>
              <a:t>closely</a:t>
            </a:r>
            <a:r>
              <a:rPr sz="1100" spc="-20" dirty="0">
                <a:latin typeface="Georgia"/>
                <a:cs typeface="Georgia"/>
              </a:rPr>
              <a:t> </a:t>
            </a:r>
            <a:r>
              <a:rPr sz="1100" spc="-25" dirty="0">
                <a:latin typeface="Georgia"/>
                <a:cs typeface="Georgia"/>
              </a:rPr>
              <a:t>related</a:t>
            </a:r>
            <a:r>
              <a:rPr sz="1100" spc="-20" dirty="0">
                <a:latin typeface="Georgia"/>
                <a:cs typeface="Georgia"/>
              </a:rPr>
              <a:t> </a:t>
            </a:r>
            <a:r>
              <a:rPr sz="1100" spc="-10" dirty="0">
                <a:latin typeface="Georgia"/>
                <a:cs typeface="Georgia"/>
              </a:rPr>
              <a:t>to </a:t>
            </a:r>
            <a:r>
              <a:rPr sz="1100" spc="-50" dirty="0">
                <a:latin typeface="Georgia"/>
                <a:cs typeface="Georgia"/>
              </a:rPr>
              <a:t>time–series</a:t>
            </a:r>
            <a:r>
              <a:rPr sz="1100" spc="-45" dirty="0">
                <a:latin typeface="Georgia"/>
                <a:cs typeface="Georgia"/>
              </a:rPr>
              <a:t> </a:t>
            </a:r>
            <a:r>
              <a:rPr sz="1100" spc="-5" dirty="0">
                <a:latin typeface="Georgia"/>
                <a:cs typeface="Georgia"/>
              </a:rPr>
              <a:t>data </a:t>
            </a:r>
            <a:r>
              <a:rPr sz="1100" spc="-35" dirty="0">
                <a:latin typeface="Georgia"/>
                <a:cs typeface="Georgia"/>
              </a:rPr>
              <a:t>mining,</a:t>
            </a:r>
            <a:r>
              <a:rPr sz="1100" spc="195" dirty="0">
                <a:latin typeface="Georgia"/>
                <a:cs typeface="Georgia"/>
              </a:rPr>
              <a:t> </a:t>
            </a:r>
            <a:r>
              <a:rPr sz="1100" spc="-40" dirty="0">
                <a:latin typeface="Georgia"/>
                <a:cs typeface="Georgia"/>
              </a:rPr>
              <a:t>in</a:t>
            </a:r>
            <a:r>
              <a:rPr sz="1100" spc="185" dirty="0">
                <a:latin typeface="Georgia"/>
                <a:cs typeface="Georgia"/>
              </a:rPr>
              <a:t> </a:t>
            </a:r>
            <a:r>
              <a:rPr sz="1100" dirty="0">
                <a:latin typeface="Georgia"/>
                <a:cs typeface="Georgia"/>
              </a:rPr>
              <a:t>that </a:t>
            </a:r>
            <a:r>
              <a:rPr sz="1100" spc="-25" dirty="0">
                <a:latin typeface="Georgia"/>
                <a:cs typeface="Georgia"/>
              </a:rPr>
              <a:t>the </a:t>
            </a:r>
            <a:r>
              <a:rPr sz="1100" spc="-20" dirty="0">
                <a:latin typeface="Georgia"/>
                <a:cs typeface="Georgia"/>
              </a:rPr>
              <a:t> </a:t>
            </a:r>
            <a:r>
              <a:rPr sz="1100" spc="-25" dirty="0">
                <a:latin typeface="Georgia"/>
                <a:cs typeface="Georgia"/>
              </a:rPr>
              <a:t>behavioral</a:t>
            </a:r>
            <a:r>
              <a:rPr sz="1100" spc="95" dirty="0">
                <a:latin typeface="Georgia"/>
                <a:cs typeface="Georgia"/>
              </a:rPr>
              <a:t> </a:t>
            </a:r>
            <a:r>
              <a:rPr sz="1100" spc="-10" dirty="0">
                <a:latin typeface="Georgia"/>
                <a:cs typeface="Georgia"/>
              </a:rPr>
              <a:t>attributes</a:t>
            </a:r>
            <a:r>
              <a:rPr sz="1100" spc="95" dirty="0">
                <a:latin typeface="Georgia"/>
                <a:cs typeface="Georgia"/>
              </a:rPr>
              <a:t> </a:t>
            </a:r>
            <a:r>
              <a:rPr sz="1100" spc="-35" dirty="0">
                <a:latin typeface="Georgia"/>
                <a:cs typeface="Georgia"/>
              </a:rPr>
              <a:t>in</a:t>
            </a:r>
            <a:r>
              <a:rPr sz="1100" spc="100" dirty="0">
                <a:latin typeface="Georgia"/>
                <a:cs typeface="Georgia"/>
              </a:rPr>
              <a:t> </a:t>
            </a:r>
            <a:r>
              <a:rPr sz="1100" spc="-35" dirty="0">
                <a:latin typeface="Georgia"/>
                <a:cs typeface="Georgia"/>
              </a:rPr>
              <a:t>most</a:t>
            </a:r>
            <a:r>
              <a:rPr sz="1100" spc="95" dirty="0">
                <a:latin typeface="Georgia"/>
                <a:cs typeface="Georgia"/>
              </a:rPr>
              <a:t> </a:t>
            </a:r>
            <a:r>
              <a:rPr sz="1100" spc="-35" dirty="0">
                <a:latin typeface="Georgia"/>
                <a:cs typeface="Georgia"/>
              </a:rPr>
              <a:t>commonly</a:t>
            </a:r>
            <a:r>
              <a:rPr sz="1100" spc="100" dirty="0">
                <a:latin typeface="Georgia"/>
                <a:cs typeface="Georgia"/>
              </a:rPr>
              <a:t> </a:t>
            </a:r>
            <a:r>
              <a:rPr sz="1100" spc="-25" dirty="0">
                <a:latin typeface="Georgia"/>
                <a:cs typeface="Georgia"/>
              </a:rPr>
              <a:t>studied</a:t>
            </a:r>
            <a:r>
              <a:rPr sz="1100" spc="95" dirty="0">
                <a:latin typeface="Georgia"/>
                <a:cs typeface="Georgia"/>
              </a:rPr>
              <a:t> </a:t>
            </a:r>
            <a:r>
              <a:rPr sz="1100" spc="-15" dirty="0">
                <a:latin typeface="Georgia"/>
                <a:cs typeface="Georgia"/>
              </a:rPr>
              <a:t>spatial</a:t>
            </a:r>
            <a:r>
              <a:rPr sz="1100" spc="100" dirty="0">
                <a:latin typeface="Georgia"/>
                <a:cs typeface="Georgia"/>
              </a:rPr>
              <a:t> </a:t>
            </a:r>
            <a:r>
              <a:rPr sz="1100" spc="-25" dirty="0">
                <a:latin typeface="Georgia"/>
                <a:cs typeface="Georgia"/>
              </a:rPr>
              <a:t>applications</a:t>
            </a:r>
            <a:r>
              <a:rPr sz="1100" spc="95" dirty="0">
                <a:latin typeface="Georgia"/>
                <a:cs typeface="Georgia"/>
              </a:rPr>
              <a:t> </a:t>
            </a:r>
            <a:r>
              <a:rPr sz="1100" spc="-30" dirty="0">
                <a:latin typeface="Georgia"/>
                <a:cs typeface="Georgia"/>
              </a:rPr>
              <a:t>are</a:t>
            </a:r>
            <a:r>
              <a:rPr sz="1100" spc="100" dirty="0">
                <a:latin typeface="Georgia"/>
                <a:cs typeface="Georgia"/>
              </a:rPr>
              <a:t> </a:t>
            </a:r>
            <a:r>
              <a:rPr sz="1100" spc="-35" dirty="0">
                <a:latin typeface="Georgia"/>
                <a:cs typeface="Georgia"/>
              </a:rPr>
              <a:t>continuous, </a:t>
            </a:r>
            <a:r>
              <a:rPr sz="1100" spc="-250" dirty="0">
                <a:latin typeface="Georgia"/>
                <a:cs typeface="Georgia"/>
              </a:rPr>
              <a:t> </a:t>
            </a:r>
            <a:r>
              <a:rPr sz="1100" spc="-20" dirty="0">
                <a:latin typeface="Georgia"/>
                <a:cs typeface="Georgia"/>
              </a:rPr>
              <a:t>although</a:t>
            </a:r>
            <a:r>
              <a:rPr sz="1100" spc="95" dirty="0">
                <a:latin typeface="Georgia"/>
                <a:cs typeface="Georgia"/>
              </a:rPr>
              <a:t> </a:t>
            </a:r>
            <a:r>
              <a:rPr sz="1100" spc="-55" dirty="0">
                <a:latin typeface="Georgia"/>
                <a:cs typeface="Georgia"/>
              </a:rPr>
              <a:t>some</a:t>
            </a:r>
            <a:r>
              <a:rPr sz="1100" spc="95" dirty="0">
                <a:latin typeface="Georgia"/>
                <a:cs typeface="Georgia"/>
              </a:rPr>
              <a:t> </a:t>
            </a:r>
            <a:r>
              <a:rPr sz="1100" spc="-25" dirty="0">
                <a:latin typeface="Georgia"/>
                <a:cs typeface="Georgia"/>
              </a:rPr>
              <a:t>applications</a:t>
            </a:r>
            <a:r>
              <a:rPr sz="1100" spc="95" dirty="0">
                <a:latin typeface="Georgia"/>
                <a:cs typeface="Georgia"/>
              </a:rPr>
              <a:t> </a:t>
            </a:r>
            <a:r>
              <a:rPr sz="1100" spc="-30" dirty="0">
                <a:latin typeface="Georgia"/>
                <a:cs typeface="Georgia"/>
              </a:rPr>
              <a:t>may</a:t>
            </a:r>
            <a:r>
              <a:rPr sz="1100" spc="95" dirty="0">
                <a:latin typeface="Georgia"/>
                <a:cs typeface="Georgia"/>
              </a:rPr>
              <a:t> </a:t>
            </a:r>
            <a:r>
              <a:rPr sz="1100" spc="-45" dirty="0">
                <a:latin typeface="Georgia"/>
                <a:cs typeface="Georgia"/>
              </a:rPr>
              <a:t>use</a:t>
            </a:r>
            <a:r>
              <a:rPr sz="1100" spc="95" dirty="0">
                <a:latin typeface="Georgia"/>
                <a:cs typeface="Georgia"/>
              </a:rPr>
              <a:t> </a:t>
            </a:r>
            <a:r>
              <a:rPr sz="1100" spc="-20" dirty="0">
                <a:latin typeface="Georgia"/>
                <a:cs typeface="Georgia"/>
              </a:rPr>
              <a:t>categorical</a:t>
            </a:r>
            <a:r>
              <a:rPr sz="1100" spc="95" dirty="0">
                <a:latin typeface="Georgia"/>
                <a:cs typeface="Georgia"/>
              </a:rPr>
              <a:t> </a:t>
            </a:r>
            <a:r>
              <a:rPr sz="1100" spc="-10" dirty="0">
                <a:latin typeface="Georgia"/>
                <a:cs typeface="Georgia"/>
              </a:rPr>
              <a:t>attributes</a:t>
            </a:r>
            <a:r>
              <a:rPr sz="1100" spc="100" dirty="0">
                <a:latin typeface="Georgia"/>
                <a:cs typeface="Georgia"/>
              </a:rPr>
              <a:t> </a:t>
            </a:r>
            <a:r>
              <a:rPr sz="1100" spc="-30" dirty="0">
                <a:latin typeface="Georgia"/>
                <a:cs typeface="Georgia"/>
              </a:rPr>
              <a:t>as</a:t>
            </a:r>
            <a:r>
              <a:rPr sz="1100" spc="95" dirty="0">
                <a:latin typeface="Georgia"/>
                <a:cs typeface="Georgia"/>
              </a:rPr>
              <a:t> </a:t>
            </a:r>
            <a:r>
              <a:rPr sz="1100" spc="-30" dirty="0">
                <a:latin typeface="Georgia"/>
                <a:cs typeface="Georgia"/>
              </a:rPr>
              <a:t>well.</a:t>
            </a:r>
            <a:endParaRPr sz="1100">
              <a:latin typeface="Georgia"/>
              <a:cs typeface="Georgia"/>
            </a:endParaRPr>
          </a:p>
          <a:p>
            <a:pPr marL="12700" marR="151765">
              <a:lnSpc>
                <a:spcPts val="1150"/>
              </a:lnSpc>
              <a:spcBef>
                <a:spcPts val="730"/>
              </a:spcBef>
            </a:pPr>
            <a:r>
              <a:rPr sz="1100" spc="-25" dirty="0">
                <a:latin typeface="Georgia"/>
                <a:cs typeface="Georgia"/>
              </a:rPr>
              <a:t>Therefore,</a:t>
            </a:r>
            <a:r>
              <a:rPr sz="1100" spc="95" dirty="0">
                <a:latin typeface="Georgia"/>
                <a:cs typeface="Georgia"/>
              </a:rPr>
              <a:t> </a:t>
            </a:r>
            <a:r>
              <a:rPr sz="1100" spc="-30" dirty="0">
                <a:latin typeface="Georgia"/>
                <a:cs typeface="Georgia"/>
              </a:rPr>
              <a:t>value</a:t>
            </a:r>
            <a:r>
              <a:rPr sz="1100" spc="100" dirty="0">
                <a:latin typeface="Georgia"/>
                <a:cs typeface="Georgia"/>
              </a:rPr>
              <a:t> </a:t>
            </a:r>
            <a:r>
              <a:rPr sz="1100" spc="-25" dirty="0">
                <a:latin typeface="Georgia"/>
                <a:cs typeface="Georgia"/>
              </a:rPr>
              <a:t>continuity</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35" dirty="0">
                <a:latin typeface="Georgia"/>
                <a:cs typeface="Georgia"/>
              </a:rPr>
              <a:t>observed</a:t>
            </a:r>
            <a:r>
              <a:rPr sz="1100" spc="100" dirty="0">
                <a:latin typeface="Georgia"/>
                <a:cs typeface="Georgia"/>
              </a:rPr>
              <a:t> </a:t>
            </a:r>
            <a:r>
              <a:rPr sz="1100" spc="-35" dirty="0">
                <a:latin typeface="Georgia"/>
                <a:cs typeface="Georgia"/>
              </a:rPr>
              <a:t>across</a:t>
            </a:r>
            <a:r>
              <a:rPr sz="1100" spc="100" dirty="0">
                <a:latin typeface="Georgia"/>
                <a:cs typeface="Georgia"/>
              </a:rPr>
              <a:t> </a:t>
            </a:r>
            <a:r>
              <a:rPr sz="1100" spc="-35" dirty="0">
                <a:latin typeface="Georgia"/>
                <a:cs typeface="Georgia"/>
              </a:rPr>
              <a:t>contiguous</a:t>
            </a:r>
            <a:r>
              <a:rPr sz="1100" spc="100" dirty="0">
                <a:latin typeface="Georgia"/>
                <a:cs typeface="Georgia"/>
              </a:rPr>
              <a:t> </a:t>
            </a:r>
            <a:r>
              <a:rPr sz="1100" spc="-15" dirty="0">
                <a:latin typeface="Georgia"/>
                <a:cs typeface="Georgia"/>
              </a:rPr>
              <a:t>spatial</a:t>
            </a:r>
            <a:r>
              <a:rPr sz="1100" spc="100" dirty="0">
                <a:latin typeface="Georgia"/>
                <a:cs typeface="Georgia"/>
              </a:rPr>
              <a:t> </a:t>
            </a:r>
            <a:r>
              <a:rPr sz="1100" spc="-20" dirty="0">
                <a:latin typeface="Georgia"/>
                <a:cs typeface="Georgia"/>
              </a:rPr>
              <a:t>locations,</a:t>
            </a:r>
            <a:r>
              <a:rPr sz="1100" spc="100" dirty="0">
                <a:latin typeface="Georgia"/>
                <a:cs typeface="Georgia"/>
              </a:rPr>
              <a:t> </a:t>
            </a:r>
            <a:r>
              <a:rPr sz="1100" spc="-10" dirty="0">
                <a:latin typeface="Georgia"/>
                <a:cs typeface="Georgia"/>
              </a:rPr>
              <a:t>just</a:t>
            </a:r>
            <a:r>
              <a:rPr sz="1100" spc="100" dirty="0">
                <a:latin typeface="Georgia"/>
                <a:cs typeface="Georgia"/>
              </a:rPr>
              <a:t> </a:t>
            </a:r>
            <a:r>
              <a:rPr sz="1100" spc="-30" dirty="0">
                <a:latin typeface="Georgia"/>
                <a:cs typeface="Georgia"/>
              </a:rPr>
              <a:t>as </a:t>
            </a:r>
            <a:r>
              <a:rPr sz="1100" spc="-250" dirty="0">
                <a:latin typeface="Georgia"/>
                <a:cs typeface="Georgia"/>
              </a:rPr>
              <a:t> </a:t>
            </a:r>
            <a:r>
              <a:rPr sz="1100" spc="-30" dirty="0">
                <a:latin typeface="Georgia"/>
                <a:cs typeface="Georgia"/>
              </a:rPr>
              <a:t>value</a:t>
            </a:r>
            <a:r>
              <a:rPr sz="1100" spc="95" dirty="0">
                <a:latin typeface="Georgia"/>
                <a:cs typeface="Georgia"/>
              </a:rPr>
              <a:t> </a:t>
            </a:r>
            <a:r>
              <a:rPr sz="1100" spc="-25" dirty="0">
                <a:latin typeface="Georgia"/>
                <a:cs typeface="Georgia"/>
              </a:rPr>
              <a:t>continuity</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35" dirty="0">
                <a:latin typeface="Georgia"/>
                <a:cs typeface="Georgia"/>
              </a:rPr>
              <a:t>observed</a:t>
            </a:r>
            <a:r>
              <a:rPr sz="1100" spc="100" dirty="0">
                <a:latin typeface="Georgia"/>
                <a:cs typeface="Georgia"/>
              </a:rPr>
              <a:t> </a:t>
            </a:r>
            <a:r>
              <a:rPr sz="1100" spc="-35" dirty="0">
                <a:latin typeface="Georgia"/>
                <a:cs typeface="Georgia"/>
              </a:rPr>
              <a:t>across</a:t>
            </a:r>
            <a:r>
              <a:rPr sz="1100" spc="95" dirty="0">
                <a:latin typeface="Georgia"/>
                <a:cs typeface="Georgia"/>
              </a:rPr>
              <a:t> </a:t>
            </a:r>
            <a:r>
              <a:rPr sz="1100" spc="-35" dirty="0">
                <a:latin typeface="Georgia"/>
                <a:cs typeface="Georgia"/>
              </a:rPr>
              <a:t>contiguous</a:t>
            </a:r>
            <a:r>
              <a:rPr sz="1100" spc="100" dirty="0">
                <a:latin typeface="Georgia"/>
                <a:cs typeface="Georgia"/>
              </a:rPr>
              <a:t> </a:t>
            </a:r>
            <a:r>
              <a:rPr sz="1100" spc="-30" dirty="0">
                <a:latin typeface="Georgia"/>
                <a:cs typeface="Georgia"/>
              </a:rPr>
              <a:t>time</a:t>
            </a:r>
            <a:r>
              <a:rPr sz="1100" spc="100" dirty="0">
                <a:latin typeface="Georgia"/>
                <a:cs typeface="Georgia"/>
              </a:rPr>
              <a:t> </a:t>
            </a:r>
            <a:r>
              <a:rPr sz="1100" spc="-30" dirty="0">
                <a:latin typeface="Georgia"/>
                <a:cs typeface="Georgia"/>
              </a:rPr>
              <a:t>stamps</a:t>
            </a:r>
            <a:r>
              <a:rPr sz="1100" spc="95" dirty="0">
                <a:latin typeface="Georgia"/>
                <a:cs typeface="Georgia"/>
              </a:rPr>
              <a:t> </a:t>
            </a:r>
            <a:r>
              <a:rPr sz="1100" spc="-35" dirty="0">
                <a:latin typeface="Georgia"/>
                <a:cs typeface="Georgia"/>
              </a:rPr>
              <a:t>in</a:t>
            </a:r>
            <a:r>
              <a:rPr sz="1100" spc="100" dirty="0">
                <a:latin typeface="Georgia"/>
                <a:cs typeface="Georgia"/>
              </a:rPr>
              <a:t> </a:t>
            </a:r>
            <a:r>
              <a:rPr sz="1100" spc="-55" dirty="0">
                <a:latin typeface="Georgia"/>
                <a:cs typeface="Georgia"/>
              </a:rPr>
              <a:t>time–series</a:t>
            </a:r>
            <a:r>
              <a:rPr sz="1100" spc="100" dirty="0">
                <a:latin typeface="Georgia"/>
                <a:cs typeface="Georgia"/>
              </a:rPr>
              <a:t> </a:t>
            </a:r>
            <a:r>
              <a:rPr sz="1100" spc="-5" dirty="0">
                <a:latin typeface="Georgia"/>
                <a:cs typeface="Georgia"/>
              </a:rPr>
              <a:t>data.</a:t>
            </a:r>
            <a:endParaRPr sz="1100">
              <a:latin typeface="Georgia"/>
              <a:cs typeface="Georgia"/>
            </a:endParaRPr>
          </a:p>
        </p:txBody>
      </p:sp>
      <p:sp>
        <p:nvSpPr>
          <p:cNvPr id="5" name="object 5"/>
          <p:cNvSpPr/>
          <p:nvPr/>
        </p:nvSpPr>
        <p:spPr>
          <a:xfrm>
            <a:off x="337972" y="172041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6" name="object 6"/>
          <p:cNvGrpSpPr/>
          <p:nvPr/>
        </p:nvGrpSpPr>
        <p:grpSpPr>
          <a:xfrm>
            <a:off x="0" y="3121545"/>
            <a:ext cx="5760085" cy="118745"/>
            <a:chOff x="0" y="3121545"/>
            <a:chExt cx="5760085" cy="118745"/>
          </a:xfrm>
        </p:grpSpPr>
        <p:sp>
          <p:nvSpPr>
            <p:cNvPr id="7" name="object 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8" name="object 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0" name="object 10"/>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1" name="object 11"/>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42</a:t>
            </a:fld>
            <a:r>
              <a:rPr spc="-25" dirty="0"/>
              <a:t> </a:t>
            </a:r>
            <a:r>
              <a:rPr spc="80" dirty="0"/>
              <a:t>/</a:t>
            </a:r>
            <a:r>
              <a:rPr spc="-25" dirty="0"/>
              <a:t> </a:t>
            </a:r>
            <a:r>
              <a:rPr spc="40" dirty="0"/>
              <a:t>106</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581785" cy="244475"/>
          </a:xfrm>
          <a:prstGeom prst="rect">
            <a:avLst/>
          </a:prstGeom>
        </p:spPr>
        <p:txBody>
          <a:bodyPr vert="horz" wrap="square" lIns="0" tIns="17145" rIns="0" bIns="0" rtlCol="0">
            <a:spAutoFit/>
          </a:bodyPr>
          <a:lstStyle/>
          <a:p>
            <a:pPr marL="12700">
              <a:lnSpc>
                <a:spcPct val="100000"/>
              </a:lnSpc>
              <a:spcBef>
                <a:spcPts val="135"/>
              </a:spcBef>
            </a:pPr>
            <a:r>
              <a:rPr spc="35" dirty="0"/>
              <a:t>Spatiotemporal</a:t>
            </a:r>
            <a:r>
              <a:rPr spc="60" dirty="0"/>
              <a:t> </a:t>
            </a:r>
            <a:r>
              <a:rPr spc="75" dirty="0"/>
              <a:t>data</a:t>
            </a:r>
          </a:p>
        </p:txBody>
      </p:sp>
      <p:sp>
        <p:nvSpPr>
          <p:cNvPr id="3" name="object 3"/>
          <p:cNvSpPr/>
          <p:nvPr/>
        </p:nvSpPr>
        <p:spPr>
          <a:xfrm>
            <a:off x="337972" y="60446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97175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620229" y="1296352"/>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2235758"/>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txBox="1"/>
          <p:nvPr/>
        </p:nvSpPr>
        <p:spPr>
          <a:xfrm>
            <a:off x="454177" y="512862"/>
            <a:ext cx="5129530" cy="2331720"/>
          </a:xfrm>
          <a:prstGeom prst="rect">
            <a:avLst/>
          </a:prstGeom>
        </p:spPr>
        <p:txBody>
          <a:bodyPr vert="horz" wrap="square" lIns="0" tIns="34290" rIns="0" bIns="0" rtlCol="0">
            <a:spAutoFit/>
          </a:bodyPr>
          <a:lstStyle/>
          <a:p>
            <a:pPr marL="12700" marR="5080">
              <a:lnSpc>
                <a:spcPts val="1150"/>
              </a:lnSpc>
              <a:spcBef>
                <a:spcPts val="270"/>
              </a:spcBef>
            </a:pPr>
            <a:r>
              <a:rPr sz="1100" spc="70" dirty="0">
                <a:latin typeface="Georgia"/>
                <a:cs typeface="Georgia"/>
              </a:rPr>
              <a:t>A</a:t>
            </a:r>
            <a:r>
              <a:rPr sz="1100" spc="85" dirty="0">
                <a:latin typeface="Georgia"/>
                <a:cs typeface="Georgia"/>
              </a:rPr>
              <a:t> </a:t>
            </a:r>
            <a:r>
              <a:rPr sz="1100" spc="-15" dirty="0">
                <a:latin typeface="Georgia"/>
                <a:cs typeface="Georgia"/>
              </a:rPr>
              <a:t>particular</a:t>
            </a:r>
            <a:r>
              <a:rPr sz="1100" spc="90" dirty="0">
                <a:latin typeface="Georgia"/>
                <a:cs typeface="Georgia"/>
              </a:rPr>
              <a:t> </a:t>
            </a:r>
            <a:r>
              <a:rPr sz="1100" spc="-45" dirty="0">
                <a:latin typeface="Georgia"/>
                <a:cs typeface="Georgia"/>
              </a:rPr>
              <a:t>form</a:t>
            </a:r>
            <a:r>
              <a:rPr sz="1100" spc="85" dirty="0">
                <a:latin typeface="Georgia"/>
                <a:cs typeface="Georgia"/>
              </a:rPr>
              <a:t> </a:t>
            </a:r>
            <a:r>
              <a:rPr sz="1100" spc="-40" dirty="0">
                <a:latin typeface="Georgia"/>
                <a:cs typeface="Georgia"/>
              </a:rPr>
              <a:t>of</a:t>
            </a:r>
            <a:r>
              <a:rPr sz="1100" spc="90" dirty="0">
                <a:latin typeface="Georgia"/>
                <a:cs typeface="Georgia"/>
              </a:rPr>
              <a:t> </a:t>
            </a:r>
            <a:r>
              <a:rPr sz="1100" spc="-15" dirty="0">
                <a:latin typeface="Georgia"/>
                <a:cs typeface="Georgia"/>
              </a:rPr>
              <a:t>spatial</a:t>
            </a:r>
            <a:r>
              <a:rPr sz="1100" spc="90" dirty="0">
                <a:latin typeface="Georgia"/>
                <a:cs typeface="Georgia"/>
              </a:rPr>
              <a:t> </a:t>
            </a:r>
            <a:r>
              <a:rPr sz="1100" spc="-5" dirty="0">
                <a:latin typeface="Georgia"/>
                <a:cs typeface="Georgia"/>
              </a:rPr>
              <a:t>data</a:t>
            </a:r>
            <a:r>
              <a:rPr sz="1100" spc="90" dirty="0">
                <a:latin typeface="Georgia"/>
                <a:cs typeface="Georgia"/>
              </a:rPr>
              <a:t> </a:t>
            </a:r>
            <a:r>
              <a:rPr sz="1100" spc="-35" dirty="0">
                <a:latin typeface="Georgia"/>
                <a:cs typeface="Georgia"/>
              </a:rPr>
              <a:t>is</a:t>
            </a:r>
            <a:r>
              <a:rPr sz="1100" spc="90" dirty="0">
                <a:latin typeface="Georgia"/>
                <a:cs typeface="Georgia"/>
              </a:rPr>
              <a:t> </a:t>
            </a:r>
            <a:r>
              <a:rPr sz="1100" spc="-25" dirty="0">
                <a:latin typeface="Georgia"/>
                <a:cs typeface="Georgia"/>
              </a:rPr>
              <a:t>spatiotemporal</a:t>
            </a:r>
            <a:r>
              <a:rPr sz="1100" spc="90" dirty="0">
                <a:latin typeface="Georgia"/>
                <a:cs typeface="Georgia"/>
              </a:rPr>
              <a:t> </a:t>
            </a:r>
            <a:r>
              <a:rPr sz="1100" spc="-5" dirty="0">
                <a:latin typeface="Georgia"/>
                <a:cs typeface="Georgia"/>
              </a:rPr>
              <a:t>data,</a:t>
            </a:r>
            <a:r>
              <a:rPr sz="1100" spc="90" dirty="0">
                <a:latin typeface="Georgia"/>
                <a:cs typeface="Georgia"/>
              </a:rPr>
              <a:t> </a:t>
            </a:r>
            <a:r>
              <a:rPr sz="1100" spc="-35" dirty="0">
                <a:latin typeface="Georgia"/>
                <a:cs typeface="Georgia"/>
              </a:rPr>
              <a:t>which</a:t>
            </a:r>
            <a:r>
              <a:rPr sz="1100" spc="90" dirty="0">
                <a:latin typeface="Georgia"/>
                <a:cs typeface="Georgia"/>
              </a:rPr>
              <a:t> </a:t>
            </a:r>
            <a:r>
              <a:rPr sz="1100" spc="-35" dirty="0">
                <a:latin typeface="Georgia"/>
                <a:cs typeface="Georgia"/>
              </a:rPr>
              <a:t>contains</a:t>
            </a:r>
            <a:r>
              <a:rPr sz="1100" spc="85" dirty="0">
                <a:latin typeface="Georgia"/>
                <a:cs typeface="Georgia"/>
              </a:rPr>
              <a:t> </a:t>
            </a:r>
            <a:r>
              <a:rPr sz="1100" spc="-10" dirty="0">
                <a:latin typeface="Georgia"/>
                <a:cs typeface="Georgia"/>
              </a:rPr>
              <a:t>both</a:t>
            </a:r>
            <a:r>
              <a:rPr sz="1100" spc="90" dirty="0">
                <a:latin typeface="Georgia"/>
                <a:cs typeface="Georgia"/>
              </a:rPr>
              <a:t> </a:t>
            </a:r>
            <a:r>
              <a:rPr sz="1100" spc="-15" dirty="0">
                <a:latin typeface="Georgia"/>
                <a:cs typeface="Georgia"/>
              </a:rPr>
              <a:t>spatial </a:t>
            </a:r>
            <a:r>
              <a:rPr sz="1100" spc="-250" dirty="0">
                <a:latin typeface="Georgia"/>
                <a:cs typeface="Georgia"/>
              </a:rPr>
              <a:t> </a:t>
            </a:r>
            <a:r>
              <a:rPr sz="1100" spc="-30" dirty="0">
                <a:latin typeface="Georgia"/>
                <a:cs typeface="Georgia"/>
              </a:rPr>
              <a:t>and</a:t>
            </a:r>
            <a:r>
              <a:rPr sz="1100" spc="90" dirty="0">
                <a:latin typeface="Georgia"/>
                <a:cs typeface="Georgia"/>
              </a:rPr>
              <a:t> </a:t>
            </a:r>
            <a:r>
              <a:rPr sz="1100" spc="-25" dirty="0">
                <a:latin typeface="Georgia"/>
                <a:cs typeface="Georgia"/>
              </a:rPr>
              <a:t>temporal</a:t>
            </a:r>
            <a:r>
              <a:rPr sz="1100" spc="95" dirty="0">
                <a:latin typeface="Georgia"/>
                <a:cs typeface="Georgia"/>
              </a:rPr>
              <a:t> </a:t>
            </a:r>
            <a:r>
              <a:rPr sz="1100" spc="-10" dirty="0">
                <a:latin typeface="Georgia"/>
                <a:cs typeface="Georgia"/>
              </a:rPr>
              <a:t>attributes.</a:t>
            </a:r>
            <a:endParaRPr sz="1100">
              <a:latin typeface="Georgia"/>
              <a:cs typeface="Georgia"/>
            </a:endParaRPr>
          </a:p>
          <a:p>
            <a:pPr marL="12700" marR="5080">
              <a:lnSpc>
                <a:spcPct val="77000"/>
              </a:lnSpc>
              <a:spcBef>
                <a:spcPts val="715"/>
              </a:spcBef>
            </a:pPr>
            <a:r>
              <a:rPr sz="1100" spc="5" dirty="0">
                <a:latin typeface="Georgia"/>
                <a:cs typeface="Georgia"/>
              </a:rPr>
              <a:t>The</a:t>
            </a:r>
            <a:r>
              <a:rPr sz="1100" spc="60" dirty="0">
                <a:latin typeface="Georgia"/>
                <a:cs typeface="Georgia"/>
              </a:rPr>
              <a:t> </a:t>
            </a:r>
            <a:r>
              <a:rPr sz="1100" spc="-35" dirty="0">
                <a:latin typeface="Georgia"/>
                <a:cs typeface="Georgia"/>
              </a:rPr>
              <a:t>precise</a:t>
            </a:r>
            <a:r>
              <a:rPr sz="1100" spc="65" dirty="0">
                <a:latin typeface="Georgia"/>
                <a:cs typeface="Georgia"/>
              </a:rPr>
              <a:t> </a:t>
            </a:r>
            <a:r>
              <a:rPr sz="1100" spc="-25" dirty="0">
                <a:latin typeface="Georgia"/>
                <a:cs typeface="Georgia"/>
              </a:rPr>
              <a:t>nature</a:t>
            </a:r>
            <a:r>
              <a:rPr sz="1100" spc="65" dirty="0">
                <a:latin typeface="Georgia"/>
                <a:cs typeface="Georgia"/>
              </a:rPr>
              <a:t> </a:t>
            </a:r>
            <a:r>
              <a:rPr sz="1100" spc="-40" dirty="0">
                <a:latin typeface="Georgia"/>
                <a:cs typeface="Georgia"/>
              </a:rPr>
              <a:t>of</a:t>
            </a:r>
            <a:r>
              <a:rPr sz="1100" spc="60" dirty="0">
                <a:latin typeface="Georgia"/>
                <a:cs typeface="Georgia"/>
              </a:rPr>
              <a:t> </a:t>
            </a:r>
            <a:r>
              <a:rPr sz="1100" spc="-20" dirty="0">
                <a:latin typeface="Georgia"/>
                <a:cs typeface="Georgia"/>
              </a:rPr>
              <a:t>the</a:t>
            </a:r>
            <a:r>
              <a:rPr sz="1100" spc="65" dirty="0">
                <a:latin typeface="Georgia"/>
                <a:cs typeface="Georgia"/>
              </a:rPr>
              <a:t> </a:t>
            </a:r>
            <a:r>
              <a:rPr sz="1100" spc="-5" dirty="0">
                <a:latin typeface="Georgia"/>
                <a:cs typeface="Georgia"/>
              </a:rPr>
              <a:t>data</a:t>
            </a:r>
            <a:r>
              <a:rPr sz="1100" spc="65" dirty="0">
                <a:latin typeface="Georgia"/>
                <a:cs typeface="Georgia"/>
              </a:rPr>
              <a:t> </a:t>
            </a:r>
            <a:r>
              <a:rPr sz="1100" spc="-35" dirty="0">
                <a:latin typeface="Georgia"/>
                <a:cs typeface="Georgia"/>
              </a:rPr>
              <a:t>also</a:t>
            </a:r>
            <a:r>
              <a:rPr sz="1100" spc="60" dirty="0">
                <a:latin typeface="Georgia"/>
                <a:cs typeface="Georgia"/>
              </a:rPr>
              <a:t> </a:t>
            </a:r>
            <a:r>
              <a:rPr sz="1100" spc="-40" dirty="0">
                <a:latin typeface="Georgia"/>
                <a:cs typeface="Georgia"/>
              </a:rPr>
              <a:t>depends</a:t>
            </a:r>
            <a:r>
              <a:rPr sz="1100" spc="65" dirty="0">
                <a:latin typeface="Georgia"/>
                <a:cs typeface="Georgia"/>
              </a:rPr>
              <a:t> </a:t>
            </a:r>
            <a:r>
              <a:rPr sz="1100" spc="-50" dirty="0">
                <a:latin typeface="Georgia"/>
                <a:cs typeface="Georgia"/>
              </a:rPr>
              <a:t>on</a:t>
            </a:r>
            <a:r>
              <a:rPr sz="1100" spc="65" dirty="0">
                <a:latin typeface="Georgia"/>
                <a:cs typeface="Georgia"/>
              </a:rPr>
              <a:t> </a:t>
            </a:r>
            <a:r>
              <a:rPr sz="1100" spc="-40" dirty="0">
                <a:latin typeface="Georgia"/>
                <a:cs typeface="Georgia"/>
              </a:rPr>
              <a:t>which</a:t>
            </a:r>
            <a:r>
              <a:rPr sz="1100" spc="60" dirty="0">
                <a:latin typeface="Georgia"/>
                <a:cs typeface="Georgia"/>
              </a:rPr>
              <a:t> </a:t>
            </a:r>
            <a:r>
              <a:rPr sz="1100" spc="-40" dirty="0">
                <a:latin typeface="Georgia"/>
                <a:cs typeface="Georgia"/>
              </a:rPr>
              <a:t>of</a:t>
            </a:r>
            <a:r>
              <a:rPr sz="1100" spc="65" dirty="0">
                <a:latin typeface="Georgia"/>
                <a:cs typeface="Georgia"/>
              </a:rPr>
              <a:t> </a:t>
            </a:r>
            <a:r>
              <a:rPr sz="1100" spc="-20" dirty="0">
                <a:latin typeface="Georgia"/>
                <a:cs typeface="Georgia"/>
              </a:rPr>
              <a:t>the</a:t>
            </a:r>
            <a:r>
              <a:rPr sz="1100" spc="65" dirty="0">
                <a:latin typeface="Georgia"/>
                <a:cs typeface="Georgia"/>
              </a:rPr>
              <a:t> </a:t>
            </a:r>
            <a:r>
              <a:rPr sz="1100" spc="-10" dirty="0">
                <a:latin typeface="Georgia"/>
                <a:cs typeface="Georgia"/>
              </a:rPr>
              <a:t>attributes</a:t>
            </a:r>
            <a:r>
              <a:rPr sz="1100" spc="60" dirty="0">
                <a:latin typeface="Georgia"/>
                <a:cs typeface="Georgia"/>
              </a:rPr>
              <a:t> </a:t>
            </a:r>
            <a:r>
              <a:rPr sz="1100" spc="-30" dirty="0">
                <a:latin typeface="Georgia"/>
                <a:cs typeface="Georgia"/>
              </a:rPr>
              <a:t>are</a:t>
            </a:r>
            <a:r>
              <a:rPr sz="1100" spc="65" dirty="0">
                <a:latin typeface="Georgia"/>
                <a:cs typeface="Georgia"/>
              </a:rPr>
              <a:t> </a:t>
            </a:r>
            <a:r>
              <a:rPr sz="1100" spc="-20" dirty="0">
                <a:latin typeface="Georgia"/>
                <a:cs typeface="Georgia"/>
              </a:rPr>
              <a:t>contextual </a:t>
            </a:r>
            <a:r>
              <a:rPr sz="1100" spc="-250" dirty="0">
                <a:latin typeface="Georgia"/>
                <a:cs typeface="Georgia"/>
              </a:rPr>
              <a:t> </a:t>
            </a:r>
            <a:r>
              <a:rPr sz="1100" spc="-30" dirty="0">
                <a:latin typeface="Georgia"/>
                <a:cs typeface="Georgia"/>
              </a:rPr>
              <a:t>and</a:t>
            </a:r>
            <a:r>
              <a:rPr sz="1100" spc="95" dirty="0">
                <a:latin typeface="Georgia"/>
                <a:cs typeface="Georgia"/>
              </a:rPr>
              <a:t> </a:t>
            </a:r>
            <a:r>
              <a:rPr sz="1100" spc="-35" dirty="0">
                <a:latin typeface="Georgia"/>
                <a:cs typeface="Georgia"/>
              </a:rPr>
              <a:t>which</a:t>
            </a:r>
            <a:r>
              <a:rPr sz="1100" spc="100" dirty="0">
                <a:latin typeface="Georgia"/>
                <a:cs typeface="Georgia"/>
              </a:rPr>
              <a:t> </a:t>
            </a:r>
            <a:r>
              <a:rPr sz="1100" spc="-30" dirty="0">
                <a:latin typeface="Georgia"/>
                <a:cs typeface="Georgia"/>
              </a:rPr>
              <a:t>are</a:t>
            </a:r>
            <a:r>
              <a:rPr sz="1100" spc="100" dirty="0">
                <a:latin typeface="Georgia"/>
                <a:cs typeface="Georgia"/>
              </a:rPr>
              <a:t> </a:t>
            </a:r>
            <a:r>
              <a:rPr sz="1100" spc="-25" dirty="0">
                <a:latin typeface="Georgia"/>
                <a:cs typeface="Georgia"/>
              </a:rPr>
              <a:t>behavioral.</a:t>
            </a:r>
            <a:r>
              <a:rPr sz="1100" spc="-15" dirty="0">
                <a:latin typeface="Georgia"/>
                <a:cs typeface="Georgia"/>
              </a:rPr>
              <a:t> </a:t>
            </a:r>
            <a:r>
              <a:rPr sz="1100" spc="-35" dirty="0">
                <a:latin typeface="Georgia"/>
                <a:cs typeface="Georgia"/>
              </a:rPr>
              <a:t>Two</a:t>
            </a:r>
            <a:r>
              <a:rPr sz="1100" spc="100" dirty="0">
                <a:latin typeface="Georgia"/>
                <a:cs typeface="Georgia"/>
              </a:rPr>
              <a:t> </a:t>
            </a:r>
            <a:r>
              <a:rPr sz="1100" spc="-40" dirty="0">
                <a:latin typeface="Georgia"/>
                <a:cs typeface="Georgia"/>
              </a:rPr>
              <a:t>kinds</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25" dirty="0">
                <a:latin typeface="Georgia"/>
                <a:cs typeface="Georgia"/>
              </a:rPr>
              <a:t>spatiotemporal</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30" dirty="0">
                <a:latin typeface="Georgia"/>
                <a:cs typeface="Georgia"/>
              </a:rPr>
              <a:t>are</a:t>
            </a:r>
            <a:r>
              <a:rPr sz="1100" spc="100" dirty="0">
                <a:latin typeface="Georgia"/>
                <a:cs typeface="Georgia"/>
              </a:rPr>
              <a:t> </a:t>
            </a:r>
            <a:r>
              <a:rPr sz="1100" spc="-35" dirty="0">
                <a:latin typeface="Georgia"/>
                <a:cs typeface="Georgia"/>
              </a:rPr>
              <a:t>most</a:t>
            </a:r>
            <a:r>
              <a:rPr sz="1100" spc="95" dirty="0">
                <a:latin typeface="Georgia"/>
                <a:cs typeface="Georgia"/>
              </a:rPr>
              <a:t> </a:t>
            </a:r>
            <a:r>
              <a:rPr sz="1100" spc="-50" dirty="0">
                <a:latin typeface="Georgia"/>
                <a:cs typeface="Georgia"/>
              </a:rPr>
              <a:t>common:</a:t>
            </a:r>
            <a:endParaRPr sz="1100">
              <a:latin typeface="Georgia"/>
              <a:cs typeface="Georgia"/>
            </a:endParaRPr>
          </a:p>
          <a:p>
            <a:pPr marL="289560" marR="5715">
              <a:lnSpc>
                <a:spcPts val="1019"/>
              </a:lnSpc>
              <a:spcBef>
                <a:spcPts val="464"/>
              </a:spcBef>
            </a:pPr>
            <a:r>
              <a:rPr sz="1000" i="1" spc="35" dirty="0">
                <a:latin typeface="Times New Roman"/>
                <a:cs typeface="Times New Roman"/>
              </a:rPr>
              <a:t>Both</a:t>
            </a:r>
            <a:r>
              <a:rPr sz="1000" i="1" spc="100" dirty="0">
                <a:latin typeface="Times New Roman"/>
                <a:cs typeface="Times New Roman"/>
              </a:rPr>
              <a:t> </a:t>
            </a:r>
            <a:r>
              <a:rPr sz="1000" i="1" spc="5" dirty="0">
                <a:latin typeface="Times New Roman"/>
                <a:cs typeface="Times New Roman"/>
              </a:rPr>
              <a:t>spatial</a:t>
            </a:r>
            <a:r>
              <a:rPr sz="1000" i="1" spc="100" dirty="0">
                <a:latin typeface="Times New Roman"/>
                <a:cs typeface="Times New Roman"/>
              </a:rPr>
              <a:t> </a:t>
            </a:r>
            <a:r>
              <a:rPr sz="1000" i="1" spc="25" dirty="0">
                <a:latin typeface="Times New Roman"/>
                <a:cs typeface="Times New Roman"/>
              </a:rPr>
              <a:t>and</a:t>
            </a:r>
            <a:r>
              <a:rPr sz="1000" i="1" spc="100" dirty="0">
                <a:latin typeface="Times New Roman"/>
                <a:cs typeface="Times New Roman"/>
              </a:rPr>
              <a:t> </a:t>
            </a:r>
            <a:r>
              <a:rPr sz="1000" i="1" spc="10" dirty="0">
                <a:latin typeface="Times New Roman"/>
                <a:cs typeface="Times New Roman"/>
              </a:rPr>
              <a:t>temporal</a:t>
            </a:r>
            <a:r>
              <a:rPr sz="1000" i="1" spc="100" dirty="0">
                <a:latin typeface="Times New Roman"/>
                <a:cs typeface="Times New Roman"/>
              </a:rPr>
              <a:t> </a:t>
            </a:r>
            <a:r>
              <a:rPr sz="1000" i="1" spc="20" dirty="0">
                <a:latin typeface="Times New Roman"/>
                <a:cs typeface="Times New Roman"/>
              </a:rPr>
              <a:t>attributes</a:t>
            </a:r>
            <a:r>
              <a:rPr sz="1000" i="1" spc="105" dirty="0">
                <a:latin typeface="Times New Roman"/>
                <a:cs typeface="Times New Roman"/>
              </a:rPr>
              <a:t> </a:t>
            </a:r>
            <a:r>
              <a:rPr sz="1000" i="1" spc="-5" dirty="0">
                <a:latin typeface="Times New Roman"/>
                <a:cs typeface="Times New Roman"/>
              </a:rPr>
              <a:t>are</a:t>
            </a:r>
            <a:r>
              <a:rPr sz="1000" i="1" spc="100" dirty="0">
                <a:latin typeface="Times New Roman"/>
                <a:cs typeface="Times New Roman"/>
              </a:rPr>
              <a:t> </a:t>
            </a:r>
            <a:r>
              <a:rPr sz="1000" i="1" spc="15" dirty="0">
                <a:latin typeface="Times New Roman"/>
                <a:cs typeface="Times New Roman"/>
              </a:rPr>
              <a:t>contextual</a:t>
            </a:r>
            <a:r>
              <a:rPr sz="1000" i="1" spc="-150" dirty="0">
                <a:latin typeface="Times New Roman"/>
                <a:cs typeface="Times New Roman"/>
              </a:rPr>
              <a:t> </a:t>
            </a:r>
            <a:r>
              <a:rPr sz="1000" spc="-40" dirty="0">
                <a:latin typeface="Georgia"/>
                <a:cs typeface="Georgia"/>
              </a:rPr>
              <a:t>:</a:t>
            </a:r>
            <a:r>
              <a:rPr sz="1000" spc="10" dirty="0">
                <a:latin typeface="Georgia"/>
                <a:cs typeface="Georgia"/>
              </a:rPr>
              <a:t> </a:t>
            </a:r>
            <a:r>
              <a:rPr sz="1000" dirty="0">
                <a:latin typeface="Georgia"/>
                <a:cs typeface="Georgia"/>
              </a:rPr>
              <a:t>This</a:t>
            </a:r>
            <a:r>
              <a:rPr sz="1000" spc="85" dirty="0">
                <a:latin typeface="Georgia"/>
                <a:cs typeface="Georgia"/>
              </a:rPr>
              <a:t> </a:t>
            </a:r>
            <a:r>
              <a:rPr sz="1000" spc="-25" dirty="0">
                <a:latin typeface="Georgia"/>
                <a:cs typeface="Georgia"/>
              </a:rPr>
              <a:t>kind</a:t>
            </a:r>
            <a:r>
              <a:rPr sz="1000" spc="85" dirty="0">
                <a:latin typeface="Georgia"/>
                <a:cs typeface="Georgia"/>
              </a:rPr>
              <a:t> </a:t>
            </a:r>
            <a:r>
              <a:rPr sz="1000" spc="-35" dirty="0">
                <a:latin typeface="Georgia"/>
                <a:cs typeface="Georgia"/>
              </a:rPr>
              <a:t>of</a:t>
            </a:r>
            <a:r>
              <a:rPr sz="1000" spc="90" dirty="0">
                <a:latin typeface="Georgia"/>
                <a:cs typeface="Georgia"/>
              </a:rPr>
              <a:t> </a:t>
            </a:r>
            <a:r>
              <a:rPr sz="1000" dirty="0">
                <a:latin typeface="Georgia"/>
                <a:cs typeface="Georgia"/>
              </a:rPr>
              <a:t>data</a:t>
            </a:r>
            <a:r>
              <a:rPr sz="1000" spc="85" dirty="0">
                <a:latin typeface="Georgia"/>
                <a:cs typeface="Georgia"/>
              </a:rPr>
              <a:t> </a:t>
            </a:r>
            <a:r>
              <a:rPr sz="1000" spc="-20" dirty="0">
                <a:latin typeface="Georgia"/>
                <a:cs typeface="Georgia"/>
              </a:rPr>
              <a:t>can</a:t>
            </a:r>
            <a:r>
              <a:rPr sz="1000" spc="85" dirty="0">
                <a:latin typeface="Georgia"/>
                <a:cs typeface="Georgia"/>
              </a:rPr>
              <a:t> </a:t>
            </a:r>
            <a:r>
              <a:rPr sz="1000" spc="-15" dirty="0">
                <a:latin typeface="Georgia"/>
                <a:cs typeface="Georgia"/>
              </a:rPr>
              <a:t>be</a:t>
            </a:r>
            <a:r>
              <a:rPr sz="1000" spc="85" dirty="0">
                <a:latin typeface="Georgia"/>
                <a:cs typeface="Georgia"/>
              </a:rPr>
              <a:t> </a:t>
            </a:r>
            <a:r>
              <a:rPr sz="1000" spc="-30" dirty="0">
                <a:latin typeface="Georgia"/>
                <a:cs typeface="Georgia"/>
              </a:rPr>
              <a:t>viewed</a:t>
            </a:r>
            <a:r>
              <a:rPr sz="1000" spc="85" dirty="0">
                <a:latin typeface="Georgia"/>
                <a:cs typeface="Georgia"/>
              </a:rPr>
              <a:t> </a:t>
            </a:r>
            <a:r>
              <a:rPr sz="1000" spc="-30" dirty="0">
                <a:latin typeface="Georgia"/>
                <a:cs typeface="Georgia"/>
              </a:rPr>
              <a:t>as </a:t>
            </a:r>
            <a:r>
              <a:rPr sz="1000" spc="-229" dirty="0">
                <a:latin typeface="Georgia"/>
                <a:cs typeface="Georgia"/>
              </a:rPr>
              <a:t> </a:t>
            </a:r>
            <a:r>
              <a:rPr sz="1000" spc="-10" dirty="0">
                <a:latin typeface="Georgia"/>
                <a:cs typeface="Georgia"/>
              </a:rPr>
              <a:t>a</a:t>
            </a:r>
            <a:r>
              <a:rPr sz="1000" spc="-5" dirty="0">
                <a:latin typeface="Georgia"/>
                <a:cs typeface="Georgia"/>
              </a:rPr>
              <a:t> </a:t>
            </a:r>
            <a:r>
              <a:rPr sz="1000" spc="-15" dirty="0">
                <a:latin typeface="Georgia"/>
                <a:cs typeface="Georgia"/>
              </a:rPr>
              <a:t>direct</a:t>
            </a:r>
            <a:r>
              <a:rPr sz="1000" spc="-10" dirty="0">
                <a:latin typeface="Georgia"/>
                <a:cs typeface="Georgia"/>
              </a:rPr>
              <a:t> </a:t>
            </a:r>
            <a:r>
              <a:rPr sz="1000" spc="-25" dirty="0">
                <a:latin typeface="Georgia"/>
                <a:cs typeface="Georgia"/>
              </a:rPr>
              <a:t>generalization</a:t>
            </a:r>
            <a:r>
              <a:rPr sz="1000" spc="-20" dirty="0">
                <a:latin typeface="Georgia"/>
                <a:cs typeface="Georgia"/>
              </a:rPr>
              <a:t> </a:t>
            </a:r>
            <a:r>
              <a:rPr sz="1000" spc="-35" dirty="0">
                <a:latin typeface="Georgia"/>
                <a:cs typeface="Georgia"/>
              </a:rPr>
              <a:t>of</a:t>
            </a:r>
            <a:r>
              <a:rPr sz="1000" spc="-30" dirty="0">
                <a:latin typeface="Georgia"/>
                <a:cs typeface="Georgia"/>
              </a:rPr>
              <a:t> </a:t>
            </a:r>
            <a:r>
              <a:rPr sz="1000" spc="-5" dirty="0">
                <a:latin typeface="Georgia"/>
                <a:cs typeface="Georgia"/>
              </a:rPr>
              <a:t>both </a:t>
            </a:r>
            <a:r>
              <a:rPr sz="1000" spc="-10" dirty="0">
                <a:latin typeface="Georgia"/>
                <a:cs typeface="Georgia"/>
              </a:rPr>
              <a:t>spatial</a:t>
            </a:r>
            <a:r>
              <a:rPr sz="1000" spc="-5" dirty="0">
                <a:latin typeface="Georgia"/>
                <a:cs typeface="Georgia"/>
              </a:rPr>
              <a:t> data </a:t>
            </a:r>
            <a:r>
              <a:rPr sz="1000" spc="-25" dirty="0">
                <a:latin typeface="Georgia"/>
                <a:cs typeface="Georgia"/>
              </a:rPr>
              <a:t>and</a:t>
            </a:r>
            <a:r>
              <a:rPr sz="1000" spc="-20" dirty="0">
                <a:latin typeface="Georgia"/>
                <a:cs typeface="Georgia"/>
              </a:rPr>
              <a:t> temporal</a:t>
            </a:r>
            <a:r>
              <a:rPr sz="1000" spc="-15" dirty="0">
                <a:latin typeface="Georgia"/>
                <a:cs typeface="Georgia"/>
              </a:rPr>
              <a:t> </a:t>
            </a:r>
            <a:r>
              <a:rPr sz="1000" dirty="0">
                <a:latin typeface="Georgia"/>
                <a:cs typeface="Georgia"/>
              </a:rPr>
              <a:t>data.</a:t>
            </a:r>
            <a:r>
              <a:rPr sz="1000" spc="5" dirty="0">
                <a:latin typeface="Georgia"/>
                <a:cs typeface="Georgia"/>
              </a:rPr>
              <a:t> </a:t>
            </a:r>
            <a:r>
              <a:rPr sz="1000" dirty="0">
                <a:latin typeface="Georgia"/>
                <a:cs typeface="Georgia"/>
              </a:rPr>
              <a:t>This </a:t>
            </a:r>
            <a:r>
              <a:rPr sz="1000" spc="-25" dirty="0">
                <a:latin typeface="Georgia"/>
                <a:cs typeface="Georgia"/>
              </a:rPr>
              <a:t>kind</a:t>
            </a:r>
            <a:r>
              <a:rPr sz="1000" spc="-20" dirty="0">
                <a:latin typeface="Georgia"/>
                <a:cs typeface="Georgia"/>
              </a:rPr>
              <a:t> </a:t>
            </a:r>
            <a:r>
              <a:rPr sz="1000" spc="-35" dirty="0">
                <a:latin typeface="Georgia"/>
                <a:cs typeface="Georgia"/>
              </a:rPr>
              <a:t>of</a:t>
            </a:r>
            <a:r>
              <a:rPr sz="1000" spc="-30" dirty="0">
                <a:latin typeface="Georgia"/>
                <a:cs typeface="Georgia"/>
              </a:rPr>
              <a:t> </a:t>
            </a:r>
            <a:r>
              <a:rPr sz="1000" dirty="0">
                <a:latin typeface="Georgia"/>
                <a:cs typeface="Georgia"/>
              </a:rPr>
              <a:t>data </a:t>
            </a:r>
            <a:r>
              <a:rPr sz="1000" spc="-35" dirty="0">
                <a:latin typeface="Georgia"/>
                <a:cs typeface="Georgia"/>
              </a:rPr>
              <a:t>is </a:t>
            </a:r>
            <a:r>
              <a:rPr sz="1000" spc="-30" dirty="0">
                <a:latin typeface="Georgia"/>
                <a:cs typeface="Georgia"/>
              </a:rPr>
              <a:t> </a:t>
            </a:r>
            <a:r>
              <a:rPr sz="1000" spc="-5" dirty="0">
                <a:latin typeface="Georgia"/>
                <a:cs typeface="Georgia"/>
              </a:rPr>
              <a:t>particularly </a:t>
            </a:r>
            <a:r>
              <a:rPr sz="1000" spc="-30" dirty="0">
                <a:latin typeface="Georgia"/>
                <a:cs typeface="Georgia"/>
              </a:rPr>
              <a:t>useful</a:t>
            </a:r>
            <a:r>
              <a:rPr sz="1000" spc="-25" dirty="0">
                <a:latin typeface="Georgia"/>
                <a:cs typeface="Georgia"/>
              </a:rPr>
              <a:t> </a:t>
            </a:r>
            <a:r>
              <a:rPr sz="1000" spc="-35" dirty="0">
                <a:latin typeface="Georgia"/>
                <a:cs typeface="Georgia"/>
              </a:rPr>
              <a:t>when</a:t>
            </a:r>
            <a:r>
              <a:rPr sz="1000" spc="-30" dirty="0">
                <a:latin typeface="Georgia"/>
                <a:cs typeface="Georgia"/>
              </a:rPr>
              <a:t> </a:t>
            </a:r>
            <a:r>
              <a:rPr sz="1000" spc="-15" dirty="0">
                <a:latin typeface="Georgia"/>
                <a:cs typeface="Georgia"/>
              </a:rPr>
              <a:t>the</a:t>
            </a:r>
            <a:r>
              <a:rPr sz="1000" spc="-10" dirty="0">
                <a:latin typeface="Georgia"/>
                <a:cs typeface="Georgia"/>
              </a:rPr>
              <a:t> spatial </a:t>
            </a:r>
            <a:r>
              <a:rPr sz="1000" spc="-25" dirty="0">
                <a:latin typeface="Georgia"/>
                <a:cs typeface="Georgia"/>
              </a:rPr>
              <a:t>and</a:t>
            </a:r>
            <a:r>
              <a:rPr sz="1000" spc="-20" dirty="0">
                <a:latin typeface="Georgia"/>
                <a:cs typeface="Georgia"/>
              </a:rPr>
              <a:t> temporal</a:t>
            </a:r>
            <a:r>
              <a:rPr sz="1000" spc="-15" dirty="0">
                <a:latin typeface="Georgia"/>
                <a:cs typeface="Georgia"/>
              </a:rPr>
              <a:t> </a:t>
            </a:r>
            <a:r>
              <a:rPr sz="1000" spc="-20" dirty="0">
                <a:latin typeface="Georgia"/>
                <a:cs typeface="Georgia"/>
              </a:rPr>
              <a:t>dynamics</a:t>
            </a:r>
            <a:r>
              <a:rPr sz="1000" spc="-15" dirty="0">
                <a:latin typeface="Georgia"/>
                <a:cs typeface="Georgia"/>
              </a:rPr>
              <a:t> </a:t>
            </a:r>
            <a:r>
              <a:rPr sz="1000" spc="-35" dirty="0">
                <a:latin typeface="Georgia"/>
                <a:cs typeface="Georgia"/>
              </a:rPr>
              <a:t>of</a:t>
            </a:r>
            <a:r>
              <a:rPr sz="1000" spc="-30" dirty="0">
                <a:latin typeface="Georgia"/>
                <a:cs typeface="Georgia"/>
              </a:rPr>
              <a:t> </a:t>
            </a:r>
            <a:r>
              <a:rPr sz="1000" spc="-10" dirty="0">
                <a:latin typeface="Georgia"/>
                <a:cs typeface="Georgia"/>
              </a:rPr>
              <a:t>particular </a:t>
            </a:r>
            <a:r>
              <a:rPr sz="1000" spc="-20" dirty="0">
                <a:latin typeface="Georgia"/>
                <a:cs typeface="Georgia"/>
              </a:rPr>
              <a:t>behavioral </a:t>
            </a:r>
            <a:r>
              <a:rPr sz="1000" spc="-15" dirty="0">
                <a:latin typeface="Georgia"/>
                <a:cs typeface="Georgia"/>
              </a:rPr>
              <a:t> </a:t>
            </a:r>
            <a:r>
              <a:rPr sz="1000" spc="-10" dirty="0">
                <a:latin typeface="Georgia"/>
                <a:cs typeface="Georgia"/>
              </a:rPr>
              <a:t>attributes </a:t>
            </a:r>
            <a:r>
              <a:rPr sz="1000" spc="-30" dirty="0">
                <a:latin typeface="Georgia"/>
                <a:cs typeface="Georgia"/>
              </a:rPr>
              <a:t>are</a:t>
            </a:r>
            <a:r>
              <a:rPr sz="1000" spc="-25" dirty="0">
                <a:latin typeface="Georgia"/>
                <a:cs typeface="Georgia"/>
              </a:rPr>
              <a:t> </a:t>
            </a:r>
            <a:r>
              <a:rPr sz="1000" spc="-35" dirty="0">
                <a:latin typeface="Georgia"/>
                <a:cs typeface="Georgia"/>
              </a:rPr>
              <a:t>measured</a:t>
            </a:r>
            <a:r>
              <a:rPr sz="1000" spc="-30" dirty="0">
                <a:latin typeface="Georgia"/>
                <a:cs typeface="Georgia"/>
              </a:rPr>
              <a:t> </a:t>
            </a:r>
            <a:r>
              <a:rPr sz="1000" spc="-25" dirty="0">
                <a:latin typeface="Georgia"/>
                <a:cs typeface="Georgia"/>
              </a:rPr>
              <a:t>simultaneously.</a:t>
            </a:r>
            <a:r>
              <a:rPr sz="1000" spc="-20" dirty="0">
                <a:latin typeface="Georgia"/>
                <a:cs typeface="Georgia"/>
              </a:rPr>
              <a:t> </a:t>
            </a:r>
            <a:r>
              <a:rPr sz="1000" spc="-35" dirty="0">
                <a:latin typeface="Georgia"/>
                <a:cs typeface="Georgia"/>
              </a:rPr>
              <a:t>For</a:t>
            </a:r>
            <a:r>
              <a:rPr sz="1000" spc="-30" dirty="0">
                <a:latin typeface="Georgia"/>
                <a:cs typeface="Georgia"/>
              </a:rPr>
              <a:t> </a:t>
            </a:r>
            <a:r>
              <a:rPr sz="1000" spc="-20" dirty="0">
                <a:latin typeface="Georgia"/>
                <a:cs typeface="Georgia"/>
              </a:rPr>
              <a:t>example, </a:t>
            </a:r>
            <a:r>
              <a:rPr sz="1000" spc="-30" dirty="0">
                <a:latin typeface="Georgia"/>
                <a:cs typeface="Georgia"/>
              </a:rPr>
              <a:t>consider</a:t>
            </a:r>
            <a:r>
              <a:rPr sz="1000" spc="-25" dirty="0">
                <a:latin typeface="Georgia"/>
                <a:cs typeface="Georgia"/>
              </a:rPr>
              <a:t> </a:t>
            </a:r>
            <a:r>
              <a:rPr sz="1000" spc="-15" dirty="0">
                <a:latin typeface="Georgia"/>
                <a:cs typeface="Georgia"/>
              </a:rPr>
              <a:t>the </a:t>
            </a:r>
            <a:r>
              <a:rPr sz="1000" spc="-25" dirty="0">
                <a:latin typeface="Georgia"/>
                <a:cs typeface="Georgia"/>
              </a:rPr>
              <a:t>case</a:t>
            </a:r>
            <a:r>
              <a:rPr sz="1000" spc="-20" dirty="0">
                <a:latin typeface="Georgia"/>
                <a:cs typeface="Georgia"/>
              </a:rPr>
              <a:t> </a:t>
            </a:r>
            <a:r>
              <a:rPr sz="1000" spc="-30" dirty="0">
                <a:latin typeface="Georgia"/>
                <a:cs typeface="Georgia"/>
              </a:rPr>
              <a:t>where</a:t>
            </a:r>
            <a:r>
              <a:rPr sz="1000" spc="-25" dirty="0">
                <a:latin typeface="Georgia"/>
                <a:cs typeface="Georgia"/>
              </a:rPr>
              <a:t> </a:t>
            </a:r>
            <a:r>
              <a:rPr sz="1000" spc="-15" dirty="0">
                <a:latin typeface="Georgia"/>
                <a:cs typeface="Georgia"/>
              </a:rPr>
              <a:t>the </a:t>
            </a:r>
            <a:r>
              <a:rPr sz="1000" spc="-10" dirty="0">
                <a:latin typeface="Georgia"/>
                <a:cs typeface="Georgia"/>
              </a:rPr>
              <a:t> </a:t>
            </a:r>
            <a:r>
              <a:rPr sz="1000" spc="-25" dirty="0">
                <a:latin typeface="Georgia"/>
                <a:cs typeface="Georgia"/>
              </a:rPr>
              <a:t>variations </a:t>
            </a:r>
            <a:r>
              <a:rPr sz="1000" spc="-30" dirty="0">
                <a:latin typeface="Georgia"/>
                <a:cs typeface="Georgia"/>
              </a:rPr>
              <a:t>in</a:t>
            </a:r>
            <a:r>
              <a:rPr sz="1000" spc="-25" dirty="0">
                <a:latin typeface="Georgia"/>
                <a:cs typeface="Georgia"/>
              </a:rPr>
              <a:t> </a:t>
            </a:r>
            <a:r>
              <a:rPr sz="1000" spc="-15" dirty="0">
                <a:latin typeface="Georgia"/>
                <a:cs typeface="Georgia"/>
              </a:rPr>
              <a:t>the </a:t>
            </a:r>
            <a:r>
              <a:rPr sz="1000" spc="-30" dirty="0">
                <a:latin typeface="Georgia"/>
                <a:cs typeface="Georgia"/>
              </a:rPr>
              <a:t>sea-surface</a:t>
            </a:r>
            <a:r>
              <a:rPr sz="1000" spc="-25" dirty="0">
                <a:latin typeface="Georgia"/>
                <a:cs typeface="Georgia"/>
              </a:rPr>
              <a:t> </a:t>
            </a:r>
            <a:r>
              <a:rPr sz="1000" spc="-15" dirty="0">
                <a:latin typeface="Georgia"/>
                <a:cs typeface="Georgia"/>
              </a:rPr>
              <a:t>temperature </a:t>
            </a:r>
            <a:r>
              <a:rPr sz="1000" spc="-40" dirty="0">
                <a:latin typeface="Georgia"/>
                <a:cs typeface="Georgia"/>
              </a:rPr>
              <a:t>need</a:t>
            </a:r>
            <a:r>
              <a:rPr sz="1000" spc="-35" dirty="0">
                <a:latin typeface="Georgia"/>
                <a:cs typeface="Georgia"/>
              </a:rPr>
              <a:t> </a:t>
            </a:r>
            <a:r>
              <a:rPr sz="1000" spc="-5" dirty="0">
                <a:latin typeface="Georgia"/>
                <a:cs typeface="Georgia"/>
              </a:rPr>
              <a:t>to </a:t>
            </a:r>
            <a:r>
              <a:rPr sz="1000" spc="-15" dirty="0">
                <a:latin typeface="Georgia"/>
                <a:cs typeface="Georgia"/>
              </a:rPr>
              <a:t>be </a:t>
            </a:r>
            <a:r>
              <a:rPr sz="1000" spc="-35" dirty="0">
                <a:latin typeface="Georgia"/>
                <a:cs typeface="Georgia"/>
              </a:rPr>
              <a:t>measured</a:t>
            </a:r>
            <a:r>
              <a:rPr sz="1000" spc="-30" dirty="0">
                <a:latin typeface="Georgia"/>
                <a:cs typeface="Georgia"/>
              </a:rPr>
              <a:t> </a:t>
            </a:r>
            <a:r>
              <a:rPr sz="1000" spc="-35" dirty="0">
                <a:latin typeface="Georgia"/>
                <a:cs typeface="Georgia"/>
              </a:rPr>
              <a:t>over</a:t>
            </a:r>
            <a:r>
              <a:rPr sz="1000" spc="-30" dirty="0">
                <a:latin typeface="Georgia"/>
                <a:cs typeface="Georgia"/>
              </a:rPr>
              <a:t> </a:t>
            </a:r>
            <a:r>
              <a:rPr sz="1000" spc="-20" dirty="0">
                <a:latin typeface="Georgia"/>
                <a:cs typeface="Georgia"/>
              </a:rPr>
              <a:t>time.</a:t>
            </a:r>
            <a:r>
              <a:rPr sz="1000" spc="200" dirty="0">
                <a:latin typeface="Georgia"/>
                <a:cs typeface="Georgia"/>
              </a:rPr>
              <a:t> </a:t>
            </a:r>
            <a:r>
              <a:rPr sz="1000" spc="-35" dirty="0">
                <a:latin typeface="Georgia"/>
                <a:cs typeface="Georgia"/>
              </a:rPr>
              <a:t>In</a:t>
            </a:r>
            <a:r>
              <a:rPr sz="1000" spc="170" dirty="0">
                <a:latin typeface="Georgia"/>
                <a:cs typeface="Georgia"/>
              </a:rPr>
              <a:t> </a:t>
            </a:r>
            <a:r>
              <a:rPr sz="1000" spc="-35" dirty="0">
                <a:latin typeface="Georgia"/>
                <a:cs typeface="Georgia"/>
              </a:rPr>
              <a:t>such</a:t>
            </a:r>
            <a:r>
              <a:rPr sz="1000" spc="170" dirty="0">
                <a:latin typeface="Georgia"/>
                <a:cs typeface="Georgia"/>
              </a:rPr>
              <a:t> </a:t>
            </a:r>
            <a:r>
              <a:rPr sz="1000" spc="-30" dirty="0">
                <a:latin typeface="Georgia"/>
                <a:cs typeface="Georgia"/>
              </a:rPr>
              <a:t>cases, </a:t>
            </a:r>
            <a:r>
              <a:rPr sz="1000" spc="-229" dirty="0">
                <a:latin typeface="Georgia"/>
                <a:cs typeface="Georgia"/>
              </a:rPr>
              <a:t> </a:t>
            </a:r>
            <a:r>
              <a:rPr sz="1000" spc="-15" dirty="0">
                <a:latin typeface="Georgia"/>
                <a:cs typeface="Georgia"/>
              </a:rPr>
              <a:t>the</a:t>
            </a:r>
            <a:r>
              <a:rPr sz="1000" spc="-10" dirty="0">
                <a:latin typeface="Georgia"/>
                <a:cs typeface="Georgia"/>
              </a:rPr>
              <a:t> </a:t>
            </a:r>
            <a:r>
              <a:rPr sz="1000" spc="-15" dirty="0">
                <a:latin typeface="Georgia"/>
                <a:cs typeface="Georgia"/>
              </a:rPr>
              <a:t>temperature</a:t>
            </a:r>
            <a:r>
              <a:rPr sz="1000" spc="-10" dirty="0">
                <a:latin typeface="Georgia"/>
                <a:cs typeface="Georgia"/>
              </a:rPr>
              <a:t> </a:t>
            </a:r>
            <a:r>
              <a:rPr sz="1000" spc="-35" dirty="0">
                <a:latin typeface="Georgia"/>
                <a:cs typeface="Georgia"/>
              </a:rPr>
              <a:t>is</a:t>
            </a:r>
            <a:r>
              <a:rPr sz="1000" spc="170" dirty="0">
                <a:latin typeface="Georgia"/>
                <a:cs typeface="Georgia"/>
              </a:rPr>
              <a:t> </a:t>
            </a:r>
            <a:r>
              <a:rPr sz="1000" spc="-15" dirty="0">
                <a:latin typeface="Georgia"/>
                <a:cs typeface="Georgia"/>
              </a:rPr>
              <a:t>the</a:t>
            </a:r>
            <a:r>
              <a:rPr sz="1000" spc="210" dirty="0">
                <a:latin typeface="Georgia"/>
                <a:cs typeface="Georgia"/>
              </a:rPr>
              <a:t> </a:t>
            </a:r>
            <a:r>
              <a:rPr sz="1000" spc="-20" dirty="0">
                <a:latin typeface="Georgia"/>
                <a:cs typeface="Georgia"/>
              </a:rPr>
              <a:t>behavioral</a:t>
            </a:r>
            <a:r>
              <a:rPr sz="1000" spc="200" dirty="0">
                <a:latin typeface="Georgia"/>
                <a:cs typeface="Georgia"/>
              </a:rPr>
              <a:t> </a:t>
            </a:r>
            <a:r>
              <a:rPr sz="1000" spc="-5" dirty="0">
                <a:latin typeface="Georgia"/>
                <a:cs typeface="Georgia"/>
              </a:rPr>
              <a:t>attribute, </a:t>
            </a:r>
            <a:r>
              <a:rPr sz="1000" spc="-30" dirty="0">
                <a:latin typeface="Georgia"/>
                <a:cs typeface="Georgia"/>
              </a:rPr>
              <a:t>whereas</a:t>
            </a:r>
            <a:r>
              <a:rPr sz="1000" spc="180" dirty="0">
                <a:latin typeface="Georgia"/>
                <a:cs typeface="Georgia"/>
              </a:rPr>
              <a:t> </a:t>
            </a:r>
            <a:r>
              <a:rPr sz="1000" spc="-15" dirty="0">
                <a:latin typeface="Georgia"/>
                <a:cs typeface="Georgia"/>
              </a:rPr>
              <a:t>the</a:t>
            </a:r>
            <a:r>
              <a:rPr sz="1000" spc="215" dirty="0">
                <a:latin typeface="Georgia"/>
                <a:cs typeface="Georgia"/>
              </a:rPr>
              <a:t> </a:t>
            </a:r>
            <a:r>
              <a:rPr sz="1000" spc="-10" dirty="0">
                <a:latin typeface="Georgia"/>
                <a:cs typeface="Georgia"/>
              </a:rPr>
              <a:t>spatial </a:t>
            </a:r>
            <a:r>
              <a:rPr sz="1000" spc="-25" dirty="0">
                <a:latin typeface="Georgia"/>
                <a:cs typeface="Georgia"/>
              </a:rPr>
              <a:t>and</a:t>
            </a:r>
            <a:r>
              <a:rPr sz="1000" spc="190" dirty="0">
                <a:latin typeface="Georgia"/>
                <a:cs typeface="Georgia"/>
              </a:rPr>
              <a:t> </a:t>
            </a:r>
            <a:r>
              <a:rPr sz="1000" spc="-20" dirty="0">
                <a:latin typeface="Georgia"/>
                <a:cs typeface="Georgia"/>
              </a:rPr>
              <a:t>temporal </a:t>
            </a:r>
            <a:r>
              <a:rPr sz="1000" spc="-15" dirty="0">
                <a:latin typeface="Georgia"/>
                <a:cs typeface="Georgia"/>
              </a:rPr>
              <a:t> </a:t>
            </a:r>
            <a:r>
              <a:rPr sz="1000" spc="-10" dirty="0">
                <a:latin typeface="Georgia"/>
                <a:cs typeface="Georgia"/>
              </a:rPr>
              <a:t>attributes</a:t>
            </a:r>
            <a:r>
              <a:rPr sz="1000" spc="85" dirty="0">
                <a:latin typeface="Georgia"/>
                <a:cs typeface="Georgia"/>
              </a:rPr>
              <a:t> </a:t>
            </a:r>
            <a:r>
              <a:rPr sz="1000" spc="-30" dirty="0">
                <a:latin typeface="Georgia"/>
                <a:cs typeface="Georgia"/>
              </a:rPr>
              <a:t>are</a:t>
            </a:r>
            <a:r>
              <a:rPr sz="1000" spc="90" dirty="0">
                <a:latin typeface="Georgia"/>
                <a:cs typeface="Georgia"/>
              </a:rPr>
              <a:t> </a:t>
            </a:r>
            <a:r>
              <a:rPr sz="1000" spc="-15" dirty="0">
                <a:latin typeface="Georgia"/>
                <a:cs typeface="Georgia"/>
              </a:rPr>
              <a:t>contextual.</a:t>
            </a:r>
            <a:endParaRPr sz="1000">
              <a:latin typeface="Georgia"/>
              <a:cs typeface="Georgia"/>
            </a:endParaRPr>
          </a:p>
          <a:p>
            <a:pPr marL="289560" marR="6350">
              <a:lnSpc>
                <a:spcPts val="1019"/>
              </a:lnSpc>
              <a:spcBef>
                <a:spcPts val="254"/>
              </a:spcBef>
            </a:pPr>
            <a:r>
              <a:rPr sz="1000" i="1" spc="55" dirty="0">
                <a:latin typeface="Times New Roman"/>
                <a:cs typeface="Times New Roman"/>
              </a:rPr>
              <a:t>The </a:t>
            </a:r>
            <a:r>
              <a:rPr sz="1000" i="1" spc="10" dirty="0">
                <a:latin typeface="Times New Roman"/>
                <a:cs typeface="Times New Roman"/>
              </a:rPr>
              <a:t>temporal </a:t>
            </a:r>
            <a:r>
              <a:rPr sz="1000" i="1" spc="25" dirty="0">
                <a:latin typeface="Times New Roman"/>
                <a:cs typeface="Times New Roman"/>
              </a:rPr>
              <a:t>attribute </a:t>
            </a:r>
            <a:r>
              <a:rPr sz="1000" i="1" spc="20" dirty="0">
                <a:latin typeface="Times New Roman"/>
                <a:cs typeface="Times New Roman"/>
              </a:rPr>
              <a:t>is contextual, </a:t>
            </a:r>
            <a:r>
              <a:rPr sz="1000" i="1" spc="-5" dirty="0">
                <a:latin typeface="Times New Roman"/>
                <a:cs typeface="Times New Roman"/>
              </a:rPr>
              <a:t>whereas</a:t>
            </a:r>
            <a:r>
              <a:rPr sz="1000" i="1" dirty="0">
                <a:latin typeface="Times New Roman"/>
                <a:cs typeface="Times New Roman"/>
              </a:rPr>
              <a:t> </a:t>
            </a:r>
            <a:r>
              <a:rPr sz="1000" i="1" spc="25" dirty="0">
                <a:latin typeface="Times New Roman"/>
                <a:cs typeface="Times New Roman"/>
              </a:rPr>
              <a:t>the </a:t>
            </a:r>
            <a:r>
              <a:rPr sz="1000" i="1" spc="5" dirty="0">
                <a:latin typeface="Times New Roman"/>
                <a:cs typeface="Times New Roman"/>
              </a:rPr>
              <a:t>spatial</a:t>
            </a:r>
            <a:r>
              <a:rPr sz="1000" i="1" spc="10" dirty="0">
                <a:latin typeface="Times New Roman"/>
                <a:cs typeface="Times New Roman"/>
              </a:rPr>
              <a:t> </a:t>
            </a:r>
            <a:r>
              <a:rPr sz="1000" i="1" spc="25" dirty="0">
                <a:latin typeface="Times New Roman"/>
                <a:cs typeface="Times New Roman"/>
              </a:rPr>
              <a:t>attributes </a:t>
            </a:r>
            <a:r>
              <a:rPr sz="1000" i="1" spc="-5" dirty="0">
                <a:latin typeface="Times New Roman"/>
                <a:cs typeface="Times New Roman"/>
              </a:rPr>
              <a:t>are</a:t>
            </a:r>
            <a:r>
              <a:rPr sz="1000" i="1" spc="240" dirty="0">
                <a:latin typeface="Times New Roman"/>
                <a:cs typeface="Times New Roman"/>
              </a:rPr>
              <a:t> </a:t>
            </a:r>
            <a:r>
              <a:rPr sz="1000" i="1" spc="-10" dirty="0">
                <a:latin typeface="Times New Roman"/>
                <a:cs typeface="Times New Roman"/>
              </a:rPr>
              <a:t>behavioral </a:t>
            </a:r>
            <a:r>
              <a:rPr sz="1000" spc="-40" dirty="0">
                <a:latin typeface="Georgia"/>
                <a:cs typeface="Georgia"/>
              </a:rPr>
              <a:t>: </a:t>
            </a:r>
            <a:r>
              <a:rPr sz="1000" spc="-35" dirty="0">
                <a:latin typeface="Georgia"/>
                <a:cs typeface="Georgia"/>
              </a:rPr>
              <a:t> </a:t>
            </a:r>
            <a:r>
              <a:rPr sz="1000" spc="5" dirty="0">
                <a:latin typeface="Georgia"/>
                <a:cs typeface="Georgia"/>
              </a:rPr>
              <a:t>Strictly </a:t>
            </a:r>
            <a:r>
              <a:rPr sz="1000" spc="-20" dirty="0">
                <a:latin typeface="Georgia"/>
                <a:cs typeface="Georgia"/>
              </a:rPr>
              <a:t>speaking,</a:t>
            </a:r>
            <a:r>
              <a:rPr sz="1000" spc="-15" dirty="0">
                <a:latin typeface="Georgia"/>
                <a:cs typeface="Georgia"/>
              </a:rPr>
              <a:t> this </a:t>
            </a:r>
            <a:r>
              <a:rPr sz="1000" spc="-25" dirty="0">
                <a:latin typeface="Georgia"/>
                <a:cs typeface="Georgia"/>
              </a:rPr>
              <a:t>kind</a:t>
            </a:r>
            <a:r>
              <a:rPr sz="1000" spc="-20" dirty="0">
                <a:latin typeface="Georgia"/>
                <a:cs typeface="Georgia"/>
              </a:rPr>
              <a:t> </a:t>
            </a:r>
            <a:r>
              <a:rPr sz="1000" spc="-35" dirty="0">
                <a:latin typeface="Georgia"/>
                <a:cs typeface="Georgia"/>
              </a:rPr>
              <a:t>of</a:t>
            </a:r>
            <a:r>
              <a:rPr sz="1000" spc="-30" dirty="0">
                <a:latin typeface="Georgia"/>
                <a:cs typeface="Georgia"/>
              </a:rPr>
              <a:t> </a:t>
            </a:r>
            <a:r>
              <a:rPr sz="1000" dirty="0">
                <a:latin typeface="Georgia"/>
                <a:cs typeface="Georgia"/>
              </a:rPr>
              <a:t>data </a:t>
            </a:r>
            <a:r>
              <a:rPr sz="1000" spc="-20" dirty="0">
                <a:latin typeface="Georgia"/>
                <a:cs typeface="Georgia"/>
              </a:rPr>
              <a:t>can</a:t>
            </a:r>
            <a:r>
              <a:rPr sz="1000" spc="200" dirty="0">
                <a:latin typeface="Georgia"/>
                <a:cs typeface="Georgia"/>
              </a:rPr>
              <a:t> </a:t>
            </a:r>
            <a:r>
              <a:rPr sz="1000" spc="-30" dirty="0">
                <a:latin typeface="Georgia"/>
                <a:cs typeface="Georgia"/>
              </a:rPr>
              <a:t>also</a:t>
            </a:r>
            <a:r>
              <a:rPr sz="1000" spc="180" dirty="0">
                <a:latin typeface="Georgia"/>
                <a:cs typeface="Georgia"/>
              </a:rPr>
              <a:t> </a:t>
            </a:r>
            <a:r>
              <a:rPr sz="1000" spc="-15" dirty="0">
                <a:latin typeface="Georgia"/>
                <a:cs typeface="Georgia"/>
              </a:rPr>
              <a:t>be </a:t>
            </a:r>
            <a:r>
              <a:rPr sz="1000" spc="-30" dirty="0">
                <a:latin typeface="Georgia"/>
                <a:cs typeface="Georgia"/>
              </a:rPr>
              <a:t>considered</a:t>
            </a:r>
            <a:r>
              <a:rPr sz="1000" spc="180" dirty="0">
                <a:latin typeface="Georgia"/>
                <a:cs typeface="Georgia"/>
              </a:rPr>
              <a:t> </a:t>
            </a:r>
            <a:r>
              <a:rPr sz="1000" spc="-40" dirty="0">
                <a:latin typeface="Georgia"/>
                <a:cs typeface="Georgia"/>
              </a:rPr>
              <a:t>time–series</a:t>
            </a:r>
            <a:r>
              <a:rPr sz="1000" spc="160" dirty="0">
                <a:latin typeface="Georgia"/>
                <a:cs typeface="Georgia"/>
              </a:rPr>
              <a:t> </a:t>
            </a:r>
            <a:r>
              <a:rPr sz="1000" dirty="0">
                <a:latin typeface="Georgia"/>
                <a:cs typeface="Georgia"/>
              </a:rPr>
              <a:t>data.</a:t>
            </a:r>
            <a:r>
              <a:rPr sz="1000" spc="245" dirty="0">
                <a:latin typeface="Georgia"/>
                <a:cs typeface="Georgia"/>
              </a:rPr>
              <a:t> </a:t>
            </a:r>
            <a:r>
              <a:rPr sz="1000" spc="-40" dirty="0">
                <a:latin typeface="Georgia"/>
                <a:cs typeface="Georgia"/>
              </a:rPr>
              <a:t>However, </a:t>
            </a:r>
            <a:r>
              <a:rPr sz="1000" spc="-35" dirty="0">
                <a:latin typeface="Georgia"/>
                <a:cs typeface="Georgia"/>
              </a:rPr>
              <a:t> </a:t>
            </a:r>
            <a:r>
              <a:rPr sz="1000" spc="-15" dirty="0">
                <a:latin typeface="Georgia"/>
                <a:cs typeface="Georgia"/>
              </a:rPr>
              <a:t>the</a:t>
            </a:r>
            <a:r>
              <a:rPr sz="1000" spc="95" dirty="0">
                <a:latin typeface="Georgia"/>
                <a:cs typeface="Georgia"/>
              </a:rPr>
              <a:t> </a:t>
            </a:r>
            <a:r>
              <a:rPr sz="1000" spc="-10" dirty="0">
                <a:latin typeface="Georgia"/>
                <a:cs typeface="Georgia"/>
              </a:rPr>
              <a:t>spatial</a:t>
            </a:r>
            <a:r>
              <a:rPr sz="1000" spc="95" dirty="0">
                <a:latin typeface="Georgia"/>
                <a:cs typeface="Georgia"/>
              </a:rPr>
              <a:t> </a:t>
            </a:r>
            <a:r>
              <a:rPr sz="1000" spc="-15" dirty="0">
                <a:latin typeface="Georgia"/>
                <a:cs typeface="Georgia"/>
              </a:rPr>
              <a:t>nature</a:t>
            </a:r>
            <a:r>
              <a:rPr sz="1000" spc="95" dirty="0">
                <a:latin typeface="Georgia"/>
                <a:cs typeface="Georgia"/>
              </a:rPr>
              <a:t> </a:t>
            </a:r>
            <a:r>
              <a:rPr sz="1000" spc="-35" dirty="0">
                <a:latin typeface="Georgia"/>
                <a:cs typeface="Georgia"/>
              </a:rPr>
              <a:t>of</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20" dirty="0">
                <a:latin typeface="Georgia"/>
                <a:cs typeface="Georgia"/>
              </a:rPr>
              <a:t>behavioral</a:t>
            </a:r>
            <a:r>
              <a:rPr sz="1000" spc="95" dirty="0">
                <a:latin typeface="Georgia"/>
                <a:cs typeface="Georgia"/>
              </a:rPr>
              <a:t> </a:t>
            </a:r>
            <a:r>
              <a:rPr sz="1000" spc="-10" dirty="0">
                <a:latin typeface="Georgia"/>
                <a:cs typeface="Georgia"/>
              </a:rPr>
              <a:t>attributes</a:t>
            </a:r>
            <a:r>
              <a:rPr sz="1000" spc="95" dirty="0">
                <a:latin typeface="Georgia"/>
                <a:cs typeface="Georgia"/>
              </a:rPr>
              <a:t> </a:t>
            </a:r>
            <a:r>
              <a:rPr sz="1000" spc="-30" dirty="0">
                <a:latin typeface="Georgia"/>
                <a:cs typeface="Georgia"/>
              </a:rPr>
              <a:t>also</a:t>
            </a:r>
            <a:r>
              <a:rPr sz="1000" spc="100" dirty="0">
                <a:latin typeface="Georgia"/>
                <a:cs typeface="Georgia"/>
              </a:rPr>
              <a:t> </a:t>
            </a:r>
            <a:r>
              <a:rPr sz="1000" spc="-30" dirty="0">
                <a:latin typeface="Georgia"/>
                <a:cs typeface="Georgia"/>
              </a:rPr>
              <a:t>provides</a:t>
            </a:r>
            <a:r>
              <a:rPr sz="1000" spc="95" dirty="0">
                <a:latin typeface="Georgia"/>
                <a:cs typeface="Georgia"/>
              </a:rPr>
              <a:t> </a:t>
            </a:r>
            <a:r>
              <a:rPr sz="1000" dirty="0">
                <a:latin typeface="Georgia"/>
                <a:cs typeface="Georgia"/>
              </a:rPr>
              <a:t>better</a:t>
            </a:r>
            <a:r>
              <a:rPr sz="1000" spc="95" dirty="0">
                <a:latin typeface="Georgia"/>
                <a:cs typeface="Georgia"/>
              </a:rPr>
              <a:t> </a:t>
            </a:r>
            <a:r>
              <a:rPr sz="1000" spc="-15" dirty="0">
                <a:latin typeface="Georgia"/>
                <a:cs typeface="Georgia"/>
              </a:rPr>
              <a:t>interpretability</a:t>
            </a:r>
            <a:r>
              <a:rPr sz="1000" spc="95" dirty="0">
                <a:latin typeface="Georgia"/>
                <a:cs typeface="Georgia"/>
              </a:rPr>
              <a:t> </a:t>
            </a:r>
            <a:r>
              <a:rPr sz="1000" spc="-30" dirty="0">
                <a:latin typeface="Georgia"/>
                <a:cs typeface="Georgia"/>
              </a:rPr>
              <a:t>and </a:t>
            </a:r>
            <a:r>
              <a:rPr sz="1000" spc="-25" dirty="0">
                <a:latin typeface="Georgia"/>
                <a:cs typeface="Georgia"/>
              </a:rPr>
              <a:t> </a:t>
            </a:r>
            <a:r>
              <a:rPr sz="1000" spc="-40" dirty="0">
                <a:latin typeface="Georgia"/>
                <a:cs typeface="Georgia"/>
              </a:rPr>
              <a:t>more</a:t>
            </a:r>
            <a:r>
              <a:rPr sz="1000" spc="90" dirty="0">
                <a:latin typeface="Georgia"/>
                <a:cs typeface="Georgia"/>
              </a:rPr>
              <a:t> </a:t>
            </a:r>
            <a:r>
              <a:rPr sz="1000" spc="-25" dirty="0">
                <a:latin typeface="Georgia"/>
                <a:cs typeface="Georgia"/>
              </a:rPr>
              <a:t>focused</a:t>
            </a:r>
            <a:r>
              <a:rPr sz="1000" spc="90" dirty="0">
                <a:latin typeface="Georgia"/>
                <a:cs typeface="Georgia"/>
              </a:rPr>
              <a:t> </a:t>
            </a:r>
            <a:r>
              <a:rPr sz="1000" spc="-20" dirty="0">
                <a:latin typeface="Georgia"/>
                <a:cs typeface="Georgia"/>
              </a:rPr>
              <a:t>analysis</a:t>
            </a:r>
            <a:r>
              <a:rPr sz="1000" spc="90" dirty="0">
                <a:latin typeface="Georgia"/>
                <a:cs typeface="Georgia"/>
              </a:rPr>
              <a:t> </a:t>
            </a:r>
            <a:r>
              <a:rPr sz="1000" spc="-30" dirty="0">
                <a:latin typeface="Georgia"/>
                <a:cs typeface="Georgia"/>
              </a:rPr>
              <a:t>in</a:t>
            </a:r>
            <a:r>
              <a:rPr sz="1000" spc="90" dirty="0">
                <a:latin typeface="Georgia"/>
                <a:cs typeface="Georgia"/>
              </a:rPr>
              <a:t> </a:t>
            </a:r>
            <a:r>
              <a:rPr sz="1000" spc="-25" dirty="0">
                <a:latin typeface="Georgia"/>
                <a:cs typeface="Georgia"/>
              </a:rPr>
              <a:t>many</a:t>
            </a:r>
            <a:r>
              <a:rPr sz="1000" spc="90" dirty="0">
                <a:latin typeface="Georgia"/>
                <a:cs typeface="Georgia"/>
              </a:rPr>
              <a:t> </a:t>
            </a:r>
            <a:r>
              <a:rPr sz="1000" spc="-25" dirty="0">
                <a:latin typeface="Georgia"/>
                <a:cs typeface="Georgia"/>
              </a:rPr>
              <a:t>scenarios.</a:t>
            </a:r>
            <a:r>
              <a:rPr sz="1000" spc="-10" dirty="0">
                <a:latin typeface="Georgia"/>
                <a:cs typeface="Georgia"/>
              </a:rPr>
              <a:t> </a:t>
            </a:r>
            <a:r>
              <a:rPr sz="1000" spc="10" dirty="0">
                <a:latin typeface="Georgia"/>
                <a:cs typeface="Georgia"/>
              </a:rPr>
              <a:t>The</a:t>
            </a:r>
            <a:r>
              <a:rPr sz="1000" spc="90" dirty="0">
                <a:latin typeface="Georgia"/>
                <a:cs typeface="Georgia"/>
              </a:rPr>
              <a:t> </a:t>
            </a:r>
            <a:r>
              <a:rPr sz="1000" spc="-25" dirty="0">
                <a:latin typeface="Georgia"/>
                <a:cs typeface="Georgia"/>
              </a:rPr>
              <a:t>most</a:t>
            </a:r>
            <a:r>
              <a:rPr sz="1000" spc="90" dirty="0">
                <a:latin typeface="Georgia"/>
                <a:cs typeface="Georgia"/>
              </a:rPr>
              <a:t> </a:t>
            </a:r>
            <a:r>
              <a:rPr sz="1000" spc="-40" dirty="0">
                <a:latin typeface="Georgia"/>
                <a:cs typeface="Georgia"/>
              </a:rPr>
              <a:t>common</a:t>
            </a:r>
            <a:r>
              <a:rPr sz="1000" spc="90" dirty="0">
                <a:latin typeface="Georgia"/>
                <a:cs typeface="Georgia"/>
              </a:rPr>
              <a:t> </a:t>
            </a:r>
            <a:r>
              <a:rPr sz="1000" spc="-35" dirty="0">
                <a:latin typeface="Georgia"/>
                <a:cs typeface="Georgia"/>
              </a:rPr>
              <a:t>form</a:t>
            </a:r>
            <a:r>
              <a:rPr sz="1000" spc="90" dirty="0">
                <a:latin typeface="Georgia"/>
                <a:cs typeface="Georgia"/>
              </a:rPr>
              <a:t> </a:t>
            </a:r>
            <a:r>
              <a:rPr sz="1000" spc="-35" dirty="0">
                <a:latin typeface="Georgia"/>
                <a:cs typeface="Georgia"/>
              </a:rPr>
              <a:t>of</a:t>
            </a:r>
            <a:r>
              <a:rPr sz="1000" spc="90" dirty="0">
                <a:latin typeface="Georgia"/>
                <a:cs typeface="Georgia"/>
              </a:rPr>
              <a:t> </a:t>
            </a:r>
            <a:r>
              <a:rPr sz="1000" spc="-15" dirty="0">
                <a:latin typeface="Georgia"/>
                <a:cs typeface="Georgia"/>
              </a:rPr>
              <a:t>this</a:t>
            </a:r>
            <a:r>
              <a:rPr sz="1000" spc="90" dirty="0">
                <a:latin typeface="Georgia"/>
                <a:cs typeface="Georgia"/>
              </a:rPr>
              <a:t> </a:t>
            </a:r>
            <a:r>
              <a:rPr sz="1000" dirty="0">
                <a:latin typeface="Georgia"/>
                <a:cs typeface="Georgia"/>
              </a:rPr>
              <a:t>data</a:t>
            </a:r>
            <a:r>
              <a:rPr sz="1000" spc="90" dirty="0">
                <a:latin typeface="Georgia"/>
                <a:cs typeface="Georgia"/>
              </a:rPr>
              <a:t> </a:t>
            </a:r>
            <a:r>
              <a:rPr sz="1000" spc="-35" dirty="0">
                <a:latin typeface="Georgia"/>
                <a:cs typeface="Georgia"/>
              </a:rPr>
              <a:t>arises</a:t>
            </a:r>
            <a:r>
              <a:rPr sz="1000" spc="90" dirty="0">
                <a:latin typeface="Georgia"/>
                <a:cs typeface="Georgia"/>
              </a:rPr>
              <a:t> </a:t>
            </a:r>
            <a:r>
              <a:rPr sz="1000" spc="-35" dirty="0">
                <a:latin typeface="Georgia"/>
                <a:cs typeface="Georgia"/>
              </a:rPr>
              <a:t>in </a:t>
            </a:r>
            <a:r>
              <a:rPr sz="1000" spc="-229" dirty="0">
                <a:latin typeface="Georgia"/>
                <a:cs typeface="Georgia"/>
              </a:rPr>
              <a:t> </a:t>
            </a:r>
            <a:r>
              <a:rPr sz="1000" spc="-15" dirty="0">
                <a:latin typeface="Georgia"/>
                <a:cs typeface="Georgia"/>
              </a:rPr>
              <a:t>the</a:t>
            </a:r>
            <a:r>
              <a:rPr sz="1000" spc="90" dirty="0">
                <a:latin typeface="Georgia"/>
                <a:cs typeface="Georgia"/>
              </a:rPr>
              <a:t> </a:t>
            </a:r>
            <a:r>
              <a:rPr sz="1000" spc="-15" dirty="0">
                <a:latin typeface="Georgia"/>
                <a:cs typeface="Georgia"/>
              </a:rPr>
              <a:t>context</a:t>
            </a:r>
            <a:r>
              <a:rPr sz="1000" spc="90" dirty="0">
                <a:latin typeface="Georgia"/>
                <a:cs typeface="Georgia"/>
              </a:rPr>
              <a:t> </a:t>
            </a:r>
            <a:r>
              <a:rPr sz="1000" spc="-35" dirty="0">
                <a:latin typeface="Georgia"/>
                <a:cs typeface="Georgia"/>
              </a:rPr>
              <a:t>of</a:t>
            </a:r>
            <a:r>
              <a:rPr sz="1000" spc="90" dirty="0">
                <a:latin typeface="Georgia"/>
                <a:cs typeface="Georgia"/>
              </a:rPr>
              <a:t> </a:t>
            </a:r>
            <a:r>
              <a:rPr sz="1000" dirty="0">
                <a:latin typeface="Georgia"/>
                <a:cs typeface="Georgia"/>
              </a:rPr>
              <a:t>trajectory</a:t>
            </a:r>
            <a:r>
              <a:rPr sz="1000" spc="90" dirty="0">
                <a:latin typeface="Georgia"/>
                <a:cs typeface="Georgia"/>
              </a:rPr>
              <a:t> </a:t>
            </a:r>
            <a:r>
              <a:rPr sz="1000" spc="-20" dirty="0">
                <a:latin typeface="Georgia"/>
                <a:cs typeface="Georgia"/>
              </a:rPr>
              <a:t>analysis.</a:t>
            </a:r>
            <a:endParaRPr sz="10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43</a:t>
            </a:fld>
            <a:r>
              <a:rPr spc="-25" dirty="0"/>
              <a:t> </a:t>
            </a:r>
            <a:r>
              <a:rPr spc="80" dirty="0"/>
              <a:t>/</a:t>
            </a:r>
            <a:r>
              <a:rPr spc="-25" dirty="0"/>
              <a:t> </a:t>
            </a:r>
            <a:r>
              <a:rPr spc="40" dirty="0"/>
              <a:t>106</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884680" cy="244475"/>
          </a:xfrm>
          <a:prstGeom prst="rect">
            <a:avLst/>
          </a:prstGeom>
        </p:spPr>
        <p:txBody>
          <a:bodyPr vert="horz" wrap="square" lIns="0" tIns="17145" rIns="0" bIns="0" rtlCol="0">
            <a:spAutoFit/>
          </a:bodyPr>
          <a:lstStyle/>
          <a:p>
            <a:pPr marL="12700">
              <a:lnSpc>
                <a:spcPct val="100000"/>
              </a:lnSpc>
              <a:spcBef>
                <a:spcPts val="135"/>
              </a:spcBef>
            </a:pPr>
            <a:r>
              <a:rPr spc="10" dirty="0"/>
              <a:t>Network</a:t>
            </a:r>
            <a:r>
              <a:rPr spc="80" dirty="0"/>
              <a:t> </a:t>
            </a:r>
            <a:r>
              <a:rPr spc="55" dirty="0"/>
              <a:t>and</a:t>
            </a:r>
            <a:r>
              <a:rPr spc="80" dirty="0"/>
              <a:t> </a:t>
            </a:r>
            <a:r>
              <a:rPr spc="40" dirty="0"/>
              <a:t>graph</a:t>
            </a:r>
            <a:r>
              <a:rPr spc="85" dirty="0"/>
              <a:t> </a:t>
            </a:r>
            <a:r>
              <a:rPr spc="75" dirty="0"/>
              <a:t>data</a:t>
            </a:r>
          </a:p>
        </p:txBody>
      </p:sp>
      <p:sp>
        <p:nvSpPr>
          <p:cNvPr id="3" name="object 3"/>
          <p:cNvSpPr/>
          <p:nvPr/>
        </p:nvSpPr>
        <p:spPr>
          <a:xfrm>
            <a:off x="337972" y="75799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666393"/>
            <a:ext cx="5129530" cy="1107440"/>
          </a:xfrm>
          <a:prstGeom prst="rect">
            <a:avLst/>
          </a:prstGeom>
        </p:spPr>
        <p:txBody>
          <a:bodyPr vert="horz" wrap="square" lIns="0" tIns="34290" rIns="0" bIns="0" rtlCol="0">
            <a:spAutoFit/>
          </a:bodyPr>
          <a:lstStyle/>
          <a:p>
            <a:pPr marL="12700" marR="5080" algn="just">
              <a:lnSpc>
                <a:spcPts val="1150"/>
              </a:lnSpc>
              <a:spcBef>
                <a:spcPts val="270"/>
              </a:spcBef>
            </a:pPr>
            <a:r>
              <a:rPr sz="1100" spc="-45" dirty="0">
                <a:latin typeface="Georgia"/>
                <a:cs typeface="Georgia"/>
              </a:rPr>
              <a:t>In </a:t>
            </a:r>
            <a:r>
              <a:rPr sz="1100" spc="-35" dirty="0">
                <a:latin typeface="Georgia"/>
                <a:cs typeface="Georgia"/>
              </a:rPr>
              <a:t>network </a:t>
            </a:r>
            <a:r>
              <a:rPr sz="1100" spc="-30" dirty="0">
                <a:latin typeface="Georgia"/>
                <a:cs typeface="Georgia"/>
              </a:rPr>
              <a:t>and </a:t>
            </a:r>
            <a:r>
              <a:rPr sz="1100" spc="-25" dirty="0">
                <a:latin typeface="Georgia"/>
                <a:cs typeface="Georgia"/>
              </a:rPr>
              <a:t>graph </a:t>
            </a:r>
            <a:r>
              <a:rPr sz="1100" spc="-5" dirty="0">
                <a:latin typeface="Georgia"/>
                <a:cs typeface="Georgia"/>
              </a:rPr>
              <a:t>data, </a:t>
            </a:r>
            <a:r>
              <a:rPr sz="1100" spc="-20" dirty="0">
                <a:latin typeface="Georgia"/>
                <a:cs typeface="Georgia"/>
              </a:rPr>
              <a:t>the </a:t>
            </a:r>
            <a:r>
              <a:rPr sz="1100" spc="-5" dirty="0">
                <a:latin typeface="Georgia"/>
                <a:cs typeface="Georgia"/>
              </a:rPr>
              <a:t>data </a:t>
            </a:r>
            <a:r>
              <a:rPr sz="1100" spc="-35" dirty="0">
                <a:latin typeface="Georgia"/>
                <a:cs typeface="Georgia"/>
              </a:rPr>
              <a:t>values </a:t>
            </a:r>
            <a:r>
              <a:rPr sz="1100" spc="-30" dirty="0">
                <a:latin typeface="Georgia"/>
                <a:cs typeface="Georgia"/>
              </a:rPr>
              <a:t>may </a:t>
            </a:r>
            <a:r>
              <a:rPr sz="1100" spc="-35" dirty="0">
                <a:latin typeface="Georgia"/>
                <a:cs typeface="Georgia"/>
              </a:rPr>
              <a:t>correspond </a:t>
            </a:r>
            <a:r>
              <a:rPr sz="1100" spc="-10" dirty="0">
                <a:latin typeface="Georgia"/>
                <a:cs typeface="Georgia"/>
              </a:rPr>
              <a:t>to </a:t>
            </a:r>
            <a:r>
              <a:rPr sz="1100" spc="-40" dirty="0">
                <a:latin typeface="Georgia"/>
                <a:cs typeface="Georgia"/>
              </a:rPr>
              <a:t>nodes </a:t>
            </a:r>
            <a:r>
              <a:rPr sz="1100" spc="-35" dirty="0">
                <a:latin typeface="Georgia"/>
                <a:cs typeface="Georgia"/>
              </a:rPr>
              <a:t>in </a:t>
            </a:r>
            <a:r>
              <a:rPr sz="1100" spc="-20" dirty="0">
                <a:latin typeface="Georgia"/>
                <a:cs typeface="Georgia"/>
              </a:rPr>
              <a:t>the </a:t>
            </a:r>
            <a:r>
              <a:rPr sz="1100" spc="-35" dirty="0">
                <a:latin typeface="Georgia"/>
                <a:cs typeface="Georgia"/>
              </a:rPr>
              <a:t>network, </a:t>
            </a:r>
            <a:r>
              <a:rPr sz="1100" spc="-30" dirty="0">
                <a:latin typeface="Georgia"/>
                <a:cs typeface="Georgia"/>
              </a:rPr>
              <a:t> </a:t>
            </a:r>
            <a:r>
              <a:rPr sz="1100" spc="-40" dirty="0">
                <a:latin typeface="Georgia"/>
                <a:cs typeface="Georgia"/>
              </a:rPr>
              <a:t>whereas </a:t>
            </a:r>
            <a:r>
              <a:rPr sz="1100" spc="-20" dirty="0">
                <a:latin typeface="Georgia"/>
                <a:cs typeface="Georgia"/>
              </a:rPr>
              <a:t>the </a:t>
            </a:r>
            <a:r>
              <a:rPr sz="1100" spc="-35" dirty="0">
                <a:latin typeface="Georgia"/>
                <a:cs typeface="Georgia"/>
              </a:rPr>
              <a:t>relationships </a:t>
            </a:r>
            <a:r>
              <a:rPr sz="1100" spc="-40" dirty="0">
                <a:latin typeface="Georgia"/>
                <a:cs typeface="Georgia"/>
              </a:rPr>
              <a:t>among </a:t>
            </a:r>
            <a:r>
              <a:rPr sz="1100" spc="-20" dirty="0">
                <a:latin typeface="Georgia"/>
                <a:cs typeface="Georgia"/>
              </a:rPr>
              <a:t>the </a:t>
            </a:r>
            <a:r>
              <a:rPr sz="1100" spc="-5" dirty="0">
                <a:latin typeface="Georgia"/>
                <a:cs typeface="Georgia"/>
              </a:rPr>
              <a:t>data </a:t>
            </a:r>
            <a:r>
              <a:rPr sz="1100" spc="-35" dirty="0">
                <a:latin typeface="Georgia"/>
                <a:cs typeface="Georgia"/>
              </a:rPr>
              <a:t>values </a:t>
            </a:r>
            <a:r>
              <a:rPr sz="1100" spc="-30" dirty="0">
                <a:latin typeface="Georgia"/>
                <a:cs typeface="Georgia"/>
              </a:rPr>
              <a:t>may </a:t>
            </a:r>
            <a:r>
              <a:rPr sz="1100" spc="-40" dirty="0">
                <a:latin typeface="Georgia"/>
                <a:cs typeface="Georgia"/>
              </a:rPr>
              <a:t>correspond </a:t>
            </a:r>
            <a:r>
              <a:rPr sz="1100" spc="-10" dirty="0">
                <a:latin typeface="Georgia"/>
                <a:cs typeface="Georgia"/>
              </a:rPr>
              <a:t>to </a:t>
            </a:r>
            <a:r>
              <a:rPr sz="1100" spc="-20" dirty="0">
                <a:latin typeface="Georgia"/>
                <a:cs typeface="Georgia"/>
              </a:rPr>
              <a:t>the </a:t>
            </a:r>
            <a:r>
              <a:rPr sz="1100" spc="-40" dirty="0">
                <a:latin typeface="Georgia"/>
                <a:cs typeface="Georgia"/>
              </a:rPr>
              <a:t>edges </a:t>
            </a:r>
            <a:r>
              <a:rPr sz="1100" spc="-35" dirty="0">
                <a:latin typeface="Georgia"/>
                <a:cs typeface="Georgia"/>
              </a:rPr>
              <a:t>in </a:t>
            </a:r>
            <a:r>
              <a:rPr sz="1100" spc="-25" dirty="0">
                <a:latin typeface="Georgia"/>
                <a:cs typeface="Georgia"/>
              </a:rPr>
              <a:t>the </a:t>
            </a:r>
            <a:r>
              <a:rPr sz="1100" spc="-20" dirty="0">
                <a:latin typeface="Georgia"/>
                <a:cs typeface="Georgia"/>
              </a:rPr>
              <a:t> </a:t>
            </a:r>
            <a:r>
              <a:rPr sz="1100" spc="-30" dirty="0">
                <a:latin typeface="Georgia"/>
                <a:cs typeface="Georgia"/>
              </a:rPr>
              <a:t>network.</a:t>
            </a:r>
            <a:endParaRPr sz="1100">
              <a:latin typeface="Georgia"/>
              <a:cs typeface="Georgia"/>
            </a:endParaRPr>
          </a:p>
          <a:p>
            <a:pPr marL="12700" algn="just">
              <a:lnSpc>
                <a:spcPct val="100000"/>
              </a:lnSpc>
              <a:spcBef>
                <a:spcPts val="550"/>
              </a:spcBef>
            </a:pPr>
            <a:r>
              <a:rPr sz="1100" spc="-45" dirty="0">
                <a:latin typeface="Georgia"/>
                <a:cs typeface="Georgia"/>
              </a:rPr>
              <a:t>In</a:t>
            </a:r>
            <a:r>
              <a:rPr sz="1100" spc="95" dirty="0">
                <a:latin typeface="Georgia"/>
                <a:cs typeface="Georgia"/>
              </a:rPr>
              <a:t> </a:t>
            </a:r>
            <a:r>
              <a:rPr sz="1100" spc="-55" dirty="0">
                <a:latin typeface="Georgia"/>
                <a:cs typeface="Georgia"/>
              </a:rPr>
              <a:t>some</a:t>
            </a:r>
            <a:r>
              <a:rPr sz="1100" spc="100" dirty="0">
                <a:latin typeface="Georgia"/>
                <a:cs typeface="Georgia"/>
              </a:rPr>
              <a:t> </a:t>
            </a:r>
            <a:r>
              <a:rPr sz="1100" spc="-30" dirty="0">
                <a:latin typeface="Georgia"/>
                <a:cs typeface="Georgia"/>
              </a:rPr>
              <a:t>cases,</a:t>
            </a:r>
            <a:r>
              <a:rPr sz="1100" spc="100" dirty="0">
                <a:latin typeface="Georgia"/>
                <a:cs typeface="Georgia"/>
              </a:rPr>
              <a:t> </a:t>
            </a:r>
            <a:r>
              <a:rPr sz="1100" spc="-10" dirty="0">
                <a:latin typeface="Georgia"/>
                <a:cs typeface="Georgia"/>
              </a:rPr>
              <a:t>attributes</a:t>
            </a:r>
            <a:r>
              <a:rPr sz="1100" spc="95" dirty="0">
                <a:latin typeface="Georgia"/>
                <a:cs typeface="Georgia"/>
              </a:rPr>
              <a:t> </a:t>
            </a:r>
            <a:r>
              <a:rPr sz="1100" spc="-30" dirty="0">
                <a:latin typeface="Georgia"/>
                <a:cs typeface="Georgia"/>
              </a:rPr>
              <a:t>may</a:t>
            </a:r>
            <a:r>
              <a:rPr sz="1100" spc="100" dirty="0">
                <a:latin typeface="Georgia"/>
                <a:cs typeface="Georgia"/>
              </a:rPr>
              <a:t> </a:t>
            </a:r>
            <a:r>
              <a:rPr sz="1100" spc="-20" dirty="0">
                <a:latin typeface="Georgia"/>
                <a:cs typeface="Georgia"/>
              </a:rPr>
              <a:t>be</a:t>
            </a:r>
            <a:r>
              <a:rPr sz="1100" spc="100" dirty="0">
                <a:latin typeface="Georgia"/>
                <a:cs typeface="Georgia"/>
              </a:rPr>
              <a:t> </a:t>
            </a:r>
            <a:r>
              <a:rPr sz="1100" spc="-25" dirty="0">
                <a:latin typeface="Georgia"/>
                <a:cs typeface="Georgia"/>
              </a:rPr>
              <a:t>associated</a:t>
            </a:r>
            <a:r>
              <a:rPr sz="1100" spc="95" dirty="0">
                <a:latin typeface="Georgia"/>
                <a:cs typeface="Georgia"/>
              </a:rPr>
              <a:t> </a:t>
            </a:r>
            <a:r>
              <a:rPr sz="1100" spc="-15" dirty="0">
                <a:latin typeface="Georgia"/>
                <a:cs typeface="Georgia"/>
              </a:rPr>
              <a:t>with</a:t>
            </a:r>
            <a:r>
              <a:rPr sz="1100" spc="100" dirty="0">
                <a:latin typeface="Georgia"/>
                <a:cs typeface="Georgia"/>
              </a:rPr>
              <a:t> </a:t>
            </a:r>
            <a:r>
              <a:rPr sz="1100" spc="-40" dirty="0">
                <a:latin typeface="Georgia"/>
                <a:cs typeface="Georgia"/>
              </a:rPr>
              <a:t>nodes</a:t>
            </a:r>
            <a:r>
              <a:rPr sz="1100" spc="100" dirty="0">
                <a:latin typeface="Georgia"/>
                <a:cs typeface="Georgia"/>
              </a:rPr>
              <a:t> </a:t>
            </a:r>
            <a:r>
              <a:rPr sz="1100" spc="-35" dirty="0">
                <a:latin typeface="Georgia"/>
                <a:cs typeface="Georgia"/>
              </a:rPr>
              <a:t>in</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35" dirty="0">
                <a:latin typeface="Georgia"/>
                <a:cs typeface="Georgia"/>
              </a:rPr>
              <a:t>network.</a:t>
            </a:r>
            <a:endParaRPr sz="1100">
              <a:latin typeface="Georgia"/>
              <a:cs typeface="Georgia"/>
            </a:endParaRPr>
          </a:p>
          <a:p>
            <a:pPr marL="12700" marR="172085">
              <a:lnSpc>
                <a:spcPts val="1150"/>
              </a:lnSpc>
              <a:spcBef>
                <a:spcPts val="735"/>
              </a:spcBef>
            </a:pPr>
            <a:r>
              <a:rPr sz="1100" spc="-10" dirty="0">
                <a:latin typeface="Georgia"/>
                <a:cs typeface="Georgia"/>
              </a:rPr>
              <a:t>Although</a:t>
            </a:r>
            <a:r>
              <a:rPr sz="1100" spc="100" dirty="0">
                <a:latin typeface="Georgia"/>
                <a:cs typeface="Georgia"/>
              </a:rPr>
              <a:t> </a:t>
            </a:r>
            <a:r>
              <a:rPr sz="1100" spc="10" dirty="0">
                <a:latin typeface="Georgia"/>
                <a:cs typeface="Georgia"/>
              </a:rPr>
              <a:t>it</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35" dirty="0">
                <a:latin typeface="Georgia"/>
                <a:cs typeface="Georgia"/>
              </a:rPr>
              <a:t>also</a:t>
            </a:r>
            <a:r>
              <a:rPr sz="1100" spc="100" dirty="0">
                <a:latin typeface="Georgia"/>
                <a:cs typeface="Georgia"/>
              </a:rPr>
              <a:t> </a:t>
            </a:r>
            <a:r>
              <a:rPr sz="1100" spc="-35" dirty="0">
                <a:latin typeface="Georgia"/>
                <a:cs typeface="Georgia"/>
              </a:rPr>
              <a:t>possible</a:t>
            </a:r>
            <a:r>
              <a:rPr sz="1100" spc="105" dirty="0">
                <a:latin typeface="Georgia"/>
                <a:cs typeface="Georgia"/>
              </a:rPr>
              <a:t> </a:t>
            </a:r>
            <a:r>
              <a:rPr sz="1100" spc="-10" dirty="0">
                <a:latin typeface="Georgia"/>
                <a:cs typeface="Georgia"/>
              </a:rPr>
              <a:t>to</a:t>
            </a:r>
            <a:r>
              <a:rPr sz="1100" spc="100" dirty="0">
                <a:latin typeface="Georgia"/>
                <a:cs typeface="Georgia"/>
              </a:rPr>
              <a:t> </a:t>
            </a:r>
            <a:r>
              <a:rPr sz="1100" spc="-25" dirty="0">
                <a:latin typeface="Georgia"/>
                <a:cs typeface="Georgia"/>
              </a:rPr>
              <a:t>associate</a:t>
            </a:r>
            <a:r>
              <a:rPr sz="1100" spc="100" dirty="0">
                <a:latin typeface="Georgia"/>
                <a:cs typeface="Georgia"/>
              </a:rPr>
              <a:t> </a:t>
            </a:r>
            <a:r>
              <a:rPr sz="1100" spc="-10" dirty="0">
                <a:latin typeface="Georgia"/>
                <a:cs typeface="Georgia"/>
              </a:rPr>
              <a:t>attributes</a:t>
            </a:r>
            <a:r>
              <a:rPr sz="1100" spc="100" dirty="0">
                <a:latin typeface="Georgia"/>
                <a:cs typeface="Georgia"/>
              </a:rPr>
              <a:t> </a:t>
            </a:r>
            <a:r>
              <a:rPr sz="1100" spc="-15" dirty="0">
                <a:latin typeface="Georgia"/>
                <a:cs typeface="Georgia"/>
              </a:rPr>
              <a:t>with</a:t>
            </a:r>
            <a:r>
              <a:rPr sz="1100" spc="100" dirty="0">
                <a:latin typeface="Georgia"/>
                <a:cs typeface="Georgia"/>
              </a:rPr>
              <a:t> </a:t>
            </a:r>
            <a:r>
              <a:rPr sz="1100" spc="-40" dirty="0">
                <a:latin typeface="Georgia"/>
                <a:cs typeface="Georgia"/>
              </a:rPr>
              <a:t>edges</a:t>
            </a:r>
            <a:r>
              <a:rPr sz="1100" spc="105" dirty="0">
                <a:latin typeface="Georgia"/>
                <a:cs typeface="Georgia"/>
              </a:rPr>
              <a:t> </a:t>
            </a:r>
            <a:r>
              <a:rPr sz="1100" spc="-35" dirty="0">
                <a:latin typeface="Georgia"/>
                <a:cs typeface="Georgia"/>
              </a:rPr>
              <a:t>in</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network,</a:t>
            </a:r>
            <a:r>
              <a:rPr sz="1100" spc="100" dirty="0">
                <a:latin typeface="Georgia"/>
                <a:cs typeface="Georgia"/>
              </a:rPr>
              <a:t> </a:t>
            </a:r>
            <a:r>
              <a:rPr sz="1100" spc="10" dirty="0">
                <a:latin typeface="Georgia"/>
                <a:cs typeface="Georgia"/>
              </a:rPr>
              <a:t>it</a:t>
            </a:r>
            <a:r>
              <a:rPr sz="1100" spc="100" dirty="0">
                <a:latin typeface="Georgia"/>
                <a:cs typeface="Georgia"/>
              </a:rPr>
              <a:t> </a:t>
            </a:r>
            <a:r>
              <a:rPr sz="1100" spc="-35" dirty="0">
                <a:latin typeface="Georgia"/>
                <a:cs typeface="Georgia"/>
              </a:rPr>
              <a:t>is </a:t>
            </a:r>
            <a:r>
              <a:rPr sz="1100" spc="-250" dirty="0">
                <a:latin typeface="Georgia"/>
                <a:cs typeface="Georgia"/>
              </a:rPr>
              <a:t> </a:t>
            </a:r>
            <a:r>
              <a:rPr sz="1100" spc="-55" dirty="0">
                <a:latin typeface="Georgia"/>
                <a:cs typeface="Georgia"/>
              </a:rPr>
              <a:t>much</a:t>
            </a:r>
            <a:r>
              <a:rPr sz="1100" spc="90" dirty="0">
                <a:latin typeface="Georgia"/>
                <a:cs typeface="Georgia"/>
              </a:rPr>
              <a:t> </a:t>
            </a:r>
            <a:r>
              <a:rPr sz="1100" spc="-40" dirty="0">
                <a:latin typeface="Georgia"/>
                <a:cs typeface="Georgia"/>
              </a:rPr>
              <a:t>less</a:t>
            </a:r>
            <a:r>
              <a:rPr sz="1100" spc="95" dirty="0">
                <a:latin typeface="Georgia"/>
                <a:cs typeface="Georgia"/>
              </a:rPr>
              <a:t> </a:t>
            </a:r>
            <a:r>
              <a:rPr sz="1100" spc="-50" dirty="0">
                <a:latin typeface="Georgia"/>
                <a:cs typeface="Georgia"/>
              </a:rPr>
              <a:t>common</a:t>
            </a:r>
            <a:r>
              <a:rPr sz="1100" spc="95" dirty="0">
                <a:latin typeface="Georgia"/>
                <a:cs typeface="Georgia"/>
              </a:rPr>
              <a:t> </a:t>
            </a:r>
            <a:r>
              <a:rPr sz="1100" spc="-10" dirty="0">
                <a:latin typeface="Georgia"/>
                <a:cs typeface="Georgia"/>
              </a:rPr>
              <a:t>to</a:t>
            </a:r>
            <a:r>
              <a:rPr sz="1100" spc="95" dirty="0">
                <a:latin typeface="Georgia"/>
                <a:cs typeface="Georgia"/>
              </a:rPr>
              <a:t> </a:t>
            </a:r>
            <a:r>
              <a:rPr sz="1100" spc="-45" dirty="0">
                <a:latin typeface="Georgia"/>
                <a:cs typeface="Georgia"/>
              </a:rPr>
              <a:t>do</a:t>
            </a:r>
            <a:r>
              <a:rPr sz="1100" spc="95" dirty="0">
                <a:latin typeface="Georgia"/>
                <a:cs typeface="Georgia"/>
              </a:rPr>
              <a:t> </a:t>
            </a:r>
            <a:r>
              <a:rPr sz="1100" spc="-35" dirty="0">
                <a:latin typeface="Georgia"/>
                <a:cs typeface="Georgia"/>
              </a:rPr>
              <a:t>so.</a:t>
            </a:r>
            <a:endParaRPr sz="1100">
              <a:latin typeface="Georgia"/>
              <a:cs typeface="Georgia"/>
            </a:endParaRPr>
          </a:p>
        </p:txBody>
      </p:sp>
      <p:sp>
        <p:nvSpPr>
          <p:cNvPr id="5" name="object 5"/>
          <p:cNvSpPr/>
          <p:nvPr/>
        </p:nvSpPr>
        <p:spPr>
          <a:xfrm>
            <a:off x="337972" y="128874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52695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txBox="1"/>
          <p:nvPr/>
        </p:nvSpPr>
        <p:spPr>
          <a:xfrm>
            <a:off x="145059" y="1859394"/>
            <a:ext cx="5469890" cy="222250"/>
          </a:xfrm>
          <a:prstGeom prst="rect">
            <a:avLst/>
          </a:prstGeom>
          <a:solidFill>
            <a:srgbClr val="B2D8D8"/>
          </a:solidFill>
        </p:spPr>
        <p:txBody>
          <a:bodyPr vert="horz" wrap="square" lIns="0" tIns="8890" rIns="0" bIns="0" rtlCol="0">
            <a:spAutoFit/>
          </a:bodyPr>
          <a:lstStyle/>
          <a:p>
            <a:pPr marL="44450">
              <a:lnSpc>
                <a:spcPct val="100000"/>
              </a:lnSpc>
              <a:spcBef>
                <a:spcPts val="70"/>
              </a:spcBef>
            </a:pPr>
            <a:r>
              <a:rPr sz="1100" spc="-35" dirty="0">
                <a:latin typeface="Georgia"/>
                <a:cs typeface="Georgia"/>
              </a:rPr>
              <a:t>Network</a:t>
            </a:r>
            <a:r>
              <a:rPr sz="1100" spc="75" dirty="0">
                <a:latin typeface="Georgia"/>
                <a:cs typeface="Georgia"/>
              </a:rPr>
              <a:t> </a:t>
            </a:r>
            <a:r>
              <a:rPr sz="1100" spc="-5" dirty="0">
                <a:latin typeface="Georgia"/>
                <a:cs typeface="Georgia"/>
              </a:rPr>
              <a:t>data</a:t>
            </a:r>
            <a:r>
              <a:rPr sz="1100" spc="75" dirty="0">
                <a:latin typeface="Georgia"/>
                <a:cs typeface="Georgia"/>
              </a:rPr>
              <a:t> </a:t>
            </a:r>
            <a:r>
              <a:rPr sz="1100" spc="-90" dirty="0">
                <a:latin typeface="Georgia"/>
                <a:cs typeface="Georgia"/>
              </a:rPr>
              <a:t>[</a:t>
            </a:r>
            <a:r>
              <a:rPr sz="1100" spc="-90" dirty="0">
                <a:latin typeface="Georgia"/>
                <a:cs typeface="Georgia"/>
                <a:hlinkClick r:id="rId2" action="ppaction://hlinksldjump"/>
              </a:rPr>
              <a:t>2]:</a:t>
            </a:r>
            <a:endParaRPr sz="1100">
              <a:latin typeface="Georgia"/>
              <a:cs typeface="Georgia"/>
            </a:endParaRPr>
          </a:p>
        </p:txBody>
      </p:sp>
      <p:sp>
        <p:nvSpPr>
          <p:cNvPr id="8" name="object 8"/>
          <p:cNvSpPr txBox="1"/>
          <p:nvPr/>
        </p:nvSpPr>
        <p:spPr>
          <a:xfrm>
            <a:off x="145059" y="2081034"/>
            <a:ext cx="5469890" cy="520065"/>
          </a:xfrm>
          <a:prstGeom prst="rect">
            <a:avLst/>
          </a:prstGeom>
          <a:solidFill>
            <a:srgbClr val="EBEBEB"/>
          </a:solidFill>
        </p:spPr>
        <p:txBody>
          <a:bodyPr vert="horz" wrap="square" lIns="0" tIns="29209" rIns="0" bIns="0" rtlCol="0">
            <a:spAutoFit/>
          </a:bodyPr>
          <a:lstStyle/>
          <a:p>
            <a:pPr marL="44450" marR="295910">
              <a:lnSpc>
                <a:spcPts val="1150"/>
              </a:lnSpc>
              <a:spcBef>
                <a:spcPts val="229"/>
              </a:spcBef>
            </a:pPr>
            <a:r>
              <a:rPr sz="1000" i="1" spc="125" dirty="0">
                <a:latin typeface="Times New Roman"/>
                <a:cs typeface="Times New Roman"/>
              </a:rPr>
              <a:t>A</a:t>
            </a:r>
            <a:r>
              <a:rPr sz="1000" i="1" spc="105" dirty="0">
                <a:latin typeface="Times New Roman"/>
                <a:cs typeface="Times New Roman"/>
              </a:rPr>
              <a:t> </a:t>
            </a:r>
            <a:r>
              <a:rPr sz="1000" i="1" spc="25" dirty="0">
                <a:latin typeface="Times New Roman"/>
                <a:cs typeface="Times New Roman"/>
              </a:rPr>
              <a:t>network</a:t>
            </a:r>
            <a:r>
              <a:rPr sz="1000" i="1" spc="105" dirty="0">
                <a:latin typeface="Times New Roman"/>
                <a:cs typeface="Times New Roman"/>
              </a:rPr>
              <a:t> </a:t>
            </a:r>
            <a:r>
              <a:rPr sz="1000" i="1" spc="150" dirty="0">
                <a:latin typeface="Calibri"/>
                <a:cs typeface="Calibri"/>
              </a:rPr>
              <a:t>G</a:t>
            </a:r>
            <a:r>
              <a:rPr sz="1000" i="1" spc="50" dirty="0">
                <a:latin typeface="Calibri"/>
                <a:cs typeface="Calibri"/>
              </a:rPr>
              <a:t> </a:t>
            </a:r>
            <a:r>
              <a:rPr sz="1000" spc="275" dirty="0">
                <a:latin typeface="Calibri"/>
                <a:cs typeface="Calibri"/>
              </a:rPr>
              <a:t>=</a:t>
            </a:r>
            <a:r>
              <a:rPr sz="1000" spc="50" dirty="0">
                <a:latin typeface="Calibri"/>
                <a:cs typeface="Calibri"/>
              </a:rPr>
              <a:t> </a:t>
            </a:r>
            <a:r>
              <a:rPr sz="1000" spc="105" dirty="0">
                <a:latin typeface="Calibri"/>
                <a:cs typeface="Calibri"/>
              </a:rPr>
              <a:t>(</a:t>
            </a:r>
            <a:r>
              <a:rPr sz="1000" i="1" spc="105" dirty="0">
                <a:latin typeface="Calibri"/>
                <a:cs typeface="Calibri"/>
              </a:rPr>
              <a:t>N,</a:t>
            </a:r>
            <a:r>
              <a:rPr sz="1000" i="1" spc="-60" dirty="0">
                <a:latin typeface="Calibri"/>
                <a:cs typeface="Calibri"/>
              </a:rPr>
              <a:t> </a:t>
            </a:r>
            <a:r>
              <a:rPr sz="1000" i="1" spc="190" dirty="0">
                <a:latin typeface="Calibri"/>
                <a:cs typeface="Calibri"/>
              </a:rPr>
              <a:t>E</a:t>
            </a:r>
            <a:r>
              <a:rPr sz="1000" spc="190" dirty="0">
                <a:latin typeface="Calibri"/>
                <a:cs typeface="Calibri"/>
              </a:rPr>
              <a:t>)</a:t>
            </a:r>
            <a:r>
              <a:rPr sz="1000" spc="135" dirty="0">
                <a:latin typeface="Calibri"/>
                <a:cs typeface="Calibri"/>
              </a:rPr>
              <a:t> </a:t>
            </a:r>
            <a:r>
              <a:rPr sz="1000" i="1" spc="20" dirty="0">
                <a:latin typeface="Times New Roman"/>
                <a:cs typeface="Times New Roman"/>
              </a:rPr>
              <a:t>contains</a:t>
            </a:r>
            <a:r>
              <a:rPr sz="1000" i="1" spc="105" dirty="0">
                <a:latin typeface="Times New Roman"/>
                <a:cs typeface="Times New Roman"/>
              </a:rPr>
              <a:t> </a:t>
            </a:r>
            <a:r>
              <a:rPr sz="1000" i="1" spc="5" dirty="0">
                <a:latin typeface="Times New Roman"/>
                <a:cs typeface="Times New Roman"/>
              </a:rPr>
              <a:t>a</a:t>
            </a:r>
            <a:r>
              <a:rPr sz="1000" i="1" spc="105" dirty="0">
                <a:latin typeface="Times New Roman"/>
                <a:cs typeface="Times New Roman"/>
              </a:rPr>
              <a:t> </a:t>
            </a:r>
            <a:r>
              <a:rPr sz="1000" i="1" spc="25" dirty="0">
                <a:latin typeface="Times New Roman"/>
                <a:cs typeface="Times New Roman"/>
              </a:rPr>
              <a:t>set</a:t>
            </a:r>
            <a:r>
              <a:rPr sz="1000" i="1" spc="105" dirty="0">
                <a:latin typeface="Times New Roman"/>
                <a:cs typeface="Times New Roman"/>
              </a:rPr>
              <a:t> </a:t>
            </a:r>
            <a:r>
              <a:rPr sz="1000" i="1" spc="15" dirty="0">
                <a:latin typeface="Times New Roman"/>
                <a:cs typeface="Times New Roman"/>
              </a:rPr>
              <a:t>of</a:t>
            </a:r>
            <a:r>
              <a:rPr sz="1000" i="1" spc="110" dirty="0">
                <a:latin typeface="Times New Roman"/>
                <a:cs typeface="Times New Roman"/>
              </a:rPr>
              <a:t> </a:t>
            </a:r>
            <a:r>
              <a:rPr sz="1000" i="1" spc="10" dirty="0">
                <a:latin typeface="Times New Roman"/>
                <a:cs typeface="Times New Roman"/>
              </a:rPr>
              <a:t>nodes</a:t>
            </a:r>
            <a:r>
              <a:rPr sz="1000" i="1" spc="105" dirty="0">
                <a:latin typeface="Times New Roman"/>
                <a:cs typeface="Times New Roman"/>
              </a:rPr>
              <a:t> </a:t>
            </a:r>
            <a:r>
              <a:rPr sz="1000" i="1" spc="155" dirty="0">
                <a:latin typeface="Calibri"/>
                <a:cs typeface="Calibri"/>
              </a:rPr>
              <a:t>N</a:t>
            </a:r>
            <a:r>
              <a:rPr sz="1000" i="1" spc="235" dirty="0">
                <a:latin typeface="Calibri"/>
                <a:cs typeface="Calibri"/>
              </a:rPr>
              <a:t> </a:t>
            </a:r>
            <a:r>
              <a:rPr sz="1000" i="1" spc="25" dirty="0">
                <a:latin typeface="Times New Roman"/>
                <a:cs typeface="Times New Roman"/>
              </a:rPr>
              <a:t>and</a:t>
            </a:r>
            <a:r>
              <a:rPr sz="1000" i="1" spc="105" dirty="0">
                <a:latin typeface="Times New Roman"/>
                <a:cs typeface="Times New Roman"/>
              </a:rPr>
              <a:t> </a:t>
            </a:r>
            <a:r>
              <a:rPr sz="1000" i="1" spc="5" dirty="0">
                <a:latin typeface="Times New Roman"/>
                <a:cs typeface="Times New Roman"/>
              </a:rPr>
              <a:t>a</a:t>
            </a:r>
            <a:r>
              <a:rPr sz="1000" i="1" spc="110" dirty="0">
                <a:latin typeface="Times New Roman"/>
                <a:cs typeface="Times New Roman"/>
              </a:rPr>
              <a:t> </a:t>
            </a:r>
            <a:r>
              <a:rPr sz="1000" i="1" spc="25" dirty="0">
                <a:latin typeface="Times New Roman"/>
                <a:cs typeface="Times New Roman"/>
              </a:rPr>
              <a:t>set</a:t>
            </a:r>
            <a:r>
              <a:rPr sz="1000" i="1" spc="105" dirty="0">
                <a:latin typeface="Times New Roman"/>
                <a:cs typeface="Times New Roman"/>
              </a:rPr>
              <a:t> </a:t>
            </a:r>
            <a:r>
              <a:rPr sz="1000" i="1" spc="15" dirty="0">
                <a:latin typeface="Times New Roman"/>
                <a:cs typeface="Times New Roman"/>
              </a:rPr>
              <a:t>of</a:t>
            </a:r>
            <a:r>
              <a:rPr sz="1000" i="1" spc="105" dirty="0">
                <a:latin typeface="Times New Roman"/>
                <a:cs typeface="Times New Roman"/>
              </a:rPr>
              <a:t> </a:t>
            </a:r>
            <a:r>
              <a:rPr sz="1000" i="1" spc="-10" dirty="0">
                <a:latin typeface="Times New Roman"/>
                <a:cs typeface="Times New Roman"/>
              </a:rPr>
              <a:t>edges</a:t>
            </a:r>
            <a:r>
              <a:rPr sz="1000" i="1" spc="105" dirty="0">
                <a:latin typeface="Times New Roman"/>
                <a:cs typeface="Times New Roman"/>
              </a:rPr>
              <a:t> </a:t>
            </a:r>
            <a:r>
              <a:rPr sz="1000" i="1" spc="175" dirty="0">
                <a:latin typeface="Calibri"/>
                <a:cs typeface="Calibri"/>
              </a:rPr>
              <a:t>E</a:t>
            </a:r>
            <a:r>
              <a:rPr sz="1000" i="1" spc="175" dirty="0">
                <a:latin typeface="Times New Roman"/>
                <a:cs typeface="Times New Roman"/>
              </a:rPr>
              <a:t>,</a:t>
            </a:r>
            <a:r>
              <a:rPr sz="1000" i="1" spc="105" dirty="0">
                <a:latin typeface="Times New Roman"/>
                <a:cs typeface="Times New Roman"/>
              </a:rPr>
              <a:t> </a:t>
            </a:r>
            <a:r>
              <a:rPr sz="1000" i="1" dirty="0">
                <a:latin typeface="Times New Roman"/>
                <a:cs typeface="Times New Roman"/>
              </a:rPr>
              <a:t>where</a:t>
            </a:r>
            <a:r>
              <a:rPr sz="1000" i="1" spc="110" dirty="0">
                <a:latin typeface="Times New Roman"/>
                <a:cs typeface="Times New Roman"/>
              </a:rPr>
              <a:t> </a:t>
            </a:r>
            <a:r>
              <a:rPr sz="1000" i="1" spc="25" dirty="0">
                <a:latin typeface="Times New Roman"/>
                <a:cs typeface="Times New Roman"/>
              </a:rPr>
              <a:t>the</a:t>
            </a:r>
            <a:r>
              <a:rPr sz="1000" i="1" spc="105" dirty="0">
                <a:latin typeface="Times New Roman"/>
                <a:cs typeface="Times New Roman"/>
              </a:rPr>
              <a:t> </a:t>
            </a:r>
            <a:r>
              <a:rPr sz="1000" i="1" spc="-10" dirty="0">
                <a:latin typeface="Times New Roman"/>
                <a:cs typeface="Times New Roman"/>
              </a:rPr>
              <a:t>edges</a:t>
            </a:r>
            <a:r>
              <a:rPr sz="1000" i="1" spc="105" dirty="0">
                <a:latin typeface="Times New Roman"/>
                <a:cs typeface="Times New Roman"/>
              </a:rPr>
              <a:t> </a:t>
            </a:r>
            <a:r>
              <a:rPr sz="1000" i="1" spc="40" dirty="0">
                <a:latin typeface="Times New Roman"/>
                <a:cs typeface="Times New Roman"/>
              </a:rPr>
              <a:t>in</a:t>
            </a:r>
            <a:r>
              <a:rPr sz="1000" i="1" spc="100" dirty="0">
                <a:latin typeface="Times New Roman"/>
                <a:cs typeface="Times New Roman"/>
              </a:rPr>
              <a:t> </a:t>
            </a:r>
            <a:r>
              <a:rPr sz="1000" i="1" spc="245" dirty="0">
                <a:latin typeface="Calibri"/>
                <a:cs typeface="Calibri"/>
              </a:rPr>
              <a:t>E </a:t>
            </a:r>
            <a:r>
              <a:rPr sz="1000" i="1" spc="-210" dirty="0">
                <a:latin typeface="Calibri"/>
                <a:cs typeface="Calibri"/>
              </a:rPr>
              <a:t> </a:t>
            </a:r>
            <a:r>
              <a:rPr sz="1000" i="1" spc="10" dirty="0">
                <a:latin typeface="Times New Roman"/>
                <a:cs typeface="Times New Roman"/>
              </a:rPr>
              <a:t>represent</a:t>
            </a:r>
            <a:r>
              <a:rPr sz="1000" i="1" spc="15" dirty="0">
                <a:latin typeface="Times New Roman"/>
                <a:cs typeface="Times New Roman"/>
              </a:rPr>
              <a:t> </a:t>
            </a:r>
            <a:r>
              <a:rPr sz="1000" i="1" spc="25" dirty="0">
                <a:latin typeface="Times New Roman"/>
                <a:cs typeface="Times New Roman"/>
              </a:rPr>
              <a:t>the </a:t>
            </a:r>
            <a:r>
              <a:rPr sz="1000" i="1" spc="10" dirty="0">
                <a:latin typeface="Times New Roman"/>
                <a:cs typeface="Times New Roman"/>
              </a:rPr>
              <a:t>relationships</a:t>
            </a:r>
            <a:r>
              <a:rPr sz="1000" i="1" spc="15" dirty="0">
                <a:latin typeface="Times New Roman"/>
                <a:cs typeface="Times New Roman"/>
              </a:rPr>
              <a:t> </a:t>
            </a:r>
            <a:r>
              <a:rPr sz="1000" i="1" spc="-5" dirty="0">
                <a:latin typeface="Times New Roman"/>
                <a:cs typeface="Times New Roman"/>
              </a:rPr>
              <a:t>between</a:t>
            </a:r>
            <a:r>
              <a:rPr sz="1000" i="1" dirty="0">
                <a:latin typeface="Times New Roman"/>
                <a:cs typeface="Times New Roman"/>
              </a:rPr>
              <a:t> </a:t>
            </a:r>
            <a:r>
              <a:rPr sz="1000" i="1" spc="25" dirty="0">
                <a:latin typeface="Times New Roman"/>
                <a:cs typeface="Times New Roman"/>
              </a:rPr>
              <a:t>the </a:t>
            </a:r>
            <a:r>
              <a:rPr sz="1000" i="1" spc="15" dirty="0">
                <a:latin typeface="Times New Roman"/>
                <a:cs typeface="Times New Roman"/>
              </a:rPr>
              <a:t>nodes.</a:t>
            </a:r>
            <a:r>
              <a:rPr sz="1000" i="1" spc="20" dirty="0">
                <a:latin typeface="Times New Roman"/>
                <a:cs typeface="Times New Roman"/>
              </a:rPr>
              <a:t> </a:t>
            </a:r>
            <a:r>
              <a:rPr sz="1000" i="1" spc="55" dirty="0">
                <a:latin typeface="Times New Roman"/>
                <a:cs typeface="Times New Roman"/>
              </a:rPr>
              <a:t>In </a:t>
            </a:r>
            <a:r>
              <a:rPr sz="1000" i="1" spc="25" dirty="0">
                <a:latin typeface="Times New Roman"/>
                <a:cs typeface="Times New Roman"/>
              </a:rPr>
              <a:t>some </a:t>
            </a:r>
            <a:r>
              <a:rPr sz="1000" i="1" spc="10" dirty="0">
                <a:latin typeface="Times New Roman"/>
                <a:cs typeface="Times New Roman"/>
              </a:rPr>
              <a:t>cases,</a:t>
            </a:r>
            <a:r>
              <a:rPr sz="1000" i="1" spc="15" dirty="0">
                <a:latin typeface="Times New Roman"/>
                <a:cs typeface="Times New Roman"/>
              </a:rPr>
              <a:t> </a:t>
            </a:r>
            <a:r>
              <a:rPr sz="1000" i="1" spc="30" dirty="0">
                <a:latin typeface="Times New Roman"/>
                <a:cs typeface="Times New Roman"/>
              </a:rPr>
              <a:t>an </a:t>
            </a:r>
            <a:r>
              <a:rPr sz="1000" i="1" spc="25" dirty="0">
                <a:latin typeface="Times New Roman"/>
                <a:cs typeface="Times New Roman"/>
              </a:rPr>
              <a:t>attribute set </a:t>
            </a:r>
            <a:r>
              <a:rPr sz="1000" i="1" spc="10" dirty="0">
                <a:latin typeface="Calibri"/>
                <a:cs typeface="Calibri"/>
              </a:rPr>
              <a:t>X</a:t>
            </a:r>
            <a:r>
              <a:rPr sz="1500" spc="15" baseline="13888" dirty="0">
                <a:latin typeface="Calibri"/>
                <a:cs typeface="Calibri"/>
              </a:rPr>
              <a:t>¯</a:t>
            </a:r>
            <a:r>
              <a:rPr sz="1050" i="1" spc="15" baseline="-11904" dirty="0">
                <a:latin typeface="Calibri"/>
                <a:cs typeface="Calibri"/>
              </a:rPr>
              <a:t>i</a:t>
            </a:r>
            <a:r>
              <a:rPr sz="1050" i="1" spc="22" baseline="-11904" dirty="0">
                <a:latin typeface="Calibri"/>
                <a:cs typeface="Calibri"/>
              </a:rPr>
              <a:t> </a:t>
            </a:r>
            <a:r>
              <a:rPr sz="1000" i="1" spc="40" dirty="0">
                <a:latin typeface="Times New Roman"/>
                <a:cs typeface="Times New Roman"/>
              </a:rPr>
              <a:t>may </a:t>
            </a:r>
            <a:r>
              <a:rPr sz="1000" i="1" spc="-45" dirty="0">
                <a:latin typeface="Times New Roman"/>
                <a:cs typeface="Times New Roman"/>
              </a:rPr>
              <a:t>be </a:t>
            </a:r>
            <a:r>
              <a:rPr sz="1000" i="1" spc="-40" dirty="0">
                <a:latin typeface="Times New Roman"/>
                <a:cs typeface="Times New Roman"/>
              </a:rPr>
              <a:t> </a:t>
            </a:r>
            <a:r>
              <a:rPr sz="1000" i="1" spc="5" dirty="0">
                <a:latin typeface="Times New Roman"/>
                <a:cs typeface="Times New Roman"/>
              </a:rPr>
              <a:t>associated</a:t>
            </a:r>
            <a:r>
              <a:rPr sz="1000" i="1" spc="105" dirty="0">
                <a:latin typeface="Times New Roman"/>
                <a:cs typeface="Times New Roman"/>
              </a:rPr>
              <a:t> </a:t>
            </a:r>
            <a:r>
              <a:rPr sz="1000" i="1" spc="20" dirty="0">
                <a:latin typeface="Times New Roman"/>
                <a:cs typeface="Times New Roman"/>
              </a:rPr>
              <a:t>with</a:t>
            </a:r>
            <a:r>
              <a:rPr sz="1000" i="1" spc="105" dirty="0">
                <a:latin typeface="Times New Roman"/>
                <a:cs typeface="Times New Roman"/>
              </a:rPr>
              <a:t> </a:t>
            </a:r>
            <a:r>
              <a:rPr sz="1000" i="1" spc="5" dirty="0">
                <a:latin typeface="Times New Roman"/>
                <a:cs typeface="Times New Roman"/>
              </a:rPr>
              <a:t>node</a:t>
            </a:r>
            <a:r>
              <a:rPr sz="1000" i="1" spc="100" dirty="0">
                <a:latin typeface="Times New Roman"/>
                <a:cs typeface="Times New Roman"/>
              </a:rPr>
              <a:t> </a:t>
            </a:r>
            <a:r>
              <a:rPr sz="1000" i="1" spc="80" dirty="0">
                <a:latin typeface="Calibri"/>
                <a:cs typeface="Calibri"/>
              </a:rPr>
              <a:t>i</a:t>
            </a:r>
            <a:r>
              <a:rPr sz="1000" i="1" spc="80" dirty="0">
                <a:latin typeface="Times New Roman"/>
                <a:cs typeface="Times New Roman"/>
              </a:rPr>
              <a:t>,</a:t>
            </a:r>
            <a:r>
              <a:rPr sz="1000" i="1" spc="105" dirty="0">
                <a:latin typeface="Times New Roman"/>
                <a:cs typeface="Times New Roman"/>
              </a:rPr>
              <a:t> </a:t>
            </a:r>
            <a:r>
              <a:rPr sz="1000" i="1" spc="20" dirty="0">
                <a:latin typeface="Times New Roman"/>
                <a:cs typeface="Times New Roman"/>
              </a:rPr>
              <a:t>or</a:t>
            </a:r>
            <a:r>
              <a:rPr sz="1000" i="1" spc="105" dirty="0">
                <a:latin typeface="Times New Roman"/>
                <a:cs typeface="Times New Roman"/>
              </a:rPr>
              <a:t> </a:t>
            </a:r>
            <a:r>
              <a:rPr sz="1000" i="1" spc="30" dirty="0">
                <a:latin typeface="Times New Roman"/>
                <a:cs typeface="Times New Roman"/>
              </a:rPr>
              <a:t>an</a:t>
            </a:r>
            <a:r>
              <a:rPr sz="1000" i="1" spc="105" dirty="0">
                <a:latin typeface="Times New Roman"/>
                <a:cs typeface="Times New Roman"/>
              </a:rPr>
              <a:t> </a:t>
            </a:r>
            <a:r>
              <a:rPr sz="1000" i="1" spc="25" dirty="0">
                <a:latin typeface="Times New Roman"/>
                <a:cs typeface="Times New Roman"/>
              </a:rPr>
              <a:t>attribute</a:t>
            </a:r>
            <a:r>
              <a:rPr sz="1000" i="1" spc="105" dirty="0">
                <a:latin typeface="Times New Roman"/>
                <a:cs typeface="Times New Roman"/>
              </a:rPr>
              <a:t> </a:t>
            </a:r>
            <a:r>
              <a:rPr sz="1000" i="1" spc="25" dirty="0">
                <a:latin typeface="Times New Roman"/>
                <a:cs typeface="Times New Roman"/>
              </a:rPr>
              <a:t>set</a:t>
            </a:r>
            <a:r>
              <a:rPr sz="1000" i="1" spc="100" dirty="0">
                <a:latin typeface="Times New Roman"/>
                <a:cs typeface="Times New Roman"/>
              </a:rPr>
              <a:t> </a:t>
            </a:r>
            <a:r>
              <a:rPr sz="1000" i="1" spc="-10" dirty="0">
                <a:latin typeface="Calibri"/>
                <a:cs typeface="Calibri"/>
              </a:rPr>
              <a:t>Y</a:t>
            </a:r>
            <a:r>
              <a:rPr sz="1500" spc="-15" baseline="13888" dirty="0">
                <a:latin typeface="Calibri"/>
                <a:cs typeface="Calibri"/>
              </a:rPr>
              <a:t>¯</a:t>
            </a:r>
            <a:r>
              <a:rPr sz="1050" i="1" spc="-15" baseline="-11904" dirty="0">
                <a:latin typeface="Calibri"/>
                <a:cs typeface="Calibri"/>
              </a:rPr>
              <a:t>ij</a:t>
            </a:r>
            <a:r>
              <a:rPr sz="1050" i="1" baseline="-11904" dirty="0">
                <a:latin typeface="Calibri"/>
                <a:cs typeface="Calibri"/>
              </a:rPr>
              <a:t> </a:t>
            </a:r>
            <a:r>
              <a:rPr sz="1000" i="1" spc="40" dirty="0">
                <a:latin typeface="Times New Roman"/>
                <a:cs typeface="Times New Roman"/>
              </a:rPr>
              <a:t>may</a:t>
            </a:r>
            <a:r>
              <a:rPr sz="1000" i="1" spc="105" dirty="0">
                <a:latin typeface="Times New Roman"/>
                <a:cs typeface="Times New Roman"/>
              </a:rPr>
              <a:t> </a:t>
            </a:r>
            <a:r>
              <a:rPr sz="1000" i="1" spc="-45" dirty="0">
                <a:latin typeface="Times New Roman"/>
                <a:cs typeface="Times New Roman"/>
              </a:rPr>
              <a:t>be</a:t>
            </a:r>
            <a:r>
              <a:rPr sz="1000" i="1" spc="105" dirty="0">
                <a:latin typeface="Times New Roman"/>
                <a:cs typeface="Times New Roman"/>
              </a:rPr>
              <a:t> </a:t>
            </a:r>
            <a:r>
              <a:rPr sz="1000" i="1" spc="5" dirty="0">
                <a:latin typeface="Times New Roman"/>
                <a:cs typeface="Times New Roman"/>
              </a:rPr>
              <a:t>associated</a:t>
            </a:r>
            <a:r>
              <a:rPr sz="1000" i="1" spc="105" dirty="0">
                <a:latin typeface="Times New Roman"/>
                <a:cs typeface="Times New Roman"/>
              </a:rPr>
              <a:t> </a:t>
            </a:r>
            <a:r>
              <a:rPr sz="1000" i="1" spc="20" dirty="0">
                <a:latin typeface="Times New Roman"/>
                <a:cs typeface="Times New Roman"/>
              </a:rPr>
              <a:t>with</a:t>
            </a:r>
            <a:r>
              <a:rPr sz="1000" i="1" spc="105" dirty="0">
                <a:latin typeface="Times New Roman"/>
                <a:cs typeface="Times New Roman"/>
              </a:rPr>
              <a:t> </a:t>
            </a:r>
            <a:r>
              <a:rPr sz="1000" i="1" spc="-15" dirty="0">
                <a:latin typeface="Times New Roman"/>
                <a:cs typeface="Times New Roman"/>
              </a:rPr>
              <a:t>edge</a:t>
            </a:r>
            <a:r>
              <a:rPr sz="1000" i="1" spc="105" dirty="0">
                <a:latin typeface="Times New Roman"/>
                <a:cs typeface="Times New Roman"/>
              </a:rPr>
              <a:t> </a:t>
            </a:r>
            <a:r>
              <a:rPr sz="1000" spc="70" dirty="0">
                <a:latin typeface="Calibri"/>
                <a:cs typeface="Calibri"/>
              </a:rPr>
              <a:t>(</a:t>
            </a:r>
            <a:r>
              <a:rPr sz="1000" i="1" spc="70" dirty="0">
                <a:latin typeface="Calibri"/>
                <a:cs typeface="Calibri"/>
              </a:rPr>
              <a:t>i,</a:t>
            </a:r>
            <a:r>
              <a:rPr sz="1000" i="1" spc="-60" dirty="0">
                <a:latin typeface="Calibri"/>
                <a:cs typeface="Calibri"/>
              </a:rPr>
              <a:t> </a:t>
            </a:r>
            <a:r>
              <a:rPr sz="1000" i="1" spc="120" dirty="0">
                <a:latin typeface="Calibri"/>
                <a:cs typeface="Calibri"/>
              </a:rPr>
              <a:t>j</a:t>
            </a:r>
            <a:r>
              <a:rPr sz="1000" spc="120" dirty="0">
                <a:latin typeface="Calibri"/>
                <a:cs typeface="Calibri"/>
              </a:rPr>
              <a:t>)</a:t>
            </a:r>
            <a:r>
              <a:rPr sz="1000" i="1" spc="120" dirty="0">
                <a:latin typeface="Times New Roman"/>
                <a:cs typeface="Times New Roman"/>
              </a:rPr>
              <a:t>.</a:t>
            </a:r>
            <a:endParaRPr sz="1000">
              <a:latin typeface="Times New Roman"/>
              <a:cs typeface="Times New Roman"/>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44</a:t>
            </a:fld>
            <a:r>
              <a:rPr spc="-25" dirty="0"/>
              <a:t> </a:t>
            </a:r>
            <a:r>
              <a:rPr spc="80" dirty="0"/>
              <a:t>/</a:t>
            </a:r>
            <a:r>
              <a:rPr spc="-25" dirty="0"/>
              <a:t> </a:t>
            </a:r>
            <a:r>
              <a:rPr spc="40" dirty="0"/>
              <a:t>106</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545080" cy="244475"/>
          </a:xfrm>
          <a:prstGeom prst="rect">
            <a:avLst/>
          </a:prstGeom>
        </p:spPr>
        <p:txBody>
          <a:bodyPr vert="horz" wrap="square" lIns="0" tIns="17145" rIns="0" bIns="0" rtlCol="0">
            <a:spAutoFit/>
          </a:bodyPr>
          <a:lstStyle/>
          <a:p>
            <a:pPr marL="12700">
              <a:lnSpc>
                <a:spcPct val="100000"/>
              </a:lnSpc>
              <a:spcBef>
                <a:spcPts val="135"/>
              </a:spcBef>
            </a:pPr>
            <a:r>
              <a:rPr spc="10" dirty="0"/>
              <a:t>Network</a:t>
            </a:r>
            <a:r>
              <a:rPr spc="90" dirty="0"/>
              <a:t> </a:t>
            </a:r>
            <a:r>
              <a:rPr spc="55" dirty="0"/>
              <a:t>and</a:t>
            </a:r>
            <a:r>
              <a:rPr spc="95" dirty="0"/>
              <a:t> </a:t>
            </a:r>
            <a:r>
              <a:rPr spc="40" dirty="0"/>
              <a:t>graph</a:t>
            </a:r>
            <a:r>
              <a:rPr spc="90" dirty="0"/>
              <a:t> </a:t>
            </a:r>
            <a:r>
              <a:rPr spc="75" dirty="0"/>
              <a:t>data</a:t>
            </a:r>
            <a:r>
              <a:rPr spc="100" dirty="0"/>
              <a:t> </a:t>
            </a:r>
            <a:r>
              <a:rPr spc="25" dirty="0"/>
              <a:t>(cont’d)</a:t>
            </a:r>
          </a:p>
        </p:txBody>
      </p:sp>
      <p:sp>
        <p:nvSpPr>
          <p:cNvPr id="3" name="object 3"/>
          <p:cNvSpPr/>
          <p:nvPr/>
        </p:nvSpPr>
        <p:spPr>
          <a:xfrm>
            <a:off x="337972" y="58319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9673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620229" y="1550390"/>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p:nvPr/>
        </p:nvSpPr>
        <p:spPr>
          <a:xfrm>
            <a:off x="620229" y="1844509"/>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7" name="object 7"/>
          <p:cNvSpPr/>
          <p:nvPr/>
        </p:nvSpPr>
        <p:spPr>
          <a:xfrm>
            <a:off x="620229" y="239674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txBox="1"/>
          <p:nvPr/>
        </p:nvSpPr>
        <p:spPr>
          <a:xfrm>
            <a:off x="454177" y="491590"/>
            <a:ext cx="5068570" cy="2385060"/>
          </a:xfrm>
          <a:prstGeom prst="rect">
            <a:avLst/>
          </a:prstGeom>
        </p:spPr>
        <p:txBody>
          <a:bodyPr vert="horz" wrap="square" lIns="0" tIns="34290" rIns="0" bIns="0" rtlCol="0">
            <a:spAutoFit/>
          </a:bodyPr>
          <a:lstStyle/>
          <a:p>
            <a:pPr marL="12700" marR="186690" algn="just">
              <a:lnSpc>
                <a:spcPts val="1150"/>
              </a:lnSpc>
              <a:spcBef>
                <a:spcPts val="270"/>
              </a:spcBef>
            </a:pPr>
            <a:r>
              <a:rPr sz="1100" spc="5" dirty="0">
                <a:latin typeface="Georgia"/>
                <a:cs typeface="Georgia"/>
              </a:rPr>
              <a:t>The</a:t>
            </a:r>
            <a:r>
              <a:rPr sz="1100" spc="95" dirty="0">
                <a:latin typeface="Georgia"/>
                <a:cs typeface="Georgia"/>
              </a:rPr>
              <a:t> </a:t>
            </a:r>
            <a:r>
              <a:rPr sz="1100" spc="-40" dirty="0">
                <a:latin typeface="Georgia"/>
                <a:cs typeface="Georgia"/>
              </a:rPr>
              <a:t>edge</a:t>
            </a:r>
            <a:r>
              <a:rPr sz="1100" spc="95" dirty="0">
                <a:latin typeface="Georgia"/>
                <a:cs typeface="Georgia"/>
              </a:rPr>
              <a:t> </a:t>
            </a:r>
            <a:r>
              <a:rPr sz="1100" spc="85" dirty="0">
                <a:latin typeface="Calibri"/>
                <a:cs typeface="Calibri"/>
              </a:rPr>
              <a:t>(</a:t>
            </a:r>
            <a:r>
              <a:rPr sz="1100" i="1" spc="75" dirty="0">
                <a:latin typeface="Calibri"/>
                <a:cs typeface="Calibri"/>
              </a:rPr>
              <a:t>i,</a:t>
            </a:r>
            <a:r>
              <a:rPr sz="1100" i="1" spc="-70" dirty="0">
                <a:latin typeface="Calibri"/>
                <a:cs typeface="Calibri"/>
              </a:rPr>
              <a:t> </a:t>
            </a:r>
            <a:r>
              <a:rPr sz="1100" i="1" spc="245" dirty="0">
                <a:latin typeface="Calibri"/>
                <a:cs typeface="Calibri"/>
              </a:rPr>
              <a:t>j</a:t>
            </a:r>
            <a:r>
              <a:rPr sz="1100" spc="85" dirty="0">
                <a:latin typeface="Calibri"/>
                <a:cs typeface="Calibri"/>
              </a:rPr>
              <a:t>)</a:t>
            </a:r>
            <a:r>
              <a:rPr sz="1100" spc="110" dirty="0">
                <a:latin typeface="Calibri"/>
                <a:cs typeface="Calibri"/>
              </a:rPr>
              <a:t> </a:t>
            </a:r>
            <a:r>
              <a:rPr sz="1100" spc="-50" dirty="0">
                <a:latin typeface="Georgia"/>
                <a:cs typeface="Georgia"/>
              </a:rPr>
              <a:t>m</a:t>
            </a:r>
            <a:r>
              <a:rPr sz="1100" spc="-65" dirty="0">
                <a:latin typeface="Georgia"/>
                <a:cs typeface="Georgia"/>
              </a:rPr>
              <a:t>a</a:t>
            </a:r>
            <a:r>
              <a:rPr sz="1100" spc="30" dirty="0">
                <a:latin typeface="Georgia"/>
                <a:cs typeface="Georgia"/>
              </a:rPr>
              <a:t>y</a:t>
            </a:r>
            <a:r>
              <a:rPr sz="1100" spc="95" dirty="0">
                <a:latin typeface="Georgia"/>
                <a:cs typeface="Georgia"/>
              </a:rPr>
              <a:t> </a:t>
            </a:r>
            <a:r>
              <a:rPr sz="1100" spc="10" dirty="0">
                <a:latin typeface="Georgia"/>
                <a:cs typeface="Georgia"/>
              </a:rPr>
              <a:t>b</a:t>
            </a:r>
            <a:r>
              <a:rPr sz="1100" spc="-50" dirty="0">
                <a:latin typeface="Georgia"/>
                <a:cs typeface="Georgia"/>
              </a:rPr>
              <a:t>e</a:t>
            </a:r>
            <a:r>
              <a:rPr sz="1100" spc="95" dirty="0">
                <a:latin typeface="Georgia"/>
                <a:cs typeface="Georgia"/>
              </a:rPr>
              <a:t> </a:t>
            </a:r>
            <a:r>
              <a:rPr sz="1100" spc="-25" dirty="0">
                <a:latin typeface="Georgia"/>
                <a:cs typeface="Georgia"/>
              </a:rPr>
              <a:t>directed</a:t>
            </a:r>
            <a:r>
              <a:rPr sz="1100" spc="95" dirty="0">
                <a:latin typeface="Georgia"/>
                <a:cs typeface="Georgia"/>
              </a:rPr>
              <a:t> </a:t>
            </a:r>
            <a:r>
              <a:rPr sz="1100" spc="-40" dirty="0">
                <a:latin typeface="Georgia"/>
                <a:cs typeface="Georgia"/>
              </a:rPr>
              <a:t>or</a:t>
            </a:r>
            <a:r>
              <a:rPr sz="1100" spc="95" dirty="0">
                <a:latin typeface="Georgia"/>
                <a:cs typeface="Georgia"/>
              </a:rPr>
              <a:t> </a:t>
            </a:r>
            <a:r>
              <a:rPr sz="1100" spc="-35" dirty="0">
                <a:latin typeface="Georgia"/>
                <a:cs typeface="Georgia"/>
              </a:rPr>
              <a:t>undir</a:t>
            </a:r>
            <a:r>
              <a:rPr sz="1100" spc="-40" dirty="0">
                <a:latin typeface="Georgia"/>
                <a:cs typeface="Georgia"/>
              </a:rPr>
              <a:t>e</a:t>
            </a:r>
            <a:r>
              <a:rPr sz="1100" spc="-10" dirty="0">
                <a:latin typeface="Georgia"/>
                <a:cs typeface="Georgia"/>
              </a:rPr>
              <a:t>cted.</a:t>
            </a:r>
            <a:r>
              <a:rPr sz="1100" dirty="0">
                <a:latin typeface="Georgia"/>
                <a:cs typeface="Georgia"/>
              </a:rPr>
              <a:t> </a:t>
            </a:r>
            <a:r>
              <a:rPr sz="1100" spc="-50" dirty="0">
                <a:latin typeface="Georgia"/>
                <a:cs typeface="Georgia"/>
              </a:rPr>
              <a:t> F</a:t>
            </a:r>
            <a:r>
              <a:rPr sz="1100" spc="-40" dirty="0">
                <a:latin typeface="Georgia"/>
                <a:cs typeface="Georgia"/>
              </a:rPr>
              <a:t>or</a:t>
            </a:r>
            <a:r>
              <a:rPr sz="1100" spc="95" dirty="0">
                <a:latin typeface="Georgia"/>
                <a:cs typeface="Georgia"/>
              </a:rPr>
              <a:t> </a:t>
            </a:r>
            <a:r>
              <a:rPr sz="1100" spc="-25" dirty="0">
                <a:latin typeface="Georgia"/>
                <a:cs typeface="Georgia"/>
              </a:rPr>
              <a:t>example,</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55" dirty="0">
                <a:latin typeface="Georgia"/>
                <a:cs typeface="Georgia"/>
              </a:rPr>
              <a:t>W</a:t>
            </a:r>
            <a:r>
              <a:rPr sz="1100" spc="-35" dirty="0">
                <a:latin typeface="Georgia"/>
                <a:cs typeface="Georgia"/>
              </a:rPr>
              <a:t>eb</a:t>
            </a:r>
            <a:r>
              <a:rPr sz="1100" spc="95" dirty="0">
                <a:latin typeface="Georgia"/>
                <a:cs typeface="Georgia"/>
              </a:rPr>
              <a:t> </a:t>
            </a:r>
            <a:r>
              <a:rPr sz="1100" spc="-25" dirty="0">
                <a:latin typeface="Georgia"/>
                <a:cs typeface="Georgia"/>
              </a:rPr>
              <a:t>graph</a:t>
            </a:r>
            <a:r>
              <a:rPr sz="1100" spc="95" dirty="0">
                <a:latin typeface="Georgia"/>
                <a:cs typeface="Georgia"/>
              </a:rPr>
              <a:t> </a:t>
            </a:r>
            <a:r>
              <a:rPr sz="1100" spc="-50" dirty="0">
                <a:latin typeface="Georgia"/>
                <a:cs typeface="Georgia"/>
              </a:rPr>
              <a:t>m</a:t>
            </a:r>
            <a:r>
              <a:rPr sz="1100" spc="-65" dirty="0">
                <a:latin typeface="Georgia"/>
                <a:cs typeface="Georgia"/>
              </a:rPr>
              <a:t>a</a:t>
            </a:r>
            <a:r>
              <a:rPr sz="1100" spc="20" dirty="0">
                <a:latin typeface="Georgia"/>
                <a:cs typeface="Georgia"/>
              </a:rPr>
              <a:t>y  </a:t>
            </a:r>
            <a:r>
              <a:rPr sz="1100" spc="-30" dirty="0">
                <a:latin typeface="Georgia"/>
                <a:cs typeface="Georgia"/>
              </a:rPr>
              <a:t>contain </a:t>
            </a:r>
            <a:r>
              <a:rPr sz="1100" spc="-25" dirty="0">
                <a:latin typeface="Georgia"/>
                <a:cs typeface="Georgia"/>
              </a:rPr>
              <a:t>directed </a:t>
            </a:r>
            <a:r>
              <a:rPr sz="1100" spc="-40" dirty="0">
                <a:latin typeface="Georgia"/>
                <a:cs typeface="Georgia"/>
              </a:rPr>
              <a:t>edges </a:t>
            </a:r>
            <a:r>
              <a:rPr sz="1100" spc="-35" dirty="0">
                <a:latin typeface="Georgia"/>
                <a:cs typeface="Georgia"/>
              </a:rPr>
              <a:t>corresponding </a:t>
            </a:r>
            <a:r>
              <a:rPr sz="1100" spc="-10" dirty="0">
                <a:latin typeface="Georgia"/>
                <a:cs typeface="Georgia"/>
              </a:rPr>
              <a:t>to </a:t>
            </a:r>
            <a:r>
              <a:rPr sz="1100" spc="-30" dirty="0">
                <a:latin typeface="Georgia"/>
                <a:cs typeface="Georgia"/>
              </a:rPr>
              <a:t>directions </a:t>
            </a:r>
            <a:r>
              <a:rPr sz="1100" spc="-40" dirty="0">
                <a:latin typeface="Georgia"/>
                <a:cs typeface="Georgia"/>
              </a:rPr>
              <a:t>of hyper–links </a:t>
            </a:r>
            <a:r>
              <a:rPr sz="1100" spc="-35" dirty="0">
                <a:latin typeface="Georgia"/>
                <a:cs typeface="Georgia"/>
              </a:rPr>
              <a:t>between </a:t>
            </a:r>
            <a:r>
              <a:rPr sz="1100" spc="-25" dirty="0">
                <a:latin typeface="Georgia"/>
                <a:cs typeface="Georgia"/>
              </a:rPr>
              <a:t>pages, </a:t>
            </a:r>
            <a:r>
              <a:rPr sz="1100" spc="-20" dirty="0">
                <a:latin typeface="Georgia"/>
                <a:cs typeface="Georgia"/>
              </a:rPr>
              <a:t> </a:t>
            </a:r>
            <a:r>
              <a:rPr sz="1100" spc="-40" dirty="0">
                <a:latin typeface="Georgia"/>
                <a:cs typeface="Georgia"/>
              </a:rPr>
              <a:t>whereas</a:t>
            </a:r>
            <a:r>
              <a:rPr sz="1100" spc="90" dirty="0">
                <a:latin typeface="Georgia"/>
                <a:cs typeface="Georgia"/>
              </a:rPr>
              <a:t> </a:t>
            </a:r>
            <a:r>
              <a:rPr sz="1100" spc="-35" dirty="0">
                <a:latin typeface="Georgia"/>
                <a:cs typeface="Georgia"/>
              </a:rPr>
              <a:t>friendships</a:t>
            </a:r>
            <a:r>
              <a:rPr sz="1100" spc="95" dirty="0">
                <a:latin typeface="Georgia"/>
                <a:cs typeface="Georgia"/>
              </a:rPr>
              <a:t> </a:t>
            </a:r>
            <a:r>
              <a:rPr sz="1100" spc="-40" dirty="0">
                <a:latin typeface="Georgia"/>
                <a:cs typeface="Georgia"/>
              </a:rPr>
              <a:t>in</a:t>
            </a:r>
            <a:r>
              <a:rPr sz="1100" spc="95" dirty="0">
                <a:latin typeface="Georgia"/>
                <a:cs typeface="Georgia"/>
              </a:rPr>
              <a:t> </a:t>
            </a:r>
            <a:r>
              <a:rPr sz="1100" spc="-30" dirty="0">
                <a:latin typeface="Georgia"/>
                <a:cs typeface="Georgia"/>
              </a:rPr>
              <a:t>Facebook</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25" dirty="0">
                <a:latin typeface="Georgia"/>
                <a:cs typeface="Georgia"/>
              </a:rPr>
              <a:t>undirected.</a:t>
            </a:r>
            <a:endParaRPr sz="1100">
              <a:latin typeface="Georgia"/>
              <a:cs typeface="Georgia"/>
            </a:endParaRPr>
          </a:p>
          <a:p>
            <a:pPr marL="12700" marR="30480">
              <a:lnSpc>
                <a:spcPct val="77000"/>
              </a:lnSpc>
              <a:spcBef>
                <a:spcPts val="715"/>
              </a:spcBef>
            </a:pPr>
            <a:r>
              <a:rPr sz="1100" spc="70" dirty="0">
                <a:latin typeface="Georgia"/>
                <a:cs typeface="Georgia"/>
              </a:rPr>
              <a:t>A </a:t>
            </a:r>
            <a:r>
              <a:rPr sz="1100" spc="-45" dirty="0">
                <a:latin typeface="Georgia"/>
                <a:cs typeface="Georgia"/>
              </a:rPr>
              <a:t>second</a:t>
            </a:r>
            <a:r>
              <a:rPr sz="1100" spc="-40" dirty="0">
                <a:latin typeface="Georgia"/>
                <a:cs typeface="Georgia"/>
              </a:rPr>
              <a:t> </a:t>
            </a:r>
            <a:r>
              <a:rPr sz="1100" spc="-30" dirty="0">
                <a:latin typeface="Georgia"/>
                <a:cs typeface="Georgia"/>
              </a:rPr>
              <a:t>class</a:t>
            </a:r>
            <a:r>
              <a:rPr sz="1100" spc="-25" dirty="0">
                <a:latin typeface="Georgia"/>
                <a:cs typeface="Georgia"/>
              </a:rPr>
              <a:t> </a:t>
            </a:r>
            <a:r>
              <a:rPr sz="1100" spc="-40" dirty="0">
                <a:latin typeface="Georgia"/>
                <a:cs typeface="Georgia"/>
              </a:rPr>
              <a:t>of</a:t>
            </a:r>
            <a:r>
              <a:rPr sz="1100" spc="-35" dirty="0">
                <a:latin typeface="Georgia"/>
                <a:cs typeface="Georgia"/>
              </a:rPr>
              <a:t> </a:t>
            </a:r>
            <a:r>
              <a:rPr sz="1100" spc="-25" dirty="0">
                <a:latin typeface="Georgia"/>
                <a:cs typeface="Georgia"/>
              </a:rPr>
              <a:t>graph</a:t>
            </a:r>
            <a:r>
              <a:rPr sz="1100" spc="215" dirty="0">
                <a:latin typeface="Georgia"/>
                <a:cs typeface="Georgia"/>
              </a:rPr>
              <a:t> </a:t>
            </a:r>
            <a:r>
              <a:rPr sz="1100" spc="-40" dirty="0">
                <a:latin typeface="Georgia"/>
                <a:cs typeface="Georgia"/>
              </a:rPr>
              <a:t>mining</a:t>
            </a:r>
            <a:r>
              <a:rPr sz="1100" spc="185" dirty="0">
                <a:latin typeface="Georgia"/>
                <a:cs typeface="Georgia"/>
              </a:rPr>
              <a:t> </a:t>
            </a:r>
            <a:r>
              <a:rPr sz="1100" spc="-45" dirty="0">
                <a:latin typeface="Georgia"/>
                <a:cs typeface="Georgia"/>
              </a:rPr>
              <a:t>problems</a:t>
            </a:r>
            <a:r>
              <a:rPr sz="1100" spc="175" dirty="0">
                <a:latin typeface="Georgia"/>
                <a:cs typeface="Georgia"/>
              </a:rPr>
              <a:t> </a:t>
            </a:r>
            <a:r>
              <a:rPr sz="1100" spc="-35" dirty="0">
                <a:latin typeface="Georgia"/>
                <a:cs typeface="Georgia"/>
              </a:rPr>
              <a:t>is</a:t>
            </a:r>
            <a:r>
              <a:rPr sz="1100" spc="195" dirty="0">
                <a:latin typeface="Georgia"/>
                <a:cs typeface="Georgia"/>
              </a:rPr>
              <a:t> </a:t>
            </a:r>
            <a:r>
              <a:rPr sz="1100" dirty="0">
                <a:latin typeface="Georgia"/>
                <a:cs typeface="Georgia"/>
              </a:rPr>
              <a:t>that </a:t>
            </a:r>
            <a:r>
              <a:rPr sz="1100" spc="-40" dirty="0">
                <a:latin typeface="Georgia"/>
                <a:cs typeface="Georgia"/>
              </a:rPr>
              <a:t>of</a:t>
            </a:r>
            <a:r>
              <a:rPr sz="1100" spc="185" dirty="0">
                <a:latin typeface="Georgia"/>
                <a:cs typeface="Georgia"/>
              </a:rPr>
              <a:t> </a:t>
            </a:r>
            <a:r>
              <a:rPr sz="1100" spc="-15" dirty="0">
                <a:latin typeface="Georgia"/>
                <a:cs typeface="Georgia"/>
              </a:rPr>
              <a:t>a </a:t>
            </a:r>
            <a:r>
              <a:rPr sz="1100" spc="-20" dirty="0">
                <a:latin typeface="Georgia"/>
                <a:cs typeface="Georgia"/>
              </a:rPr>
              <a:t>database </a:t>
            </a:r>
            <a:r>
              <a:rPr sz="1100" spc="-35" dirty="0">
                <a:latin typeface="Georgia"/>
                <a:cs typeface="Georgia"/>
              </a:rPr>
              <a:t>containing</a:t>
            </a:r>
            <a:r>
              <a:rPr sz="1100" spc="195" dirty="0">
                <a:latin typeface="Georgia"/>
                <a:cs typeface="Georgia"/>
              </a:rPr>
              <a:t> </a:t>
            </a:r>
            <a:r>
              <a:rPr sz="1100" spc="-35" dirty="0">
                <a:latin typeface="Georgia"/>
                <a:cs typeface="Georgia"/>
              </a:rPr>
              <a:t>many </a:t>
            </a:r>
            <a:r>
              <a:rPr sz="1100" spc="-30" dirty="0">
                <a:latin typeface="Georgia"/>
                <a:cs typeface="Georgia"/>
              </a:rPr>
              <a:t> </a:t>
            </a:r>
            <a:r>
              <a:rPr sz="1100" spc="-35" dirty="0">
                <a:latin typeface="Georgia"/>
                <a:cs typeface="Georgia"/>
              </a:rPr>
              <a:t>small</a:t>
            </a:r>
            <a:r>
              <a:rPr sz="1100" spc="-30" dirty="0">
                <a:latin typeface="Georgia"/>
                <a:cs typeface="Georgia"/>
              </a:rPr>
              <a:t> graphs</a:t>
            </a:r>
            <a:r>
              <a:rPr sz="1100" spc="-25" dirty="0">
                <a:latin typeface="Georgia"/>
                <a:cs typeface="Georgia"/>
              </a:rPr>
              <a:t> </a:t>
            </a:r>
            <a:r>
              <a:rPr sz="1100" spc="-45" dirty="0">
                <a:latin typeface="Georgia"/>
                <a:cs typeface="Georgia"/>
              </a:rPr>
              <a:t>such</a:t>
            </a:r>
            <a:r>
              <a:rPr sz="1100" spc="-40" dirty="0">
                <a:latin typeface="Georgia"/>
                <a:cs typeface="Georgia"/>
              </a:rPr>
              <a:t> </a:t>
            </a:r>
            <a:r>
              <a:rPr sz="1100" spc="-30" dirty="0">
                <a:latin typeface="Georgia"/>
                <a:cs typeface="Georgia"/>
              </a:rPr>
              <a:t>as</a:t>
            </a:r>
            <a:r>
              <a:rPr sz="1100" spc="-25" dirty="0">
                <a:latin typeface="Georgia"/>
                <a:cs typeface="Georgia"/>
              </a:rPr>
              <a:t> </a:t>
            </a:r>
            <a:r>
              <a:rPr sz="1100" spc="-35" dirty="0">
                <a:latin typeface="Georgia"/>
                <a:cs typeface="Georgia"/>
              </a:rPr>
              <a:t>chemical</a:t>
            </a:r>
            <a:r>
              <a:rPr sz="1100" spc="-30" dirty="0">
                <a:latin typeface="Georgia"/>
                <a:cs typeface="Georgia"/>
              </a:rPr>
              <a:t> </a:t>
            </a:r>
            <a:r>
              <a:rPr sz="1100" spc="-35" dirty="0">
                <a:latin typeface="Georgia"/>
                <a:cs typeface="Georgia"/>
              </a:rPr>
              <a:t>compounds.</a:t>
            </a:r>
            <a:r>
              <a:rPr sz="1100" spc="-30" dirty="0">
                <a:latin typeface="Georgia"/>
                <a:cs typeface="Georgia"/>
              </a:rPr>
              <a:t> </a:t>
            </a:r>
            <a:r>
              <a:rPr sz="1100" spc="5" dirty="0">
                <a:latin typeface="Georgia"/>
                <a:cs typeface="Georgia"/>
              </a:rPr>
              <a:t>The </a:t>
            </a:r>
            <a:r>
              <a:rPr sz="1100" spc="-35" dirty="0">
                <a:latin typeface="Georgia"/>
                <a:cs typeface="Georgia"/>
              </a:rPr>
              <a:t>challenges</a:t>
            </a:r>
            <a:r>
              <a:rPr sz="1100" spc="-30" dirty="0">
                <a:latin typeface="Georgia"/>
                <a:cs typeface="Georgia"/>
              </a:rPr>
              <a:t> </a:t>
            </a:r>
            <a:r>
              <a:rPr sz="1100" spc="-35" dirty="0">
                <a:latin typeface="Georgia"/>
                <a:cs typeface="Georgia"/>
              </a:rPr>
              <a:t>in</a:t>
            </a:r>
            <a:r>
              <a:rPr sz="1100" spc="-30" dirty="0">
                <a:latin typeface="Georgia"/>
                <a:cs typeface="Georgia"/>
              </a:rPr>
              <a:t> </a:t>
            </a:r>
            <a:r>
              <a:rPr sz="1100" spc="-35" dirty="0">
                <a:latin typeface="Georgia"/>
                <a:cs typeface="Georgia"/>
              </a:rPr>
              <a:t>these</a:t>
            </a:r>
            <a:r>
              <a:rPr sz="1100" spc="-30" dirty="0">
                <a:latin typeface="Georgia"/>
                <a:cs typeface="Georgia"/>
              </a:rPr>
              <a:t> </a:t>
            </a:r>
            <a:r>
              <a:rPr sz="1100" spc="-35" dirty="0">
                <a:latin typeface="Georgia"/>
                <a:cs typeface="Georgia"/>
              </a:rPr>
              <a:t>two</a:t>
            </a:r>
            <a:r>
              <a:rPr sz="1100" spc="-30" dirty="0">
                <a:latin typeface="Georgia"/>
                <a:cs typeface="Georgia"/>
              </a:rPr>
              <a:t> </a:t>
            </a:r>
            <a:r>
              <a:rPr sz="1100" spc="-35" dirty="0">
                <a:latin typeface="Georgia"/>
                <a:cs typeface="Georgia"/>
              </a:rPr>
              <a:t>classes</a:t>
            </a:r>
            <a:r>
              <a:rPr sz="1100" spc="-30" dirty="0">
                <a:latin typeface="Georgia"/>
                <a:cs typeface="Georgia"/>
              </a:rPr>
              <a:t> </a:t>
            </a:r>
            <a:r>
              <a:rPr sz="1100" spc="-40" dirty="0">
                <a:latin typeface="Georgia"/>
                <a:cs typeface="Georgia"/>
              </a:rPr>
              <a:t>of </a:t>
            </a:r>
            <a:r>
              <a:rPr sz="1100" spc="-35" dirty="0">
                <a:latin typeface="Georgia"/>
                <a:cs typeface="Georgia"/>
              </a:rPr>
              <a:t> </a:t>
            </a:r>
            <a:r>
              <a:rPr sz="1100" spc="-40" dirty="0">
                <a:latin typeface="Georgia"/>
                <a:cs typeface="Georgia"/>
              </a:rPr>
              <a:t>problems</a:t>
            </a:r>
            <a:r>
              <a:rPr sz="1100" spc="105" dirty="0">
                <a:latin typeface="Georgia"/>
                <a:cs typeface="Georgia"/>
              </a:rPr>
              <a:t> </a:t>
            </a:r>
            <a:r>
              <a:rPr sz="1100" spc="-30" dirty="0">
                <a:latin typeface="Georgia"/>
                <a:cs typeface="Georgia"/>
              </a:rPr>
              <a:t>are</a:t>
            </a:r>
            <a:r>
              <a:rPr sz="1100" spc="105" dirty="0">
                <a:latin typeface="Georgia"/>
                <a:cs typeface="Georgia"/>
              </a:rPr>
              <a:t> </a:t>
            </a:r>
            <a:r>
              <a:rPr sz="1100" spc="-15" dirty="0">
                <a:latin typeface="Georgia"/>
                <a:cs typeface="Georgia"/>
              </a:rPr>
              <a:t>very</a:t>
            </a:r>
            <a:r>
              <a:rPr sz="1100" spc="105" dirty="0">
                <a:latin typeface="Georgia"/>
                <a:cs typeface="Georgia"/>
              </a:rPr>
              <a:t> </a:t>
            </a:r>
            <a:r>
              <a:rPr sz="1100" spc="-35" dirty="0">
                <a:latin typeface="Georgia"/>
                <a:cs typeface="Georgia"/>
              </a:rPr>
              <a:t>different.</a:t>
            </a:r>
            <a:r>
              <a:rPr sz="1100" spc="10" dirty="0">
                <a:latin typeface="Georgia"/>
                <a:cs typeface="Georgia"/>
              </a:rPr>
              <a:t> </a:t>
            </a:r>
            <a:r>
              <a:rPr sz="1100" spc="-50" dirty="0">
                <a:latin typeface="Georgia"/>
                <a:cs typeface="Georgia"/>
              </a:rPr>
              <a:t>Some</a:t>
            </a:r>
            <a:r>
              <a:rPr sz="1100" spc="110" dirty="0">
                <a:latin typeface="Georgia"/>
                <a:cs typeface="Georgia"/>
              </a:rPr>
              <a:t> </a:t>
            </a:r>
            <a:r>
              <a:rPr sz="1100" spc="-35" dirty="0">
                <a:latin typeface="Georgia"/>
                <a:cs typeface="Georgia"/>
              </a:rPr>
              <a:t>examples</a:t>
            </a:r>
            <a:r>
              <a:rPr sz="1100" spc="105" dirty="0">
                <a:latin typeface="Georgia"/>
                <a:cs typeface="Georgia"/>
              </a:rPr>
              <a:t> </a:t>
            </a:r>
            <a:r>
              <a:rPr sz="1100" spc="-40" dirty="0">
                <a:latin typeface="Georgia"/>
                <a:cs typeface="Georgia"/>
              </a:rPr>
              <a:t>of</a:t>
            </a:r>
            <a:r>
              <a:rPr sz="1100" spc="105" dirty="0">
                <a:latin typeface="Georgia"/>
                <a:cs typeface="Georgia"/>
              </a:rPr>
              <a:t> </a:t>
            </a:r>
            <a:r>
              <a:rPr sz="1100" spc="-5" dirty="0">
                <a:latin typeface="Georgia"/>
                <a:cs typeface="Georgia"/>
              </a:rPr>
              <a:t>data</a:t>
            </a:r>
            <a:r>
              <a:rPr sz="1100" spc="105" dirty="0">
                <a:latin typeface="Georgia"/>
                <a:cs typeface="Georgia"/>
              </a:rPr>
              <a:t> </a:t>
            </a:r>
            <a:r>
              <a:rPr sz="1100" dirty="0">
                <a:latin typeface="Georgia"/>
                <a:cs typeface="Georgia"/>
              </a:rPr>
              <a:t>that</a:t>
            </a:r>
            <a:r>
              <a:rPr sz="1100" spc="110" dirty="0">
                <a:latin typeface="Georgia"/>
                <a:cs typeface="Georgia"/>
              </a:rPr>
              <a:t> </a:t>
            </a:r>
            <a:r>
              <a:rPr sz="1100" spc="-30" dirty="0">
                <a:latin typeface="Georgia"/>
                <a:cs typeface="Georgia"/>
              </a:rPr>
              <a:t>are</a:t>
            </a:r>
            <a:r>
              <a:rPr sz="1100" spc="105" dirty="0">
                <a:latin typeface="Georgia"/>
                <a:cs typeface="Georgia"/>
              </a:rPr>
              <a:t> </a:t>
            </a:r>
            <a:r>
              <a:rPr sz="1100" spc="-45" dirty="0">
                <a:latin typeface="Georgia"/>
                <a:cs typeface="Georgia"/>
              </a:rPr>
              <a:t>represented</a:t>
            </a:r>
            <a:r>
              <a:rPr sz="1100" spc="105" dirty="0">
                <a:latin typeface="Georgia"/>
                <a:cs typeface="Georgia"/>
              </a:rPr>
              <a:t> </a:t>
            </a:r>
            <a:r>
              <a:rPr sz="1100" spc="-30" dirty="0">
                <a:latin typeface="Georgia"/>
                <a:cs typeface="Georgia"/>
              </a:rPr>
              <a:t>as</a:t>
            </a:r>
            <a:r>
              <a:rPr sz="1100" spc="105" dirty="0">
                <a:latin typeface="Georgia"/>
                <a:cs typeface="Georgia"/>
              </a:rPr>
              <a:t> </a:t>
            </a:r>
            <a:r>
              <a:rPr sz="1100" spc="-35" dirty="0">
                <a:latin typeface="Georgia"/>
                <a:cs typeface="Georgia"/>
              </a:rPr>
              <a:t>graphs:</a:t>
            </a:r>
            <a:endParaRPr sz="1100">
              <a:latin typeface="Georgia"/>
              <a:cs typeface="Georgia"/>
            </a:endParaRPr>
          </a:p>
          <a:p>
            <a:pPr marL="289560" marR="64769">
              <a:lnSpc>
                <a:spcPts val="1019"/>
              </a:lnSpc>
              <a:spcBef>
                <a:spcPts val="465"/>
              </a:spcBef>
            </a:pPr>
            <a:r>
              <a:rPr sz="1000" i="1" spc="15" dirty="0">
                <a:latin typeface="Times New Roman"/>
                <a:cs typeface="Times New Roman"/>
              </a:rPr>
              <a:t>Web </a:t>
            </a:r>
            <a:r>
              <a:rPr sz="1000" i="1" spc="-5" dirty="0">
                <a:latin typeface="Times New Roman"/>
                <a:cs typeface="Times New Roman"/>
              </a:rPr>
              <a:t>graph</a:t>
            </a:r>
            <a:r>
              <a:rPr sz="1000" spc="-5" dirty="0">
                <a:latin typeface="Georgia"/>
                <a:cs typeface="Georgia"/>
              </a:rPr>
              <a:t>:</a:t>
            </a:r>
            <a:r>
              <a:rPr sz="1000" dirty="0">
                <a:latin typeface="Georgia"/>
                <a:cs typeface="Georgia"/>
              </a:rPr>
              <a:t> </a:t>
            </a:r>
            <a:r>
              <a:rPr sz="1000" spc="10" dirty="0">
                <a:latin typeface="Georgia"/>
                <a:cs typeface="Georgia"/>
              </a:rPr>
              <a:t>The </a:t>
            </a:r>
            <a:r>
              <a:rPr sz="1000" spc="-35" dirty="0">
                <a:latin typeface="Georgia"/>
                <a:cs typeface="Georgia"/>
              </a:rPr>
              <a:t>nodes</a:t>
            </a:r>
            <a:r>
              <a:rPr sz="1000" spc="-30" dirty="0">
                <a:latin typeface="Georgia"/>
                <a:cs typeface="Georgia"/>
              </a:rPr>
              <a:t> correspond</a:t>
            </a:r>
            <a:r>
              <a:rPr sz="1000" spc="-25" dirty="0">
                <a:latin typeface="Georgia"/>
                <a:cs typeface="Georgia"/>
              </a:rPr>
              <a:t> </a:t>
            </a:r>
            <a:r>
              <a:rPr sz="1000" spc="-5" dirty="0">
                <a:latin typeface="Georgia"/>
                <a:cs typeface="Georgia"/>
              </a:rPr>
              <a:t>to </a:t>
            </a:r>
            <a:r>
              <a:rPr sz="1000" spc="-15" dirty="0">
                <a:latin typeface="Georgia"/>
                <a:cs typeface="Georgia"/>
              </a:rPr>
              <a:t>the </a:t>
            </a:r>
            <a:r>
              <a:rPr sz="1000" spc="-30" dirty="0">
                <a:latin typeface="Georgia"/>
                <a:cs typeface="Georgia"/>
              </a:rPr>
              <a:t>Web</a:t>
            </a:r>
            <a:r>
              <a:rPr sz="1000" spc="-25" dirty="0">
                <a:latin typeface="Georgia"/>
                <a:cs typeface="Georgia"/>
              </a:rPr>
              <a:t> </a:t>
            </a:r>
            <a:r>
              <a:rPr sz="1000" spc="-20" dirty="0">
                <a:latin typeface="Georgia"/>
                <a:cs typeface="Georgia"/>
              </a:rPr>
              <a:t>pages,</a:t>
            </a:r>
            <a:r>
              <a:rPr sz="1000" spc="-15" dirty="0">
                <a:latin typeface="Georgia"/>
                <a:cs typeface="Georgia"/>
              </a:rPr>
              <a:t> </a:t>
            </a:r>
            <a:r>
              <a:rPr sz="1000" spc="-25" dirty="0">
                <a:latin typeface="Georgia"/>
                <a:cs typeface="Georgia"/>
              </a:rPr>
              <a:t>and</a:t>
            </a:r>
            <a:r>
              <a:rPr sz="1000" spc="-20" dirty="0">
                <a:latin typeface="Georgia"/>
                <a:cs typeface="Georgia"/>
              </a:rPr>
              <a:t> </a:t>
            </a:r>
            <a:r>
              <a:rPr sz="1000" spc="-15" dirty="0">
                <a:latin typeface="Georgia"/>
                <a:cs typeface="Georgia"/>
              </a:rPr>
              <a:t>the </a:t>
            </a:r>
            <a:r>
              <a:rPr sz="1000" spc="-35" dirty="0">
                <a:latin typeface="Georgia"/>
                <a:cs typeface="Georgia"/>
              </a:rPr>
              <a:t>edges</a:t>
            </a:r>
            <a:r>
              <a:rPr sz="1000" spc="-30" dirty="0">
                <a:latin typeface="Georgia"/>
                <a:cs typeface="Georgia"/>
              </a:rPr>
              <a:t> correspond</a:t>
            </a:r>
            <a:r>
              <a:rPr sz="1000" spc="-25" dirty="0">
                <a:latin typeface="Georgia"/>
                <a:cs typeface="Georgia"/>
              </a:rPr>
              <a:t> </a:t>
            </a:r>
            <a:r>
              <a:rPr sz="1000" spc="-5" dirty="0">
                <a:latin typeface="Georgia"/>
                <a:cs typeface="Georgia"/>
              </a:rPr>
              <a:t>to </a:t>
            </a:r>
            <a:r>
              <a:rPr sz="1000" dirty="0">
                <a:latin typeface="Georgia"/>
                <a:cs typeface="Georgia"/>
              </a:rPr>
              <a:t> </a:t>
            </a:r>
            <a:r>
              <a:rPr sz="1000" spc="-20" dirty="0">
                <a:latin typeface="Georgia"/>
                <a:cs typeface="Georgia"/>
              </a:rPr>
              <a:t>hyperlinks.</a:t>
            </a:r>
            <a:r>
              <a:rPr sz="1000" spc="-10" dirty="0">
                <a:latin typeface="Georgia"/>
                <a:cs typeface="Georgia"/>
              </a:rPr>
              <a:t> </a:t>
            </a:r>
            <a:r>
              <a:rPr sz="1000" spc="10" dirty="0">
                <a:latin typeface="Georgia"/>
                <a:cs typeface="Georgia"/>
              </a:rPr>
              <a:t>The</a:t>
            </a:r>
            <a:r>
              <a:rPr sz="1000" spc="95" dirty="0">
                <a:latin typeface="Georgia"/>
                <a:cs typeface="Georgia"/>
              </a:rPr>
              <a:t> </a:t>
            </a:r>
            <a:r>
              <a:rPr sz="1000" spc="-35" dirty="0">
                <a:latin typeface="Georgia"/>
                <a:cs typeface="Georgia"/>
              </a:rPr>
              <a:t>nodes</a:t>
            </a:r>
            <a:r>
              <a:rPr sz="1000" spc="95" dirty="0">
                <a:latin typeface="Georgia"/>
                <a:cs typeface="Georgia"/>
              </a:rPr>
              <a:t> </a:t>
            </a:r>
            <a:r>
              <a:rPr sz="1000" spc="-30" dirty="0">
                <a:latin typeface="Georgia"/>
                <a:cs typeface="Georgia"/>
              </a:rPr>
              <a:t>have</a:t>
            </a:r>
            <a:r>
              <a:rPr sz="1000" spc="100" dirty="0">
                <a:latin typeface="Georgia"/>
                <a:cs typeface="Georgia"/>
              </a:rPr>
              <a:t> </a:t>
            </a:r>
            <a:r>
              <a:rPr sz="1000" spc="10" dirty="0">
                <a:latin typeface="Georgia"/>
                <a:cs typeface="Georgia"/>
              </a:rPr>
              <a:t>text</a:t>
            </a:r>
            <a:r>
              <a:rPr sz="1000" spc="95" dirty="0">
                <a:latin typeface="Georgia"/>
                <a:cs typeface="Georgia"/>
              </a:rPr>
              <a:t> </a:t>
            </a:r>
            <a:r>
              <a:rPr sz="1000" spc="-10" dirty="0">
                <a:latin typeface="Georgia"/>
                <a:cs typeface="Georgia"/>
              </a:rPr>
              <a:t>attributes</a:t>
            </a:r>
            <a:r>
              <a:rPr sz="1000" spc="95" dirty="0">
                <a:latin typeface="Georgia"/>
                <a:cs typeface="Georgia"/>
              </a:rPr>
              <a:t> </a:t>
            </a:r>
            <a:r>
              <a:rPr sz="1000" spc="-30" dirty="0">
                <a:latin typeface="Georgia"/>
                <a:cs typeface="Georgia"/>
              </a:rPr>
              <a:t>corresponding</a:t>
            </a:r>
            <a:r>
              <a:rPr sz="1000" spc="100" dirty="0">
                <a:latin typeface="Georgia"/>
                <a:cs typeface="Georgia"/>
              </a:rPr>
              <a:t> </a:t>
            </a:r>
            <a:r>
              <a:rPr sz="1000" spc="-5" dirty="0">
                <a:latin typeface="Georgia"/>
                <a:cs typeface="Georgia"/>
              </a:rPr>
              <a:t>to</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25" dirty="0">
                <a:latin typeface="Georgia"/>
                <a:cs typeface="Georgia"/>
              </a:rPr>
              <a:t>content</a:t>
            </a:r>
            <a:r>
              <a:rPr sz="1000" spc="100" dirty="0">
                <a:latin typeface="Georgia"/>
                <a:cs typeface="Georgia"/>
              </a:rPr>
              <a:t> </a:t>
            </a:r>
            <a:r>
              <a:rPr sz="1000" spc="-30" dirty="0">
                <a:latin typeface="Georgia"/>
                <a:cs typeface="Georgia"/>
              </a:rPr>
              <a:t>in</a:t>
            </a:r>
            <a:r>
              <a:rPr sz="1000" spc="95" dirty="0">
                <a:latin typeface="Georgia"/>
                <a:cs typeface="Georgia"/>
              </a:rPr>
              <a:t> </a:t>
            </a:r>
            <a:r>
              <a:rPr sz="1000" spc="-15" dirty="0">
                <a:latin typeface="Georgia"/>
                <a:cs typeface="Georgia"/>
              </a:rPr>
              <a:t>the</a:t>
            </a:r>
            <a:r>
              <a:rPr sz="1000" spc="100" dirty="0">
                <a:latin typeface="Georgia"/>
                <a:cs typeface="Georgia"/>
              </a:rPr>
              <a:t> </a:t>
            </a:r>
            <a:r>
              <a:rPr sz="1000" spc="-15" dirty="0">
                <a:latin typeface="Georgia"/>
                <a:cs typeface="Georgia"/>
              </a:rPr>
              <a:t>page.</a:t>
            </a:r>
            <a:endParaRPr sz="1000">
              <a:latin typeface="Georgia"/>
              <a:cs typeface="Georgia"/>
            </a:endParaRPr>
          </a:p>
          <a:p>
            <a:pPr marL="289560" marR="5080">
              <a:lnSpc>
                <a:spcPts val="1019"/>
              </a:lnSpc>
              <a:spcBef>
                <a:spcPts val="275"/>
              </a:spcBef>
            </a:pPr>
            <a:r>
              <a:rPr sz="1000" i="1" dirty="0">
                <a:latin typeface="Times New Roman"/>
                <a:cs typeface="Times New Roman"/>
              </a:rPr>
              <a:t>Social</a:t>
            </a:r>
            <a:r>
              <a:rPr sz="1000" i="1" spc="114" dirty="0">
                <a:latin typeface="Times New Roman"/>
                <a:cs typeface="Times New Roman"/>
              </a:rPr>
              <a:t> </a:t>
            </a:r>
            <a:r>
              <a:rPr sz="1000" i="1" spc="25" dirty="0">
                <a:latin typeface="Times New Roman"/>
                <a:cs typeface="Times New Roman"/>
              </a:rPr>
              <a:t>networks</a:t>
            </a:r>
            <a:r>
              <a:rPr sz="1000" spc="25" dirty="0">
                <a:latin typeface="Georgia"/>
                <a:cs typeface="Georgia"/>
              </a:rPr>
              <a:t>:</a:t>
            </a:r>
            <a:r>
              <a:rPr sz="1000" spc="204" dirty="0">
                <a:latin typeface="Georgia"/>
                <a:cs typeface="Georgia"/>
              </a:rPr>
              <a:t> </a:t>
            </a:r>
            <a:r>
              <a:rPr sz="1000" spc="10" dirty="0">
                <a:latin typeface="Georgia"/>
                <a:cs typeface="Georgia"/>
              </a:rPr>
              <a:t>The</a:t>
            </a:r>
            <a:r>
              <a:rPr sz="1000" spc="100" dirty="0">
                <a:latin typeface="Georgia"/>
                <a:cs typeface="Georgia"/>
              </a:rPr>
              <a:t> </a:t>
            </a:r>
            <a:r>
              <a:rPr sz="1000" spc="-35" dirty="0">
                <a:latin typeface="Georgia"/>
                <a:cs typeface="Georgia"/>
              </a:rPr>
              <a:t>nodes</a:t>
            </a:r>
            <a:r>
              <a:rPr sz="1000" spc="100" dirty="0">
                <a:latin typeface="Georgia"/>
                <a:cs typeface="Georgia"/>
              </a:rPr>
              <a:t> </a:t>
            </a:r>
            <a:r>
              <a:rPr sz="1000" spc="-30" dirty="0">
                <a:latin typeface="Georgia"/>
                <a:cs typeface="Georgia"/>
              </a:rPr>
              <a:t>correspond</a:t>
            </a:r>
            <a:r>
              <a:rPr sz="1000" spc="100" dirty="0">
                <a:latin typeface="Georgia"/>
                <a:cs typeface="Georgia"/>
              </a:rPr>
              <a:t> </a:t>
            </a:r>
            <a:r>
              <a:rPr sz="1000" spc="-5" dirty="0">
                <a:latin typeface="Georgia"/>
                <a:cs typeface="Georgia"/>
              </a:rPr>
              <a:t>to</a:t>
            </a:r>
            <a:r>
              <a:rPr sz="1000" spc="100" dirty="0">
                <a:latin typeface="Georgia"/>
                <a:cs typeface="Georgia"/>
              </a:rPr>
              <a:t> </a:t>
            </a:r>
            <a:r>
              <a:rPr sz="1000" spc="-20" dirty="0">
                <a:latin typeface="Georgia"/>
                <a:cs typeface="Georgia"/>
              </a:rPr>
              <a:t>social</a:t>
            </a:r>
            <a:r>
              <a:rPr sz="1000" spc="100" dirty="0">
                <a:latin typeface="Georgia"/>
                <a:cs typeface="Georgia"/>
              </a:rPr>
              <a:t> </a:t>
            </a:r>
            <a:r>
              <a:rPr sz="1000" spc="-30" dirty="0">
                <a:latin typeface="Georgia"/>
                <a:cs typeface="Georgia"/>
              </a:rPr>
              <a:t>network</a:t>
            </a:r>
            <a:r>
              <a:rPr sz="1000" spc="100" dirty="0">
                <a:latin typeface="Georgia"/>
                <a:cs typeface="Georgia"/>
              </a:rPr>
              <a:t> </a:t>
            </a:r>
            <a:r>
              <a:rPr sz="1000" spc="-25" dirty="0">
                <a:latin typeface="Georgia"/>
                <a:cs typeface="Georgia"/>
              </a:rPr>
              <a:t>actors;</a:t>
            </a:r>
            <a:r>
              <a:rPr sz="1000" spc="100" dirty="0">
                <a:latin typeface="Georgia"/>
                <a:cs typeface="Georgia"/>
              </a:rPr>
              <a:t> </a:t>
            </a:r>
            <a:r>
              <a:rPr sz="1000" spc="-15" dirty="0">
                <a:latin typeface="Georgia"/>
                <a:cs typeface="Georgia"/>
              </a:rPr>
              <a:t>the</a:t>
            </a:r>
            <a:r>
              <a:rPr sz="1000" spc="95" dirty="0">
                <a:latin typeface="Georgia"/>
                <a:cs typeface="Georgia"/>
              </a:rPr>
              <a:t> </a:t>
            </a:r>
            <a:r>
              <a:rPr sz="1000" spc="-35" dirty="0">
                <a:latin typeface="Georgia"/>
                <a:cs typeface="Georgia"/>
              </a:rPr>
              <a:t>edges</a:t>
            </a:r>
            <a:r>
              <a:rPr sz="1000" spc="100" dirty="0">
                <a:latin typeface="Georgia"/>
                <a:cs typeface="Georgia"/>
              </a:rPr>
              <a:t> </a:t>
            </a:r>
            <a:r>
              <a:rPr sz="1000" spc="-30" dirty="0">
                <a:latin typeface="Georgia"/>
                <a:cs typeface="Georgia"/>
              </a:rPr>
              <a:t>correspond </a:t>
            </a:r>
            <a:r>
              <a:rPr sz="1000" spc="-225" dirty="0">
                <a:latin typeface="Georgia"/>
                <a:cs typeface="Georgia"/>
              </a:rPr>
              <a:t> </a:t>
            </a:r>
            <a:r>
              <a:rPr sz="1000" spc="-5" dirty="0">
                <a:latin typeface="Georgia"/>
                <a:cs typeface="Georgia"/>
              </a:rPr>
              <a:t>to </a:t>
            </a:r>
            <a:r>
              <a:rPr sz="1000" spc="-30" dirty="0">
                <a:latin typeface="Georgia"/>
                <a:cs typeface="Georgia"/>
              </a:rPr>
              <a:t>friendship</a:t>
            </a:r>
            <a:r>
              <a:rPr sz="1000" spc="-25" dirty="0">
                <a:latin typeface="Georgia"/>
                <a:cs typeface="Georgia"/>
              </a:rPr>
              <a:t> links.</a:t>
            </a:r>
            <a:r>
              <a:rPr sz="1000" spc="-20" dirty="0">
                <a:latin typeface="Georgia"/>
                <a:cs typeface="Georgia"/>
              </a:rPr>
              <a:t> </a:t>
            </a:r>
            <a:r>
              <a:rPr sz="1000" spc="10" dirty="0">
                <a:latin typeface="Georgia"/>
                <a:cs typeface="Georgia"/>
              </a:rPr>
              <a:t>The </a:t>
            </a:r>
            <a:r>
              <a:rPr sz="1000" spc="-35" dirty="0">
                <a:latin typeface="Georgia"/>
                <a:cs typeface="Georgia"/>
              </a:rPr>
              <a:t>nodes</a:t>
            </a:r>
            <a:r>
              <a:rPr sz="1000" spc="-30" dirty="0">
                <a:latin typeface="Georgia"/>
                <a:cs typeface="Georgia"/>
              </a:rPr>
              <a:t> </a:t>
            </a:r>
            <a:r>
              <a:rPr sz="1000" spc="-20" dirty="0">
                <a:latin typeface="Georgia"/>
                <a:cs typeface="Georgia"/>
              </a:rPr>
              <a:t>may</a:t>
            </a:r>
            <a:r>
              <a:rPr sz="1000" spc="200" dirty="0">
                <a:latin typeface="Georgia"/>
                <a:cs typeface="Georgia"/>
              </a:rPr>
              <a:t> </a:t>
            </a:r>
            <a:r>
              <a:rPr sz="1000" spc="-30" dirty="0">
                <a:latin typeface="Georgia"/>
                <a:cs typeface="Georgia"/>
              </a:rPr>
              <a:t>have</a:t>
            </a:r>
            <a:r>
              <a:rPr sz="1000" spc="180" dirty="0">
                <a:latin typeface="Georgia"/>
                <a:cs typeface="Georgia"/>
              </a:rPr>
              <a:t> </a:t>
            </a:r>
            <a:r>
              <a:rPr sz="1000" spc="-10" dirty="0">
                <a:latin typeface="Georgia"/>
                <a:cs typeface="Georgia"/>
              </a:rPr>
              <a:t>attributes </a:t>
            </a:r>
            <a:r>
              <a:rPr sz="1000" spc="-30" dirty="0">
                <a:latin typeface="Georgia"/>
                <a:cs typeface="Georgia"/>
              </a:rPr>
              <a:t>corresponding</a:t>
            </a:r>
            <a:r>
              <a:rPr sz="1000" spc="180" dirty="0">
                <a:latin typeface="Georgia"/>
                <a:cs typeface="Georgia"/>
              </a:rPr>
              <a:t> </a:t>
            </a:r>
            <a:r>
              <a:rPr sz="1000" spc="-5" dirty="0">
                <a:latin typeface="Georgia"/>
                <a:cs typeface="Georgia"/>
              </a:rPr>
              <a:t>to </a:t>
            </a:r>
            <a:r>
              <a:rPr sz="1000" spc="-20" dirty="0">
                <a:latin typeface="Georgia"/>
                <a:cs typeface="Georgia"/>
              </a:rPr>
              <a:t>social</a:t>
            </a:r>
            <a:r>
              <a:rPr sz="1000" spc="200" dirty="0">
                <a:latin typeface="Georgia"/>
                <a:cs typeface="Georgia"/>
              </a:rPr>
              <a:t> </a:t>
            </a:r>
            <a:r>
              <a:rPr sz="1000" spc="-20" dirty="0">
                <a:latin typeface="Georgia"/>
                <a:cs typeface="Georgia"/>
              </a:rPr>
              <a:t>page </a:t>
            </a:r>
            <a:r>
              <a:rPr sz="1000" spc="-15" dirty="0">
                <a:latin typeface="Georgia"/>
                <a:cs typeface="Georgia"/>
              </a:rPr>
              <a:t> </a:t>
            </a:r>
            <a:r>
              <a:rPr sz="1000" spc="-20" dirty="0">
                <a:latin typeface="Georgia"/>
                <a:cs typeface="Georgia"/>
              </a:rPr>
              <a:t>content.</a:t>
            </a:r>
            <a:r>
              <a:rPr sz="1000" spc="-15" dirty="0">
                <a:latin typeface="Georgia"/>
                <a:cs typeface="Georgia"/>
              </a:rPr>
              <a:t> </a:t>
            </a:r>
            <a:r>
              <a:rPr sz="1000" spc="-40" dirty="0">
                <a:latin typeface="Georgia"/>
                <a:cs typeface="Georgia"/>
              </a:rPr>
              <a:t>Some</a:t>
            </a:r>
            <a:r>
              <a:rPr sz="1000" spc="-35" dirty="0">
                <a:latin typeface="Georgia"/>
                <a:cs typeface="Georgia"/>
              </a:rPr>
              <a:t> </a:t>
            </a:r>
            <a:r>
              <a:rPr sz="1000" spc="-20" dirty="0">
                <a:latin typeface="Georgia"/>
                <a:cs typeface="Georgia"/>
              </a:rPr>
              <a:t>specialized </a:t>
            </a:r>
            <a:r>
              <a:rPr sz="1000" spc="-40" dirty="0">
                <a:latin typeface="Georgia"/>
                <a:cs typeface="Georgia"/>
              </a:rPr>
              <a:t>forms</a:t>
            </a:r>
            <a:r>
              <a:rPr sz="1000" spc="-35" dirty="0">
                <a:latin typeface="Georgia"/>
                <a:cs typeface="Georgia"/>
              </a:rPr>
              <a:t> of</a:t>
            </a:r>
            <a:r>
              <a:rPr sz="1000" spc="-30" dirty="0">
                <a:latin typeface="Georgia"/>
                <a:cs typeface="Georgia"/>
              </a:rPr>
              <a:t> </a:t>
            </a:r>
            <a:r>
              <a:rPr sz="1000" spc="-20" dirty="0">
                <a:latin typeface="Georgia"/>
                <a:cs typeface="Georgia"/>
              </a:rPr>
              <a:t>social </a:t>
            </a:r>
            <a:r>
              <a:rPr sz="1000" spc="-30" dirty="0">
                <a:latin typeface="Georgia"/>
                <a:cs typeface="Georgia"/>
              </a:rPr>
              <a:t>networks</a:t>
            </a:r>
            <a:r>
              <a:rPr sz="1000" spc="-25" dirty="0">
                <a:latin typeface="Georgia"/>
                <a:cs typeface="Georgia"/>
              </a:rPr>
              <a:t> </a:t>
            </a:r>
            <a:r>
              <a:rPr sz="1000" spc="-30" dirty="0">
                <a:latin typeface="Georgia"/>
                <a:cs typeface="Georgia"/>
              </a:rPr>
              <a:t>are</a:t>
            </a:r>
            <a:r>
              <a:rPr sz="1000" spc="180" dirty="0">
                <a:latin typeface="Georgia"/>
                <a:cs typeface="Georgia"/>
              </a:rPr>
              <a:t> </a:t>
            </a:r>
            <a:r>
              <a:rPr sz="1000" spc="-25" dirty="0">
                <a:latin typeface="Georgia"/>
                <a:cs typeface="Georgia"/>
              </a:rPr>
              <a:t>email</a:t>
            </a:r>
            <a:r>
              <a:rPr sz="1000" spc="190" dirty="0">
                <a:latin typeface="Georgia"/>
                <a:cs typeface="Georgia"/>
              </a:rPr>
              <a:t> </a:t>
            </a:r>
            <a:r>
              <a:rPr sz="1000" spc="-35" dirty="0">
                <a:latin typeface="Georgia"/>
                <a:cs typeface="Georgia"/>
              </a:rPr>
              <a:t>or</a:t>
            </a:r>
            <a:r>
              <a:rPr sz="1000" spc="170" dirty="0">
                <a:latin typeface="Georgia"/>
                <a:cs typeface="Georgia"/>
              </a:rPr>
              <a:t> </a:t>
            </a:r>
            <a:r>
              <a:rPr sz="1000" spc="-30" dirty="0">
                <a:latin typeface="Georgia"/>
                <a:cs typeface="Georgia"/>
              </a:rPr>
              <a:t>chat-messenger </a:t>
            </a:r>
            <a:r>
              <a:rPr sz="1000" spc="-25" dirty="0">
                <a:latin typeface="Georgia"/>
                <a:cs typeface="Georgia"/>
              </a:rPr>
              <a:t> </a:t>
            </a:r>
            <a:r>
              <a:rPr sz="1000" spc="-30" dirty="0">
                <a:latin typeface="Georgia"/>
                <a:cs typeface="Georgia"/>
              </a:rPr>
              <a:t>networks,</a:t>
            </a:r>
            <a:r>
              <a:rPr sz="1000" spc="90" dirty="0">
                <a:latin typeface="Georgia"/>
                <a:cs typeface="Georgia"/>
              </a:rPr>
              <a:t> </a:t>
            </a:r>
            <a:r>
              <a:rPr sz="1000" spc="-15" dirty="0">
                <a:latin typeface="Georgia"/>
                <a:cs typeface="Georgia"/>
              </a:rPr>
              <a:t>the</a:t>
            </a:r>
            <a:r>
              <a:rPr sz="1000" spc="90" dirty="0">
                <a:latin typeface="Georgia"/>
                <a:cs typeface="Georgia"/>
              </a:rPr>
              <a:t> </a:t>
            </a:r>
            <a:r>
              <a:rPr sz="1000" spc="-35" dirty="0">
                <a:latin typeface="Georgia"/>
                <a:cs typeface="Georgia"/>
              </a:rPr>
              <a:t>edges</a:t>
            </a:r>
            <a:r>
              <a:rPr sz="1000" spc="90" dirty="0">
                <a:latin typeface="Georgia"/>
                <a:cs typeface="Georgia"/>
              </a:rPr>
              <a:t> </a:t>
            </a:r>
            <a:r>
              <a:rPr sz="1000" spc="-20" dirty="0">
                <a:latin typeface="Georgia"/>
                <a:cs typeface="Georgia"/>
              </a:rPr>
              <a:t>may</a:t>
            </a:r>
            <a:r>
              <a:rPr sz="1000" spc="95" dirty="0">
                <a:latin typeface="Georgia"/>
                <a:cs typeface="Georgia"/>
              </a:rPr>
              <a:t> </a:t>
            </a:r>
            <a:r>
              <a:rPr sz="1000" spc="-30" dirty="0">
                <a:latin typeface="Georgia"/>
                <a:cs typeface="Georgia"/>
              </a:rPr>
              <a:t>have</a:t>
            </a:r>
            <a:r>
              <a:rPr sz="1000" spc="90" dirty="0">
                <a:latin typeface="Georgia"/>
                <a:cs typeface="Georgia"/>
              </a:rPr>
              <a:t> </a:t>
            </a:r>
            <a:r>
              <a:rPr sz="1000" spc="-25" dirty="0">
                <a:latin typeface="Georgia"/>
                <a:cs typeface="Georgia"/>
              </a:rPr>
              <a:t>content</a:t>
            </a:r>
            <a:r>
              <a:rPr sz="1000" spc="90" dirty="0">
                <a:latin typeface="Georgia"/>
                <a:cs typeface="Georgia"/>
              </a:rPr>
              <a:t> </a:t>
            </a:r>
            <a:r>
              <a:rPr sz="1000" spc="-20" dirty="0">
                <a:latin typeface="Georgia"/>
                <a:cs typeface="Georgia"/>
              </a:rPr>
              <a:t>associated</a:t>
            </a:r>
            <a:r>
              <a:rPr sz="1000" spc="95" dirty="0">
                <a:latin typeface="Georgia"/>
                <a:cs typeface="Georgia"/>
              </a:rPr>
              <a:t> </a:t>
            </a:r>
            <a:r>
              <a:rPr sz="1000" spc="-10" dirty="0">
                <a:latin typeface="Georgia"/>
                <a:cs typeface="Georgia"/>
              </a:rPr>
              <a:t>with</a:t>
            </a:r>
            <a:r>
              <a:rPr sz="1000" spc="90" dirty="0">
                <a:latin typeface="Georgia"/>
                <a:cs typeface="Georgia"/>
              </a:rPr>
              <a:t> </a:t>
            </a:r>
            <a:r>
              <a:rPr sz="1000" spc="-20" dirty="0">
                <a:latin typeface="Georgia"/>
                <a:cs typeface="Georgia"/>
              </a:rPr>
              <a:t>them.</a:t>
            </a:r>
            <a:endParaRPr sz="1000">
              <a:latin typeface="Georgia"/>
              <a:cs typeface="Georgia"/>
            </a:endParaRPr>
          </a:p>
          <a:p>
            <a:pPr marL="289560" marR="104775">
              <a:lnSpc>
                <a:spcPts val="1019"/>
              </a:lnSpc>
              <a:spcBef>
                <a:spcPts val="270"/>
              </a:spcBef>
            </a:pPr>
            <a:r>
              <a:rPr sz="1000" i="1" spc="15" dirty="0">
                <a:latin typeface="Times New Roman"/>
                <a:cs typeface="Times New Roman"/>
              </a:rPr>
              <a:t>Chemical</a:t>
            </a:r>
            <a:r>
              <a:rPr sz="1000" i="1" spc="110" dirty="0">
                <a:latin typeface="Times New Roman"/>
                <a:cs typeface="Times New Roman"/>
              </a:rPr>
              <a:t> </a:t>
            </a:r>
            <a:r>
              <a:rPr sz="1000" i="1" spc="15" dirty="0">
                <a:latin typeface="Times New Roman"/>
                <a:cs typeface="Times New Roman"/>
              </a:rPr>
              <a:t>compound</a:t>
            </a:r>
            <a:r>
              <a:rPr sz="1000" i="1" spc="110" dirty="0">
                <a:latin typeface="Times New Roman"/>
                <a:cs typeface="Times New Roman"/>
              </a:rPr>
              <a:t> </a:t>
            </a:r>
            <a:r>
              <a:rPr sz="1000" i="1" spc="5" dirty="0">
                <a:latin typeface="Times New Roman"/>
                <a:cs typeface="Times New Roman"/>
              </a:rPr>
              <a:t>databases</a:t>
            </a:r>
            <a:r>
              <a:rPr sz="1000" spc="5" dirty="0">
                <a:latin typeface="Georgia"/>
                <a:cs typeface="Georgia"/>
              </a:rPr>
              <a:t>:</a:t>
            </a:r>
            <a:r>
              <a:rPr sz="1000" spc="204" dirty="0">
                <a:latin typeface="Georgia"/>
                <a:cs typeface="Georgia"/>
              </a:rPr>
              <a:t> </a:t>
            </a:r>
            <a:r>
              <a:rPr sz="1000" spc="10" dirty="0">
                <a:latin typeface="Georgia"/>
                <a:cs typeface="Georgia"/>
              </a:rPr>
              <a:t>The</a:t>
            </a:r>
            <a:r>
              <a:rPr sz="1000" spc="95" dirty="0">
                <a:latin typeface="Georgia"/>
                <a:cs typeface="Georgia"/>
              </a:rPr>
              <a:t> </a:t>
            </a:r>
            <a:r>
              <a:rPr sz="1000" spc="-35" dirty="0">
                <a:latin typeface="Georgia"/>
                <a:cs typeface="Georgia"/>
              </a:rPr>
              <a:t>nodes</a:t>
            </a:r>
            <a:r>
              <a:rPr sz="1000" spc="95" dirty="0">
                <a:latin typeface="Georgia"/>
                <a:cs typeface="Georgia"/>
              </a:rPr>
              <a:t> </a:t>
            </a:r>
            <a:r>
              <a:rPr sz="1000" spc="-30" dirty="0">
                <a:latin typeface="Georgia"/>
                <a:cs typeface="Georgia"/>
              </a:rPr>
              <a:t>correspond</a:t>
            </a:r>
            <a:r>
              <a:rPr sz="1000" spc="95" dirty="0">
                <a:latin typeface="Georgia"/>
                <a:cs typeface="Georgia"/>
              </a:rPr>
              <a:t> </a:t>
            </a:r>
            <a:r>
              <a:rPr sz="1000" spc="-5" dirty="0">
                <a:latin typeface="Georgia"/>
                <a:cs typeface="Georgia"/>
              </a:rPr>
              <a:t>to</a:t>
            </a:r>
            <a:r>
              <a:rPr sz="1000" spc="95" dirty="0">
                <a:latin typeface="Georgia"/>
                <a:cs typeface="Georgia"/>
              </a:rPr>
              <a:t> </a:t>
            </a:r>
            <a:r>
              <a:rPr sz="1000" spc="-15" dirty="0">
                <a:latin typeface="Georgia"/>
                <a:cs typeface="Georgia"/>
              </a:rPr>
              <a:t>the</a:t>
            </a:r>
            <a:r>
              <a:rPr sz="1000" spc="100" dirty="0">
                <a:latin typeface="Georgia"/>
                <a:cs typeface="Georgia"/>
              </a:rPr>
              <a:t> </a:t>
            </a:r>
            <a:r>
              <a:rPr sz="1000" spc="-35" dirty="0">
                <a:latin typeface="Georgia"/>
                <a:cs typeface="Georgia"/>
              </a:rPr>
              <a:t>elements</a:t>
            </a:r>
            <a:r>
              <a:rPr sz="1000" spc="95" dirty="0">
                <a:latin typeface="Georgia"/>
                <a:cs typeface="Georgia"/>
              </a:rPr>
              <a:t> </a:t>
            </a:r>
            <a:r>
              <a:rPr sz="1000" spc="-25" dirty="0">
                <a:latin typeface="Georgia"/>
                <a:cs typeface="Georgia"/>
              </a:rPr>
              <a:t>and</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35" dirty="0">
                <a:latin typeface="Georgia"/>
                <a:cs typeface="Georgia"/>
              </a:rPr>
              <a:t>edges </a:t>
            </a:r>
            <a:r>
              <a:rPr sz="1000" spc="-225" dirty="0">
                <a:latin typeface="Georgia"/>
                <a:cs typeface="Georgia"/>
              </a:rPr>
              <a:t> </a:t>
            </a:r>
            <a:r>
              <a:rPr sz="1000" spc="-30" dirty="0">
                <a:latin typeface="Georgia"/>
                <a:cs typeface="Georgia"/>
              </a:rPr>
              <a:t>correspond</a:t>
            </a:r>
            <a:r>
              <a:rPr sz="1000" spc="-25" dirty="0">
                <a:latin typeface="Georgia"/>
                <a:cs typeface="Georgia"/>
              </a:rPr>
              <a:t> </a:t>
            </a:r>
            <a:r>
              <a:rPr sz="1000" spc="-5" dirty="0">
                <a:latin typeface="Georgia"/>
                <a:cs typeface="Georgia"/>
              </a:rPr>
              <a:t>to </a:t>
            </a:r>
            <a:r>
              <a:rPr sz="1000" spc="-15" dirty="0">
                <a:latin typeface="Georgia"/>
                <a:cs typeface="Georgia"/>
              </a:rPr>
              <a:t>the</a:t>
            </a:r>
            <a:r>
              <a:rPr sz="1000" spc="-10" dirty="0">
                <a:latin typeface="Georgia"/>
                <a:cs typeface="Georgia"/>
              </a:rPr>
              <a:t> </a:t>
            </a:r>
            <a:r>
              <a:rPr sz="1000" spc="-30" dirty="0">
                <a:latin typeface="Georgia"/>
                <a:cs typeface="Georgia"/>
              </a:rPr>
              <a:t>chemical</a:t>
            </a:r>
            <a:r>
              <a:rPr sz="1000" spc="-25" dirty="0">
                <a:latin typeface="Georgia"/>
                <a:cs typeface="Georgia"/>
              </a:rPr>
              <a:t> </a:t>
            </a:r>
            <a:r>
              <a:rPr sz="1000" spc="-30" dirty="0">
                <a:latin typeface="Georgia"/>
                <a:cs typeface="Georgia"/>
              </a:rPr>
              <a:t>bonds</a:t>
            </a:r>
            <a:r>
              <a:rPr sz="1000" spc="-25" dirty="0">
                <a:latin typeface="Georgia"/>
                <a:cs typeface="Georgia"/>
              </a:rPr>
              <a:t> </a:t>
            </a:r>
            <a:r>
              <a:rPr sz="1000" spc="-30" dirty="0">
                <a:latin typeface="Georgia"/>
                <a:cs typeface="Georgia"/>
              </a:rPr>
              <a:t>between</a:t>
            </a:r>
            <a:r>
              <a:rPr sz="1000" spc="-25" dirty="0">
                <a:latin typeface="Georgia"/>
                <a:cs typeface="Georgia"/>
              </a:rPr>
              <a:t> </a:t>
            </a:r>
            <a:r>
              <a:rPr sz="1000" spc="-15" dirty="0">
                <a:latin typeface="Georgia"/>
                <a:cs typeface="Georgia"/>
              </a:rPr>
              <a:t>the</a:t>
            </a:r>
            <a:r>
              <a:rPr sz="1000" spc="-10" dirty="0">
                <a:latin typeface="Georgia"/>
                <a:cs typeface="Georgia"/>
              </a:rPr>
              <a:t> </a:t>
            </a:r>
            <a:r>
              <a:rPr sz="1000" spc="-30" dirty="0">
                <a:latin typeface="Georgia"/>
                <a:cs typeface="Georgia"/>
              </a:rPr>
              <a:t>elements.</a:t>
            </a:r>
            <a:r>
              <a:rPr sz="1000" spc="-25" dirty="0">
                <a:latin typeface="Georgia"/>
                <a:cs typeface="Georgia"/>
              </a:rPr>
              <a:t> </a:t>
            </a:r>
            <a:r>
              <a:rPr sz="1000" spc="10" dirty="0">
                <a:latin typeface="Georgia"/>
                <a:cs typeface="Georgia"/>
              </a:rPr>
              <a:t>The </a:t>
            </a:r>
            <a:r>
              <a:rPr sz="1000" spc="-15" dirty="0">
                <a:latin typeface="Georgia"/>
                <a:cs typeface="Georgia"/>
              </a:rPr>
              <a:t>structures</a:t>
            </a:r>
            <a:r>
              <a:rPr sz="1000" spc="-10" dirty="0">
                <a:latin typeface="Georgia"/>
                <a:cs typeface="Georgia"/>
              </a:rPr>
              <a:t> </a:t>
            </a:r>
            <a:r>
              <a:rPr sz="1000" spc="-30" dirty="0">
                <a:latin typeface="Georgia"/>
                <a:cs typeface="Georgia"/>
              </a:rPr>
              <a:t>in</a:t>
            </a:r>
            <a:r>
              <a:rPr sz="1000" spc="-25" dirty="0">
                <a:latin typeface="Georgia"/>
                <a:cs typeface="Georgia"/>
              </a:rPr>
              <a:t> </a:t>
            </a:r>
            <a:r>
              <a:rPr sz="1000" spc="-30" dirty="0">
                <a:latin typeface="Georgia"/>
                <a:cs typeface="Georgia"/>
              </a:rPr>
              <a:t>these </a:t>
            </a:r>
            <a:r>
              <a:rPr sz="1000" spc="-25" dirty="0">
                <a:latin typeface="Georgia"/>
                <a:cs typeface="Georgia"/>
              </a:rPr>
              <a:t> </a:t>
            </a:r>
            <a:r>
              <a:rPr sz="1000" spc="-30" dirty="0">
                <a:latin typeface="Georgia"/>
                <a:cs typeface="Georgia"/>
              </a:rPr>
              <a:t>chemical</a:t>
            </a:r>
            <a:r>
              <a:rPr sz="1000" spc="-25" dirty="0">
                <a:latin typeface="Georgia"/>
                <a:cs typeface="Georgia"/>
              </a:rPr>
              <a:t> </a:t>
            </a:r>
            <a:r>
              <a:rPr sz="1000" spc="-35" dirty="0">
                <a:latin typeface="Georgia"/>
                <a:cs typeface="Georgia"/>
              </a:rPr>
              <a:t>compounds</a:t>
            </a:r>
            <a:r>
              <a:rPr sz="1000" spc="-30" dirty="0">
                <a:latin typeface="Georgia"/>
                <a:cs typeface="Georgia"/>
              </a:rPr>
              <a:t> are</a:t>
            </a:r>
            <a:r>
              <a:rPr sz="1000" spc="-25" dirty="0">
                <a:latin typeface="Georgia"/>
                <a:cs typeface="Georgia"/>
              </a:rPr>
              <a:t> </a:t>
            </a:r>
            <a:r>
              <a:rPr sz="1000" spc="-10" dirty="0">
                <a:latin typeface="Georgia"/>
                <a:cs typeface="Georgia"/>
              </a:rPr>
              <a:t>very </a:t>
            </a:r>
            <a:r>
              <a:rPr sz="1000" spc="-30" dirty="0">
                <a:latin typeface="Georgia"/>
                <a:cs typeface="Georgia"/>
              </a:rPr>
              <a:t>useful</a:t>
            </a:r>
            <a:r>
              <a:rPr sz="1000" spc="-25" dirty="0">
                <a:latin typeface="Georgia"/>
                <a:cs typeface="Georgia"/>
              </a:rPr>
              <a:t> </a:t>
            </a:r>
            <a:r>
              <a:rPr sz="1000" spc="-30" dirty="0">
                <a:latin typeface="Georgia"/>
                <a:cs typeface="Georgia"/>
              </a:rPr>
              <a:t>for</a:t>
            </a:r>
            <a:r>
              <a:rPr sz="1000" spc="-25" dirty="0">
                <a:latin typeface="Georgia"/>
                <a:cs typeface="Georgia"/>
              </a:rPr>
              <a:t> </a:t>
            </a:r>
            <a:r>
              <a:rPr sz="1000" spc="-20" dirty="0">
                <a:latin typeface="Georgia"/>
                <a:cs typeface="Georgia"/>
              </a:rPr>
              <a:t>identifying</a:t>
            </a:r>
            <a:r>
              <a:rPr sz="1000" spc="-15" dirty="0">
                <a:latin typeface="Georgia"/>
                <a:cs typeface="Georgia"/>
              </a:rPr>
              <a:t> </a:t>
            </a:r>
            <a:r>
              <a:rPr sz="1000" spc="-20" dirty="0">
                <a:latin typeface="Georgia"/>
                <a:cs typeface="Georgia"/>
              </a:rPr>
              <a:t>important</a:t>
            </a:r>
            <a:r>
              <a:rPr sz="1000" spc="-15" dirty="0">
                <a:latin typeface="Georgia"/>
                <a:cs typeface="Georgia"/>
              </a:rPr>
              <a:t> </a:t>
            </a:r>
            <a:r>
              <a:rPr sz="1000" spc="-20" dirty="0">
                <a:latin typeface="Georgia"/>
                <a:cs typeface="Georgia"/>
              </a:rPr>
              <a:t>reactive</a:t>
            </a:r>
            <a:r>
              <a:rPr sz="1000" spc="-15" dirty="0">
                <a:latin typeface="Georgia"/>
                <a:cs typeface="Georgia"/>
              </a:rPr>
              <a:t> </a:t>
            </a:r>
            <a:r>
              <a:rPr sz="1000" spc="-30" dirty="0">
                <a:latin typeface="Georgia"/>
                <a:cs typeface="Georgia"/>
              </a:rPr>
              <a:t>and </a:t>
            </a:r>
            <a:r>
              <a:rPr sz="1000" spc="-25" dirty="0">
                <a:latin typeface="Georgia"/>
                <a:cs typeface="Georgia"/>
              </a:rPr>
              <a:t> </a:t>
            </a:r>
            <a:r>
              <a:rPr sz="1000" spc="-20" dirty="0">
                <a:latin typeface="Georgia"/>
                <a:cs typeface="Georgia"/>
              </a:rPr>
              <a:t>pharmacological</a:t>
            </a:r>
            <a:r>
              <a:rPr sz="1000" spc="85" dirty="0">
                <a:latin typeface="Georgia"/>
                <a:cs typeface="Georgia"/>
              </a:rPr>
              <a:t> </a:t>
            </a:r>
            <a:r>
              <a:rPr sz="1000" spc="-20" dirty="0">
                <a:latin typeface="Georgia"/>
                <a:cs typeface="Georgia"/>
              </a:rPr>
              <a:t>properties</a:t>
            </a:r>
            <a:r>
              <a:rPr sz="1000" spc="90" dirty="0">
                <a:latin typeface="Georgia"/>
                <a:cs typeface="Georgia"/>
              </a:rPr>
              <a:t> </a:t>
            </a:r>
            <a:r>
              <a:rPr sz="1000" spc="-35" dirty="0">
                <a:latin typeface="Georgia"/>
                <a:cs typeface="Georgia"/>
              </a:rPr>
              <a:t>of</a:t>
            </a:r>
            <a:r>
              <a:rPr sz="1000" spc="90" dirty="0">
                <a:latin typeface="Georgia"/>
                <a:cs typeface="Georgia"/>
              </a:rPr>
              <a:t> </a:t>
            </a:r>
            <a:r>
              <a:rPr sz="1000" spc="-30" dirty="0">
                <a:latin typeface="Georgia"/>
                <a:cs typeface="Georgia"/>
              </a:rPr>
              <a:t>these</a:t>
            </a:r>
            <a:r>
              <a:rPr sz="1000" spc="90" dirty="0">
                <a:latin typeface="Georgia"/>
                <a:cs typeface="Georgia"/>
              </a:rPr>
              <a:t> </a:t>
            </a:r>
            <a:r>
              <a:rPr sz="1000" spc="-30" dirty="0">
                <a:latin typeface="Georgia"/>
                <a:cs typeface="Georgia"/>
              </a:rPr>
              <a:t>compounds.</a:t>
            </a:r>
            <a:endParaRPr sz="10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45</a:t>
            </a:fld>
            <a:r>
              <a:rPr spc="-25" dirty="0"/>
              <a:t> </a:t>
            </a:r>
            <a:r>
              <a:rPr spc="80" dirty="0"/>
              <a:t>/</a:t>
            </a:r>
            <a:r>
              <a:rPr spc="-25" dirty="0"/>
              <a:t> </a:t>
            </a:r>
            <a:r>
              <a:rPr spc="40" dirty="0"/>
              <a:t>106</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545080" cy="244475"/>
          </a:xfrm>
          <a:prstGeom prst="rect">
            <a:avLst/>
          </a:prstGeom>
        </p:spPr>
        <p:txBody>
          <a:bodyPr vert="horz" wrap="square" lIns="0" tIns="17145" rIns="0" bIns="0" rtlCol="0">
            <a:spAutoFit/>
          </a:bodyPr>
          <a:lstStyle/>
          <a:p>
            <a:pPr marL="12700">
              <a:lnSpc>
                <a:spcPct val="100000"/>
              </a:lnSpc>
              <a:spcBef>
                <a:spcPts val="135"/>
              </a:spcBef>
            </a:pPr>
            <a:r>
              <a:rPr spc="10" dirty="0"/>
              <a:t>Network</a:t>
            </a:r>
            <a:r>
              <a:rPr spc="90" dirty="0"/>
              <a:t> </a:t>
            </a:r>
            <a:r>
              <a:rPr spc="55" dirty="0"/>
              <a:t>and</a:t>
            </a:r>
            <a:r>
              <a:rPr spc="95" dirty="0"/>
              <a:t> </a:t>
            </a:r>
            <a:r>
              <a:rPr spc="40" dirty="0"/>
              <a:t>graph</a:t>
            </a:r>
            <a:r>
              <a:rPr spc="90" dirty="0"/>
              <a:t> </a:t>
            </a:r>
            <a:r>
              <a:rPr spc="75" dirty="0"/>
              <a:t>data</a:t>
            </a:r>
            <a:r>
              <a:rPr spc="100" dirty="0"/>
              <a:t> </a:t>
            </a:r>
            <a:r>
              <a:rPr spc="25" dirty="0"/>
              <a:t>(cont’d)</a:t>
            </a:r>
          </a:p>
        </p:txBody>
      </p:sp>
      <p:sp>
        <p:nvSpPr>
          <p:cNvPr id="3" name="object 3"/>
          <p:cNvSpPr/>
          <p:nvPr/>
        </p:nvSpPr>
        <p:spPr>
          <a:xfrm>
            <a:off x="337972" y="97736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363689" rIns="0" bIns="0" rtlCol="0">
            <a:spAutoFit/>
          </a:bodyPr>
          <a:lstStyle/>
          <a:p>
            <a:pPr marL="12700" marR="195580">
              <a:lnSpc>
                <a:spcPts val="1150"/>
              </a:lnSpc>
              <a:spcBef>
                <a:spcPts val="270"/>
              </a:spcBef>
            </a:pPr>
            <a:r>
              <a:rPr spc="-35" dirty="0"/>
              <a:t>Network</a:t>
            </a:r>
            <a:r>
              <a:rPr spc="95" dirty="0"/>
              <a:t> </a:t>
            </a:r>
            <a:r>
              <a:rPr spc="-5" dirty="0"/>
              <a:t>data</a:t>
            </a:r>
            <a:r>
              <a:rPr spc="100" dirty="0"/>
              <a:t> </a:t>
            </a:r>
            <a:r>
              <a:rPr spc="-35" dirty="0"/>
              <a:t>are</a:t>
            </a:r>
            <a:r>
              <a:rPr spc="100" dirty="0"/>
              <a:t> </a:t>
            </a:r>
            <a:r>
              <a:rPr spc="-15" dirty="0"/>
              <a:t>a</a:t>
            </a:r>
            <a:r>
              <a:rPr spc="100" dirty="0"/>
              <a:t> </a:t>
            </a:r>
            <a:r>
              <a:rPr spc="-15" dirty="0"/>
              <a:t>very</a:t>
            </a:r>
            <a:r>
              <a:rPr spc="100" dirty="0"/>
              <a:t> </a:t>
            </a:r>
            <a:r>
              <a:rPr spc="-35" dirty="0"/>
              <a:t>general</a:t>
            </a:r>
            <a:r>
              <a:rPr spc="100" dirty="0"/>
              <a:t> </a:t>
            </a:r>
            <a:r>
              <a:rPr spc="-35" dirty="0"/>
              <a:t>representation</a:t>
            </a:r>
            <a:r>
              <a:rPr spc="100" dirty="0"/>
              <a:t> </a:t>
            </a:r>
            <a:r>
              <a:rPr spc="-30" dirty="0"/>
              <a:t>and</a:t>
            </a:r>
            <a:r>
              <a:rPr spc="100" dirty="0"/>
              <a:t> </a:t>
            </a:r>
            <a:r>
              <a:rPr spc="-30" dirty="0"/>
              <a:t>can</a:t>
            </a:r>
            <a:r>
              <a:rPr spc="100" dirty="0"/>
              <a:t> </a:t>
            </a:r>
            <a:r>
              <a:rPr spc="-20" dirty="0"/>
              <a:t>be</a:t>
            </a:r>
            <a:r>
              <a:rPr spc="100" dirty="0"/>
              <a:t> </a:t>
            </a:r>
            <a:r>
              <a:rPr spc="-40" dirty="0"/>
              <a:t>used</a:t>
            </a:r>
            <a:r>
              <a:rPr spc="100" dirty="0"/>
              <a:t> </a:t>
            </a:r>
            <a:r>
              <a:rPr spc="-40" dirty="0"/>
              <a:t>for</a:t>
            </a:r>
            <a:r>
              <a:rPr spc="100" dirty="0"/>
              <a:t> </a:t>
            </a:r>
            <a:r>
              <a:rPr spc="-25" dirty="0"/>
              <a:t>solving</a:t>
            </a:r>
            <a:r>
              <a:rPr spc="100" dirty="0"/>
              <a:t> </a:t>
            </a:r>
            <a:r>
              <a:rPr spc="-35" dirty="0"/>
              <a:t>many </a:t>
            </a:r>
            <a:r>
              <a:rPr spc="-250" dirty="0"/>
              <a:t> </a:t>
            </a:r>
            <a:r>
              <a:rPr spc="-35" dirty="0"/>
              <a:t>similarity–based</a:t>
            </a:r>
            <a:r>
              <a:rPr spc="95" dirty="0"/>
              <a:t> </a:t>
            </a:r>
            <a:r>
              <a:rPr spc="-25" dirty="0"/>
              <a:t>applications</a:t>
            </a:r>
            <a:r>
              <a:rPr spc="95" dirty="0"/>
              <a:t> </a:t>
            </a:r>
            <a:r>
              <a:rPr spc="-55" dirty="0"/>
              <a:t>on</a:t>
            </a:r>
            <a:r>
              <a:rPr spc="95" dirty="0"/>
              <a:t> </a:t>
            </a:r>
            <a:r>
              <a:rPr spc="-25" dirty="0"/>
              <a:t>other</a:t>
            </a:r>
            <a:r>
              <a:rPr spc="95" dirty="0"/>
              <a:t> </a:t>
            </a:r>
            <a:r>
              <a:rPr spc="-5" dirty="0"/>
              <a:t>data</a:t>
            </a:r>
            <a:r>
              <a:rPr spc="90" dirty="0"/>
              <a:t> </a:t>
            </a:r>
            <a:r>
              <a:rPr spc="-20" dirty="0"/>
              <a:t>types;</a:t>
            </a:r>
          </a:p>
          <a:p>
            <a:pPr marL="12700" marR="5080">
              <a:lnSpc>
                <a:spcPts val="1150"/>
              </a:lnSpc>
              <a:spcBef>
                <a:spcPts val="725"/>
              </a:spcBef>
            </a:pPr>
            <a:r>
              <a:rPr spc="-45" dirty="0"/>
              <a:t>For</a:t>
            </a:r>
            <a:r>
              <a:rPr spc="80" dirty="0"/>
              <a:t> </a:t>
            </a:r>
            <a:r>
              <a:rPr spc="-25" dirty="0"/>
              <a:t>example,</a:t>
            </a:r>
            <a:r>
              <a:rPr spc="85" dirty="0"/>
              <a:t> </a:t>
            </a:r>
            <a:r>
              <a:rPr spc="-35" dirty="0"/>
              <a:t>multidimensional</a:t>
            </a:r>
            <a:r>
              <a:rPr spc="85" dirty="0"/>
              <a:t> </a:t>
            </a:r>
            <a:r>
              <a:rPr spc="-5" dirty="0"/>
              <a:t>data</a:t>
            </a:r>
            <a:r>
              <a:rPr spc="85" dirty="0"/>
              <a:t> </a:t>
            </a:r>
            <a:r>
              <a:rPr spc="-30" dirty="0"/>
              <a:t>may</a:t>
            </a:r>
            <a:r>
              <a:rPr spc="85" dirty="0"/>
              <a:t> </a:t>
            </a:r>
            <a:r>
              <a:rPr spc="-20" dirty="0"/>
              <a:t>be</a:t>
            </a:r>
            <a:r>
              <a:rPr spc="80" dirty="0"/>
              <a:t> </a:t>
            </a:r>
            <a:r>
              <a:rPr spc="-30" dirty="0"/>
              <a:t>converted</a:t>
            </a:r>
            <a:r>
              <a:rPr spc="80" dirty="0"/>
              <a:t> </a:t>
            </a:r>
            <a:r>
              <a:rPr spc="-10" dirty="0"/>
              <a:t>to</a:t>
            </a:r>
            <a:r>
              <a:rPr spc="80" dirty="0"/>
              <a:t> </a:t>
            </a:r>
            <a:r>
              <a:rPr spc="-35" dirty="0"/>
              <a:t>network</a:t>
            </a:r>
            <a:r>
              <a:rPr spc="85" dirty="0"/>
              <a:t> </a:t>
            </a:r>
            <a:r>
              <a:rPr spc="-5" dirty="0"/>
              <a:t>data</a:t>
            </a:r>
            <a:r>
              <a:rPr spc="85" dirty="0"/>
              <a:t> </a:t>
            </a:r>
            <a:r>
              <a:rPr spc="-10" dirty="0"/>
              <a:t>by</a:t>
            </a:r>
            <a:r>
              <a:rPr spc="85" dirty="0"/>
              <a:t> </a:t>
            </a:r>
            <a:r>
              <a:rPr spc="-20" dirty="0"/>
              <a:t>creating</a:t>
            </a:r>
            <a:r>
              <a:rPr spc="85" dirty="0"/>
              <a:t> </a:t>
            </a:r>
            <a:r>
              <a:rPr spc="-15" dirty="0"/>
              <a:t>a </a:t>
            </a:r>
            <a:r>
              <a:rPr spc="-254" dirty="0"/>
              <a:t> </a:t>
            </a:r>
            <a:r>
              <a:rPr spc="-40" dirty="0"/>
              <a:t>node</a:t>
            </a:r>
            <a:r>
              <a:rPr spc="95" dirty="0"/>
              <a:t> </a:t>
            </a:r>
            <a:r>
              <a:rPr spc="-40" dirty="0"/>
              <a:t>for</a:t>
            </a:r>
            <a:r>
              <a:rPr spc="100" dirty="0"/>
              <a:t> </a:t>
            </a:r>
            <a:r>
              <a:rPr spc="-40" dirty="0"/>
              <a:t>each</a:t>
            </a:r>
            <a:r>
              <a:rPr spc="95" dirty="0"/>
              <a:t> </a:t>
            </a:r>
            <a:r>
              <a:rPr spc="-40" dirty="0"/>
              <a:t>record</a:t>
            </a:r>
            <a:r>
              <a:rPr spc="100" dirty="0"/>
              <a:t> </a:t>
            </a:r>
            <a:r>
              <a:rPr spc="-35" dirty="0"/>
              <a:t>in</a:t>
            </a:r>
            <a:r>
              <a:rPr spc="100" dirty="0"/>
              <a:t> </a:t>
            </a:r>
            <a:r>
              <a:rPr spc="-20" dirty="0"/>
              <a:t>the</a:t>
            </a:r>
            <a:r>
              <a:rPr spc="95" dirty="0"/>
              <a:t> </a:t>
            </a:r>
            <a:r>
              <a:rPr spc="-15" dirty="0"/>
              <a:t>database,</a:t>
            </a:r>
            <a:r>
              <a:rPr spc="100" dirty="0"/>
              <a:t> </a:t>
            </a:r>
            <a:r>
              <a:rPr spc="-30" dirty="0"/>
              <a:t>and</a:t>
            </a:r>
            <a:r>
              <a:rPr spc="100" dirty="0"/>
              <a:t> </a:t>
            </a:r>
            <a:r>
              <a:rPr spc="-40" dirty="0"/>
              <a:t>representing</a:t>
            </a:r>
            <a:r>
              <a:rPr spc="95" dirty="0"/>
              <a:t> </a:t>
            </a:r>
            <a:r>
              <a:rPr spc="-30" dirty="0"/>
              <a:t>similarities</a:t>
            </a:r>
            <a:r>
              <a:rPr spc="100" dirty="0"/>
              <a:t> </a:t>
            </a:r>
            <a:r>
              <a:rPr spc="-35" dirty="0"/>
              <a:t>between</a:t>
            </a:r>
            <a:r>
              <a:rPr spc="100" dirty="0"/>
              <a:t> </a:t>
            </a:r>
            <a:r>
              <a:rPr spc="-40" dirty="0"/>
              <a:t>nodes</a:t>
            </a:r>
            <a:r>
              <a:rPr spc="95" dirty="0"/>
              <a:t> </a:t>
            </a:r>
            <a:r>
              <a:rPr spc="-10" dirty="0"/>
              <a:t>by </a:t>
            </a:r>
            <a:r>
              <a:rPr spc="-250" dirty="0"/>
              <a:t> </a:t>
            </a:r>
            <a:r>
              <a:rPr spc="-35" dirty="0"/>
              <a:t>edges.</a:t>
            </a:r>
            <a:r>
              <a:rPr spc="-30" dirty="0"/>
              <a:t> </a:t>
            </a:r>
            <a:r>
              <a:rPr spc="-35" dirty="0"/>
              <a:t>Such</a:t>
            </a:r>
            <a:r>
              <a:rPr spc="-30" dirty="0"/>
              <a:t> </a:t>
            </a:r>
            <a:r>
              <a:rPr spc="-15" dirty="0"/>
              <a:t>a </a:t>
            </a:r>
            <a:r>
              <a:rPr spc="-35" dirty="0"/>
              <a:t>representation</a:t>
            </a:r>
            <a:r>
              <a:rPr spc="-30" dirty="0"/>
              <a:t> </a:t>
            </a:r>
            <a:r>
              <a:rPr spc="-35" dirty="0"/>
              <a:t>is</a:t>
            </a:r>
            <a:r>
              <a:rPr spc="-30" dirty="0"/>
              <a:t> </a:t>
            </a:r>
            <a:r>
              <a:rPr spc="-40" dirty="0"/>
              <a:t>used</a:t>
            </a:r>
            <a:r>
              <a:rPr spc="-35" dirty="0"/>
              <a:t> </a:t>
            </a:r>
            <a:r>
              <a:rPr spc="-25" dirty="0"/>
              <a:t>quite</a:t>
            </a:r>
            <a:r>
              <a:rPr spc="215" dirty="0"/>
              <a:t> </a:t>
            </a:r>
            <a:r>
              <a:rPr spc="-30" dirty="0"/>
              <a:t>often</a:t>
            </a:r>
            <a:r>
              <a:rPr spc="204" dirty="0"/>
              <a:t> </a:t>
            </a:r>
            <a:r>
              <a:rPr spc="-40" dirty="0"/>
              <a:t>for</a:t>
            </a:r>
            <a:r>
              <a:rPr spc="185" dirty="0"/>
              <a:t> </a:t>
            </a:r>
            <a:r>
              <a:rPr spc="-35" dirty="0"/>
              <a:t>many</a:t>
            </a:r>
            <a:r>
              <a:rPr spc="195" dirty="0"/>
              <a:t> </a:t>
            </a:r>
            <a:r>
              <a:rPr spc="-35" dirty="0"/>
              <a:t>similarity–based</a:t>
            </a:r>
            <a:r>
              <a:rPr spc="195" dirty="0"/>
              <a:t> </a:t>
            </a:r>
            <a:r>
              <a:rPr spc="-5" dirty="0"/>
              <a:t>data </a:t>
            </a:r>
            <a:r>
              <a:rPr dirty="0"/>
              <a:t> </a:t>
            </a:r>
            <a:r>
              <a:rPr spc="-40" dirty="0"/>
              <a:t>mining</a:t>
            </a:r>
            <a:r>
              <a:rPr spc="90" dirty="0"/>
              <a:t> </a:t>
            </a:r>
            <a:r>
              <a:rPr spc="-20" dirty="0"/>
              <a:t>applications,</a:t>
            </a:r>
            <a:r>
              <a:rPr spc="95" dirty="0"/>
              <a:t> </a:t>
            </a:r>
            <a:r>
              <a:rPr spc="-45" dirty="0"/>
              <a:t>such</a:t>
            </a:r>
            <a:r>
              <a:rPr spc="95" dirty="0"/>
              <a:t> </a:t>
            </a:r>
            <a:r>
              <a:rPr spc="-30" dirty="0"/>
              <a:t>as</a:t>
            </a:r>
            <a:r>
              <a:rPr spc="95" dirty="0"/>
              <a:t> </a:t>
            </a:r>
            <a:r>
              <a:rPr spc="-25" dirty="0"/>
              <a:t>clustering.</a:t>
            </a:r>
          </a:p>
          <a:p>
            <a:pPr marL="12700" marR="238760">
              <a:lnSpc>
                <a:spcPts val="1150"/>
              </a:lnSpc>
              <a:spcBef>
                <a:spcPts val="735"/>
              </a:spcBef>
            </a:pPr>
            <a:r>
              <a:rPr dirty="0"/>
              <a:t>It</a:t>
            </a:r>
            <a:r>
              <a:rPr spc="100" dirty="0"/>
              <a:t> </a:t>
            </a:r>
            <a:r>
              <a:rPr spc="-40" dirty="0"/>
              <a:t>is</a:t>
            </a:r>
            <a:r>
              <a:rPr spc="105" dirty="0"/>
              <a:t> </a:t>
            </a:r>
            <a:r>
              <a:rPr spc="-35" dirty="0"/>
              <a:t>possible</a:t>
            </a:r>
            <a:r>
              <a:rPr spc="105" dirty="0"/>
              <a:t> </a:t>
            </a:r>
            <a:r>
              <a:rPr spc="-10" dirty="0"/>
              <a:t>to</a:t>
            </a:r>
            <a:r>
              <a:rPr spc="100" dirty="0"/>
              <a:t> </a:t>
            </a:r>
            <a:r>
              <a:rPr spc="-45" dirty="0"/>
              <a:t>use</a:t>
            </a:r>
            <a:r>
              <a:rPr spc="105" dirty="0"/>
              <a:t> </a:t>
            </a:r>
            <a:r>
              <a:rPr spc="-35" dirty="0"/>
              <a:t>community</a:t>
            </a:r>
            <a:r>
              <a:rPr spc="105" dirty="0"/>
              <a:t> </a:t>
            </a:r>
            <a:r>
              <a:rPr spc="-25" dirty="0"/>
              <a:t>detection</a:t>
            </a:r>
            <a:r>
              <a:rPr spc="105" dirty="0"/>
              <a:t> </a:t>
            </a:r>
            <a:r>
              <a:rPr spc="-30" dirty="0"/>
              <a:t>algorithms</a:t>
            </a:r>
            <a:r>
              <a:rPr spc="100" dirty="0"/>
              <a:t> </a:t>
            </a:r>
            <a:r>
              <a:rPr spc="-10" dirty="0"/>
              <a:t>to</a:t>
            </a:r>
            <a:r>
              <a:rPr spc="105" dirty="0"/>
              <a:t> </a:t>
            </a:r>
            <a:r>
              <a:rPr spc="-35" dirty="0"/>
              <a:t>determine</a:t>
            </a:r>
            <a:r>
              <a:rPr spc="105" dirty="0"/>
              <a:t> </a:t>
            </a:r>
            <a:r>
              <a:rPr spc="-25" dirty="0"/>
              <a:t>clusters</a:t>
            </a:r>
            <a:r>
              <a:rPr spc="105" dirty="0"/>
              <a:t> </a:t>
            </a:r>
            <a:r>
              <a:rPr spc="-35" dirty="0"/>
              <a:t>in</a:t>
            </a:r>
            <a:r>
              <a:rPr spc="100" dirty="0"/>
              <a:t> </a:t>
            </a:r>
            <a:r>
              <a:rPr spc="-25" dirty="0"/>
              <a:t>the </a:t>
            </a:r>
            <a:r>
              <a:rPr spc="-250" dirty="0"/>
              <a:t> </a:t>
            </a:r>
            <a:r>
              <a:rPr spc="-35" dirty="0"/>
              <a:t>network</a:t>
            </a:r>
            <a:r>
              <a:rPr spc="95" dirty="0"/>
              <a:t> </a:t>
            </a:r>
            <a:r>
              <a:rPr spc="-5" dirty="0"/>
              <a:t>data</a:t>
            </a:r>
            <a:r>
              <a:rPr spc="95" dirty="0"/>
              <a:t> </a:t>
            </a:r>
            <a:r>
              <a:rPr spc="-35" dirty="0"/>
              <a:t>and</a:t>
            </a:r>
            <a:r>
              <a:rPr spc="95" dirty="0"/>
              <a:t> </a:t>
            </a:r>
            <a:r>
              <a:rPr spc="-30" dirty="0"/>
              <a:t>then</a:t>
            </a:r>
            <a:r>
              <a:rPr spc="95" dirty="0"/>
              <a:t> </a:t>
            </a:r>
            <a:r>
              <a:rPr spc="-35" dirty="0"/>
              <a:t>map</a:t>
            </a:r>
            <a:r>
              <a:rPr spc="95" dirty="0"/>
              <a:t> </a:t>
            </a:r>
            <a:r>
              <a:rPr spc="-35" dirty="0"/>
              <a:t>them</a:t>
            </a:r>
            <a:r>
              <a:rPr spc="95" dirty="0"/>
              <a:t> </a:t>
            </a:r>
            <a:r>
              <a:rPr spc="-25" dirty="0"/>
              <a:t>back</a:t>
            </a:r>
            <a:r>
              <a:rPr spc="95" dirty="0"/>
              <a:t> </a:t>
            </a:r>
            <a:r>
              <a:rPr spc="-10" dirty="0"/>
              <a:t>to</a:t>
            </a:r>
            <a:r>
              <a:rPr spc="95" dirty="0"/>
              <a:t> </a:t>
            </a:r>
            <a:r>
              <a:rPr spc="-35" dirty="0"/>
              <a:t>multidimensional</a:t>
            </a:r>
            <a:r>
              <a:rPr spc="95" dirty="0"/>
              <a:t> </a:t>
            </a:r>
            <a:r>
              <a:rPr spc="-5" dirty="0"/>
              <a:t>data.</a:t>
            </a:r>
          </a:p>
        </p:txBody>
      </p:sp>
      <p:sp>
        <p:nvSpPr>
          <p:cNvPr id="5" name="object 5"/>
          <p:cNvSpPr/>
          <p:nvPr/>
        </p:nvSpPr>
        <p:spPr>
          <a:xfrm>
            <a:off x="337972" y="136184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03885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1" name="object 1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46</a:t>
            </a:fld>
            <a:r>
              <a:rPr spc="-25" dirty="0"/>
              <a:t> </a:t>
            </a:r>
            <a:r>
              <a:rPr spc="80" dirty="0"/>
              <a:t>/</a:t>
            </a:r>
            <a:r>
              <a:rPr spc="-25" dirty="0"/>
              <a:t> </a:t>
            </a:r>
            <a:r>
              <a:rPr spc="40" dirty="0"/>
              <a:t>106</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538605" cy="244475"/>
          </a:xfrm>
          <a:prstGeom prst="rect">
            <a:avLst/>
          </a:prstGeom>
        </p:spPr>
        <p:txBody>
          <a:bodyPr vert="horz" wrap="square" lIns="0" tIns="17145" rIns="0" bIns="0" rtlCol="0">
            <a:spAutoFit/>
          </a:bodyPr>
          <a:lstStyle/>
          <a:p>
            <a:pPr marL="12700">
              <a:lnSpc>
                <a:spcPct val="100000"/>
              </a:lnSpc>
              <a:spcBef>
                <a:spcPts val="135"/>
              </a:spcBef>
            </a:pPr>
            <a:r>
              <a:rPr spc="55" dirty="0"/>
              <a:t>Other</a:t>
            </a:r>
            <a:r>
              <a:rPr spc="80" dirty="0"/>
              <a:t> </a:t>
            </a:r>
            <a:r>
              <a:rPr dirty="0"/>
              <a:t>forms</a:t>
            </a:r>
            <a:r>
              <a:rPr spc="85" dirty="0"/>
              <a:t> </a:t>
            </a:r>
            <a:r>
              <a:rPr spc="-40" dirty="0"/>
              <a:t>of</a:t>
            </a:r>
            <a:r>
              <a:rPr spc="80" dirty="0"/>
              <a:t> </a:t>
            </a:r>
            <a:r>
              <a:rPr spc="75" dirty="0"/>
              <a:t>data</a:t>
            </a:r>
          </a:p>
        </p:txBody>
      </p:sp>
      <p:sp>
        <p:nvSpPr>
          <p:cNvPr id="3" name="object 3"/>
          <p:cNvSpPr/>
          <p:nvPr/>
        </p:nvSpPr>
        <p:spPr>
          <a:xfrm>
            <a:off x="337972" y="97308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809521"/>
            <a:ext cx="4746625" cy="1509395"/>
          </a:xfrm>
          <a:prstGeom prst="rect">
            <a:avLst/>
          </a:prstGeom>
        </p:spPr>
        <p:txBody>
          <a:bodyPr vert="horz" wrap="square" lIns="0" tIns="83185" rIns="0" bIns="0" rtlCol="0">
            <a:spAutoFit/>
          </a:bodyPr>
          <a:lstStyle/>
          <a:p>
            <a:pPr marL="12700">
              <a:lnSpc>
                <a:spcPct val="100000"/>
              </a:lnSpc>
              <a:spcBef>
                <a:spcPts val="655"/>
              </a:spcBef>
            </a:pPr>
            <a:r>
              <a:rPr sz="1100" i="1" spc="5" dirty="0">
                <a:latin typeface="Palatino Linotype"/>
                <a:cs typeface="Palatino Linotype"/>
              </a:rPr>
              <a:t>Text</a:t>
            </a:r>
            <a:r>
              <a:rPr sz="1100" i="1" spc="110" dirty="0">
                <a:latin typeface="Palatino Linotype"/>
                <a:cs typeface="Palatino Linotype"/>
              </a:rPr>
              <a:t> </a:t>
            </a:r>
            <a:r>
              <a:rPr sz="1100" i="1" spc="30" dirty="0">
                <a:latin typeface="Palatino Linotype"/>
                <a:cs typeface="Palatino Linotype"/>
              </a:rPr>
              <a:t>data</a:t>
            </a:r>
            <a:r>
              <a:rPr sz="1100" spc="30" dirty="0">
                <a:latin typeface="Georgia"/>
                <a:cs typeface="Georgia"/>
              </a:rPr>
              <a:t>:</a:t>
            </a:r>
            <a:r>
              <a:rPr sz="1100" spc="220" dirty="0">
                <a:latin typeface="Georgia"/>
                <a:cs typeface="Georgia"/>
              </a:rPr>
              <a:t> </a:t>
            </a:r>
            <a:r>
              <a:rPr sz="1100" spc="-30" dirty="0">
                <a:latin typeface="Georgia"/>
                <a:cs typeface="Georgia"/>
              </a:rPr>
              <a:t>can</a:t>
            </a:r>
            <a:r>
              <a:rPr sz="1100" spc="100" dirty="0">
                <a:latin typeface="Georgia"/>
                <a:cs typeface="Georgia"/>
              </a:rPr>
              <a:t> </a:t>
            </a:r>
            <a:r>
              <a:rPr sz="1100" spc="-20" dirty="0">
                <a:latin typeface="Georgia"/>
                <a:cs typeface="Georgia"/>
              </a:rPr>
              <a:t>be</a:t>
            </a:r>
            <a:r>
              <a:rPr sz="1100" spc="100" dirty="0">
                <a:latin typeface="Georgia"/>
                <a:cs typeface="Georgia"/>
              </a:rPr>
              <a:t> </a:t>
            </a:r>
            <a:r>
              <a:rPr sz="1100" spc="-50" dirty="0">
                <a:latin typeface="Georgia"/>
                <a:cs typeface="Georgia"/>
              </a:rPr>
              <a:t>seen</a:t>
            </a:r>
            <a:r>
              <a:rPr sz="1100" spc="100" dirty="0">
                <a:latin typeface="Georgia"/>
                <a:cs typeface="Georgia"/>
              </a:rPr>
              <a:t> </a:t>
            </a:r>
            <a:r>
              <a:rPr sz="1100" spc="-30" dirty="0">
                <a:latin typeface="Georgia"/>
                <a:cs typeface="Georgia"/>
              </a:rPr>
              <a:t>as</a:t>
            </a:r>
            <a:r>
              <a:rPr sz="1100" spc="100" dirty="0">
                <a:latin typeface="Georgia"/>
                <a:cs typeface="Georgia"/>
              </a:rPr>
              <a:t> </a:t>
            </a:r>
            <a:r>
              <a:rPr sz="1100" spc="-30" dirty="0">
                <a:latin typeface="Georgia"/>
                <a:cs typeface="Georgia"/>
              </a:rPr>
              <a:t>discrete</a:t>
            </a:r>
            <a:r>
              <a:rPr sz="1100" spc="100" dirty="0">
                <a:latin typeface="Georgia"/>
                <a:cs typeface="Georgia"/>
              </a:rPr>
              <a:t> </a:t>
            </a:r>
            <a:r>
              <a:rPr sz="1100" spc="-45" dirty="0">
                <a:latin typeface="Georgia"/>
                <a:cs typeface="Georgia"/>
              </a:rPr>
              <a:t>sequences;</a:t>
            </a:r>
            <a:r>
              <a:rPr sz="1100" spc="95" dirty="0">
                <a:latin typeface="Georgia"/>
                <a:cs typeface="Georgia"/>
              </a:rPr>
              <a:t> </a:t>
            </a:r>
            <a:r>
              <a:rPr sz="1100" spc="-40" dirty="0">
                <a:latin typeface="Georgia"/>
                <a:cs typeface="Georgia"/>
              </a:rPr>
              <a:t>each</a:t>
            </a:r>
            <a:r>
              <a:rPr sz="1100" spc="100" dirty="0">
                <a:latin typeface="Georgia"/>
                <a:cs typeface="Georgia"/>
              </a:rPr>
              <a:t> </a:t>
            </a:r>
            <a:r>
              <a:rPr sz="1100" spc="-40" dirty="0">
                <a:latin typeface="Georgia"/>
                <a:cs typeface="Georgia"/>
              </a:rPr>
              <a:t>element</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45" dirty="0">
                <a:latin typeface="Georgia"/>
                <a:cs typeface="Georgia"/>
              </a:rPr>
              <a:t>word</a:t>
            </a:r>
            <a:r>
              <a:rPr sz="1100" spc="95" dirty="0">
                <a:latin typeface="Georgia"/>
                <a:cs typeface="Georgia"/>
              </a:rPr>
              <a:t> </a:t>
            </a:r>
            <a:r>
              <a:rPr sz="1100" spc="-40" dirty="0">
                <a:latin typeface="Georgia"/>
                <a:cs typeface="Georgia"/>
              </a:rPr>
              <a:t>or</a:t>
            </a:r>
            <a:r>
              <a:rPr sz="1100" spc="100" dirty="0">
                <a:latin typeface="Georgia"/>
                <a:cs typeface="Georgia"/>
              </a:rPr>
              <a:t> </a:t>
            </a:r>
            <a:r>
              <a:rPr sz="1100" spc="-30" dirty="0">
                <a:latin typeface="Georgia"/>
                <a:cs typeface="Georgia"/>
              </a:rPr>
              <a:t>token.</a:t>
            </a:r>
            <a:endParaRPr sz="1100">
              <a:latin typeface="Georgia"/>
              <a:cs typeface="Georgia"/>
            </a:endParaRPr>
          </a:p>
          <a:p>
            <a:pPr marL="12700" marR="5080">
              <a:lnSpc>
                <a:spcPts val="1150"/>
              </a:lnSpc>
              <a:spcBef>
                <a:spcPts val="735"/>
              </a:spcBef>
            </a:pPr>
            <a:r>
              <a:rPr sz="1100" i="1" spc="-5" dirty="0">
                <a:latin typeface="Palatino Linotype"/>
                <a:cs typeface="Palatino Linotype"/>
              </a:rPr>
              <a:t>Natural</a:t>
            </a:r>
            <a:r>
              <a:rPr sz="1100" i="1" spc="114" dirty="0">
                <a:latin typeface="Palatino Linotype"/>
                <a:cs typeface="Palatino Linotype"/>
              </a:rPr>
              <a:t> </a:t>
            </a:r>
            <a:r>
              <a:rPr sz="1100" i="1" spc="-5" dirty="0">
                <a:latin typeface="Palatino Linotype"/>
                <a:cs typeface="Palatino Linotype"/>
              </a:rPr>
              <a:t>language</a:t>
            </a:r>
            <a:r>
              <a:rPr sz="1100" i="1" spc="114" dirty="0">
                <a:latin typeface="Palatino Linotype"/>
                <a:cs typeface="Palatino Linotype"/>
              </a:rPr>
              <a:t> </a:t>
            </a:r>
            <a:r>
              <a:rPr sz="1100" i="1" spc="30" dirty="0">
                <a:latin typeface="Palatino Linotype"/>
                <a:cs typeface="Palatino Linotype"/>
              </a:rPr>
              <a:t>data</a:t>
            </a:r>
            <a:r>
              <a:rPr sz="1100" spc="30" dirty="0">
                <a:latin typeface="Georgia"/>
                <a:cs typeface="Georgia"/>
              </a:rPr>
              <a:t>:</a:t>
            </a:r>
            <a:r>
              <a:rPr sz="1100" spc="225" dirty="0">
                <a:latin typeface="Georgia"/>
                <a:cs typeface="Georgia"/>
              </a:rPr>
              <a:t> </a:t>
            </a:r>
            <a:r>
              <a:rPr sz="1100" spc="-30" dirty="0">
                <a:latin typeface="Georgia"/>
                <a:cs typeface="Georgia"/>
              </a:rPr>
              <a:t>can</a:t>
            </a:r>
            <a:r>
              <a:rPr sz="1100" spc="105" dirty="0">
                <a:latin typeface="Georgia"/>
                <a:cs typeface="Georgia"/>
              </a:rPr>
              <a:t> </a:t>
            </a:r>
            <a:r>
              <a:rPr sz="1100" spc="-20" dirty="0">
                <a:latin typeface="Georgia"/>
                <a:cs typeface="Georgia"/>
              </a:rPr>
              <a:t>be</a:t>
            </a:r>
            <a:r>
              <a:rPr sz="1100" spc="100" dirty="0">
                <a:latin typeface="Georgia"/>
                <a:cs typeface="Georgia"/>
              </a:rPr>
              <a:t> </a:t>
            </a:r>
            <a:r>
              <a:rPr sz="1100" spc="-50" dirty="0">
                <a:latin typeface="Georgia"/>
                <a:cs typeface="Georgia"/>
              </a:rPr>
              <a:t>seen</a:t>
            </a:r>
            <a:r>
              <a:rPr sz="1100" spc="105" dirty="0">
                <a:latin typeface="Georgia"/>
                <a:cs typeface="Georgia"/>
              </a:rPr>
              <a:t> </a:t>
            </a:r>
            <a:r>
              <a:rPr sz="1100" spc="-30" dirty="0">
                <a:latin typeface="Georgia"/>
                <a:cs typeface="Georgia"/>
              </a:rPr>
              <a:t>as</a:t>
            </a:r>
            <a:r>
              <a:rPr sz="1100" spc="100" dirty="0">
                <a:latin typeface="Georgia"/>
                <a:cs typeface="Georgia"/>
              </a:rPr>
              <a:t> </a:t>
            </a:r>
            <a:r>
              <a:rPr sz="1100" spc="-30" dirty="0">
                <a:latin typeface="Georgia"/>
                <a:cs typeface="Georgia"/>
              </a:rPr>
              <a:t>discrete</a:t>
            </a:r>
            <a:r>
              <a:rPr sz="1100" spc="100" dirty="0">
                <a:latin typeface="Georgia"/>
                <a:cs typeface="Georgia"/>
              </a:rPr>
              <a:t> </a:t>
            </a:r>
            <a:r>
              <a:rPr sz="1100" spc="-45" dirty="0">
                <a:latin typeface="Georgia"/>
                <a:cs typeface="Georgia"/>
              </a:rPr>
              <a:t>sequences;</a:t>
            </a:r>
            <a:r>
              <a:rPr sz="1100" spc="105" dirty="0">
                <a:latin typeface="Georgia"/>
                <a:cs typeface="Georgia"/>
              </a:rPr>
              <a:t> </a:t>
            </a:r>
            <a:r>
              <a:rPr sz="1100" spc="-40" dirty="0">
                <a:latin typeface="Georgia"/>
                <a:cs typeface="Georgia"/>
              </a:rPr>
              <a:t>each</a:t>
            </a:r>
            <a:r>
              <a:rPr sz="1100" spc="100" dirty="0">
                <a:latin typeface="Georgia"/>
                <a:cs typeface="Georgia"/>
              </a:rPr>
              <a:t> </a:t>
            </a:r>
            <a:r>
              <a:rPr sz="1100" spc="-40" dirty="0">
                <a:latin typeface="Georgia"/>
                <a:cs typeface="Georgia"/>
              </a:rPr>
              <a:t>element</a:t>
            </a:r>
            <a:r>
              <a:rPr sz="1100" spc="100" dirty="0">
                <a:latin typeface="Georgia"/>
                <a:cs typeface="Georgia"/>
              </a:rPr>
              <a:t> </a:t>
            </a:r>
            <a:r>
              <a:rPr sz="1100" spc="-30" dirty="0">
                <a:latin typeface="Georgia"/>
                <a:cs typeface="Georgia"/>
              </a:rPr>
              <a:t>can</a:t>
            </a:r>
            <a:r>
              <a:rPr sz="1100" spc="105" dirty="0">
                <a:latin typeface="Georgia"/>
                <a:cs typeface="Georgia"/>
              </a:rPr>
              <a:t> </a:t>
            </a:r>
            <a:r>
              <a:rPr sz="1100" spc="-20" dirty="0">
                <a:latin typeface="Georgia"/>
                <a:cs typeface="Georgia"/>
              </a:rPr>
              <a:t>be </a:t>
            </a:r>
            <a:r>
              <a:rPr sz="1100" spc="-250" dirty="0">
                <a:latin typeface="Georgia"/>
                <a:cs typeface="Georgia"/>
              </a:rPr>
              <a:t> </a:t>
            </a:r>
            <a:r>
              <a:rPr sz="1100" spc="-20" dirty="0">
                <a:latin typeface="Georgia"/>
                <a:cs typeface="Georgia"/>
              </a:rPr>
              <a:t>character,</a:t>
            </a:r>
            <a:r>
              <a:rPr sz="1100" spc="90" dirty="0">
                <a:latin typeface="Georgia"/>
                <a:cs typeface="Georgia"/>
              </a:rPr>
              <a:t> </a:t>
            </a:r>
            <a:r>
              <a:rPr sz="1100" spc="-30" dirty="0">
                <a:latin typeface="Georgia"/>
                <a:cs typeface="Georgia"/>
              </a:rPr>
              <a:t>token,</a:t>
            </a:r>
            <a:r>
              <a:rPr sz="1100" spc="95" dirty="0">
                <a:latin typeface="Georgia"/>
                <a:cs typeface="Georgia"/>
              </a:rPr>
              <a:t> </a:t>
            </a:r>
            <a:r>
              <a:rPr sz="1100" spc="-35" dirty="0">
                <a:latin typeface="Georgia"/>
                <a:cs typeface="Georgia"/>
              </a:rPr>
              <a:t>word,</a:t>
            </a:r>
            <a:r>
              <a:rPr sz="1100" spc="95" dirty="0">
                <a:latin typeface="Georgia"/>
                <a:cs typeface="Georgia"/>
              </a:rPr>
              <a:t> </a:t>
            </a:r>
            <a:r>
              <a:rPr sz="1100" spc="-30" dirty="0">
                <a:latin typeface="Georgia"/>
                <a:cs typeface="Georgia"/>
              </a:rPr>
              <a:t>phrase,</a:t>
            </a:r>
            <a:r>
              <a:rPr sz="1100" spc="95" dirty="0">
                <a:latin typeface="Georgia"/>
                <a:cs typeface="Georgia"/>
              </a:rPr>
              <a:t> </a:t>
            </a:r>
            <a:r>
              <a:rPr sz="1100" spc="-40" dirty="0">
                <a:latin typeface="Georgia"/>
                <a:cs typeface="Georgia"/>
              </a:rPr>
              <a:t>sentence,</a:t>
            </a:r>
            <a:r>
              <a:rPr sz="1100" spc="95" dirty="0">
                <a:latin typeface="Georgia"/>
                <a:cs typeface="Georgia"/>
              </a:rPr>
              <a:t> </a:t>
            </a:r>
            <a:r>
              <a:rPr sz="1100" spc="-20" dirty="0">
                <a:latin typeface="Georgia"/>
                <a:cs typeface="Georgia"/>
              </a:rPr>
              <a:t>paragraph.</a:t>
            </a:r>
            <a:endParaRPr sz="1100">
              <a:latin typeface="Georgia"/>
              <a:cs typeface="Georgia"/>
            </a:endParaRPr>
          </a:p>
          <a:p>
            <a:pPr marL="12700">
              <a:lnSpc>
                <a:spcPct val="100000"/>
              </a:lnSpc>
              <a:spcBef>
                <a:spcPts val="550"/>
              </a:spcBef>
            </a:pPr>
            <a:r>
              <a:rPr sz="1100" i="1" dirty="0">
                <a:latin typeface="Palatino Linotype"/>
                <a:cs typeface="Palatino Linotype"/>
              </a:rPr>
              <a:t>Speech</a:t>
            </a:r>
            <a:r>
              <a:rPr sz="1100" i="1" spc="114" dirty="0">
                <a:latin typeface="Palatino Linotype"/>
                <a:cs typeface="Palatino Linotype"/>
              </a:rPr>
              <a:t> </a:t>
            </a:r>
            <a:r>
              <a:rPr sz="1100" i="1" spc="30" dirty="0">
                <a:latin typeface="Palatino Linotype"/>
                <a:cs typeface="Palatino Linotype"/>
              </a:rPr>
              <a:t>data</a:t>
            </a:r>
            <a:r>
              <a:rPr sz="1100" spc="30" dirty="0">
                <a:latin typeface="Georgia"/>
                <a:cs typeface="Georgia"/>
              </a:rPr>
              <a:t>:</a:t>
            </a:r>
            <a:r>
              <a:rPr sz="1100" spc="225" dirty="0">
                <a:latin typeface="Georgia"/>
                <a:cs typeface="Georgia"/>
              </a:rPr>
              <a:t> </a:t>
            </a:r>
            <a:r>
              <a:rPr sz="1100" spc="-30" dirty="0">
                <a:latin typeface="Georgia"/>
                <a:cs typeface="Georgia"/>
              </a:rPr>
              <a:t>can</a:t>
            </a:r>
            <a:r>
              <a:rPr sz="1100" spc="105" dirty="0">
                <a:latin typeface="Georgia"/>
                <a:cs typeface="Georgia"/>
              </a:rPr>
              <a:t> </a:t>
            </a:r>
            <a:r>
              <a:rPr sz="1100" spc="-20" dirty="0">
                <a:latin typeface="Georgia"/>
                <a:cs typeface="Georgia"/>
              </a:rPr>
              <a:t>be</a:t>
            </a:r>
            <a:r>
              <a:rPr sz="1100" spc="100" dirty="0">
                <a:latin typeface="Georgia"/>
                <a:cs typeface="Georgia"/>
              </a:rPr>
              <a:t> </a:t>
            </a:r>
            <a:r>
              <a:rPr sz="1100" spc="-50" dirty="0">
                <a:latin typeface="Georgia"/>
                <a:cs typeface="Georgia"/>
              </a:rPr>
              <a:t>seen</a:t>
            </a:r>
            <a:r>
              <a:rPr sz="1100" spc="105" dirty="0">
                <a:latin typeface="Georgia"/>
                <a:cs typeface="Georgia"/>
              </a:rPr>
              <a:t> </a:t>
            </a:r>
            <a:r>
              <a:rPr sz="1100" spc="-30" dirty="0">
                <a:latin typeface="Georgia"/>
                <a:cs typeface="Georgia"/>
              </a:rPr>
              <a:t>as</a:t>
            </a:r>
            <a:r>
              <a:rPr sz="1100" spc="100" dirty="0">
                <a:latin typeface="Georgia"/>
                <a:cs typeface="Georgia"/>
              </a:rPr>
              <a:t> </a:t>
            </a:r>
            <a:r>
              <a:rPr sz="1100" spc="-30" dirty="0">
                <a:latin typeface="Georgia"/>
                <a:cs typeface="Georgia"/>
              </a:rPr>
              <a:t>discrete</a:t>
            </a:r>
            <a:r>
              <a:rPr sz="1100" spc="100" dirty="0">
                <a:latin typeface="Georgia"/>
                <a:cs typeface="Georgia"/>
              </a:rPr>
              <a:t> </a:t>
            </a:r>
            <a:r>
              <a:rPr sz="1100" spc="-45" dirty="0">
                <a:latin typeface="Georgia"/>
                <a:cs typeface="Georgia"/>
              </a:rPr>
              <a:t>sequences</a:t>
            </a:r>
            <a:r>
              <a:rPr sz="1100" spc="105" dirty="0">
                <a:latin typeface="Georgia"/>
                <a:cs typeface="Georgia"/>
              </a:rPr>
              <a:t> </a:t>
            </a:r>
            <a:r>
              <a:rPr sz="1100" spc="-40" dirty="0">
                <a:latin typeface="Georgia"/>
                <a:cs typeface="Georgia"/>
              </a:rPr>
              <a:t>or</a:t>
            </a:r>
            <a:r>
              <a:rPr sz="1100" spc="100" dirty="0">
                <a:latin typeface="Georgia"/>
                <a:cs typeface="Georgia"/>
              </a:rPr>
              <a:t> </a:t>
            </a:r>
            <a:r>
              <a:rPr sz="1100" spc="-55" dirty="0">
                <a:latin typeface="Georgia"/>
                <a:cs typeface="Georgia"/>
              </a:rPr>
              <a:t>time–series</a:t>
            </a:r>
            <a:r>
              <a:rPr sz="1100" spc="105" dirty="0">
                <a:latin typeface="Georgia"/>
                <a:cs typeface="Georgia"/>
              </a:rPr>
              <a:t> </a:t>
            </a:r>
            <a:r>
              <a:rPr sz="1100" spc="-10" dirty="0">
                <a:latin typeface="Georgia"/>
                <a:cs typeface="Georgia"/>
              </a:rPr>
              <a:t>data.</a:t>
            </a:r>
            <a:endParaRPr sz="1100">
              <a:latin typeface="Georgia"/>
              <a:cs typeface="Georgia"/>
            </a:endParaRPr>
          </a:p>
          <a:p>
            <a:pPr marL="12700">
              <a:lnSpc>
                <a:spcPct val="100000"/>
              </a:lnSpc>
              <a:spcBef>
                <a:spcPts val="555"/>
              </a:spcBef>
            </a:pPr>
            <a:r>
              <a:rPr sz="1100" i="1" spc="30" dirty="0">
                <a:latin typeface="Palatino Linotype"/>
                <a:cs typeface="Palatino Linotype"/>
              </a:rPr>
              <a:t>Image</a:t>
            </a:r>
            <a:r>
              <a:rPr sz="1100" i="1" spc="105" dirty="0">
                <a:latin typeface="Palatino Linotype"/>
                <a:cs typeface="Palatino Linotype"/>
              </a:rPr>
              <a:t> </a:t>
            </a:r>
            <a:r>
              <a:rPr sz="1100" i="1" spc="30" dirty="0">
                <a:latin typeface="Palatino Linotype"/>
                <a:cs typeface="Palatino Linotype"/>
              </a:rPr>
              <a:t>data</a:t>
            </a:r>
            <a:r>
              <a:rPr sz="1100" spc="30" dirty="0">
                <a:latin typeface="Georgia"/>
                <a:cs typeface="Georgia"/>
              </a:rPr>
              <a:t>:</a:t>
            </a:r>
            <a:r>
              <a:rPr sz="1100" spc="215" dirty="0">
                <a:latin typeface="Georgia"/>
                <a:cs typeface="Georgia"/>
              </a:rPr>
              <a:t> </a:t>
            </a:r>
            <a:r>
              <a:rPr sz="1100" spc="-30" dirty="0">
                <a:latin typeface="Georgia"/>
                <a:cs typeface="Georgia"/>
              </a:rPr>
              <a:t>can</a:t>
            </a:r>
            <a:r>
              <a:rPr sz="1100" spc="90" dirty="0">
                <a:latin typeface="Georgia"/>
                <a:cs typeface="Georgia"/>
              </a:rPr>
              <a:t> </a:t>
            </a:r>
            <a:r>
              <a:rPr sz="1100" spc="-20" dirty="0">
                <a:latin typeface="Georgia"/>
                <a:cs typeface="Georgia"/>
              </a:rPr>
              <a:t>be</a:t>
            </a:r>
            <a:r>
              <a:rPr sz="1100" spc="95" dirty="0">
                <a:latin typeface="Georgia"/>
                <a:cs typeface="Georgia"/>
              </a:rPr>
              <a:t> </a:t>
            </a:r>
            <a:r>
              <a:rPr sz="1100" spc="-50" dirty="0">
                <a:latin typeface="Georgia"/>
                <a:cs typeface="Georgia"/>
              </a:rPr>
              <a:t>seen</a:t>
            </a:r>
            <a:r>
              <a:rPr sz="1100" spc="90" dirty="0">
                <a:latin typeface="Georgia"/>
                <a:cs typeface="Georgia"/>
              </a:rPr>
              <a:t> </a:t>
            </a:r>
            <a:r>
              <a:rPr sz="1100" spc="-30" dirty="0">
                <a:latin typeface="Georgia"/>
                <a:cs typeface="Georgia"/>
              </a:rPr>
              <a:t>as</a:t>
            </a:r>
            <a:r>
              <a:rPr sz="1100" spc="95" dirty="0">
                <a:latin typeface="Georgia"/>
                <a:cs typeface="Georgia"/>
              </a:rPr>
              <a:t> </a:t>
            </a:r>
            <a:r>
              <a:rPr sz="1100" spc="-15" dirty="0">
                <a:latin typeface="Georgia"/>
                <a:cs typeface="Georgia"/>
              </a:rPr>
              <a:t>spatial</a:t>
            </a:r>
            <a:r>
              <a:rPr sz="1100" spc="95" dirty="0">
                <a:latin typeface="Georgia"/>
                <a:cs typeface="Georgia"/>
              </a:rPr>
              <a:t> </a:t>
            </a:r>
            <a:r>
              <a:rPr sz="1100" spc="-5" dirty="0">
                <a:latin typeface="Georgia"/>
                <a:cs typeface="Georgia"/>
              </a:rPr>
              <a:t>data.</a:t>
            </a:r>
            <a:endParaRPr sz="1100">
              <a:latin typeface="Georgia"/>
              <a:cs typeface="Georgia"/>
            </a:endParaRPr>
          </a:p>
          <a:p>
            <a:pPr marL="12700" marR="79375">
              <a:lnSpc>
                <a:spcPts val="1150"/>
              </a:lnSpc>
              <a:spcBef>
                <a:spcPts val="735"/>
              </a:spcBef>
            </a:pPr>
            <a:r>
              <a:rPr sz="1100" i="1" spc="35" dirty="0">
                <a:latin typeface="Palatino Linotype"/>
                <a:cs typeface="Palatino Linotype"/>
              </a:rPr>
              <a:t>Video</a:t>
            </a:r>
            <a:r>
              <a:rPr sz="1100" i="1" spc="114" dirty="0">
                <a:latin typeface="Palatino Linotype"/>
                <a:cs typeface="Palatino Linotype"/>
              </a:rPr>
              <a:t> </a:t>
            </a:r>
            <a:r>
              <a:rPr sz="1100" i="1" spc="30" dirty="0">
                <a:latin typeface="Palatino Linotype"/>
                <a:cs typeface="Palatino Linotype"/>
              </a:rPr>
              <a:t>data</a:t>
            </a:r>
            <a:r>
              <a:rPr sz="1100" spc="30" dirty="0">
                <a:latin typeface="Georgia"/>
                <a:cs typeface="Georgia"/>
              </a:rPr>
              <a:t>:</a:t>
            </a:r>
            <a:r>
              <a:rPr sz="1100" spc="225" dirty="0">
                <a:latin typeface="Georgia"/>
                <a:cs typeface="Georgia"/>
              </a:rPr>
              <a:t> </a:t>
            </a:r>
            <a:r>
              <a:rPr sz="1100" spc="-30" dirty="0">
                <a:latin typeface="Georgia"/>
                <a:cs typeface="Georgia"/>
              </a:rPr>
              <a:t>can</a:t>
            </a:r>
            <a:r>
              <a:rPr sz="1100" spc="105" dirty="0">
                <a:latin typeface="Georgia"/>
                <a:cs typeface="Georgia"/>
              </a:rPr>
              <a:t> </a:t>
            </a:r>
            <a:r>
              <a:rPr sz="1100" spc="-20" dirty="0">
                <a:latin typeface="Georgia"/>
                <a:cs typeface="Georgia"/>
              </a:rPr>
              <a:t>be</a:t>
            </a:r>
            <a:r>
              <a:rPr sz="1100" spc="100" dirty="0">
                <a:latin typeface="Georgia"/>
                <a:cs typeface="Georgia"/>
              </a:rPr>
              <a:t> </a:t>
            </a:r>
            <a:r>
              <a:rPr sz="1100" spc="-50" dirty="0">
                <a:latin typeface="Georgia"/>
                <a:cs typeface="Georgia"/>
              </a:rPr>
              <a:t>seen</a:t>
            </a:r>
            <a:r>
              <a:rPr sz="1100" spc="105" dirty="0">
                <a:latin typeface="Georgia"/>
                <a:cs typeface="Georgia"/>
              </a:rPr>
              <a:t> </a:t>
            </a:r>
            <a:r>
              <a:rPr sz="1100" spc="-30" dirty="0">
                <a:latin typeface="Georgia"/>
                <a:cs typeface="Georgia"/>
              </a:rPr>
              <a:t>as</a:t>
            </a:r>
            <a:r>
              <a:rPr sz="1100" spc="100" dirty="0">
                <a:latin typeface="Georgia"/>
                <a:cs typeface="Georgia"/>
              </a:rPr>
              <a:t> </a:t>
            </a:r>
            <a:r>
              <a:rPr sz="1100" spc="-30" dirty="0">
                <a:latin typeface="Georgia"/>
                <a:cs typeface="Georgia"/>
              </a:rPr>
              <a:t>discrete</a:t>
            </a:r>
            <a:r>
              <a:rPr sz="1100" spc="105" dirty="0">
                <a:latin typeface="Georgia"/>
                <a:cs typeface="Georgia"/>
              </a:rPr>
              <a:t> </a:t>
            </a:r>
            <a:r>
              <a:rPr sz="1100" spc="-45" dirty="0">
                <a:latin typeface="Georgia"/>
                <a:cs typeface="Georgia"/>
              </a:rPr>
              <a:t>sequences</a:t>
            </a:r>
            <a:r>
              <a:rPr sz="1100" spc="100" dirty="0">
                <a:latin typeface="Georgia"/>
                <a:cs typeface="Georgia"/>
              </a:rPr>
              <a:t> </a:t>
            </a:r>
            <a:r>
              <a:rPr sz="1100" spc="-40" dirty="0">
                <a:latin typeface="Georgia"/>
                <a:cs typeface="Georgia"/>
              </a:rPr>
              <a:t>or</a:t>
            </a:r>
            <a:r>
              <a:rPr sz="1100" spc="105" dirty="0">
                <a:latin typeface="Georgia"/>
                <a:cs typeface="Georgia"/>
              </a:rPr>
              <a:t> </a:t>
            </a:r>
            <a:r>
              <a:rPr sz="1100" spc="-55" dirty="0">
                <a:latin typeface="Georgia"/>
                <a:cs typeface="Georgia"/>
              </a:rPr>
              <a:t>time–series</a:t>
            </a:r>
            <a:r>
              <a:rPr sz="1100" spc="100" dirty="0">
                <a:latin typeface="Georgia"/>
                <a:cs typeface="Georgia"/>
              </a:rPr>
              <a:t> </a:t>
            </a:r>
            <a:r>
              <a:rPr sz="1100" spc="-10" dirty="0">
                <a:latin typeface="Georgia"/>
                <a:cs typeface="Georgia"/>
              </a:rPr>
              <a:t>data</a:t>
            </a:r>
            <a:r>
              <a:rPr sz="1100" spc="105" dirty="0">
                <a:latin typeface="Georgia"/>
                <a:cs typeface="Georgia"/>
              </a:rPr>
              <a:t> </a:t>
            </a:r>
            <a:r>
              <a:rPr sz="1100" spc="-40" dirty="0">
                <a:latin typeface="Georgia"/>
                <a:cs typeface="Georgia"/>
              </a:rPr>
              <a:t>where</a:t>
            </a:r>
            <a:r>
              <a:rPr sz="1100" spc="100" dirty="0">
                <a:latin typeface="Georgia"/>
                <a:cs typeface="Georgia"/>
              </a:rPr>
              <a:t> </a:t>
            </a:r>
            <a:r>
              <a:rPr sz="1100" spc="-40" dirty="0">
                <a:latin typeface="Georgia"/>
                <a:cs typeface="Georgia"/>
              </a:rPr>
              <a:t>each </a:t>
            </a:r>
            <a:r>
              <a:rPr sz="1100" spc="-250" dirty="0">
                <a:latin typeface="Georgia"/>
                <a:cs typeface="Georgia"/>
              </a:rPr>
              <a:t> </a:t>
            </a:r>
            <a:r>
              <a:rPr sz="1100" spc="-40" dirty="0">
                <a:latin typeface="Georgia"/>
                <a:cs typeface="Georgia"/>
              </a:rPr>
              <a:t>element</a:t>
            </a:r>
            <a:r>
              <a:rPr sz="1100" spc="90" dirty="0">
                <a:latin typeface="Georgia"/>
                <a:cs typeface="Georgia"/>
              </a:rPr>
              <a:t> </a:t>
            </a:r>
            <a:r>
              <a:rPr sz="1100" spc="-35" dirty="0">
                <a:latin typeface="Georgia"/>
                <a:cs typeface="Georgia"/>
              </a:rPr>
              <a:t>is</a:t>
            </a:r>
            <a:r>
              <a:rPr sz="1100" spc="95" dirty="0">
                <a:latin typeface="Georgia"/>
                <a:cs typeface="Georgia"/>
              </a:rPr>
              <a:t> </a:t>
            </a:r>
            <a:r>
              <a:rPr sz="1100" spc="-15" dirty="0">
                <a:latin typeface="Georgia"/>
                <a:cs typeface="Georgia"/>
              </a:rPr>
              <a:t>a</a:t>
            </a:r>
            <a:r>
              <a:rPr sz="1100" spc="95" dirty="0">
                <a:latin typeface="Georgia"/>
                <a:cs typeface="Georgia"/>
              </a:rPr>
              <a:t> </a:t>
            </a:r>
            <a:r>
              <a:rPr sz="1100" spc="-30" dirty="0">
                <a:latin typeface="Georgia"/>
                <a:cs typeface="Georgia"/>
              </a:rPr>
              <a:t>frame.</a:t>
            </a:r>
            <a:endParaRPr sz="1100">
              <a:latin typeface="Georgia"/>
              <a:cs typeface="Georgia"/>
            </a:endParaRPr>
          </a:p>
        </p:txBody>
      </p:sp>
      <p:sp>
        <p:nvSpPr>
          <p:cNvPr id="5" name="object 5"/>
          <p:cNvSpPr/>
          <p:nvPr/>
        </p:nvSpPr>
        <p:spPr>
          <a:xfrm>
            <a:off x="337972" y="121130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59578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83400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07222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47</a:t>
            </a:fld>
            <a:r>
              <a:rPr spc="-25" dirty="0"/>
              <a:t> </a:t>
            </a:r>
            <a:r>
              <a:rPr spc="80" dirty="0"/>
              <a:t>/</a:t>
            </a:r>
            <a:r>
              <a:rPr spc="-25" dirty="0"/>
              <a:t> </a:t>
            </a:r>
            <a:r>
              <a:rPr spc="40" dirty="0"/>
              <a:t>106</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latin typeface="Georgia"/>
                <a:cs typeface="Georgia"/>
                <a:hlinkClick r:id="rId7" action="ppaction://hlinksldjump"/>
              </a:rPr>
              <a:t>Descriptive</a:t>
            </a:r>
            <a:r>
              <a:rPr sz="1100" spc="-20" dirty="0">
                <a:latin typeface="Georgia"/>
                <a:cs typeface="Georgia"/>
                <a:hlinkClick r:id="rId7" action="ppaction://hlinksldjump"/>
              </a:rPr>
              <a:t> </a:t>
            </a:r>
            <a:r>
              <a:rPr sz="1100" spc="-10" dirty="0">
                <a:latin typeface="Georgia"/>
                <a:cs typeface="Georgia"/>
                <a:hlinkClick r:id="rId7" action="ppaction://hlinksldjump"/>
              </a:rPr>
              <a:t>statistics </a:t>
            </a:r>
            <a:r>
              <a:rPr sz="1100" spc="-40" dirty="0">
                <a:latin typeface="Georgia"/>
                <a:cs typeface="Georgia"/>
                <a:hlinkClick r:id="rId7" action="ppaction://hlinksldjump"/>
              </a:rPr>
              <a:t>of</a:t>
            </a:r>
            <a:r>
              <a:rPr sz="1100" spc="-35" dirty="0">
                <a:latin typeface="Georgia"/>
                <a:cs typeface="Georgia"/>
                <a:hlinkClick r:id="rId7" action="ppaction://hlinksldjump"/>
              </a:rPr>
              <a:t> </a:t>
            </a:r>
            <a:r>
              <a:rPr sz="1100" spc="-5" dirty="0">
                <a:latin typeface="Georgia"/>
                <a:cs typeface="Georgia"/>
                <a:hlinkClick r:id="rId7" action="ppaction://hlinksldjump"/>
              </a:rPr>
              <a:t>data </a:t>
            </a:r>
            <a:r>
              <a:rPr sz="1100" dirty="0">
                <a:latin typeface="Georgia"/>
                <a:cs typeface="Georgia"/>
              </a:rPr>
              <a:t> </a:t>
            </a:r>
            <a:r>
              <a:rPr sz="900" spc="-15" dirty="0">
                <a:latin typeface="Georgia"/>
                <a:cs typeface="Georgia"/>
                <a:hlinkClick r:id="rId8" action="ppaction://hlinksldjump"/>
              </a:rPr>
              <a:t>Measuring</a:t>
            </a:r>
            <a:r>
              <a:rPr sz="900" spc="-10" dirty="0">
                <a:latin typeface="Georgia"/>
                <a:cs typeface="Georgia"/>
                <a:hlinkClick r:id="rId8" action="ppaction://hlinksldjump"/>
              </a:rPr>
              <a:t> </a:t>
            </a:r>
            <a:r>
              <a:rPr sz="900" dirty="0">
                <a:latin typeface="Georgia"/>
                <a:cs typeface="Georgia"/>
                <a:hlinkClick r:id="rId8" action="ppaction://hlinksldjump"/>
              </a:rPr>
              <a:t>the </a:t>
            </a:r>
            <a:r>
              <a:rPr sz="900" spc="-10" dirty="0">
                <a:latin typeface="Georgia"/>
                <a:cs typeface="Georgia"/>
                <a:hlinkClick r:id="rId8" action="ppaction://hlinksldjump"/>
              </a:rPr>
              <a:t>central</a:t>
            </a:r>
            <a:r>
              <a:rPr sz="900" spc="-5" dirty="0">
                <a:latin typeface="Georgia"/>
                <a:cs typeface="Georgia"/>
                <a:hlinkClick r:id="rId8" action="ppaction://hlinksldjump"/>
              </a:rPr>
              <a:t> tendency </a:t>
            </a:r>
            <a:r>
              <a:rPr sz="900" spc="-25" dirty="0">
                <a:latin typeface="Georgia"/>
                <a:cs typeface="Georgia"/>
                <a:hlinkClick r:id="rId8" action="ppaction://hlinksldjump"/>
              </a:rPr>
              <a:t>of</a:t>
            </a:r>
            <a:r>
              <a:rPr sz="900" spc="-20" dirty="0">
                <a:latin typeface="Georgia"/>
                <a:cs typeface="Georgia"/>
                <a:hlinkClick r:id="rId8" action="ppaction://hlinksldjump"/>
              </a:rPr>
              <a:t> </a:t>
            </a:r>
            <a:r>
              <a:rPr sz="900" spc="5" dirty="0">
                <a:latin typeface="Georgia"/>
                <a:cs typeface="Georgia"/>
                <a:hlinkClick r:id="rId8" action="ppaction://hlinksldjump"/>
              </a:rPr>
              <a:t>data </a:t>
            </a:r>
            <a:r>
              <a:rPr sz="900" spc="-204" dirty="0">
                <a:latin typeface="Georgia"/>
                <a:cs typeface="Georgia"/>
              </a:rPr>
              <a:t> </a:t>
            </a:r>
            <a:r>
              <a:rPr sz="900" spc="-15" dirty="0">
                <a:latin typeface="Georgia"/>
                <a:cs typeface="Georgia"/>
                <a:hlinkClick r:id="rId9" action="ppaction://hlinksldjump"/>
              </a:rPr>
              <a:t>Measuring</a:t>
            </a:r>
            <a:r>
              <a:rPr sz="900" spc="85" dirty="0">
                <a:latin typeface="Georgia"/>
                <a:cs typeface="Georgia"/>
                <a:hlinkClick r:id="rId9" action="ppaction://hlinksldjump"/>
              </a:rPr>
              <a:t> </a:t>
            </a:r>
            <a:r>
              <a:rPr sz="900" dirty="0">
                <a:latin typeface="Georgia"/>
                <a:cs typeface="Georgia"/>
                <a:hlinkClick r:id="rId9" action="ppaction://hlinksldjump"/>
              </a:rPr>
              <a:t>the</a:t>
            </a:r>
            <a:r>
              <a:rPr sz="900" spc="80" dirty="0">
                <a:latin typeface="Georgia"/>
                <a:cs typeface="Georgia"/>
                <a:hlinkClick r:id="rId9" action="ppaction://hlinksldjump"/>
              </a:rPr>
              <a:t> </a:t>
            </a:r>
            <a:r>
              <a:rPr sz="900" spc="-15" dirty="0">
                <a:latin typeface="Georgia"/>
                <a:cs typeface="Georgia"/>
                <a:hlinkClick r:id="rId9" action="ppaction://hlinksldjump"/>
              </a:rPr>
              <a:t>dispersion</a:t>
            </a:r>
            <a:r>
              <a:rPr sz="900" spc="85" dirty="0">
                <a:latin typeface="Georgia"/>
                <a:cs typeface="Georgia"/>
                <a:hlinkClick r:id="rId9" action="ppaction://hlinksldjump"/>
              </a:rPr>
              <a:t> </a:t>
            </a:r>
            <a:r>
              <a:rPr sz="900" spc="-25" dirty="0">
                <a:latin typeface="Georgia"/>
                <a:cs typeface="Georgia"/>
                <a:hlinkClick r:id="rId9" action="ppaction://hlinksldjump"/>
              </a:rPr>
              <a:t>of</a:t>
            </a:r>
            <a:r>
              <a:rPr sz="900" spc="85" dirty="0">
                <a:latin typeface="Georgia"/>
                <a:cs typeface="Georgia"/>
                <a:hlinkClick r:id="rId9" action="ppaction://hlinksldjump"/>
              </a:rPr>
              <a:t> </a:t>
            </a:r>
            <a:r>
              <a:rPr sz="900" spc="5" dirty="0">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solidFill>
                  <a:srgbClr val="CCCCCC"/>
                </a:solidFill>
                <a:latin typeface="Georgia"/>
                <a:cs typeface="Georgia"/>
                <a:hlinkClick r:id="rId10" action="ppaction://hlinksldjump"/>
              </a:rPr>
              <a:t>Relationships</a:t>
            </a:r>
            <a:r>
              <a:rPr sz="1100" spc="70" dirty="0">
                <a:solidFill>
                  <a:srgbClr val="CCCCCC"/>
                </a:solidFill>
                <a:latin typeface="Georgia"/>
                <a:cs typeface="Georgia"/>
                <a:hlinkClick r:id="rId10" action="ppaction://hlinksldjump"/>
              </a:rPr>
              <a:t> </a:t>
            </a:r>
            <a:r>
              <a:rPr sz="1100" spc="-35" dirty="0">
                <a:solidFill>
                  <a:srgbClr val="CCCCCC"/>
                </a:solidFill>
                <a:latin typeface="Georgia"/>
                <a:cs typeface="Georgia"/>
                <a:hlinkClick r:id="rId10" action="ppaction://hlinksldjump"/>
              </a:rPr>
              <a:t>in</a:t>
            </a:r>
            <a:r>
              <a:rPr sz="1100" spc="75" dirty="0">
                <a:solidFill>
                  <a:srgbClr val="CCCCCC"/>
                </a:solidFill>
                <a:latin typeface="Georgia"/>
                <a:cs typeface="Georgia"/>
                <a:hlinkClick r:id="rId10" action="ppaction://hlinksldjump"/>
              </a:rPr>
              <a:t> </a:t>
            </a:r>
            <a:r>
              <a:rPr sz="1100" spc="-5" dirty="0">
                <a:solidFill>
                  <a:srgbClr val="CCCCCC"/>
                </a:solidFill>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48</a:t>
            </a:fld>
            <a:r>
              <a:rPr spc="-25" dirty="0"/>
              <a:t> </a:t>
            </a:r>
            <a:r>
              <a:rPr spc="80" dirty="0"/>
              <a:t>/</a:t>
            </a:r>
            <a:r>
              <a:rPr spc="-25" dirty="0"/>
              <a:t> </a:t>
            </a:r>
            <a:r>
              <a:rPr spc="40" dirty="0"/>
              <a:t>106</a:t>
            </a: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latin typeface="Georgia"/>
                <a:cs typeface="Georgia"/>
                <a:hlinkClick r:id="rId7" action="ppaction://hlinksldjump"/>
              </a:rPr>
              <a:t>Descriptive</a:t>
            </a:r>
            <a:r>
              <a:rPr sz="1100" spc="-20" dirty="0">
                <a:latin typeface="Georgia"/>
                <a:cs typeface="Georgia"/>
                <a:hlinkClick r:id="rId7" action="ppaction://hlinksldjump"/>
              </a:rPr>
              <a:t> </a:t>
            </a:r>
            <a:r>
              <a:rPr sz="1100" spc="-10" dirty="0">
                <a:latin typeface="Georgia"/>
                <a:cs typeface="Georgia"/>
                <a:hlinkClick r:id="rId7" action="ppaction://hlinksldjump"/>
              </a:rPr>
              <a:t>statistics </a:t>
            </a:r>
            <a:r>
              <a:rPr sz="1100" spc="-40" dirty="0">
                <a:latin typeface="Georgia"/>
                <a:cs typeface="Georgia"/>
                <a:hlinkClick r:id="rId7" action="ppaction://hlinksldjump"/>
              </a:rPr>
              <a:t>of</a:t>
            </a:r>
            <a:r>
              <a:rPr sz="1100" spc="-35" dirty="0">
                <a:latin typeface="Georgia"/>
                <a:cs typeface="Georgia"/>
                <a:hlinkClick r:id="rId7" action="ppaction://hlinksldjump"/>
              </a:rPr>
              <a:t> </a:t>
            </a:r>
            <a:r>
              <a:rPr sz="1100" spc="-5" dirty="0">
                <a:latin typeface="Georgia"/>
                <a:cs typeface="Georgia"/>
                <a:hlinkClick r:id="rId7" action="ppaction://hlinksldjump"/>
              </a:rPr>
              <a:t>data </a:t>
            </a:r>
            <a:r>
              <a:rPr sz="1100" dirty="0">
                <a:latin typeface="Georgia"/>
                <a:cs typeface="Georgia"/>
              </a:rPr>
              <a:t> </a:t>
            </a:r>
            <a:r>
              <a:rPr sz="900" spc="-15" dirty="0">
                <a:latin typeface="Georgia"/>
                <a:cs typeface="Georgia"/>
                <a:hlinkClick r:id="rId8" action="ppaction://hlinksldjump"/>
              </a:rPr>
              <a:t>Measuring</a:t>
            </a:r>
            <a:r>
              <a:rPr sz="900" spc="-10" dirty="0">
                <a:latin typeface="Georgia"/>
                <a:cs typeface="Georgia"/>
                <a:hlinkClick r:id="rId8" action="ppaction://hlinksldjump"/>
              </a:rPr>
              <a:t> </a:t>
            </a:r>
            <a:r>
              <a:rPr sz="900" dirty="0">
                <a:latin typeface="Georgia"/>
                <a:cs typeface="Georgia"/>
                <a:hlinkClick r:id="rId8" action="ppaction://hlinksldjump"/>
              </a:rPr>
              <a:t>the </a:t>
            </a:r>
            <a:r>
              <a:rPr sz="900" spc="-10" dirty="0">
                <a:latin typeface="Georgia"/>
                <a:cs typeface="Georgia"/>
                <a:hlinkClick r:id="rId8" action="ppaction://hlinksldjump"/>
              </a:rPr>
              <a:t>central</a:t>
            </a:r>
            <a:r>
              <a:rPr sz="900" spc="-5" dirty="0">
                <a:latin typeface="Georgia"/>
                <a:cs typeface="Georgia"/>
                <a:hlinkClick r:id="rId8" action="ppaction://hlinksldjump"/>
              </a:rPr>
              <a:t> tendency </a:t>
            </a:r>
            <a:r>
              <a:rPr sz="900" spc="-25" dirty="0">
                <a:latin typeface="Georgia"/>
                <a:cs typeface="Georgia"/>
                <a:hlinkClick r:id="rId8" action="ppaction://hlinksldjump"/>
              </a:rPr>
              <a:t>of</a:t>
            </a:r>
            <a:r>
              <a:rPr sz="900" spc="-20" dirty="0">
                <a:latin typeface="Georgia"/>
                <a:cs typeface="Georgia"/>
                <a:hlinkClick r:id="rId8" action="ppaction://hlinksldjump"/>
              </a:rPr>
              <a:t> </a:t>
            </a:r>
            <a:r>
              <a:rPr sz="900" spc="5" dirty="0">
                <a:latin typeface="Georgia"/>
                <a:cs typeface="Georgia"/>
                <a:hlinkClick r:id="rId8" action="ppaction://hlinksldjump"/>
              </a:rPr>
              <a:t>data </a:t>
            </a:r>
            <a:r>
              <a:rPr sz="900" spc="-204" dirty="0">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solidFill>
                  <a:srgbClr val="CCCCCC"/>
                </a:solidFill>
                <a:latin typeface="Georgia"/>
                <a:cs typeface="Georgia"/>
                <a:hlinkClick r:id="rId10" action="ppaction://hlinksldjump"/>
              </a:rPr>
              <a:t>Relationships</a:t>
            </a:r>
            <a:r>
              <a:rPr sz="1100" spc="70" dirty="0">
                <a:solidFill>
                  <a:srgbClr val="CCCCCC"/>
                </a:solidFill>
                <a:latin typeface="Georgia"/>
                <a:cs typeface="Georgia"/>
                <a:hlinkClick r:id="rId10" action="ppaction://hlinksldjump"/>
              </a:rPr>
              <a:t> </a:t>
            </a:r>
            <a:r>
              <a:rPr sz="1100" spc="-35" dirty="0">
                <a:solidFill>
                  <a:srgbClr val="CCCCCC"/>
                </a:solidFill>
                <a:latin typeface="Georgia"/>
                <a:cs typeface="Georgia"/>
                <a:hlinkClick r:id="rId10" action="ppaction://hlinksldjump"/>
              </a:rPr>
              <a:t>in</a:t>
            </a:r>
            <a:r>
              <a:rPr sz="1100" spc="75" dirty="0">
                <a:solidFill>
                  <a:srgbClr val="CCCCCC"/>
                </a:solidFill>
                <a:latin typeface="Georgia"/>
                <a:cs typeface="Georgia"/>
                <a:hlinkClick r:id="rId10" action="ppaction://hlinksldjump"/>
              </a:rPr>
              <a:t> </a:t>
            </a:r>
            <a:r>
              <a:rPr sz="1100" spc="-5" dirty="0">
                <a:solidFill>
                  <a:srgbClr val="CCCCCC"/>
                </a:solidFill>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25" dirty="0"/>
              <a:t>49</a:t>
            </a:fld>
            <a:r>
              <a:rPr spc="-25" dirty="0"/>
              <a:t> </a:t>
            </a:r>
            <a:r>
              <a:rPr spc="80" dirty="0"/>
              <a:t>/</a:t>
            </a:r>
            <a:r>
              <a:rPr spc="-25" dirty="0"/>
              <a:t> </a:t>
            </a:r>
            <a:r>
              <a:rPr spc="40" dirty="0"/>
              <a:t>106</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959100" cy="244475"/>
          </a:xfrm>
          <a:prstGeom prst="rect">
            <a:avLst/>
          </a:prstGeom>
        </p:spPr>
        <p:txBody>
          <a:bodyPr vert="horz" wrap="square" lIns="0" tIns="17145" rIns="0" bIns="0" rtlCol="0">
            <a:spAutoFit/>
          </a:bodyPr>
          <a:lstStyle/>
          <a:p>
            <a:pPr marL="12700">
              <a:lnSpc>
                <a:spcPct val="100000"/>
              </a:lnSpc>
              <a:spcBef>
                <a:spcPts val="135"/>
              </a:spcBef>
            </a:pPr>
            <a:r>
              <a:rPr spc="5" dirty="0"/>
              <a:t>Do</a:t>
            </a:r>
            <a:r>
              <a:rPr spc="100" dirty="0"/>
              <a:t> </a:t>
            </a:r>
            <a:r>
              <a:rPr spc="35" dirty="0"/>
              <a:t>things</a:t>
            </a:r>
            <a:r>
              <a:rPr spc="100" dirty="0"/>
              <a:t> </a:t>
            </a:r>
            <a:r>
              <a:rPr spc="35" dirty="0"/>
              <a:t>right</a:t>
            </a:r>
            <a:r>
              <a:rPr spc="95" dirty="0"/>
              <a:t> </a:t>
            </a:r>
            <a:r>
              <a:rPr spc="20" dirty="0"/>
              <a:t>or</a:t>
            </a:r>
            <a:r>
              <a:rPr spc="100" dirty="0"/>
              <a:t> </a:t>
            </a:r>
            <a:r>
              <a:rPr spc="15" dirty="0"/>
              <a:t>do</a:t>
            </a:r>
            <a:r>
              <a:rPr spc="95" dirty="0"/>
              <a:t> </a:t>
            </a:r>
            <a:r>
              <a:rPr spc="60" dirty="0"/>
              <a:t>the</a:t>
            </a:r>
            <a:r>
              <a:rPr spc="100" dirty="0"/>
              <a:t> </a:t>
            </a:r>
            <a:r>
              <a:rPr spc="35" dirty="0"/>
              <a:t>right</a:t>
            </a:r>
            <a:r>
              <a:rPr spc="100" dirty="0"/>
              <a:t> </a:t>
            </a:r>
            <a:r>
              <a:rPr spc="35" dirty="0"/>
              <a:t>things?</a:t>
            </a:r>
          </a:p>
        </p:txBody>
      </p:sp>
      <p:sp>
        <p:nvSpPr>
          <p:cNvPr id="3" name="object 3"/>
          <p:cNvSpPr/>
          <p:nvPr/>
        </p:nvSpPr>
        <p:spPr>
          <a:xfrm>
            <a:off x="337972" y="59940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620229" y="812939"/>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5" name="object 5"/>
          <p:cNvSpPr/>
          <p:nvPr/>
        </p:nvSpPr>
        <p:spPr>
          <a:xfrm>
            <a:off x="620229" y="995997"/>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6" name="object 6"/>
          <p:cNvSpPr txBox="1"/>
          <p:nvPr/>
        </p:nvSpPr>
        <p:spPr>
          <a:xfrm>
            <a:off x="454177" y="448531"/>
            <a:ext cx="3874135" cy="640080"/>
          </a:xfrm>
          <a:prstGeom prst="rect">
            <a:avLst/>
          </a:prstGeom>
        </p:spPr>
        <p:txBody>
          <a:bodyPr vert="horz" wrap="square" lIns="0" tIns="27305" rIns="0" bIns="0" rtlCol="0">
            <a:spAutoFit/>
          </a:bodyPr>
          <a:lstStyle/>
          <a:p>
            <a:pPr marL="289560" marR="5080" indent="-277495">
              <a:lnSpc>
                <a:spcPct val="126000"/>
              </a:lnSpc>
              <a:spcBef>
                <a:spcPts val="215"/>
              </a:spcBef>
            </a:pPr>
            <a:r>
              <a:rPr sz="1100" spc="-45" dirty="0">
                <a:latin typeface="Georgia"/>
                <a:cs typeface="Georgia"/>
              </a:rPr>
              <a:t>Is</a:t>
            </a:r>
            <a:r>
              <a:rPr sz="1100" spc="95" dirty="0">
                <a:latin typeface="Georgia"/>
                <a:cs typeface="Georgia"/>
              </a:rPr>
              <a:t> </a:t>
            </a:r>
            <a:r>
              <a:rPr sz="1100" spc="-30" dirty="0">
                <a:latin typeface="Georgia"/>
                <a:cs typeface="Georgia"/>
              </a:rPr>
              <a:t>there</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25" dirty="0">
                <a:latin typeface="Georgia"/>
                <a:cs typeface="Georgia"/>
              </a:rPr>
              <a:t>strong</a:t>
            </a:r>
            <a:r>
              <a:rPr sz="1100" spc="100" dirty="0">
                <a:latin typeface="Georgia"/>
                <a:cs typeface="Georgia"/>
              </a:rPr>
              <a:t> </a:t>
            </a:r>
            <a:r>
              <a:rPr sz="1100" spc="-30" dirty="0">
                <a:latin typeface="Georgia"/>
                <a:cs typeface="Georgia"/>
              </a:rPr>
              <a:t>correlation</a:t>
            </a:r>
            <a:r>
              <a:rPr sz="1100" spc="100" dirty="0">
                <a:latin typeface="Georgia"/>
                <a:cs typeface="Georgia"/>
              </a:rPr>
              <a:t> </a:t>
            </a:r>
            <a:r>
              <a:rPr sz="1100" spc="-35" dirty="0">
                <a:latin typeface="Georgia"/>
                <a:cs typeface="Georgia"/>
              </a:rPr>
              <a:t>between</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25" dirty="0">
                <a:latin typeface="Georgia"/>
                <a:cs typeface="Georgia"/>
              </a:rPr>
              <a:t>inputs</a:t>
            </a:r>
            <a:r>
              <a:rPr sz="1100" spc="95" dirty="0">
                <a:latin typeface="Georgia"/>
                <a:cs typeface="Georgia"/>
              </a:rPr>
              <a:t> </a:t>
            </a:r>
            <a:r>
              <a:rPr sz="1100" spc="-30" dirty="0">
                <a:latin typeface="Georgia"/>
                <a:cs typeface="Georgia"/>
              </a:rPr>
              <a:t>and</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15" dirty="0">
                <a:latin typeface="Georgia"/>
                <a:cs typeface="Georgia"/>
              </a:rPr>
              <a:t>target? </a:t>
            </a:r>
            <a:r>
              <a:rPr sz="1100" spc="-250" dirty="0">
                <a:latin typeface="Georgia"/>
                <a:cs typeface="Georgia"/>
              </a:rPr>
              <a:t> </a:t>
            </a:r>
            <a:r>
              <a:rPr sz="1000" spc="-20" dirty="0">
                <a:latin typeface="Georgia"/>
                <a:cs typeface="Georgia"/>
              </a:rPr>
              <a:t>Displaying</a:t>
            </a:r>
            <a:r>
              <a:rPr sz="1000" spc="-15" dirty="0">
                <a:latin typeface="Georgia"/>
                <a:cs typeface="Georgia"/>
              </a:rPr>
              <a:t> </a:t>
            </a:r>
            <a:r>
              <a:rPr sz="1000" spc="-30" dirty="0">
                <a:latin typeface="Georgia"/>
                <a:cs typeface="Georgia"/>
              </a:rPr>
              <a:t>ads</a:t>
            </a:r>
            <a:r>
              <a:rPr sz="1000" spc="-25" dirty="0">
                <a:latin typeface="Georgia"/>
                <a:cs typeface="Georgia"/>
              </a:rPr>
              <a:t> based</a:t>
            </a:r>
            <a:r>
              <a:rPr sz="1000" spc="-20" dirty="0">
                <a:latin typeface="Georgia"/>
                <a:cs typeface="Georgia"/>
              </a:rPr>
              <a:t> </a:t>
            </a:r>
            <a:r>
              <a:rPr sz="1000" spc="-45" dirty="0">
                <a:latin typeface="Georgia"/>
                <a:cs typeface="Georgia"/>
              </a:rPr>
              <a:t>on</a:t>
            </a:r>
            <a:r>
              <a:rPr sz="1000" spc="-40" dirty="0">
                <a:latin typeface="Georgia"/>
                <a:cs typeface="Georgia"/>
              </a:rPr>
              <a:t> </a:t>
            </a:r>
            <a:r>
              <a:rPr sz="1000" spc="-35" dirty="0">
                <a:latin typeface="Georgia"/>
                <a:cs typeface="Georgia"/>
              </a:rPr>
              <a:t>preferences?</a:t>
            </a:r>
            <a:r>
              <a:rPr sz="1000" spc="-30" dirty="0">
                <a:latin typeface="Georgia"/>
                <a:cs typeface="Georgia"/>
              </a:rPr>
              <a:t> </a:t>
            </a:r>
            <a:r>
              <a:rPr sz="1000" spc="-15" dirty="0">
                <a:latin typeface="Georgia"/>
                <a:cs typeface="Georgia"/>
              </a:rPr>
              <a:t>why</a:t>
            </a:r>
            <a:r>
              <a:rPr sz="1000" spc="-10" dirty="0">
                <a:latin typeface="Georgia"/>
                <a:cs typeface="Georgia"/>
              </a:rPr>
              <a:t> </a:t>
            </a:r>
            <a:r>
              <a:rPr sz="1000" spc="-50" dirty="0">
                <a:latin typeface="Georgia"/>
                <a:cs typeface="Georgia"/>
              </a:rPr>
              <a:t>“yes”</a:t>
            </a:r>
            <a:r>
              <a:rPr sz="1000" spc="-45" dirty="0">
                <a:latin typeface="Georgia"/>
                <a:cs typeface="Georgia"/>
              </a:rPr>
              <a:t> </a:t>
            </a:r>
            <a:r>
              <a:rPr sz="1000" spc="-25" dirty="0">
                <a:latin typeface="Georgia"/>
                <a:cs typeface="Georgia"/>
              </a:rPr>
              <a:t>and</a:t>
            </a:r>
            <a:r>
              <a:rPr sz="1000" spc="-20" dirty="0">
                <a:latin typeface="Georgia"/>
                <a:cs typeface="Georgia"/>
              </a:rPr>
              <a:t> </a:t>
            </a:r>
            <a:r>
              <a:rPr sz="1000" spc="-15" dirty="0">
                <a:latin typeface="Georgia"/>
                <a:cs typeface="Georgia"/>
              </a:rPr>
              <a:t>why</a:t>
            </a:r>
            <a:r>
              <a:rPr sz="1000" spc="-10" dirty="0">
                <a:latin typeface="Georgia"/>
                <a:cs typeface="Georgia"/>
              </a:rPr>
              <a:t> </a:t>
            </a:r>
            <a:r>
              <a:rPr sz="1000" spc="-50" dirty="0">
                <a:latin typeface="Georgia"/>
                <a:cs typeface="Georgia"/>
              </a:rPr>
              <a:t>“no”? </a:t>
            </a:r>
            <a:r>
              <a:rPr sz="1000" spc="-45" dirty="0">
                <a:latin typeface="Georgia"/>
                <a:cs typeface="Georgia"/>
              </a:rPr>
              <a:t> </a:t>
            </a:r>
            <a:r>
              <a:rPr sz="1000" spc="-10" dirty="0">
                <a:latin typeface="Georgia"/>
                <a:cs typeface="Georgia"/>
              </a:rPr>
              <a:t>Predicting</a:t>
            </a:r>
            <a:r>
              <a:rPr sz="1000" spc="90" dirty="0">
                <a:latin typeface="Georgia"/>
                <a:cs typeface="Georgia"/>
              </a:rPr>
              <a:t> </a:t>
            </a:r>
            <a:r>
              <a:rPr sz="1000" spc="-20" dirty="0">
                <a:latin typeface="Georgia"/>
                <a:cs typeface="Georgia"/>
              </a:rPr>
              <a:t>users’</a:t>
            </a:r>
            <a:r>
              <a:rPr sz="1000" spc="90" dirty="0">
                <a:latin typeface="Georgia"/>
                <a:cs typeface="Georgia"/>
              </a:rPr>
              <a:t> </a:t>
            </a:r>
            <a:r>
              <a:rPr sz="1000" spc="-35" dirty="0">
                <a:latin typeface="Georgia"/>
                <a:cs typeface="Georgia"/>
              </a:rPr>
              <a:t>gender</a:t>
            </a:r>
            <a:r>
              <a:rPr sz="1000" spc="95" dirty="0">
                <a:latin typeface="Georgia"/>
                <a:cs typeface="Georgia"/>
              </a:rPr>
              <a:t> </a:t>
            </a:r>
            <a:r>
              <a:rPr sz="1000" spc="-25" dirty="0">
                <a:latin typeface="Georgia"/>
                <a:cs typeface="Georgia"/>
              </a:rPr>
              <a:t>based</a:t>
            </a:r>
            <a:r>
              <a:rPr sz="1000" spc="90" dirty="0">
                <a:latin typeface="Georgia"/>
                <a:cs typeface="Georgia"/>
              </a:rPr>
              <a:t> </a:t>
            </a:r>
            <a:r>
              <a:rPr sz="1000" spc="-45" dirty="0">
                <a:latin typeface="Georgia"/>
                <a:cs typeface="Georgia"/>
              </a:rPr>
              <a:t>on</a:t>
            </a:r>
            <a:r>
              <a:rPr sz="1000" spc="90" dirty="0">
                <a:latin typeface="Georgia"/>
                <a:cs typeface="Georgia"/>
              </a:rPr>
              <a:t> </a:t>
            </a:r>
            <a:r>
              <a:rPr sz="1000" spc="-30" dirty="0">
                <a:latin typeface="Georgia"/>
                <a:cs typeface="Georgia"/>
              </a:rPr>
              <a:t>reading</a:t>
            </a:r>
            <a:r>
              <a:rPr sz="1000" spc="95" dirty="0">
                <a:latin typeface="Georgia"/>
                <a:cs typeface="Georgia"/>
              </a:rPr>
              <a:t> </a:t>
            </a:r>
            <a:r>
              <a:rPr sz="1000" spc="-25" dirty="0">
                <a:latin typeface="Georgia"/>
                <a:cs typeface="Georgia"/>
              </a:rPr>
              <a:t>behaviors?</a:t>
            </a:r>
            <a:endParaRPr sz="1000">
              <a:latin typeface="Georgia"/>
              <a:cs typeface="Georgia"/>
            </a:endParaRPr>
          </a:p>
        </p:txBody>
      </p:sp>
      <p:pic>
        <p:nvPicPr>
          <p:cNvPr id="7" name="object 7"/>
          <p:cNvPicPr/>
          <p:nvPr/>
        </p:nvPicPr>
        <p:blipFill>
          <a:blip r:embed="rId2" cstate="print"/>
          <a:stretch>
            <a:fillRect/>
          </a:stretch>
        </p:blipFill>
        <p:spPr>
          <a:xfrm>
            <a:off x="2612783" y="1240116"/>
            <a:ext cx="807719" cy="813435"/>
          </a:xfrm>
          <a:prstGeom prst="rect">
            <a:avLst/>
          </a:prstGeom>
        </p:spPr>
      </p:pic>
      <p:sp>
        <p:nvSpPr>
          <p:cNvPr id="8" name="object 8"/>
          <p:cNvSpPr/>
          <p:nvPr/>
        </p:nvSpPr>
        <p:spPr>
          <a:xfrm>
            <a:off x="337972" y="224213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txBox="1"/>
          <p:nvPr/>
        </p:nvSpPr>
        <p:spPr>
          <a:xfrm>
            <a:off x="454177" y="2078568"/>
            <a:ext cx="4797425" cy="740410"/>
          </a:xfrm>
          <a:prstGeom prst="rect">
            <a:avLst/>
          </a:prstGeom>
        </p:spPr>
        <p:txBody>
          <a:bodyPr vert="horz" wrap="square" lIns="0" tIns="83185" rIns="0" bIns="0" rtlCol="0">
            <a:spAutoFit/>
          </a:bodyPr>
          <a:lstStyle/>
          <a:p>
            <a:pPr marL="12700">
              <a:lnSpc>
                <a:spcPct val="100000"/>
              </a:lnSpc>
              <a:spcBef>
                <a:spcPts val="655"/>
              </a:spcBef>
            </a:pPr>
            <a:r>
              <a:rPr sz="1100" spc="-30" dirty="0">
                <a:latin typeface="Georgia"/>
                <a:cs typeface="Georgia"/>
              </a:rPr>
              <a:t>Doing</a:t>
            </a:r>
            <a:r>
              <a:rPr sz="1100" spc="90" dirty="0">
                <a:latin typeface="Georgia"/>
                <a:cs typeface="Georgia"/>
              </a:rPr>
              <a:t> </a:t>
            </a:r>
            <a:r>
              <a:rPr sz="1100" spc="-5" dirty="0">
                <a:latin typeface="Georgia"/>
                <a:cs typeface="Georgia"/>
              </a:rPr>
              <a:t>data</a:t>
            </a:r>
            <a:r>
              <a:rPr sz="1100" spc="90" dirty="0">
                <a:latin typeface="Georgia"/>
                <a:cs typeface="Georgia"/>
              </a:rPr>
              <a:t> </a:t>
            </a:r>
            <a:r>
              <a:rPr sz="1100" spc="-25" dirty="0">
                <a:latin typeface="Georgia"/>
                <a:cs typeface="Georgia"/>
              </a:rPr>
              <a:t>clustering</a:t>
            </a:r>
            <a:r>
              <a:rPr sz="1100" spc="90" dirty="0">
                <a:latin typeface="Georgia"/>
                <a:cs typeface="Georgia"/>
              </a:rPr>
              <a:t> </a:t>
            </a:r>
            <a:r>
              <a:rPr sz="1100" spc="-40" dirty="0">
                <a:latin typeface="Georgia"/>
                <a:cs typeface="Georgia"/>
              </a:rPr>
              <a:t>for</a:t>
            </a:r>
            <a:r>
              <a:rPr sz="1100" spc="90" dirty="0">
                <a:latin typeface="Georgia"/>
                <a:cs typeface="Georgia"/>
              </a:rPr>
              <a:t> </a:t>
            </a:r>
            <a:r>
              <a:rPr sz="1100" spc="-20" dirty="0">
                <a:latin typeface="Georgia"/>
                <a:cs typeface="Georgia"/>
              </a:rPr>
              <a:t>any</a:t>
            </a:r>
            <a:r>
              <a:rPr sz="1100" spc="90" dirty="0">
                <a:latin typeface="Georgia"/>
                <a:cs typeface="Georgia"/>
              </a:rPr>
              <a:t> </a:t>
            </a:r>
            <a:r>
              <a:rPr sz="1100" spc="-30" dirty="0">
                <a:latin typeface="Georgia"/>
                <a:cs typeface="Georgia"/>
              </a:rPr>
              <a:t>given</a:t>
            </a:r>
            <a:r>
              <a:rPr sz="1100" spc="90" dirty="0">
                <a:latin typeface="Georgia"/>
                <a:cs typeface="Georgia"/>
              </a:rPr>
              <a:t> </a:t>
            </a:r>
            <a:r>
              <a:rPr sz="1100" spc="-10" dirty="0">
                <a:latin typeface="Georgia"/>
                <a:cs typeface="Georgia"/>
              </a:rPr>
              <a:t>dataset?</a:t>
            </a:r>
            <a:endParaRPr sz="1100">
              <a:latin typeface="Georgia"/>
              <a:cs typeface="Georgia"/>
            </a:endParaRPr>
          </a:p>
          <a:p>
            <a:pPr marL="12700">
              <a:lnSpc>
                <a:spcPct val="100000"/>
              </a:lnSpc>
              <a:spcBef>
                <a:spcPts val="555"/>
              </a:spcBef>
            </a:pPr>
            <a:r>
              <a:rPr sz="1100" spc="-30" dirty="0">
                <a:latin typeface="Georgia"/>
                <a:cs typeface="Georgia"/>
              </a:rPr>
              <a:t>Doing</a:t>
            </a:r>
            <a:r>
              <a:rPr sz="1100" spc="100" dirty="0">
                <a:latin typeface="Georgia"/>
                <a:cs typeface="Georgia"/>
              </a:rPr>
              <a:t> </a:t>
            </a:r>
            <a:r>
              <a:rPr sz="1100" spc="-20" dirty="0">
                <a:latin typeface="Georgia"/>
                <a:cs typeface="Georgia"/>
              </a:rPr>
              <a:t>topic</a:t>
            </a:r>
            <a:r>
              <a:rPr sz="1100" spc="105" dirty="0">
                <a:latin typeface="Georgia"/>
                <a:cs typeface="Georgia"/>
              </a:rPr>
              <a:t> </a:t>
            </a:r>
            <a:r>
              <a:rPr sz="1100" spc="-25" dirty="0">
                <a:latin typeface="Georgia"/>
                <a:cs typeface="Georgia"/>
              </a:rPr>
              <a:t>analysis</a:t>
            </a:r>
            <a:r>
              <a:rPr sz="1100" spc="105" dirty="0">
                <a:latin typeface="Georgia"/>
                <a:cs typeface="Georgia"/>
              </a:rPr>
              <a:t> </a:t>
            </a:r>
            <a:r>
              <a:rPr sz="1100" spc="-40" dirty="0">
                <a:latin typeface="Georgia"/>
                <a:cs typeface="Georgia"/>
              </a:rPr>
              <a:t>for</a:t>
            </a:r>
            <a:r>
              <a:rPr sz="1100" spc="105" dirty="0">
                <a:latin typeface="Georgia"/>
                <a:cs typeface="Georgia"/>
              </a:rPr>
              <a:t> </a:t>
            </a:r>
            <a:r>
              <a:rPr sz="1100" spc="-15" dirty="0">
                <a:latin typeface="Georgia"/>
                <a:cs typeface="Georgia"/>
              </a:rPr>
              <a:t>very</a:t>
            </a:r>
            <a:r>
              <a:rPr sz="1100" spc="105" dirty="0">
                <a:latin typeface="Georgia"/>
                <a:cs typeface="Georgia"/>
              </a:rPr>
              <a:t> </a:t>
            </a:r>
            <a:r>
              <a:rPr sz="1100" spc="-40" dirty="0">
                <a:latin typeface="Georgia"/>
                <a:cs typeface="Georgia"/>
              </a:rPr>
              <a:t>sparse</a:t>
            </a:r>
            <a:r>
              <a:rPr sz="1100" spc="100" dirty="0">
                <a:latin typeface="Georgia"/>
                <a:cs typeface="Georgia"/>
              </a:rPr>
              <a:t> </a:t>
            </a:r>
            <a:r>
              <a:rPr sz="1100" spc="-5" dirty="0">
                <a:latin typeface="Georgia"/>
                <a:cs typeface="Georgia"/>
              </a:rPr>
              <a:t>data</a:t>
            </a:r>
            <a:r>
              <a:rPr sz="1100" spc="105" dirty="0">
                <a:latin typeface="Georgia"/>
                <a:cs typeface="Georgia"/>
              </a:rPr>
              <a:t> </a:t>
            </a:r>
            <a:r>
              <a:rPr sz="1100" spc="-20" dirty="0">
                <a:latin typeface="Georgia"/>
                <a:cs typeface="Georgia"/>
              </a:rPr>
              <a:t>(lack</a:t>
            </a:r>
            <a:r>
              <a:rPr sz="1100" spc="105" dirty="0">
                <a:latin typeface="Georgia"/>
                <a:cs typeface="Georgia"/>
              </a:rPr>
              <a:t> </a:t>
            </a:r>
            <a:r>
              <a:rPr sz="1100" spc="-40" dirty="0">
                <a:latin typeface="Georgia"/>
                <a:cs typeface="Georgia"/>
              </a:rPr>
              <a:t>of</a:t>
            </a:r>
            <a:r>
              <a:rPr sz="1100" spc="105" dirty="0">
                <a:latin typeface="Georgia"/>
                <a:cs typeface="Georgia"/>
              </a:rPr>
              <a:t> </a:t>
            </a:r>
            <a:r>
              <a:rPr sz="1100" spc="-35" dirty="0">
                <a:latin typeface="Georgia"/>
                <a:cs typeface="Georgia"/>
              </a:rPr>
              <a:t>co-occurrences)?</a:t>
            </a:r>
            <a:endParaRPr sz="1100">
              <a:latin typeface="Georgia"/>
              <a:cs typeface="Georgia"/>
            </a:endParaRPr>
          </a:p>
          <a:p>
            <a:pPr marL="12700">
              <a:lnSpc>
                <a:spcPct val="100000"/>
              </a:lnSpc>
              <a:spcBef>
                <a:spcPts val="560"/>
              </a:spcBef>
            </a:pPr>
            <a:r>
              <a:rPr sz="1100" spc="-35" dirty="0">
                <a:latin typeface="Georgia"/>
                <a:cs typeface="Georgia"/>
              </a:rPr>
              <a:t>Mining</a:t>
            </a:r>
            <a:r>
              <a:rPr sz="1100" spc="100" dirty="0">
                <a:latin typeface="Georgia"/>
                <a:cs typeface="Georgia"/>
              </a:rPr>
              <a:t> </a:t>
            </a:r>
            <a:r>
              <a:rPr sz="1100" spc="-35" dirty="0">
                <a:latin typeface="Georgia"/>
                <a:cs typeface="Georgia"/>
              </a:rPr>
              <a:t>frequent</a:t>
            </a:r>
            <a:r>
              <a:rPr sz="1100" spc="100" dirty="0">
                <a:latin typeface="Georgia"/>
                <a:cs typeface="Georgia"/>
              </a:rPr>
              <a:t> </a:t>
            </a:r>
            <a:r>
              <a:rPr sz="1100" spc="-20" dirty="0">
                <a:latin typeface="Georgia"/>
                <a:cs typeface="Georgia"/>
              </a:rPr>
              <a:t>patterns</a:t>
            </a:r>
            <a:r>
              <a:rPr sz="1100" spc="100" dirty="0">
                <a:latin typeface="Georgia"/>
                <a:cs typeface="Georgia"/>
              </a:rPr>
              <a:t> </a:t>
            </a:r>
            <a:r>
              <a:rPr sz="1100" spc="-45" dirty="0">
                <a:latin typeface="Georgia"/>
                <a:cs typeface="Georgia"/>
              </a:rPr>
              <a:t>from</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20" dirty="0">
                <a:latin typeface="Georgia"/>
                <a:cs typeface="Georgia"/>
              </a:rPr>
              <a:t>database</a:t>
            </a:r>
            <a:r>
              <a:rPr sz="1100" spc="105" dirty="0">
                <a:latin typeface="Georgia"/>
                <a:cs typeface="Georgia"/>
              </a:rPr>
              <a:t> </a:t>
            </a:r>
            <a:r>
              <a:rPr sz="1100" spc="-30" dirty="0">
                <a:latin typeface="Georgia"/>
                <a:cs typeface="Georgia"/>
              </a:rPr>
              <a:t>having</a:t>
            </a:r>
            <a:r>
              <a:rPr sz="1100" spc="100" dirty="0">
                <a:latin typeface="Georgia"/>
                <a:cs typeface="Georgia"/>
              </a:rPr>
              <a:t> </a:t>
            </a:r>
            <a:r>
              <a:rPr sz="1100" spc="-30" dirty="0">
                <a:latin typeface="Georgia"/>
                <a:cs typeface="Georgia"/>
              </a:rPr>
              <a:t>several</a:t>
            </a:r>
            <a:r>
              <a:rPr sz="1100" spc="100" dirty="0">
                <a:latin typeface="Georgia"/>
                <a:cs typeface="Georgia"/>
              </a:rPr>
              <a:t> </a:t>
            </a:r>
            <a:r>
              <a:rPr sz="1100" spc="-10" dirty="0">
                <a:latin typeface="Georgia"/>
                <a:cs typeface="Georgia"/>
              </a:rPr>
              <a:t>(very)</a:t>
            </a:r>
            <a:r>
              <a:rPr sz="1100" spc="100" dirty="0">
                <a:latin typeface="Georgia"/>
                <a:cs typeface="Georgia"/>
              </a:rPr>
              <a:t> </a:t>
            </a:r>
            <a:r>
              <a:rPr sz="1100" spc="-25" dirty="0">
                <a:latin typeface="Georgia"/>
                <a:cs typeface="Georgia"/>
              </a:rPr>
              <a:t>popular</a:t>
            </a:r>
            <a:r>
              <a:rPr sz="1100" spc="100" dirty="0">
                <a:latin typeface="Georgia"/>
                <a:cs typeface="Georgia"/>
              </a:rPr>
              <a:t> </a:t>
            </a:r>
            <a:r>
              <a:rPr sz="1100" spc="-30" dirty="0">
                <a:latin typeface="Georgia"/>
                <a:cs typeface="Georgia"/>
              </a:rPr>
              <a:t>items?</a:t>
            </a:r>
            <a:endParaRPr sz="1100">
              <a:latin typeface="Georgia"/>
              <a:cs typeface="Georgia"/>
            </a:endParaRPr>
          </a:p>
        </p:txBody>
      </p:sp>
      <p:sp>
        <p:nvSpPr>
          <p:cNvPr id="10" name="object 10"/>
          <p:cNvSpPr/>
          <p:nvPr/>
        </p:nvSpPr>
        <p:spPr>
          <a:xfrm>
            <a:off x="337972" y="248034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1" name="object 11"/>
          <p:cNvSpPr/>
          <p:nvPr/>
        </p:nvSpPr>
        <p:spPr>
          <a:xfrm>
            <a:off x="337972" y="271857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6" name="object 16"/>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7" name="object 17"/>
          <p:cNvSpPr txBox="1"/>
          <p:nvPr/>
        </p:nvSpPr>
        <p:spPr>
          <a:xfrm>
            <a:off x="4545770" y="3118867"/>
            <a:ext cx="351790"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5</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013075" cy="244475"/>
          </a:xfrm>
          <a:prstGeom prst="rect">
            <a:avLst/>
          </a:prstGeom>
        </p:spPr>
        <p:txBody>
          <a:bodyPr vert="horz" wrap="square" lIns="0" tIns="17145" rIns="0" bIns="0" rtlCol="0">
            <a:spAutoFit/>
          </a:bodyPr>
          <a:lstStyle/>
          <a:p>
            <a:pPr marL="12700">
              <a:lnSpc>
                <a:spcPct val="100000"/>
              </a:lnSpc>
              <a:spcBef>
                <a:spcPts val="135"/>
              </a:spcBef>
            </a:pPr>
            <a:r>
              <a:rPr spc="15" dirty="0"/>
              <a:t>Measuring</a:t>
            </a:r>
            <a:r>
              <a:rPr spc="90" dirty="0"/>
              <a:t> </a:t>
            </a:r>
            <a:r>
              <a:rPr spc="60" dirty="0"/>
              <a:t>the</a:t>
            </a:r>
            <a:r>
              <a:rPr spc="95" dirty="0"/>
              <a:t> </a:t>
            </a:r>
            <a:r>
              <a:rPr spc="35" dirty="0"/>
              <a:t>central</a:t>
            </a:r>
            <a:r>
              <a:rPr spc="95" dirty="0"/>
              <a:t> </a:t>
            </a:r>
            <a:r>
              <a:rPr spc="35" dirty="0"/>
              <a:t>tendency</a:t>
            </a:r>
            <a:r>
              <a:rPr spc="90" dirty="0"/>
              <a:t> </a:t>
            </a:r>
            <a:r>
              <a:rPr spc="-40" dirty="0"/>
              <a:t>of</a:t>
            </a:r>
            <a:r>
              <a:rPr spc="95" dirty="0"/>
              <a:t> </a:t>
            </a:r>
            <a:r>
              <a:rPr spc="75" dirty="0"/>
              <a:t>data</a:t>
            </a:r>
          </a:p>
        </p:txBody>
      </p:sp>
      <p:sp>
        <p:nvSpPr>
          <p:cNvPr id="3" name="object 3"/>
          <p:cNvSpPr/>
          <p:nvPr/>
        </p:nvSpPr>
        <p:spPr>
          <a:xfrm>
            <a:off x="337972" y="88648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16077" y="794879"/>
            <a:ext cx="5153025" cy="338455"/>
          </a:xfrm>
          <a:prstGeom prst="rect">
            <a:avLst/>
          </a:prstGeom>
        </p:spPr>
        <p:txBody>
          <a:bodyPr vert="horz" wrap="square" lIns="0" tIns="11430" rIns="0" bIns="0" rtlCol="0">
            <a:spAutoFit/>
          </a:bodyPr>
          <a:lstStyle/>
          <a:p>
            <a:pPr marL="50800">
              <a:lnSpc>
                <a:spcPts val="1235"/>
              </a:lnSpc>
              <a:spcBef>
                <a:spcPts val="90"/>
              </a:spcBef>
            </a:pPr>
            <a:r>
              <a:rPr sz="1100" spc="-35" dirty="0">
                <a:latin typeface="Georgia"/>
                <a:cs typeface="Georgia"/>
              </a:rPr>
              <a:t>Suppose</a:t>
            </a:r>
            <a:r>
              <a:rPr sz="1100" spc="100" dirty="0">
                <a:latin typeface="Georgia"/>
                <a:cs typeface="Georgia"/>
              </a:rPr>
              <a:t> </a:t>
            </a:r>
            <a:r>
              <a:rPr sz="1100" spc="15" dirty="0">
                <a:latin typeface="Lucida Sans Unicode"/>
                <a:cs typeface="Lucida Sans Unicode"/>
              </a:rPr>
              <a:t>D</a:t>
            </a:r>
            <a:r>
              <a:rPr sz="1100" spc="-10" dirty="0">
                <a:latin typeface="Lucida Sans Unicode"/>
                <a:cs typeface="Lucida Sans Unicode"/>
              </a:rPr>
              <a:t> </a:t>
            </a:r>
            <a:r>
              <a:rPr sz="1100" spc="295" dirty="0">
                <a:latin typeface="Calibri"/>
                <a:cs typeface="Calibri"/>
              </a:rPr>
              <a:t>=</a:t>
            </a:r>
            <a:r>
              <a:rPr sz="1100" spc="60" dirty="0">
                <a:latin typeface="Calibri"/>
                <a:cs typeface="Calibri"/>
              </a:rPr>
              <a:t> </a:t>
            </a:r>
            <a:r>
              <a:rPr sz="1100" spc="105" dirty="0">
                <a:latin typeface="Lucida Sans Unicode"/>
                <a:cs typeface="Lucida Sans Unicode"/>
              </a:rPr>
              <a:t>{</a:t>
            </a:r>
            <a:r>
              <a:rPr sz="1100" i="1" spc="105" dirty="0">
                <a:latin typeface="Calibri"/>
                <a:cs typeface="Calibri"/>
              </a:rPr>
              <a:t>x</a:t>
            </a:r>
            <a:r>
              <a:rPr sz="1200" spc="157" baseline="-10416" dirty="0">
                <a:latin typeface="Calibri"/>
                <a:cs typeface="Calibri"/>
              </a:rPr>
              <a:t>1</a:t>
            </a:r>
            <a:r>
              <a:rPr sz="1100" i="1" spc="105" dirty="0">
                <a:latin typeface="Calibri"/>
                <a:cs typeface="Calibri"/>
              </a:rPr>
              <a:t>,</a:t>
            </a:r>
            <a:r>
              <a:rPr sz="1100" i="1" spc="-65" dirty="0">
                <a:latin typeface="Calibri"/>
                <a:cs typeface="Calibri"/>
              </a:rPr>
              <a:t> </a:t>
            </a:r>
            <a:r>
              <a:rPr sz="1100" i="1" spc="80" dirty="0">
                <a:latin typeface="Calibri"/>
                <a:cs typeface="Calibri"/>
              </a:rPr>
              <a:t>x</a:t>
            </a:r>
            <a:r>
              <a:rPr sz="1200" spc="120" baseline="-10416" dirty="0">
                <a:latin typeface="Calibri"/>
                <a:cs typeface="Calibri"/>
              </a:rPr>
              <a:t>2</a:t>
            </a:r>
            <a:r>
              <a:rPr sz="1100" i="1" spc="80" dirty="0">
                <a:latin typeface="Calibri"/>
                <a:cs typeface="Calibri"/>
              </a:rPr>
              <a:t>,</a:t>
            </a:r>
            <a:r>
              <a:rPr sz="1100" i="1" spc="-70" dirty="0">
                <a:latin typeface="Calibri"/>
                <a:cs typeface="Calibri"/>
              </a:rPr>
              <a:t> </a:t>
            </a:r>
            <a:r>
              <a:rPr sz="1100" i="1" spc="20" dirty="0">
                <a:latin typeface="Calibri"/>
                <a:cs typeface="Calibri"/>
              </a:rPr>
              <a:t>.</a:t>
            </a:r>
            <a:r>
              <a:rPr sz="1100" i="1" spc="-65" dirty="0">
                <a:latin typeface="Calibri"/>
                <a:cs typeface="Calibri"/>
              </a:rPr>
              <a:t> </a:t>
            </a:r>
            <a:r>
              <a:rPr sz="1100" i="1" spc="20" dirty="0">
                <a:latin typeface="Calibri"/>
                <a:cs typeface="Calibri"/>
              </a:rPr>
              <a:t>.</a:t>
            </a:r>
            <a:r>
              <a:rPr sz="1100" i="1" spc="-65" dirty="0">
                <a:latin typeface="Calibri"/>
                <a:cs typeface="Calibri"/>
              </a:rPr>
              <a:t> </a:t>
            </a:r>
            <a:r>
              <a:rPr sz="1100" i="1" spc="20" dirty="0">
                <a:latin typeface="Calibri"/>
                <a:cs typeface="Calibri"/>
              </a:rPr>
              <a:t>.</a:t>
            </a:r>
            <a:r>
              <a:rPr sz="1100" i="1" spc="-70" dirty="0">
                <a:latin typeface="Calibri"/>
                <a:cs typeface="Calibri"/>
              </a:rPr>
              <a:t> </a:t>
            </a:r>
            <a:r>
              <a:rPr sz="1100" i="1" spc="25" dirty="0">
                <a:latin typeface="Calibri"/>
                <a:cs typeface="Calibri"/>
              </a:rPr>
              <a:t>,</a:t>
            </a:r>
            <a:r>
              <a:rPr sz="1100" i="1" spc="-65" dirty="0">
                <a:latin typeface="Calibri"/>
                <a:cs typeface="Calibri"/>
              </a:rPr>
              <a:t> </a:t>
            </a:r>
            <a:r>
              <a:rPr sz="1100" i="1" spc="160" dirty="0">
                <a:latin typeface="Calibri"/>
                <a:cs typeface="Calibri"/>
              </a:rPr>
              <a:t>x</a:t>
            </a:r>
            <a:r>
              <a:rPr sz="1200" i="1" spc="240" baseline="-10416" dirty="0">
                <a:latin typeface="Calibri"/>
                <a:cs typeface="Calibri"/>
              </a:rPr>
              <a:t>n</a:t>
            </a:r>
            <a:r>
              <a:rPr sz="1100" spc="160" dirty="0">
                <a:latin typeface="Lucida Sans Unicode"/>
                <a:cs typeface="Lucida Sans Unicode"/>
              </a:rPr>
              <a:t>}</a:t>
            </a:r>
            <a:r>
              <a:rPr sz="1100" spc="15" dirty="0">
                <a:latin typeface="Lucida Sans Unicode"/>
                <a:cs typeface="Lucida Sans Unicode"/>
              </a:rPr>
              <a:t> </a:t>
            </a:r>
            <a:r>
              <a:rPr sz="1100" spc="-35" dirty="0">
                <a:latin typeface="Georgia"/>
                <a:cs typeface="Georgia"/>
              </a:rPr>
              <a:t>is</a:t>
            </a:r>
            <a:r>
              <a:rPr sz="1100" spc="105" dirty="0">
                <a:latin typeface="Georgia"/>
                <a:cs typeface="Georgia"/>
              </a:rPr>
              <a:t> </a:t>
            </a:r>
            <a:r>
              <a:rPr sz="1100" spc="-15" dirty="0">
                <a:latin typeface="Georgia"/>
                <a:cs typeface="Georgia"/>
              </a:rPr>
              <a:t>a</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40" dirty="0">
                <a:latin typeface="Georgia"/>
                <a:cs typeface="Georgia"/>
              </a:rPr>
              <a:t>sample</a:t>
            </a:r>
            <a:r>
              <a:rPr sz="1100" spc="105" dirty="0">
                <a:latin typeface="Georgia"/>
                <a:cs typeface="Georgia"/>
              </a:rPr>
              <a:t> </a:t>
            </a:r>
            <a:r>
              <a:rPr sz="1100" spc="-15" dirty="0">
                <a:latin typeface="Georgia"/>
                <a:cs typeface="Georgia"/>
              </a:rPr>
              <a:t>(i.e.,</a:t>
            </a:r>
            <a:r>
              <a:rPr sz="1100" spc="100" dirty="0">
                <a:latin typeface="Georgia"/>
                <a:cs typeface="Georgia"/>
              </a:rPr>
              <a:t> </a:t>
            </a:r>
            <a:r>
              <a:rPr sz="1100" spc="-25" dirty="0">
                <a:latin typeface="Georgia"/>
                <a:cs typeface="Georgia"/>
              </a:rPr>
              <a:t>univariate</a:t>
            </a:r>
            <a:r>
              <a:rPr sz="1100" spc="100" dirty="0">
                <a:latin typeface="Georgia"/>
                <a:cs typeface="Georgia"/>
              </a:rPr>
              <a:t> </a:t>
            </a:r>
            <a:r>
              <a:rPr sz="1100" spc="-5" dirty="0">
                <a:latin typeface="Georgia"/>
                <a:cs typeface="Georgia"/>
              </a:rPr>
              <a:t>data)</a:t>
            </a:r>
            <a:r>
              <a:rPr sz="1100" spc="105" dirty="0">
                <a:latin typeface="Georgia"/>
                <a:cs typeface="Georgia"/>
              </a:rPr>
              <a:t> </a:t>
            </a:r>
            <a:r>
              <a:rPr sz="1100" spc="-30" dirty="0">
                <a:latin typeface="Georgia"/>
                <a:cs typeface="Georgia"/>
              </a:rPr>
              <a:t>consisting</a:t>
            </a:r>
            <a:r>
              <a:rPr sz="1100" spc="100" dirty="0">
                <a:latin typeface="Georgia"/>
                <a:cs typeface="Georgia"/>
              </a:rPr>
              <a:t> </a:t>
            </a:r>
            <a:r>
              <a:rPr sz="1100" spc="-40" dirty="0">
                <a:latin typeface="Georgia"/>
                <a:cs typeface="Georgia"/>
              </a:rPr>
              <a:t>of</a:t>
            </a:r>
            <a:r>
              <a:rPr sz="1100" spc="100" dirty="0">
                <a:latin typeface="Georgia"/>
                <a:cs typeface="Georgia"/>
              </a:rPr>
              <a:t> </a:t>
            </a:r>
            <a:r>
              <a:rPr sz="1100" i="1" spc="85" dirty="0">
                <a:latin typeface="Calibri"/>
                <a:cs typeface="Calibri"/>
              </a:rPr>
              <a:t>n</a:t>
            </a:r>
            <a:endParaRPr sz="1100">
              <a:latin typeface="Calibri"/>
              <a:cs typeface="Calibri"/>
            </a:endParaRPr>
          </a:p>
          <a:p>
            <a:pPr marL="50800">
              <a:lnSpc>
                <a:spcPts val="1235"/>
              </a:lnSpc>
            </a:pPr>
            <a:r>
              <a:rPr sz="1100" spc="-35" dirty="0">
                <a:latin typeface="Georgia"/>
                <a:cs typeface="Georgia"/>
              </a:rPr>
              <a:t>observations</a:t>
            </a:r>
            <a:r>
              <a:rPr sz="1100" spc="90" dirty="0">
                <a:latin typeface="Georgia"/>
                <a:cs typeface="Georgia"/>
              </a:rPr>
              <a:t> </a:t>
            </a:r>
            <a:r>
              <a:rPr sz="1100" spc="-40" dirty="0">
                <a:latin typeface="Georgia"/>
                <a:cs typeface="Georgia"/>
              </a:rPr>
              <a:t>of</a:t>
            </a:r>
            <a:r>
              <a:rPr sz="1100" spc="95" dirty="0">
                <a:latin typeface="Georgia"/>
                <a:cs typeface="Georgia"/>
              </a:rPr>
              <a:t> </a:t>
            </a:r>
            <a:r>
              <a:rPr sz="1100" spc="-15" dirty="0">
                <a:latin typeface="Georgia"/>
                <a:cs typeface="Georgia"/>
              </a:rPr>
              <a:t>a</a:t>
            </a:r>
            <a:r>
              <a:rPr sz="1100" spc="90" dirty="0">
                <a:latin typeface="Georgia"/>
                <a:cs typeface="Georgia"/>
              </a:rPr>
              <a:t> </a:t>
            </a:r>
            <a:r>
              <a:rPr sz="1100" spc="-25" dirty="0">
                <a:latin typeface="Georgia"/>
                <a:cs typeface="Georgia"/>
              </a:rPr>
              <a:t>variable</a:t>
            </a:r>
            <a:r>
              <a:rPr sz="1100" spc="95" dirty="0">
                <a:latin typeface="Georgia"/>
                <a:cs typeface="Georgia"/>
              </a:rPr>
              <a:t> </a:t>
            </a:r>
            <a:r>
              <a:rPr sz="1100" spc="-40" dirty="0">
                <a:latin typeface="Georgia"/>
                <a:cs typeface="Georgia"/>
              </a:rPr>
              <a:t>or</a:t>
            </a:r>
            <a:r>
              <a:rPr sz="1100" spc="90" dirty="0">
                <a:latin typeface="Georgia"/>
                <a:cs typeface="Georgia"/>
              </a:rPr>
              <a:t> </a:t>
            </a:r>
            <a:r>
              <a:rPr sz="1100" spc="-5" dirty="0">
                <a:latin typeface="Georgia"/>
                <a:cs typeface="Georgia"/>
              </a:rPr>
              <a:t>attribute</a:t>
            </a:r>
            <a:r>
              <a:rPr sz="1100" spc="90" dirty="0">
                <a:latin typeface="Georgia"/>
                <a:cs typeface="Georgia"/>
              </a:rPr>
              <a:t> </a:t>
            </a:r>
            <a:r>
              <a:rPr sz="1100" i="1" spc="210" dirty="0">
                <a:latin typeface="Calibri"/>
                <a:cs typeface="Calibri"/>
              </a:rPr>
              <a:t>X</a:t>
            </a:r>
            <a:r>
              <a:rPr sz="1100" spc="210" dirty="0">
                <a:latin typeface="Georgia"/>
                <a:cs typeface="Georgia"/>
              </a:rPr>
              <a:t>.</a:t>
            </a:r>
            <a:endParaRPr sz="1100">
              <a:latin typeface="Georgia"/>
              <a:cs typeface="Georgia"/>
            </a:endParaRPr>
          </a:p>
        </p:txBody>
      </p:sp>
      <p:sp>
        <p:nvSpPr>
          <p:cNvPr id="5" name="object 5"/>
          <p:cNvSpPr/>
          <p:nvPr/>
        </p:nvSpPr>
        <p:spPr>
          <a:xfrm>
            <a:off x="337972" y="127096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454177" y="1179358"/>
            <a:ext cx="5038725" cy="191770"/>
          </a:xfrm>
          <a:prstGeom prst="rect">
            <a:avLst/>
          </a:prstGeom>
        </p:spPr>
        <p:txBody>
          <a:bodyPr vert="horz" wrap="square" lIns="0" tIns="11430" rIns="0" bIns="0" rtlCol="0">
            <a:spAutoFit/>
          </a:bodyPr>
          <a:lstStyle/>
          <a:p>
            <a:pPr marL="12700">
              <a:lnSpc>
                <a:spcPct val="100000"/>
              </a:lnSpc>
              <a:spcBef>
                <a:spcPts val="90"/>
              </a:spcBef>
            </a:pPr>
            <a:r>
              <a:rPr sz="1100" spc="-35" dirty="0">
                <a:latin typeface="Georgia"/>
                <a:cs typeface="Georgia"/>
              </a:rPr>
              <a:t>If</a:t>
            </a:r>
            <a:r>
              <a:rPr sz="1100" spc="100" dirty="0">
                <a:latin typeface="Georgia"/>
                <a:cs typeface="Georgia"/>
              </a:rPr>
              <a:t> </a:t>
            </a:r>
            <a:r>
              <a:rPr sz="1100" spc="-60" dirty="0">
                <a:latin typeface="Georgia"/>
                <a:cs typeface="Georgia"/>
              </a:rPr>
              <a:t>we</a:t>
            </a:r>
            <a:r>
              <a:rPr sz="1100" spc="100" dirty="0">
                <a:latin typeface="Georgia"/>
                <a:cs typeface="Georgia"/>
              </a:rPr>
              <a:t> </a:t>
            </a:r>
            <a:r>
              <a:rPr sz="1100" spc="-50" dirty="0">
                <a:latin typeface="Georgia"/>
                <a:cs typeface="Georgia"/>
              </a:rPr>
              <a:t>were</a:t>
            </a:r>
            <a:r>
              <a:rPr sz="1100" spc="100" dirty="0">
                <a:latin typeface="Georgia"/>
                <a:cs typeface="Georgia"/>
              </a:rPr>
              <a:t> </a:t>
            </a:r>
            <a:r>
              <a:rPr sz="1100" spc="-10" dirty="0">
                <a:latin typeface="Georgia"/>
                <a:cs typeface="Georgia"/>
              </a:rPr>
              <a:t>to</a:t>
            </a:r>
            <a:r>
              <a:rPr sz="1100" spc="100" dirty="0">
                <a:latin typeface="Georgia"/>
                <a:cs typeface="Georgia"/>
              </a:rPr>
              <a:t> </a:t>
            </a:r>
            <a:r>
              <a:rPr sz="1100" spc="-15" dirty="0">
                <a:latin typeface="Georgia"/>
                <a:cs typeface="Georgia"/>
              </a:rPr>
              <a:t>plot</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observations</a:t>
            </a:r>
            <a:r>
              <a:rPr sz="1100" spc="100" dirty="0">
                <a:latin typeface="Georgia"/>
                <a:cs typeface="Georgia"/>
              </a:rPr>
              <a:t> </a:t>
            </a:r>
            <a:r>
              <a:rPr sz="1100" spc="-35" dirty="0">
                <a:latin typeface="Georgia"/>
                <a:cs typeface="Georgia"/>
              </a:rPr>
              <a:t>in</a:t>
            </a:r>
            <a:r>
              <a:rPr sz="1100" spc="100" dirty="0">
                <a:latin typeface="Georgia"/>
                <a:cs typeface="Georgia"/>
              </a:rPr>
              <a:t> </a:t>
            </a:r>
            <a:r>
              <a:rPr sz="1100" spc="25" dirty="0">
                <a:latin typeface="Lucida Sans Unicode"/>
                <a:cs typeface="Lucida Sans Unicode"/>
              </a:rPr>
              <a:t>D</a:t>
            </a:r>
            <a:r>
              <a:rPr sz="1100" spc="25" dirty="0">
                <a:latin typeface="Georgia"/>
                <a:cs typeface="Georgia"/>
              </a:rPr>
              <a:t>,</a:t>
            </a:r>
            <a:r>
              <a:rPr sz="1100" spc="105" dirty="0">
                <a:latin typeface="Georgia"/>
                <a:cs typeface="Georgia"/>
              </a:rPr>
              <a:t> </a:t>
            </a:r>
            <a:r>
              <a:rPr sz="1100" spc="-40" dirty="0">
                <a:latin typeface="Georgia"/>
                <a:cs typeface="Georgia"/>
              </a:rPr>
              <a:t>where</a:t>
            </a:r>
            <a:r>
              <a:rPr sz="1100" spc="100" dirty="0">
                <a:latin typeface="Georgia"/>
                <a:cs typeface="Georgia"/>
              </a:rPr>
              <a:t> </a:t>
            </a:r>
            <a:r>
              <a:rPr sz="1100" spc="-40" dirty="0">
                <a:latin typeface="Georgia"/>
                <a:cs typeface="Georgia"/>
              </a:rPr>
              <a:t>would</a:t>
            </a:r>
            <a:r>
              <a:rPr sz="1100" spc="100" dirty="0">
                <a:latin typeface="Georgia"/>
                <a:cs typeface="Georgia"/>
              </a:rPr>
              <a:t> </a:t>
            </a:r>
            <a:r>
              <a:rPr sz="1100" spc="-35" dirty="0">
                <a:latin typeface="Georgia"/>
                <a:cs typeface="Georgia"/>
              </a:rPr>
              <a:t>most</a:t>
            </a:r>
            <a:r>
              <a:rPr sz="1100" spc="100" dirty="0">
                <a:latin typeface="Georgia"/>
                <a:cs typeface="Georgia"/>
              </a:rPr>
              <a:t> </a:t>
            </a:r>
            <a:r>
              <a:rPr sz="1100" spc="-40" dirty="0">
                <a:latin typeface="Georgia"/>
                <a:cs typeface="Georgia"/>
              </a:rPr>
              <a:t>of</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values</a:t>
            </a:r>
            <a:r>
              <a:rPr sz="1100" spc="100" dirty="0">
                <a:latin typeface="Georgia"/>
                <a:cs typeface="Georgia"/>
              </a:rPr>
              <a:t> </a:t>
            </a:r>
            <a:r>
              <a:rPr sz="1100" spc="-20" dirty="0">
                <a:latin typeface="Georgia"/>
                <a:cs typeface="Georgia"/>
              </a:rPr>
              <a:t>fall?  </a:t>
            </a:r>
            <a:r>
              <a:rPr sz="1100" spc="-5" dirty="0">
                <a:latin typeface="Georgia"/>
                <a:cs typeface="Georgia"/>
              </a:rPr>
              <a:t>This</a:t>
            </a:r>
            <a:endParaRPr sz="1100">
              <a:latin typeface="Georgia"/>
              <a:cs typeface="Georgia"/>
            </a:endParaRPr>
          </a:p>
        </p:txBody>
      </p:sp>
      <p:sp>
        <p:nvSpPr>
          <p:cNvPr id="7" name="object 7"/>
          <p:cNvSpPr/>
          <p:nvPr/>
        </p:nvSpPr>
        <p:spPr>
          <a:xfrm>
            <a:off x="337972" y="163824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620229" y="183379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1998852"/>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p:nvPr/>
        </p:nvSpPr>
        <p:spPr>
          <a:xfrm>
            <a:off x="620229" y="216391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1" name="object 11"/>
          <p:cNvSpPr/>
          <p:nvPr/>
        </p:nvSpPr>
        <p:spPr>
          <a:xfrm>
            <a:off x="620229" y="232896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2" name="object 12"/>
          <p:cNvSpPr txBox="1"/>
          <p:nvPr/>
        </p:nvSpPr>
        <p:spPr>
          <a:xfrm>
            <a:off x="454177" y="1270861"/>
            <a:ext cx="3157220" cy="1150620"/>
          </a:xfrm>
          <a:prstGeom prst="rect">
            <a:avLst/>
          </a:prstGeom>
        </p:spPr>
        <p:txBody>
          <a:bodyPr vert="horz" wrap="square" lIns="0" tIns="12700" rIns="0" bIns="0" rtlCol="0">
            <a:spAutoFit/>
          </a:bodyPr>
          <a:lstStyle/>
          <a:p>
            <a:pPr marL="12700" marR="5080">
              <a:lnSpc>
                <a:spcPct val="131800"/>
              </a:lnSpc>
              <a:spcBef>
                <a:spcPts val="100"/>
              </a:spcBef>
            </a:pPr>
            <a:r>
              <a:rPr sz="1100" spc="-30" dirty="0">
                <a:latin typeface="Georgia"/>
                <a:cs typeface="Georgia"/>
              </a:rPr>
              <a:t>gives</a:t>
            </a:r>
            <a:r>
              <a:rPr sz="1100" spc="95" dirty="0">
                <a:latin typeface="Georgia"/>
                <a:cs typeface="Georgia"/>
              </a:rPr>
              <a:t> </a:t>
            </a:r>
            <a:r>
              <a:rPr sz="1100" spc="-40" dirty="0">
                <a:latin typeface="Georgia"/>
                <a:cs typeface="Georgia"/>
              </a:rPr>
              <a:t>us</a:t>
            </a:r>
            <a:r>
              <a:rPr sz="1100" spc="95" dirty="0">
                <a:latin typeface="Georgia"/>
                <a:cs typeface="Georgia"/>
              </a:rPr>
              <a:t> </a:t>
            </a:r>
            <a:r>
              <a:rPr sz="1100" spc="-30" dirty="0">
                <a:latin typeface="Georgia"/>
                <a:cs typeface="Georgia"/>
              </a:rPr>
              <a:t>an</a:t>
            </a:r>
            <a:r>
              <a:rPr sz="1100" spc="100" dirty="0">
                <a:latin typeface="Georgia"/>
                <a:cs typeface="Georgia"/>
              </a:rPr>
              <a:t> </a:t>
            </a:r>
            <a:r>
              <a:rPr sz="1100" spc="-30" dirty="0">
                <a:latin typeface="Georgia"/>
                <a:cs typeface="Georgia"/>
              </a:rPr>
              <a:t>idea</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central</a:t>
            </a:r>
            <a:r>
              <a:rPr sz="1100" spc="100" dirty="0">
                <a:latin typeface="Georgia"/>
                <a:cs typeface="Georgia"/>
              </a:rPr>
              <a:t> </a:t>
            </a:r>
            <a:r>
              <a:rPr sz="1100" spc="-30" dirty="0">
                <a:latin typeface="Georgia"/>
                <a:cs typeface="Georgia"/>
              </a:rPr>
              <a:t>tendency</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5" dirty="0">
                <a:latin typeface="Georgia"/>
                <a:cs typeface="Georgia"/>
              </a:rPr>
              <a:t>data. </a:t>
            </a:r>
            <a:r>
              <a:rPr sz="1100" spc="-250" dirty="0">
                <a:latin typeface="Georgia"/>
                <a:cs typeface="Georgia"/>
              </a:rPr>
              <a:t> </a:t>
            </a:r>
            <a:r>
              <a:rPr sz="1100" spc="-45" dirty="0">
                <a:latin typeface="Georgia"/>
                <a:cs typeface="Georgia"/>
              </a:rPr>
              <a:t>Measures</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30" dirty="0">
                <a:latin typeface="Georgia"/>
                <a:cs typeface="Georgia"/>
              </a:rPr>
              <a:t>central</a:t>
            </a:r>
            <a:r>
              <a:rPr sz="1100" spc="95" dirty="0">
                <a:latin typeface="Georgia"/>
                <a:cs typeface="Georgia"/>
              </a:rPr>
              <a:t> </a:t>
            </a:r>
            <a:r>
              <a:rPr sz="1100" spc="-25" dirty="0">
                <a:latin typeface="Georgia"/>
                <a:cs typeface="Georgia"/>
              </a:rPr>
              <a:t>tendency</a:t>
            </a:r>
            <a:r>
              <a:rPr sz="1100" spc="95" dirty="0">
                <a:latin typeface="Georgia"/>
                <a:cs typeface="Georgia"/>
              </a:rPr>
              <a:t> </a:t>
            </a:r>
            <a:r>
              <a:rPr sz="1100" spc="-35" dirty="0">
                <a:latin typeface="Georgia"/>
                <a:cs typeface="Georgia"/>
              </a:rPr>
              <a:t>include:</a:t>
            </a:r>
            <a:endParaRPr sz="1100">
              <a:latin typeface="Georgia"/>
              <a:cs typeface="Georgia"/>
            </a:endParaRPr>
          </a:p>
          <a:p>
            <a:pPr marL="289560" marR="2335530">
              <a:lnSpc>
                <a:spcPct val="108300"/>
              </a:lnSpc>
              <a:spcBef>
                <a:spcPts val="180"/>
              </a:spcBef>
            </a:pPr>
            <a:r>
              <a:rPr sz="1000" spc="-25" dirty="0">
                <a:latin typeface="Georgia"/>
                <a:cs typeface="Georgia"/>
              </a:rPr>
              <a:t>Mean </a:t>
            </a:r>
            <a:r>
              <a:rPr sz="1000" spc="-20" dirty="0">
                <a:latin typeface="Georgia"/>
                <a:cs typeface="Georgia"/>
              </a:rPr>
              <a:t> </a:t>
            </a:r>
            <a:r>
              <a:rPr sz="1000" spc="-25" dirty="0">
                <a:latin typeface="Georgia"/>
                <a:cs typeface="Georgia"/>
              </a:rPr>
              <a:t>Median </a:t>
            </a:r>
            <a:r>
              <a:rPr sz="1000" spc="-20" dirty="0">
                <a:latin typeface="Georgia"/>
                <a:cs typeface="Georgia"/>
              </a:rPr>
              <a:t> </a:t>
            </a:r>
            <a:r>
              <a:rPr sz="1000" spc="-25" dirty="0">
                <a:latin typeface="Georgia"/>
                <a:cs typeface="Georgia"/>
              </a:rPr>
              <a:t>Mode </a:t>
            </a:r>
            <a:r>
              <a:rPr sz="1000" spc="-20" dirty="0">
                <a:latin typeface="Georgia"/>
                <a:cs typeface="Georgia"/>
              </a:rPr>
              <a:t> </a:t>
            </a:r>
            <a:r>
              <a:rPr sz="1000" spc="-25" dirty="0">
                <a:latin typeface="Georgia"/>
                <a:cs typeface="Georgia"/>
              </a:rPr>
              <a:t>Midrange</a:t>
            </a:r>
            <a:endParaRPr sz="1000">
              <a:latin typeface="Georgia"/>
              <a:cs typeface="Georgia"/>
            </a:endParaRPr>
          </a:p>
        </p:txBody>
      </p:sp>
      <p:grpSp>
        <p:nvGrpSpPr>
          <p:cNvPr id="13" name="object 13"/>
          <p:cNvGrpSpPr/>
          <p:nvPr/>
        </p:nvGrpSpPr>
        <p:grpSpPr>
          <a:xfrm>
            <a:off x="0" y="3121545"/>
            <a:ext cx="5760085" cy="118745"/>
            <a:chOff x="0" y="3121545"/>
            <a:chExt cx="5760085" cy="118745"/>
          </a:xfrm>
        </p:grpSpPr>
        <p:sp>
          <p:nvSpPr>
            <p:cNvPr id="14" name="object 14"/>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5" name="object 15"/>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6" name="object 1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7" name="object 17"/>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8" name="object 18"/>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25" dirty="0"/>
              <a:t>50</a:t>
            </a:fld>
            <a:r>
              <a:rPr spc="-25" dirty="0"/>
              <a:t> </a:t>
            </a:r>
            <a:r>
              <a:rPr spc="80" dirty="0"/>
              <a:t>/</a:t>
            </a:r>
            <a:r>
              <a:rPr spc="-25" dirty="0"/>
              <a:t> </a:t>
            </a:r>
            <a:r>
              <a:rPr spc="40" dirty="0"/>
              <a:t>106</a:t>
            </a: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444500" cy="244475"/>
          </a:xfrm>
          <a:prstGeom prst="rect">
            <a:avLst/>
          </a:prstGeom>
        </p:spPr>
        <p:txBody>
          <a:bodyPr vert="horz" wrap="square" lIns="0" tIns="17145" rIns="0" bIns="0" rtlCol="0">
            <a:spAutoFit/>
          </a:bodyPr>
          <a:lstStyle/>
          <a:p>
            <a:pPr marL="12700">
              <a:lnSpc>
                <a:spcPct val="100000"/>
              </a:lnSpc>
              <a:spcBef>
                <a:spcPts val="135"/>
              </a:spcBef>
            </a:pPr>
            <a:r>
              <a:rPr spc="20" dirty="0"/>
              <a:t>Mean</a:t>
            </a:r>
          </a:p>
        </p:txBody>
      </p:sp>
      <p:sp>
        <p:nvSpPr>
          <p:cNvPr id="3" name="object 3"/>
          <p:cNvSpPr/>
          <p:nvPr/>
        </p:nvSpPr>
        <p:spPr>
          <a:xfrm>
            <a:off x="337972" y="45421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81992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txBox="1"/>
          <p:nvPr/>
        </p:nvSpPr>
        <p:spPr>
          <a:xfrm>
            <a:off x="428777" y="362609"/>
            <a:ext cx="5066030" cy="775853"/>
          </a:xfrm>
          <a:prstGeom prst="rect">
            <a:avLst/>
          </a:prstGeom>
        </p:spPr>
        <p:txBody>
          <a:bodyPr vert="horz" wrap="square" lIns="0" tIns="34290" rIns="0" bIns="0" rtlCol="0">
            <a:spAutoFit/>
          </a:bodyPr>
          <a:lstStyle/>
          <a:p>
            <a:pPr marL="38100" marR="30480">
              <a:lnSpc>
                <a:spcPts val="1150"/>
              </a:lnSpc>
              <a:spcBef>
                <a:spcPts val="270"/>
              </a:spcBef>
            </a:pPr>
            <a:r>
              <a:rPr sz="1100" spc="5" dirty="0">
                <a:latin typeface="Georgia"/>
                <a:cs typeface="Georgia"/>
              </a:rPr>
              <a:t>The</a:t>
            </a:r>
            <a:r>
              <a:rPr sz="1100" spc="95" dirty="0">
                <a:latin typeface="Georgia"/>
                <a:cs typeface="Georgia"/>
              </a:rPr>
              <a:t> </a:t>
            </a:r>
            <a:r>
              <a:rPr sz="1100" spc="-35" dirty="0">
                <a:latin typeface="Georgia"/>
                <a:cs typeface="Georgia"/>
              </a:rPr>
              <a:t>most</a:t>
            </a:r>
            <a:r>
              <a:rPr sz="1100" spc="100" dirty="0">
                <a:latin typeface="Georgia"/>
                <a:cs typeface="Georgia"/>
              </a:rPr>
              <a:t> </a:t>
            </a:r>
            <a:r>
              <a:rPr sz="1100" spc="-50" dirty="0">
                <a:latin typeface="Georgia"/>
                <a:cs typeface="Georgia"/>
              </a:rPr>
              <a:t>common</a:t>
            </a:r>
            <a:r>
              <a:rPr sz="1100" spc="100" dirty="0">
                <a:latin typeface="Georgia"/>
                <a:cs typeface="Georgia"/>
              </a:rPr>
              <a:t> </a:t>
            </a:r>
            <a:r>
              <a:rPr sz="1100" spc="-30" dirty="0">
                <a:latin typeface="Georgia"/>
                <a:cs typeface="Georgia"/>
              </a:rPr>
              <a:t>and</a:t>
            </a:r>
            <a:r>
              <a:rPr sz="1100" spc="95" dirty="0">
                <a:latin typeface="Georgia"/>
                <a:cs typeface="Georgia"/>
              </a:rPr>
              <a:t> </a:t>
            </a:r>
            <a:r>
              <a:rPr sz="1100" spc="-30" dirty="0">
                <a:latin typeface="Georgia"/>
                <a:cs typeface="Georgia"/>
              </a:rPr>
              <a:t>effective</a:t>
            </a:r>
            <a:r>
              <a:rPr sz="1100" spc="100" dirty="0">
                <a:latin typeface="Georgia"/>
                <a:cs typeface="Georgia"/>
              </a:rPr>
              <a:t> </a:t>
            </a:r>
            <a:r>
              <a:rPr sz="1100" spc="-45" dirty="0">
                <a:latin typeface="Georgia"/>
                <a:cs typeface="Georgia"/>
              </a:rPr>
              <a:t>numeric</a:t>
            </a:r>
            <a:r>
              <a:rPr sz="1100" spc="100" dirty="0">
                <a:latin typeface="Georgia"/>
                <a:cs typeface="Georgia"/>
              </a:rPr>
              <a:t> </a:t>
            </a:r>
            <a:r>
              <a:rPr sz="1100" spc="-45" dirty="0">
                <a:latin typeface="Georgia"/>
                <a:cs typeface="Georgia"/>
              </a:rPr>
              <a:t>measure</a:t>
            </a:r>
            <a:r>
              <a:rPr sz="1100" spc="100" dirty="0">
                <a:latin typeface="Georgia"/>
                <a:cs typeface="Georgia"/>
              </a:rPr>
              <a:t> </a:t>
            </a:r>
            <a:r>
              <a:rPr sz="1100" spc="-40" dirty="0">
                <a:latin typeface="Georgia"/>
                <a:cs typeface="Georgia"/>
              </a:rPr>
              <a:t>of</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50" dirty="0">
                <a:latin typeface="Georgia"/>
                <a:cs typeface="Georgia"/>
              </a:rPr>
              <a:t>“center”</a:t>
            </a:r>
            <a:r>
              <a:rPr sz="1100" spc="-20" dirty="0">
                <a:latin typeface="Georgia"/>
                <a:cs typeface="Georgia"/>
              </a:rPr>
              <a:t> </a:t>
            </a:r>
            <a:r>
              <a:rPr sz="1100" spc="-40" dirty="0">
                <a:latin typeface="Georgia"/>
                <a:cs typeface="Georgia"/>
              </a:rPr>
              <a:t>of</a:t>
            </a:r>
            <a:r>
              <a:rPr sz="1100" spc="100" dirty="0">
                <a:latin typeface="Georgia"/>
                <a:cs typeface="Georgia"/>
              </a:rPr>
              <a:t> </a:t>
            </a:r>
            <a:r>
              <a:rPr sz="1100" spc="-15" dirty="0">
                <a:latin typeface="Georgia"/>
                <a:cs typeface="Georgia"/>
              </a:rPr>
              <a:t>a</a:t>
            </a:r>
            <a:r>
              <a:rPr sz="1100" spc="95" dirty="0">
                <a:latin typeface="Georgia"/>
                <a:cs typeface="Georgia"/>
              </a:rPr>
              <a:t> </a:t>
            </a:r>
            <a:r>
              <a:rPr sz="1100" spc="-20" dirty="0">
                <a:latin typeface="Georgia"/>
                <a:cs typeface="Georgia"/>
              </a:rPr>
              <a:t>set</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5" dirty="0">
                <a:latin typeface="Georgia"/>
                <a:cs typeface="Georgia"/>
              </a:rPr>
              <a:t>data</a:t>
            </a:r>
            <a:r>
              <a:rPr sz="1100" spc="95" dirty="0">
                <a:latin typeface="Georgia"/>
                <a:cs typeface="Georgia"/>
              </a:rPr>
              <a:t> </a:t>
            </a:r>
            <a:r>
              <a:rPr sz="1100" spc="-35" dirty="0">
                <a:latin typeface="Georgia"/>
                <a:cs typeface="Georgia"/>
              </a:rPr>
              <a:t>is </a:t>
            </a:r>
            <a:r>
              <a:rPr sz="1100" spc="-254"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Georgia"/>
                <a:cs typeface="Georgia"/>
              </a:rPr>
              <a:t>(arithmetic)</a:t>
            </a:r>
            <a:r>
              <a:rPr sz="1100" spc="100" dirty="0">
                <a:latin typeface="Georgia"/>
                <a:cs typeface="Georgia"/>
              </a:rPr>
              <a:t> </a:t>
            </a:r>
            <a:r>
              <a:rPr sz="1100" i="1" spc="20" dirty="0">
                <a:latin typeface="Palatino Linotype"/>
                <a:cs typeface="Palatino Linotype"/>
              </a:rPr>
              <a:t>mean</a:t>
            </a:r>
            <a:r>
              <a:rPr sz="1100" spc="20" dirty="0">
                <a:latin typeface="Georgia"/>
                <a:cs typeface="Georgia"/>
              </a:rPr>
              <a:t>,</a:t>
            </a:r>
            <a:r>
              <a:rPr sz="1100" spc="95" dirty="0">
                <a:latin typeface="Georgia"/>
                <a:cs typeface="Georgia"/>
              </a:rPr>
              <a:t> </a:t>
            </a:r>
            <a:r>
              <a:rPr sz="1100" spc="-15" dirty="0">
                <a:latin typeface="Georgia"/>
                <a:cs typeface="Georgia"/>
              </a:rPr>
              <a:t>i.e.,</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average.</a:t>
            </a:r>
            <a:endParaRPr sz="1100">
              <a:latin typeface="Georgia"/>
              <a:cs typeface="Georgia"/>
            </a:endParaRPr>
          </a:p>
          <a:p>
            <a:pPr marL="38100">
              <a:lnSpc>
                <a:spcPct val="100000"/>
              </a:lnSpc>
              <a:spcBef>
                <a:spcPts val="400"/>
              </a:spcBef>
            </a:pPr>
            <a:r>
              <a:rPr sz="1100" spc="5" dirty="0">
                <a:latin typeface="Georgia"/>
                <a:cs typeface="Georgia"/>
              </a:rPr>
              <a:t>The</a:t>
            </a:r>
            <a:r>
              <a:rPr sz="1100" spc="95" dirty="0">
                <a:latin typeface="Georgia"/>
                <a:cs typeface="Georgia"/>
              </a:rPr>
              <a:t> </a:t>
            </a:r>
            <a:r>
              <a:rPr sz="1100" b="1" spc="-70" dirty="0">
                <a:latin typeface="Georgia"/>
                <a:cs typeface="Georgia"/>
              </a:rPr>
              <a:t>mea</a:t>
            </a:r>
            <a:r>
              <a:rPr sz="1100" b="1" spc="-65" dirty="0">
                <a:latin typeface="Georgia"/>
                <a:cs typeface="Georgia"/>
              </a:rPr>
              <a:t>n</a:t>
            </a:r>
            <a:r>
              <a:rPr sz="1100" b="1" spc="80" dirty="0">
                <a:latin typeface="Georgia"/>
                <a:cs typeface="Georgia"/>
              </a:rPr>
              <a:t> </a:t>
            </a:r>
            <a:r>
              <a:rPr sz="1100" spc="-40" dirty="0">
                <a:latin typeface="Georgia"/>
                <a:cs typeface="Georgia"/>
              </a:rPr>
              <a:t>of</a:t>
            </a:r>
            <a:r>
              <a:rPr sz="1100" spc="95" dirty="0">
                <a:latin typeface="Georgia"/>
                <a:cs typeface="Georgia"/>
              </a:rPr>
              <a:t> </a:t>
            </a:r>
            <a:r>
              <a:rPr sz="1100" spc="15" dirty="0">
                <a:latin typeface="Lucida Sans Unicode"/>
                <a:cs typeface="Lucida Sans Unicode"/>
              </a:rPr>
              <a:t>D</a:t>
            </a:r>
            <a:r>
              <a:rPr sz="1100" spc="-15" dirty="0">
                <a:latin typeface="Lucida Sans Unicode"/>
                <a:cs typeface="Lucida Sans Unicode"/>
              </a:rPr>
              <a:t> </a:t>
            </a:r>
            <a:r>
              <a:rPr sz="1100" spc="295" dirty="0">
                <a:latin typeface="Calibri"/>
                <a:cs typeface="Calibri"/>
              </a:rPr>
              <a:t>=</a:t>
            </a:r>
            <a:r>
              <a:rPr sz="1100" spc="55" dirty="0">
                <a:latin typeface="Calibri"/>
                <a:cs typeface="Calibri"/>
              </a:rPr>
              <a:t> </a:t>
            </a:r>
            <a:r>
              <a:rPr sz="1100" spc="185" dirty="0">
                <a:latin typeface="Lucida Sans Unicode"/>
                <a:cs typeface="Lucida Sans Unicode"/>
              </a:rPr>
              <a:t>{</a:t>
            </a:r>
            <a:r>
              <a:rPr sz="1100" i="1" spc="145" dirty="0">
                <a:latin typeface="Calibri"/>
                <a:cs typeface="Calibri"/>
              </a:rPr>
              <a:t>x</a:t>
            </a:r>
            <a:r>
              <a:rPr sz="1200" spc="97" baseline="-10416" dirty="0">
                <a:latin typeface="Calibri"/>
                <a:cs typeface="Calibri"/>
              </a:rPr>
              <a:t>1</a:t>
            </a:r>
            <a:r>
              <a:rPr sz="1100" i="1" spc="25" dirty="0">
                <a:latin typeface="Calibri"/>
                <a:cs typeface="Calibri"/>
              </a:rPr>
              <a:t>,</a:t>
            </a:r>
            <a:r>
              <a:rPr sz="1100" i="1" spc="-70" dirty="0">
                <a:latin typeface="Calibri"/>
                <a:cs typeface="Calibri"/>
              </a:rPr>
              <a:t> </a:t>
            </a:r>
            <a:r>
              <a:rPr sz="1100" i="1" spc="145" dirty="0">
                <a:latin typeface="Calibri"/>
                <a:cs typeface="Calibri"/>
              </a:rPr>
              <a:t>x</a:t>
            </a:r>
            <a:r>
              <a:rPr sz="1200" spc="97" baseline="-10416" dirty="0">
                <a:latin typeface="Calibri"/>
                <a:cs typeface="Calibri"/>
              </a:rPr>
              <a:t>2</a:t>
            </a:r>
            <a:r>
              <a:rPr sz="1100" i="1" spc="25"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5" dirty="0">
                <a:latin typeface="Calibri"/>
                <a:cs typeface="Calibri"/>
              </a:rPr>
              <a:t>,</a:t>
            </a:r>
            <a:r>
              <a:rPr sz="1100" i="1" spc="-70" dirty="0">
                <a:latin typeface="Calibri"/>
                <a:cs typeface="Calibri"/>
              </a:rPr>
              <a:t> </a:t>
            </a:r>
            <a:r>
              <a:rPr sz="1100" i="1" spc="145" dirty="0">
                <a:latin typeface="Calibri"/>
                <a:cs typeface="Calibri"/>
              </a:rPr>
              <a:t>x</a:t>
            </a:r>
            <a:r>
              <a:rPr sz="1200" i="1" spc="225" baseline="-10416" dirty="0">
                <a:latin typeface="Calibri"/>
                <a:cs typeface="Calibri"/>
              </a:rPr>
              <a:t>n</a:t>
            </a:r>
            <a:r>
              <a:rPr sz="1100" spc="180" dirty="0">
                <a:latin typeface="Lucida Sans Unicode"/>
                <a:cs typeface="Lucida Sans Unicode"/>
              </a:rPr>
              <a:t>}</a:t>
            </a:r>
            <a:r>
              <a:rPr sz="1100" dirty="0">
                <a:latin typeface="Georgia"/>
                <a:cs typeface="Georgia"/>
              </a:rPr>
              <a:t>,</a:t>
            </a:r>
            <a:r>
              <a:rPr sz="1100" spc="95" dirty="0">
                <a:latin typeface="Georgia"/>
                <a:cs typeface="Georgia"/>
              </a:rPr>
              <a:t> </a:t>
            </a:r>
            <a:r>
              <a:rPr sz="1100" spc="-45" dirty="0">
                <a:latin typeface="Georgia"/>
                <a:cs typeface="Georgia"/>
              </a:rPr>
              <a:t>de</a:t>
            </a:r>
            <a:r>
              <a:rPr sz="1100" spc="-30" dirty="0">
                <a:latin typeface="Georgia"/>
                <a:cs typeface="Georgia"/>
              </a:rPr>
              <a:t>noted</a:t>
            </a:r>
            <a:r>
              <a:rPr sz="1100" spc="95" dirty="0">
                <a:latin typeface="Georgia"/>
                <a:cs typeface="Georgia"/>
              </a:rPr>
              <a:t> </a:t>
            </a:r>
            <a:r>
              <a:rPr sz="1100" i="1" spc="-409" dirty="0">
                <a:latin typeface="Calibri"/>
                <a:cs typeface="Calibri"/>
              </a:rPr>
              <a:t>x</a:t>
            </a:r>
            <a:r>
              <a:rPr sz="1100" spc="114" dirty="0">
                <a:latin typeface="Calibri"/>
                <a:cs typeface="Calibri"/>
              </a:rPr>
              <a:t>¯</a:t>
            </a:r>
            <a:r>
              <a:rPr sz="1100" dirty="0">
                <a:latin typeface="Georgia"/>
                <a:cs typeface="Georgia"/>
              </a:rPr>
              <a:t>,</a:t>
            </a:r>
            <a:r>
              <a:rPr sz="1100" spc="95" dirty="0">
                <a:latin typeface="Georgia"/>
                <a:cs typeface="Georgia"/>
              </a:rPr>
              <a:t> </a:t>
            </a:r>
            <a:r>
              <a:rPr sz="1100" spc="-30" dirty="0">
                <a:latin typeface="Georgia"/>
                <a:cs typeface="Georgia"/>
              </a:rPr>
              <a:t>i</a:t>
            </a:r>
            <a:r>
              <a:rPr sz="1100" spc="-50" dirty="0">
                <a:latin typeface="Georgia"/>
                <a:cs typeface="Georgia"/>
              </a:rPr>
              <a:t>s:</a:t>
            </a:r>
            <a:endParaRPr sz="1100">
              <a:latin typeface="Georgia"/>
              <a:cs typeface="Georgia"/>
            </a:endParaRPr>
          </a:p>
          <a:p>
            <a:pPr marR="937260" algn="ctr">
              <a:lnSpc>
                <a:spcPct val="100000"/>
              </a:lnSpc>
              <a:spcBef>
                <a:spcPts val="685"/>
              </a:spcBef>
            </a:pPr>
            <a:endParaRPr sz="800">
              <a:latin typeface="Calibri"/>
              <a:cs typeface="Calibri"/>
            </a:endParaRPr>
          </a:p>
        </p:txBody>
      </p:sp>
      <p:sp>
        <p:nvSpPr>
          <p:cNvPr id="16" name="object 16"/>
          <p:cNvSpPr txBox="1"/>
          <p:nvPr/>
        </p:nvSpPr>
        <p:spPr>
          <a:xfrm>
            <a:off x="5381459" y="1117852"/>
            <a:ext cx="201930" cy="191770"/>
          </a:xfrm>
          <a:prstGeom prst="rect">
            <a:avLst/>
          </a:prstGeom>
        </p:spPr>
        <p:txBody>
          <a:bodyPr vert="horz" wrap="square" lIns="0" tIns="11430" rIns="0" bIns="0" rtlCol="0">
            <a:spAutoFit/>
          </a:bodyPr>
          <a:lstStyle/>
          <a:p>
            <a:pPr marL="12700">
              <a:lnSpc>
                <a:spcPct val="100000"/>
              </a:lnSpc>
              <a:spcBef>
                <a:spcPts val="90"/>
              </a:spcBef>
            </a:pPr>
            <a:r>
              <a:rPr sz="1100" spc="-30" dirty="0">
                <a:latin typeface="Georgia"/>
                <a:cs typeface="Georgia"/>
              </a:rPr>
              <a:t>(6)</a:t>
            </a:r>
            <a:endParaRPr sz="1100">
              <a:latin typeface="Georgia"/>
              <a:cs typeface="Georgia"/>
            </a:endParaRPr>
          </a:p>
        </p:txBody>
      </p:sp>
      <p:sp>
        <p:nvSpPr>
          <p:cNvPr id="17" name="object 17"/>
          <p:cNvSpPr/>
          <p:nvPr/>
        </p:nvSpPr>
        <p:spPr>
          <a:xfrm>
            <a:off x="337972" y="156107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8" name="object 18"/>
          <p:cNvSpPr/>
          <p:nvPr/>
        </p:nvSpPr>
        <p:spPr>
          <a:xfrm>
            <a:off x="620229" y="1744103"/>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9" name="object 19"/>
          <p:cNvSpPr/>
          <p:nvPr/>
        </p:nvSpPr>
        <p:spPr>
          <a:xfrm>
            <a:off x="3907828" y="2204834"/>
            <a:ext cx="189865" cy="0"/>
          </a:xfrm>
          <a:custGeom>
            <a:avLst/>
            <a:gdLst/>
            <a:ahLst/>
            <a:cxnLst/>
            <a:rect l="l" t="t" r="r" b="b"/>
            <a:pathLst>
              <a:path w="189864">
                <a:moveTo>
                  <a:pt x="0" y="0"/>
                </a:moveTo>
                <a:lnTo>
                  <a:pt x="189788" y="0"/>
                </a:lnTo>
              </a:path>
            </a:pathLst>
          </a:custGeom>
          <a:ln w="5054">
            <a:solidFill>
              <a:srgbClr val="000000"/>
            </a:solidFill>
          </a:ln>
        </p:spPr>
        <p:txBody>
          <a:bodyPr wrap="square" lIns="0" tIns="0" rIns="0" bIns="0" rtlCol="0"/>
          <a:lstStyle/>
          <a:p>
            <a:endParaRPr/>
          </a:p>
        </p:txBody>
      </p:sp>
      <p:sp>
        <p:nvSpPr>
          <p:cNvPr id="20" name="object 20"/>
          <p:cNvSpPr/>
          <p:nvPr/>
        </p:nvSpPr>
        <p:spPr>
          <a:xfrm>
            <a:off x="620229" y="246946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21" name="object 21"/>
          <p:cNvSpPr/>
          <p:nvPr/>
        </p:nvSpPr>
        <p:spPr>
          <a:xfrm>
            <a:off x="4115193" y="2930194"/>
            <a:ext cx="189865" cy="0"/>
          </a:xfrm>
          <a:custGeom>
            <a:avLst/>
            <a:gdLst/>
            <a:ahLst/>
            <a:cxnLst/>
            <a:rect l="l" t="t" r="r" b="b"/>
            <a:pathLst>
              <a:path w="189864">
                <a:moveTo>
                  <a:pt x="0" y="0"/>
                </a:moveTo>
                <a:lnTo>
                  <a:pt x="189788" y="0"/>
                </a:lnTo>
              </a:path>
            </a:pathLst>
          </a:custGeom>
          <a:ln w="5054">
            <a:solidFill>
              <a:srgbClr val="000000"/>
            </a:solidFill>
          </a:ln>
        </p:spPr>
        <p:txBody>
          <a:bodyPr wrap="square" lIns="0" tIns="0" rIns="0" bIns="0" rtlCol="0"/>
          <a:lstStyle/>
          <a:p>
            <a:endParaRPr/>
          </a:p>
        </p:txBody>
      </p:sp>
      <p:sp>
        <p:nvSpPr>
          <p:cNvPr id="22" name="object 22"/>
          <p:cNvSpPr txBox="1"/>
          <p:nvPr/>
        </p:nvSpPr>
        <p:spPr>
          <a:xfrm>
            <a:off x="428777" y="1443604"/>
            <a:ext cx="4401185" cy="1643380"/>
          </a:xfrm>
          <a:prstGeom prst="rect">
            <a:avLst/>
          </a:prstGeom>
        </p:spPr>
        <p:txBody>
          <a:bodyPr vert="horz" wrap="square" lIns="0" tIns="37465" rIns="0" bIns="0" rtlCol="0">
            <a:spAutoFit/>
          </a:bodyPr>
          <a:lstStyle/>
          <a:p>
            <a:pPr marL="38100">
              <a:lnSpc>
                <a:spcPct val="100000"/>
              </a:lnSpc>
              <a:spcBef>
                <a:spcPts val="295"/>
              </a:spcBef>
            </a:pPr>
            <a:r>
              <a:rPr sz="1100" spc="-25" dirty="0">
                <a:latin typeface="Georgia"/>
                <a:cs typeface="Georgia"/>
              </a:rPr>
              <a:t>Examples:</a:t>
            </a:r>
            <a:endParaRPr sz="1100">
              <a:latin typeface="Georgia"/>
              <a:cs typeface="Georgia"/>
            </a:endParaRPr>
          </a:p>
          <a:p>
            <a:pPr marL="314960">
              <a:lnSpc>
                <a:spcPts val="1110"/>
              </a:lnSpc>
              <a:spcBef>
                <a:spcPts val="180"/>
              </a:spcBef>
            </a:pPr>
            <a:r>
              <a:rPr sz="1000" spc="-20" dirty="0">
                <a:latin typeface="Georgia"/>
                <a:cs typeface="Georgia"/>
              </a:rPr>
              <a:t>Messi’s</a:t>
            </a:r>
            <a:r>
              <a:rPr sz="1000" spc="95" dirty="0">
                <a:latin typeface="Georgia"/>
                <a:cs typeface="Georgia"/>
              </a:rPr>
              <a:t> </a:t>
            </a:r>
            <a:r>
              <a:rPr sz="1000" spc="-30" dirty="0">
                <a:latin typeface="Georgia"/>
                <a:cs typeface="Georgia"/>
              </a:rPr>
              <a:t>goals</a:t>
            </a:r>
            <a:r>
              <a:rPr sz="1000" spc="95" dirty="0">
                <a:latin typeface="Georgia"/>
                <a:cs typeface="Georgia"/>
              </a:rPr>
              <a:t> </a:t>
            </a:r>
            <a:r>
              <a:rPr sz="1000" spc="-30" dirty="0">
                <a:latin typeface="Georgia"/>
                <a:cs typeface="Georgia"/>
              </a:rPr>
              <a:t>for</a:t>
            </a:r>
            <a:r>
              <a:rPr sz="1000" spc="95" dirty="0">
                <a:latin typeface="Georgia"/>
                <a:cs typeface="Georgia"/>
              </a:rPr>
              <a:t> </a:t>
            </a:r>
            <a:r>
              <a:rPr sz="1000" spc="-15" dirty="0">
                <a:latin typeface="Georgia"/>
                <a:cs typeface="Georgia"/>
              </a:rPr>
              <a:t>Barcelona</a:t>
            </a:r>
            <a:r>
              <a:rPr sz="1000" spc="95" dirty="0">
                <a:latin typeface="Georgia"/>
                <a:cs typeface="Georgia"/>
              </a:rPr>
              <a:t> </a:t>
            </a:r>
            <a:r>
              <a:rPr sz="1000" spc="-35" dirty="0">
                <a:latin typeface="Georgia"/>
                <a:cs typeface="Georgia"/>
              </a:rPr>
              <a:t>from</a:t>
            </a:r>
            <a:r>
              <a:rPr sz="1000" spc="95" dirty="0">
                <a:latin typeface="Georgia"/>
                <a:cs typeface="Georgia"/>
              </a:rPr>
              <a:t> </a:t>
            </a:r>
            <a:r>
              <a:rPr sz="1000" spc="-100" dirty="0">
                <a:latin typeface="Georgia"/>
                <a:cs typeface="Georgia"/>
              </a:rPr>
              <a:t>2004–2005</a:t>
            </a:r>
            <a:r>
              <a:rPr sz="1000" spc="-40" dirty="0">
                <a:latin typeface="Georgia"/>
                <a:cs typeface="Georgia"/>
              </a:rPr>
              <a:t> </a:t>
            </a:r>
            <a:r>
              <a:rPr sz="1000" spc="-5" dirty="0">
                <a:latin typeface="Georgia"/>
                <a:cs typeface="Georgia"/>
              </a:rPr>
              <a:t>to</a:t>
            </a:r>
            <a:r>
              <a:rPr sz="1000" spc="95" dirty="0">
                <a:latin typeface="Georgia"/>
                <a:cs typeface="Georgia"/>
              </a:rPr>
              <a:t> </a:t>
            </a:r>
            <a:r>
              <a:rPr sz="1000" spc="-80" dirty="0">
                <a:latin typeface="Georgia"/>
                <a:cs typeface="Georgia"/>
              </a:rPr>
              <a:t>2020–2021:</a:t>
            </a:r>
            <a:endParaRPr sz="1000">
              <a:latin typeface="Georgia"/>
              <a:cs typeface="Georgia"/>
            </a:endParaRPr>
          </a:p>
          <a:p>
            <a:pPr marL="314960">
              <a:lnSpc>
                <a:spcPts val="1110"/>
              </a:lnSpc>
            </a:pPr>
            <a:r>
              <a:rPr sz="1000" spc="15" dirty="0">
                <a:latin typeface="Lucida Sans Unicode"/>
                <a:cs typeface="Lucida Sans Unicode"/>
              </a:rPr>
              <a:t>D</a:t>
            </a:r>
            <a:r>
              <a:rPr sz="1000" spc="-15" dirty="0">
                <a:latin typeface="Lucida Sans Unicode"/>
                <a:cs typeface="Lucida Sans Unicode"/>
              </a:rPr>
              <a:t> </a:t>
            </a:r>
            <a:r>
              <a:rPr sz="1000" spc="275" dirty="0">
                <a:latin typeface="Calibri"/>
                <a:cs typeface="Calibri"/>
              </a:rPr>
              <a:t>=</a:t>
            </a:r>
            <a:r>
              <a:rPr sz="1000" spc="50" dirty="0">
                <a:latin typeface="Calibri"/>
                <a:cs typeface="Calibri"/>
              </a:rPr>
              <a:t> </a:t>
            </a:r>
            <a:r>
              <a:rPr sz="1000" spc="60" dirty="0">
                <a:latin typeface="Lucida Sans Unicode"/>
                <a:cs typeface="Lucida Sans Unicode"/>
              </a:rPr>
              <a:t>{</a:t>
            </a:r>
            <a:r>
              <a:rPr sz="1000" spc="60" dirty="0">
                <a:solidFill>
                  <a:srgbClr val="0000FF"/>
                </a:solidFill>
                <a:latin typeface="Calibri"/>
                <a:cs typeface="Calibri"/>
              </a:rPr>
              <a:t>1</a:t>
            </a:r>
            <a:r>
              <a:rPr sz="1000" i="1" spc="60" dirty="0">
                <a:latin typeface="Calibri"/>
                <a:cs typeface="Calibri"/>
              </a:rPr>
              <a:t>,</a:t>
            </a:r>
            <a:r>
              <a:rPr sz="1000" i="1" spc="-60" dirty="0">
                <a:latin typeface="Calibri"/>
                <a:cs typeface="Calibri"/>
              </a:rPr>
              <a:t> </a:t>
            </a:r>
            <a:r>
              <a:rPr sz="1000" spc="5" dirty="0">
                <a:solidFill>
                  <a:srgbClr val="0000FF"/>
                </a:solidFill>
                <a:latin typeface="Calibri"/>
                <a:cs typeface="Calibri"/>
              </a:rPr>
              <a:t>8</a:t>
            </a:r>
            <a:r>
              <a:rPr sz="1000" i="1" spc="5" dirty="0">
                <a:latin typeface="Calibri"/>
                <a:cs typeface="Calibri"/>
              </a:rPr>
              <a:t>,</a:t>
            </a:r>
            <a:r>
              <a:rPr sz="1000" i="1" spc="-55" dirty="0">
                <a:latin typeface="Calibri"/>
                <a:cs typeface="Calibri"/>
              </a:rPr>
              <a:t> </a:t>
            </a:r>
            <a:r>
              <a:rPr sz="1000" dirty="0">
                <a:solidFill>
                  <a:srgbClr val="0000FF"/>
                </a:solidFill>
                <a:latin typeface="Calibri"/>
                <a:cs typeface="Calibri"/>
              </a:rPr>
              <a:t>17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16</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38</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53</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73</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60</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58</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54</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45</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31</a:t>
            </a:r>
            <a:r>
              <a:rPr sz="1000" i="1" dirty="0">
                <a:latin typeface="Calibri"/>
                <a:cs typeface="Calibri"/>
              </a:rPr>
              <a:t>,</a:t>
            </a:r>
            <a:r>
              <a:rPr sz="1000" i="1" spc="-60" dirty="0">
                <a:latin typeface="Calibri"/>
                <a:cs typeface="Calibri"/>
              </a:rPr>
              <a:t> </a:t>
            </a:r>
            <a:r>
              <a:rPr sz="1000" spc="50" dirty="0">
                <a:solidFill>
                  <a:srgbClr val="0000FF"/>
                </a:solidFill>
                <a:latin typeface="Calibri"/>
                <a:cs typeface="Calibri"/>
              </a:rPr>
              <a:t>38</a:t>
            </a:r>
            <a:r>
              <a:rPr sz="1000" spc="50" dirty="0">
                <a:latin typeface="Lucida Sans Unicode"/>
                <a:cs typeface="Lucida Sans Unicode"/>
              </a:rPr>
              <a:t>}</a:t>
            </a:r>
            <a:endParaRPr sz="1000">
              <a:latin typeface="Lucida Sans Unicode"/>
              <a:cs typeface="Lucida Sans Unicode"/>
            </a:endParaRPr>
          </a:p>
          <a:p>
            <a:pPr marL="1315085">
              <a:lnSpc>
                <a:spcPct val="100000"/>
              </a:lnSpc>
              <a:spcBef>
                <a:spcPts val="555"/>
              </a:spcBef>
            </a:pPr>
            <a:r>
              <a:rPr sz="1500" i="1" spc="-562" baseline="-36111" dirty="0">
                <a:latin typeface="Calibri"/>
                <a:cs typeface="Calibri"/>
              </a:rPr>
              <a:t>x</a:t>
            </a:r>
            <a:r>
              <a:rPr sz="1500" spc="150" baseline="-36111" dirty="0">
                <a:latin typeface="Calibri"/>
                <a:cs typeface="Calibri"/>
              </a:rPr>
              <a:t>¯</a:t>
            </a:r>
            <a:r>
              <a:rPr sz="1500" spc="82" baseline="-36111" dirty="0">
                <a:latin typeface="Calibri"/>
                <a:cs typeface="Calibri"/>
              </a:rPr>
              <a:t> </a:t>
            </a:r>
            <a:r>
              <a:rPr sz="1500" spc="412" baseline="-36111" dirty="0">
                <a:latin typeface="Calibri"/>
                <a:cs typeface="Calibri"/>
              </a:rPr>
              <a:t>=</a:t>
            </a:r>
            <a:r>
              <a:rPr sz="1500" baseline="-36111" dirty="0">
                <a:latin typeface="Calibri"/>
                <a:cs typeface="Calibri"/>
              </a:rPr>
              <a:t> </a:t>
            </a:r>
            <a:r>
              <a:rPr sz="1500" spc="-82" baseline="-36111" dirty="0">
                <a:latin typeface="Calibri"/>
                <a:cs typeface="Calibri"/>
              </a:rPr>
              <a:t> </a:t>
            </a:r>
            <a:r>
              <a:rPr sz="1000" u="sng" spc="-10" dirty="0">
                <a:uFill>
                  <a:solidFill>
                    <a:srgbClr val="000000"/>
                  </a:solidFill>
                </a:uFill>
                <a:latin typeface="Calibri"/>
                <a:cs typeface="Calibri"/>
              </a:rPr>
              <a:t>1</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8</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17</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360" dirty="0">
                <a:uFill>
                  <a:solidFill>
                    <a:srgbClr val="000000"/>
                  </a:solidFill>
                </a:uFill>
                <a:latin typeface="Lucida Sans Unicode"/>
                <a:cs typeface="Lucida Sans Unicode"/>
              </a:rPr>
              <a:t>·</a:t>
            </a:r>
            <a:r>
              <a:rPr sz="1000" spc="-150" dirty="0">
                <a:latin typeface="Lucida Sans Unicode"/>
                <a:cs typeface="Lucida Sans Unicode"/>
              </a:rPr>
              <a:t> </a:t>
            </a:r>
            <a:r>
              <a:rPr sz="1000" u="sng" spc="-360" dirty="0">
                <a:uFill>
                  <a:solidFill>
                    <a:srgbClr val="000000"/>
                  </a:solidFill>
                </a:uFill>
                <a:latin typeface="Lucida Sans Unicode"/>
                <a:cs typeface="Lucida Sans Unicode"/>
              </a:rPr>
              <a:t>·</a:t>
            </a:r>
            <a:r>
              <a:rPr sz="1000" spc="-155" dirty="0">
                <a:latin typeface="Lucida Sans Unicode"/>
                <a:cs typeface="Lucida Sans Unicode"/>
              </a:rPr>
              <a:t> </a:t>
            </a:r>
            <a:r>
              <a:rPr sz="1000" u="sng" spc="-360" dirty="0">
                <a:uFill>
                  <a:solidFill>
                    <a:srgbClr val="000000"/>
                  </a:solidFill>
                </a:uFill>
                <a:latin typeface="Lucida Sans Unicode"/>
                <a:cs typeface="Lucida Sans Unicode"/>
              </a:rPr>
              <a:t>·</a:t>
            </a:r>
            <a:r>
              <a:rPr sz="1000" u="sng" spc="-95" dirty="0">
                <a:uFill>
                  <a:solidFill>
                    <a:srgbClr val="000000"/>
                  </a:solidFill>
                </a:uFill>
                <a:latin typeface="Lucida Sans Unicode"/>
                <a:cs typeface="Lucida Sans Unicode"/>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51</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31</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38</a:t>
            </a:r>
            <a:r>
              <a:rPr sz="1000" dirty="0">
                <a:latin typeface="Calibri"/>
                <a:cs typeface="Calibri"/>
              </a:rPr>
              <a:t> </a:t>
            </a:r>
            <a:r>
              <a:rPr sz="1000" spc="-60" dirty="0">
                <a:latin typeface="Calibri"/>
                <a:cs typeface="Calibri"/>
              </a:rPr>
              <a:t> </a:t>
            </a:r>
            <a:r>
              <a:rPr sz="1500" spc="412" baseline="-36111" dirty="0">
                <a:latin typeface="Calibri"/>
                <a:cs typeface="Calibri"/>
              </a:rPr>
              <a:t>=</a:t>
            </a:r>
            <a:r>
              <a:rPr sz="1500" baseline="-36111" dirty="0">
                <a:latin typeface="Calibri"/>
                <a:cs typeface="Calibri"/>
              </a:rPr>
              <a:t> </a:t>
            </a:r>
            <a:r>
              <a:rPr sz="1500" spc="-89" baseline="-36111" dirty="0">
                <a:latin typeface="Calibri"/>
                <a:cs typeface="Calibri"/>
              </a:rPr>
              <a:t> </a:t>
            </a:r>
            <a:r>
              <a:rPr sz="1000" spc="-10" dirty="0">
                <a:latin typeface="Calibri"/>
                <a:cs typeface="Calibri"/>
              </a:rPr>
              <a:t>672</a:t>
            </a:r>
            <a:r>
              <a:rPr sz="1000" dirty="0">
                <a:latin typeface="Calibri"/>
                <a:cs typeface="Calibri"/>
              </a:rPr>
              <a:t> </a:t>
            </a:r>
            <a:r>
              <a:rPr sz="1000" spc="-60" dirty="0">
                <a:latin typeface="Calibri"/>
                <a:cs typeface="Calibri"/>
              </a:rPr>
              <a:t> </a:t>
            </a:r>
            <a:r>
              <a:rPr sz="1500" spc="412" baseline="-36111" dirty="0">
                <a:latin typeface="Calibri"/>
                <a:cs typeface="Calibri"/>
              </a:rPr>
              <a:t>=</a:t>
            </a:r>
            <a:r>
              <a:rPr sz="1500" spc="75" baseline="-36111" dirty="0">
                <a:latin typeface="Calibri"/>
                <a:cs typeface="Calibri"/>
              </a:rPr>
              <a:t> </a:t>
            </a:r>
            <a:r>
              <a:rPr sz="1500" spc="-15" baseline="-36111" dirty="0">
                <a:solidFill>
                  <a:srgbClr val="FF0000"/>
                </a:solidFill>
                <a:latin typeface="Calibri"/>
                <a:cs typeface="Calibri"/>
              </a:rPr>
              <a:t>3</a:t>
            </a:r>
            <a:r>
              <a:rPr sz="1500" spc="-22" baseline="-36111" dirty="0">
                <a:solidFill>
                  <a:srgbClr val="FF0000"/>
                </a:solidFill>
                <a:latin typeface="Calibri"/>
                <a:cs typeface="Calibri"/>
              </a:rPr>
              <a:t>9</a:t>
            </a:r>
            <a:r>
              <a:rPr sz="1500" i="1" spc="30" baseline="-36111" dirty="0">
                <a:solidFill>
                  <a:srgbClr val="FF0000"/>
                </a:solidFill>
                <a:latin typeface="Calibri"/>
                <a:cs typeface="Calibri"/>
              </a:rPr>
              <a:t>.</a:t>
            </a:r>
            <a:r>
              <a:rPr sz="1500" spc="-15" baseline="-36111" dirty="0">
                <a:solidFill>
                  <a:srgbClr val="FF0000"/>
                </a:solidFill>
                <a:latin typeface="Calibri"/>
                <a:cs typeface="Calibri"/>
              </a:rPr>
              <a:t>53</a:t>
            </a:r>
            <a:endParaRPr sz="1500" baseline="-36111">
              <a:latin typeface="Calibri"/>
              <a:cs typeface="Calibri"/>
            </a:endParaRPr>
          </a:p>
          <a:p>
            <a:pPr marL="2362200">
              <a:lnSpc>
                <a:spcPct val="100000"/>
              </a:lnSpc>
              <a:spcBef>
                <a:spcPts val="160"/>
              </a:spcBef>
              <a:tabLst>
                <a:tab pos="3510279" algn="l"/>
              </a:tabLst>
            </a:pPr>
            <a:r>
              <a:rPr sz="1000" spc="-10" dirty="0">
                <a:latin typeface="Calibri"/>
                <a:cs typeface="Calibri"/>
              </a:rPr>
              <a:t>17	17</a:t>
            </a:r>
            <a:endParaRPr sz="1000">
              <a:latin typeface="Calibri"/>
              <a:cs typeface="Calibri"/>
            </a:endParaRPr>
          </a:p>
          <a:p>
            <a:pPr marL="314960">
              <a:lnSpc>
                <a:spcPts val="1110"/>
              </a:lnSpc>
              <a:spcBef>
                <a:spcPts val="380"/>
              </a:spcBef>
            </a:pPr>
            <a:r>
              <a:rPr sz="1000" spc="-5" dirty="0">
                <a:latin typeface="Georgia"/>
                <a:cs typeface="Georgia"/>
              </a:rPr>
              <a:t>Salary</a:t>
            </a:r>
            <a:r>
              <a:rPr sz="1000" spc="85" dirty="0">
                <a:latin typeface="Georgia"/>
                <a:cs typeface="Georgia"/>
              </a:rPr>
              <a:t> </a:t>
            </a:r>
            <a:r>
              <a:rPr sz="1000" spc="-20" dirty="0">
                <a:latin typeface="Georgia"/>
                <a:cs typeface="Georgia"/>
              </a:rPr>
              <a:t>(in</a:t>
            </a:r>
            <a:r>
              <a:rPr sz="1000" spc="90" dirty="0">
                <a:latin typeface="Georgia"/>
                <a:cs typeface="Georgia"/>
              </a:rPr>
              <a:t> </a:t>
            </a:r>
            <a:r>
              <a:rPr sz="1000" spc="-40" dirty="0">
                <a:latin typeface="Georgia"/>
                <a:cs typeface="Georgia"/>
              </a:rPr>
              <a:t>$k)</a:t>
            </a:r>
            <a:r>
              <a:rPr sz="1000" spc="90" dirty="0">
                <a:latin typeface="Georgia"/>
                <a:cs typeface="Georgia"/>
              </a:rPr>
              <a:t> </a:t>
            </a:r>
            <a:r>
              <a:rPr sz="1000" spc="-35" dirty="0">
                <a:latin typeface="Georgia"/>
                <a:cs typeface="Georgia"/>
              </a:rPr>
              <a:t>of</a:t>
            </a:r>
            <a:r>
              <a:rPr sz="1000" spc="90" dirty="0">
                <a:latin typeface="Georgia"/>
                <a:cs typeface="Georgia"/>
              </a:rPr>
              <a:t> </a:t>
            </a:r>
            <a:r>
              <a:rPr sz="1000" dirty="0">
                <a:latin typeface="Georgia"/>
                <a:cs typeface="Georgia"/>
              </a:rPr>
              <a:t>12</a:t>
            </a:r>
            <a:r>
              <a:rPr sz="1000" spc="90" dirty="0">
                <a:latin typeface="Georgia"/>
                <a:cs typeface="Georgia"/>
              </a:rPr>
              <a:t> </a:t>
            </a:r>
            <a:r>
              <a:rPr sz="1000" spc="-35" dirty="0">
                <a:latin typeface="Georgia"/>
                <a:cs typeface="Georgia"/>
              </a:rPr>
              <a:t>employees</a:t>
            </a:r>
            <a:r>
              <a:rPr sz="1000" spc="90" dirty="0">
                <a:latin typeface="Georgia"/>
                <a:cs typeface="Georgia"/>
              </a:rPr>
              <a:t> </a:t>
            </a:r>
            <a:r>
              <a:rPr sz="1000" spc="-30" dirty="0">
                <a:latin typeface="Georgia"/>
                <a:cs typeface="Georgia"/>
              </a:rPr>
              <a:t>in</a:t>
            </a:r>
            <a:r>
              <a:rPr sz="1000" spc="90" dirty="0">
                <a:latin typeface="Georgia"/>
                <a:cs typeface="Georgia"/>
              </a:rPr>
              <a:t> </a:t>
            </a:r>
            <a:r>
              <a:rPr sz="1000" spc="-10" dirty="0">
                <a:latin typeface="Georgia"/>
                <a:cs typeface="Georgia"/>
              </a:rPr>
              <a:t>a</a:t>
            </a:r>
            <a:r>
              <a:rPr sz="1000" spc="90" dirty="0">
                <a:latin typeface="Georgia"/>
                <a:cs typeface="Georgia"/>
              </a:rPr>
              <a:t> </a:t>
            </a:r>
            <a:r>
              <a:rPr sz="1000" spc="-25" dirty="0">
                <a:latin typeface="Georgia"/>
                <a:cs typeface="Georgia"/>
              </a:rPr>
              <a:t>company</a:t>
            </a:r>
            <a:r>
              <a:rPr sz="1000" spc="90" dirty="0">
                <a:latin typeface="Georgia"/>
                <a:cs typeface="Georgia"/>
              </a:rPr>
              <a:t> </a:t>
            </a:r>
            <a:r>
              <a:rPr sz="1000" spc="-35" dirty="0">
                <a:latin typeface="Georgia"/>
                <a:cs typeface="Georgia"/>
              </a:rPr>
              <a:t>(shown</a:t>
            </a:r>
            <a:r>
              <a:rPr sz="1000" spc="90" dirty="0">
                <a:latin typeface="Georgia"/>
                <a:cs typeface="Georgia"/>
              </a:rPr>
              <a:t> </a:t>
            </a:r>
            <a:r>
              <a:rPr sz="1000" spc="-30" dirty="0">
                <a:latin typeface="Georgia"/>
                <a:cs typeface="Georgia"/>
              </a:rPr>
              <a:t>in</a:t>
            </a:r>
            <a:r>
              <a:rPr sz="1000" spc="85" dirty="0">
                <a:latin typeface="Georgia"/>
                <a:cs typeface="Georgia"/>
              </a:rPr>
              <a:t> </a:t>
            </a:r>
            <a:r>
              <a:rPr sz="1000" spc="-30" dirty="0">
                <a:latin typeface="Georgia"/>
                <a:cs typeface="Georgia"/>
              </a:rPr>
              <a:t>increasing</a:t>
            </a:r>
            <a:r>
              <a:rPr sz="1000" spc="90" dirty="0">
                <a:latin typeface="Georgia"/>
                <a:cs typeface="Georgia"/>
              </a:rPr>
              <a:t> </a:t>
            </a:r>
            <a:r>
              <a:rPr sz="1000" spc="-30" dirty="0">
                <a:latin typeface="Georgia"/>
                <a:cs typeface="Georgia"/>
              </a:rPr>
              <a:t>order):</a:t>
            </a:r>
            <a:endParaRPr sz="1000">
              <a:latin typeface="Georgia"/>
              <a:cs typeface="Georgia"/>
            </a:endParaRPr>
          </a:p>
          <a:p>
            <a:pPr marL="314960">
              <a:lnSpc>
                <a:spcPts val="1110"/>
              </a:lnSpc>
            </a:pPr>
            <a:r>
              <a:rPr sz="1000" spc="15" dirty="0">
                <a:latin typeface="Lucida Sans Unicode"/>
                <a:cs typeface="Lucida Sans Unicode"/>
              </a:rPr>
              <a:t>D</a:t>
            </a:r>
            <a:r>
              <a:rPr sz="1000" spc="-15" dirty="0">
                <a:latin typeface="Lucida Sans Unicode"/>
                <a:cs typeface="Lucida Sans Unicode"/>
              </a:rPr>
              <a:t> </a:t>
            </a:r>
            <a:r>
              <a:rPr sz="1000" spc="275" dirty="0">
                <a:latin typeface="Calibri"/>
                <a:cs typeface="Calibri"/>
              </a:rPr>
              <a:t>=</a:t>
            </a:r>
            <a:r>
              <a:rPr sz="1000" spc="50" dirty="0">
                <a:latin typeface="Calibri"/>
                <a:cs typeface="Calibri"/>
              </a:rPr>
              <a:t> </a:t>
            </a:r>
            <a:r>
              <a:rPr sz="1000" spc="170" dirty="0">
                <a:latin typeface="Lucida Sans Unicode"/>
                <a:cs typeface="Lucida Sans Unicode"/>
              </a:rPr>
              <a:t>{</a:t>
            </a:r>
            <a:r>
              <a:rPr sz="1000" spc="-10" dirty="0">
                <a:solidFill>
                  <a:srgbClr val="0000FF"/>
                </a:solidFill>
                <a:latin typeface="Calibri"/>
                <a:cs typeface="Calibri"/>
              </a:rPr>
              <a:t>30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3</a:t>
            </a:r>
            <a:r>
              <a:rPr sz="1000" spc="-15" dirty="0">
                <a:solidFill>
                  <a:srgbClr val="0000FF"/>
                </a:solidFill>
                <a:latin typeface="Calibri"/>
                <a:cs typeface="Calibri"/>
              </a:rPr>
              <a:t>6</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47</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a:t>
            </a:r>
            <a:r>
              <a:rPr sz="1000" spc="-15" dirty="0">
                <a:solidFill>
                  <a:srgbClr val="0000FF"/>
                </a:solidFill>
                <a:latin typeface="Calibri"/>
                <a:cs typeface="Calibri"/>
              </a:rPr>
              <a:t>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56</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60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62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70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110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215</a:t>
            </a:r>
            <a:r>
              <a:rPr sz="1000" spc="170" dirty="0">
                <a:latin typeface="Lucida Sans Unicode"/>
                <a:cs typeface="Lucida Sans Unicode"/>
              </a:rPr>
              <a:t>}</a:t>
            </a:r>
            <a:endParaRPr sz="1000">
              <a:latin typeface="Lucida Sans Unicode"/>
              <a:cs typeface="Lucida Sans Unicode"/>
            </a:endParaRPr>
          </a:p>
          <a:p>
            <a:pPr marL="1270000">
              <a:lnSpc>
                <a:spcPct val="100000"/>
              </a:lnSpc>
              <a:spcBef>
                <a:spcPts val="555"/>
              </a:spcBef>
            </a:pPr>
            <a:r>
              <a:rPr sz="1500" i="1" spc="-562" baseline="-36111" dirty="0">
                <a:latin typeface="Calibri"/>
                <a:cs typeface="Calibri"/>
              </a:rPr>
              <a:t>x</a:t>
            </a:r>
            <a:r>
              <a:rPr sz="1500" spc="150" baseline="-36111" dirty="0">
                <a:latin typeface="Calibri"/>
                <a:cs typeface="Calibri"/>
              </a:rPr>
              <a:t>¯</a:t>
            </a:r>
            <a:r>
              <a:rPr sz="1500" spc="82" baseline="-36111" dirty="0">
                <a:latin typeface="Calibri"/>
                <a:cs typeface="Calibri"/>
              </a:rPr>
              <a:t> </a:t>
            </a:r>
            <a:r>
              <a:rPr sz="1500" spc="412" baseline="-36111" dirty="0">
                <a:latin typeface="Calibri"/>
                <a:cs typeface="Calibri"/>
              </a:rPr>
              <a:t>=</a:t>
            </a:r>
            <a:r>
              <a:rPr sz="1500" baseline="-36111" dirty="0">
                <a:latin typeface="Calibri"/>
                <a:cs typeface="Calibri"/>
              </a:rPr>
              <a:t> </a:t>
            </a:r>
            <a:r>
              <a:rPr sz="1500" spc="-89" baseline="-36111" dirty="0">
                <a:latin typeface="Calibri"/>
                <a:cs typeface="Calibri"/>
              </a:rPr>
              <a:t> </a:t>
            </a:r>
            <a:r>
              <a:rPr sz="1000" u="sng" spc="-10" dirty="0">
                <a:uFill>
                  <a:solidFill>
                    <a:srgbClr val="000000"/>
                  </a:solidFill>
                </a:uFill>
                <a:latin typeface="Calibri"/>
                <a:cs typeface="Calibri"/>
              </a:rPr>
              <a:t>30</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36</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47</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360" dirty="0">
                <a:uFill>
                  <a:solidFill>
                    <a:srgbClr val="000000"/>
                  </a:solidFill>
                </a:uFill>
                <a:latin typeface="Lucida Sans Unicode"/>
                <a:cs typeface="Lucida Sans Unicode"/>
              </a:rPr>
              <a:t>·</a:t>
            </a:r>
            <a:r>
              <a:rPr sz="1000" spc="-150" dirty="0">
                <a:latin typeface="Lucida Sans Unicode"/>
                <a:cs typeface="Lucida Sans Unicode"/>
              </a:rPr>
              <a:t> </a:t>
            </a:r>
            <a:r>
              <a:rPr sz="1000" u="sng" spc="-360" dirty="0">
                <a:uFill>
                  <a:solidFill>
                    <a:srgbClr val="000000"/>
                  </a:solidFill>
                </a:uFill>
                <a:latin typeface="Lucida Sans Unicode"/>
                <a:cs typeface="Lucida Sans Unicode"/>
              </a:rPr>
              <a:t>·</a:t>
            </a:r>
            <a:r>
              <a:rPr sz="1000" spc="-155" dirty="0">
                <a:latin typeface="Lucida Sans Unicode"/>
                <a:cs typeface="Lucida Sans Unicode"/>
              </a:rPr>
              <a:t> </a:t>
            </a:r>
            <a:r>
              <a:rPr sz="1000" u="sng" spc="-360" dirty="0">
                <a:uFill>
                  <a:solidFill>
                    <a:srgbClr val="000000"/>
                  </a:solidFill>
                </a:uFill>
                <a:latin typeface="Lucida Sans Unicode"/>
                <a:cs typeface="Lucida Sans Unicode"/>
              </a:rPr>
              <a:t>·</a:t>
            </a:r>
            <a:r>
              <a:rPr sz="1000" u="sng" spc="-95" dirty="0">
                <a:uFill>
                  <a:solidFill>
                    <a:srgbClr val="000000"/>
                  </a:solidFill>
                </a:uFill>
                <a:latin typeface="Lucida Sans Unicode"/>
                <a:cs typeface="Lucida Sans Unicode"/>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70</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110</a:t>
            </a:r>
            <a:r>
              <a:rPr sz="1000" u="sng" spc="-5" dirty="0">
                <a:uFill>
                  <a:solidFill>
                    <a:srgbClr val="000000"/>
                  </a:solidFill>
                </a:uFill>
                <a:latin typeface="Calibri"/>
                <a:cs typeface="Calibri"/>
              </a:rPr>
              <a:t> </a:t>
            </a:r>
            <a:r>
              <a:rPr sz="1000" u="sng" spc="275" dirty="0">
                <a:uFill>
                  <a:solidFill>
                    <a:srgbClr val="000000"/>
                  </a:solidFill>
                </a:uFill>
                <a:latin typeface="Calibri"/>
                <a:cs typeface="Calibri"/>
              </a:rPr>
              <a:t>+</a:t>
            </a:r>
            <a:r>
              <a:rPr sz="1000" u="sng" spc="-5" dirty="0">
                <a:uFill>
                  <a:solidFill>
                    <a:srgbClr val="000000"/>
                  </a:solidFill>
                </a:uFill>
                <a:latin typeface="Calibri"/>
                <a:cs typeface="Calibri"/>
              </a:rPr>
              <a:t> </a:t>
            </a:r>
            <a:r>
              <a:rPr sz="1000" u="sng" spc="-10" dirty="0">
                <a:uFill>
                  <a:solidFill>
                    <a:srgbClr val="000000"/>
                  </a:solidFill>
                </a:uFill>
                <a:latin typeface="Calibri"/>
                <a:cs typeface="Calibri"/>
              </a:rPr>
              <a:t>215</a:t>
            </a:r>
            <a:r>
              <a:rPr sz="1000" dirty="0">
                <a:latin typeface="Calibri"/>
                <a:cs typeface="Calibri"/>
              </a:rPr>
              <a:t> </a:t>
            </a:r>
            <a:r>
              <a:rPr sz="1000" spc="-60" dirty="0">
                <a:latin typeface="Calibri"/>
                <a:cs typeface="Calibri"/>
              </a:rPr>
              <a:t> </a:t>
            </a:r>
            <a:r>
              <a:rPr sz="1500" spc="412" baseline="-36111" dirty="0">
                <a:latin typeface="Calibri"/>
                <a:cs typeface="Calibri"/>
              </a:rPr>
              <a:t>=</a:t>
            </a:r>
            <a:r>
              <a:rPr sz="1500" baseline="-36111" dirty="0">
                <a:latin typeface="Calibri"/>
                <a:cs typeface="Calibri"/>
              </a:rPr>
              <a:t> </a:t>
            </a:r>
            <a:r>
              <a:rPr sz="1500" spc="-82" baseline="-36111" dirty="0">
                <a:latin typeface="Calibri"/>
                <a:cs typeface="Calibri"/>
              </a:rPr>
              <a:t> </a:t>
            </a:r>
            <a:r>
              <a:rPr sz="1000" spc="-10" dirty="0">
                <a:latin typeface="Calibri"/>
                <a:cs typeface="Calibri"/>
              </a:rPr>
              <a:t>840</a:t>
            </a:r>
            <a:r>
              <a:rPr sz="1000" dirty="0">
                <a:latin typeface="Calibri"/>
                <a:cs typeface="Calibri"/>
              </a:rPr>
              <a:t> </a:t>
            </a:r>
            <a:r>
              <a:rPr sz="1000" spc="-60" dirty="0">
                <a:latin typeface="Calibri"/>
                <a:cs typeface="Calibri"/>
              </a:rPr>
              <a:t> </a:t>
            </a:r>
            <a:r>
              <a:rPr sz="1500" spc="412" baseline="-36111" dirty="0">
                <a:latin typeface="Calibri"/>
                <a:cs typeface="Calibri"/>
              </a:rPr>
              <a:t>=</a:t>
            </a:r>
            <a:r>
              <a:rPr sz="1500" spc="75" baseline="-36111" dirty="0">
                <a:latin typeface="Calibri"/>
                <a:cs typeface="Calibri"/>
              </a:rPr>
              <a:t> </a:t>
            </a:r>
            <a:r>
              <a:rPr sz="1500" spc="-15" baseline="-36111" dirty="0">
                <a:solidFill>
                  <a:srgbClr val="FF0000"/>
                </a:solidFill>
                <a:latin typeface="Calibri"/>
                <a:cs typeface="Calibri"/>
              </a:rPr>
              <a:t>70</a:t>
            </a:r>
            <a:endParaRPr sz="1500" baseline="-36111">
              <a:latin typeface="Calibri"/>
              <a:cs typeface="Calibri"/>
            </a:endParaRPr>
          </a:p>
          <a:p>
            <a:pPr marL="2443480">
              <a:lnSpc>
                <a:spcPct val="100000"/>
              </a:lnSpc>
              <a:spcBef>
                <a:spcPts val="160"/>
              </a:spcBef>
              <a:tabLst>
                <a:tab pos="3717925" algn="l"/>
              </a:tabLst>
            </a:pPr>
            <a:r>
              <a:rPr sz="1000" spc="-10" dirty="0">
                <a:latin typeface="Calibri"/>
                <a:cs typeface="Calibri"/>
              </a:rPr>
              <a:t>12	12</a:t>
            </a:r>
            <a:endParaRPr sz="1000">
              <a:latin typeface="Calibri"/>
              <a:cs typeface="Calibri"/>
            </a:endParaRPr>
          </a:p>
        </p:txBody>
      </p:sp>
      <p:grpSp>
        <p:nvGrpSpPr>
          <p:cNvPr id="23" name="object 23"/>
          <p:cNvGrpSpPr/>
          <p:nvPr/>
        </p:nvGrpSpPr>
        <p:grpSpPr>
          <a:xfrm>
            <a:off x="0" y="3121545"/>
            <a:ext cx="5760085" cy="118745"/>
            <a:chOff x="0" y="3121545"/>
            <a:chExt cx="5760085" cy="118745"/>
          </a:xfrm>
        </p:grpSpPr>
        <p:sp>
          <p:nvSpPr>
            <p:cNvPr id="24" name="object 24"/>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5" name="object 25"/>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6" name="object 2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7" name="object 27"/>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28" name="object 28"/>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25" dirty="0"/>
              <a:t>51</a:t>
            </a:fld>
            <a:r>
              <a:rPr spc="-25" dirty="0"/>
              <a:t> </a:t>
            </a:r>
            <a:r>
              <a:rPr spc="80" dirty="0"/>
              <a:t>/</a:t>
            </a:r>
            <a:r>
              <a:rPr spc="-25" dirty="0"/>
              <a:t> </a:t>
            </a:r>
            <a:r>
              <a:rPr spc="40" dirty="0"/>
              <a:t>106</a:t>
            </a:r>
          </a:p>
        </p:txBody>
      </p:sp>
      <p:pic>
        <p:nvPicPr>
          <p:cNvPr id="29" name="Picture 28">
            <a:extLst>
              <a:ext uri="{FF2B5EF4-FFF2-40B4-BE49-F238E27FC236}">
                <a16:creationId xmlns:a16="http://schemas.microsoft.com/office/drawing/2014/main" id="{35754C2F-0081-BE3E-0E12-817C70847DAD}"/>
              </a:ext>
            </a:extLst>
          </p:cNvPr>
          <p:cNvPicPr>
            <a:picLocks noChangeAspect="1"/>
          </p:cNvPicPr>
          <p:nvPr/>
        </p:nvPicPr>
        <p:blipFill>
          <a:blip r:embed="rId3"/>
          <a:stretch>
            <a:fillRect/>
          </a:stretch>
        </p:blipFill>
        <p:spPr>
          <a:xfrm>
            <a:off x="1838248" y="982878"/>
            <a:ext cx="1953667" cy="443445"/>
          </a:xfrm>
          <a:prstGeom prst="rect">
            <a:avLst/>
          </a:prstGeom>
        </p:spPr>
      </p:pic>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752090" cy="244475"/>
          </a:xfrm>
          <a:prstGeom prst="rect">
            <a:avLst/>
          </a:prstGeom>
        </p:spPr>
        <p:txBody>
          <a:bodyPr vert="horz" wrap="square" lIns="0" tIns="17145" rIns="0" bIns="0" rtlCol="0">
            <a:spAutoFit/>
          </a:bodyPr>
          <a:lstStyle/>
          <a:p>
            <a:pPr marL="12700">
              <a:lnSpc>
                <a:spcPct val="100000"/>
              </a:lnSpc>
              <a:spcBef>
                <a:spcPts val="135"/>
              </a:spcBef>
            </a:pPr>
            <a:r>
              <a:rPr spc="15" dirty="0"/>
              <a:t>Weighted</a:t>
            </a:r>
            <a:r>
              <a:rPr spc="85" dirty="0"/>
              <a:t> </a:t>
            </a:r>
            <a:r>
              <a:rPr spc="35" dirty="0"/>
              <a:t>mean</a:t>
            </a:r>
            <a:r>
              <a:rPr spc="85" dirty="0"/>
              <a:t> </a:t>
            </a:r>
            <a:r>
              <a:rPr spc="20" dirty="0"/>
              <a:t>or</a:t>
            </a:r>
            <a:r>
              <a:rPr spc="95" dirty="0"/>
              <a:t> </a:t>
            </a:r>
            <a:r>
              <a:rPr spc="10" dirty="0"/>
              <a:t>weighted</a:t>
            </a:r>
            <a:r>
              <a:rPr spc="85" dirty="0"/>
              <a:t> </a:t>
            </a:r>
            <a:r>
              <a:rPr spc="10" dirty="0"/>
              <a:t>average</a:t>
            </a:r>
          </a:p>
        </p:txBody>
      </p:sp>
      <p:sp>
        <p:nvSpPr>
          <p:cNvPr id="3" name="object 3"/>
          <p:cNvSpPr txBox="1"/>
          <p:nvPr/>
        </p:nvSpPr>
        <p:spPr>
          <a:xfrm>
            <a:off x="138988" y="1005317"/>
            <a:ext cx="5292090" cy="484505"/>
          </a:xfrm>
          <a:prstGeom prst="rect">
            <a:avLst/>
          </a:prstGeom>
        </p:spPr>
        <p:txBody>
          <a:bodyPr vert="horz" wrap="square" lIns="0" tIns="34290" rIns="0" bIns="0" rtlCol="0">
            <a:spAutoFit/>
          </a:bodyPr>
          <a:lstStyle/>
          <a:p>
            <a:pPr marL="50165" marR="43180" algn="just">
              <a:lnSpc>
                <a:spcPts val="1150"/>
              </a:lnSpc>
              <a:spcBef>
                <a:spcPts val="270"/>
              </a:spcBef>
            </a:pPr>
            <a:r>
              <a:rPr sz="1100" spc="-35" dirty="0">
                <a:latin typeface="Georgia"/>
                <a:cs typeface="Georgia"/>
              </a:rPr>
              <a:t>Sometimes, </a:t>
            </a:r>
            <a:r>
              <a:rPr sz="1100" spc="-40" dirty="0">
                <a:latin typeface="Georgia"/>
                <a:cs typeface="Georgia"/>
              </a:rPr>
              <a:t>each </a:t>
            </a:r>
            <a:r>
              <a:rPr sz="1100" spc="-30" dirty="0">
                <a:latin typeface="Georgia"/>
                <a:cs typeface="Georgia"/>
              </a:rPr>
              <a:t>value </a:t>
            </a:r>
            <a:r>
              <a:rPr sz="1100" i="1" spc="125" dirty="0">
                <a:latin typeface="Calibri"/>
                <a:cs typeface="Calibri"/>
              </a:rPr>
              <a:t>x</a:t>
            </a:r>
            <a:r>
              <a:rPr sz="1200" i="1" spc="187" baseline="-10416" dirty="0">
                <a:latin typeface="Calibri"/>
                <a:cs typeface="Calibri"/>
              </a:rPr>
              <a:t>i </a:t>
            </a:r>
            <a:r>
              <a:rPr sz="1100" spc="-35" dirty="0">
                <a:latin typeface="Georgia"/>
                <a:cs typeface="Georgia"/>
              </a:rPr>
              <a:t>in </a:t>
            </a:r>
            <a:r>
              <a:rPr sz="1100" spc="15" dirty="0">
                <a:latin typeface="Lucida Sans Unicode"/>
                <a:cs typeface="Lucida Sans Unicode"/>
              </a:rPr>
              <a:t>D </a:t>
            </a:r>
            <a:r>
              <a:rPr sz="1100" spc="-30" dirty="0">
                <a:latin typeface="Georgia"/>
                <a:cs typeface="Georgia"/>
              </a:rPr>
              <a:t>may </a:t>
            </a:r>
            <a:r>
              <a:rPr sz="1100" spc="-20" dirty="0">
                <a:latin typeface="Georgia"/>
                <a:cs typeface="Georgia"/>
              </a:rPr>
              <a:t>be </a:t>
            </a:r>
            <a:r>
              <a:rPr sz="1100" spc="-25" dirty="0">
                <a:latin typeface="Georgia"/>
                <a:cs typeface="Georgia"/>
              </a:rPr>
              <a:t>associated </a:t>
            </a:r>
            <a:r>
              <a:rPr sz="1100" spc="-15" dirty="0">
                <a:latin typeface="Georgia"/>
                <a:cs typeface="Georgia"/>
              </a:rPr>
              <a:t>with a </a:t>
            </a:r>
            <a:r>
              <a:rPr sz="1100" spc="-35" dirty="0">
                <a:latin typeface="Georgia"/>
                <a:cs typeface="Georgia"/>
              </a:rPr>
              <a:t>weight </a:t>
            </a:r>
            <a:r>
              <a:rPr sz="1100" i="1" spc="45" dirty="0">
                <a:latin typeface="Calibri"/>
                <a:cs typeface="Calibri"/>
              </a:rPr>
              <a:t>w</a:t>
            </a:r>
            <a:r>
              <a:rPr sz="1200" i="1" spc="67" baseline="-10416" dirty="0">
                <a:latin typeface="Calibri"/>
                <a:cs typeface="Calibri"/>
              </a:rPr>
              <a:t>i </a:t>
            </a:r>
            <a:r>
              <a:rPr sz="1100" spc="-30" dirty="0">
                <a:latin typeface="Georgia"/>
                <a:cs typeface="Georgia"/>
              </a:rPr>
              <a:t>(for </a:t>
            </a:r>
            <a:r>
              <a:rPr sz="1100" i="1" spc="120" dirty="0">
                <a:latin typeface="Calibri"/>
                <a:cs typeface="Calibri"/>
              </a:rPr>
              <a:t>i </a:t>
            </a:r>
            <a:r>
              <a:rPr sz="1100" spc="295" dirty="0">
                <a:latin typeface="Calibri"/>
                <a:cs typeface="Calibri"/>
              </a:rPr>
              <a:t>= </a:t>
            </a:r>
            <a:r>
              <a:rPr sz="1100" spc="20" dirty="0">
                <a:latin typeface="Calibri"/>
                <a:cs typeface="Calibri"/>
              </a:rPr>
              <a:t>1</a:t>
            </a:r>
            <a:r>
              <a:rPr sz="1100" i="1" spc="20" dirty="0">
                <a:latin typeface="Calibri"/>
                <a:cs typeface="Calibri"/>
              </a:rPr>
              <a:t>..n</a:t>
            </a:r>
            <a:r>
              <a:rPr sz="1100" spc="20" dirty="0">
                <a:latin typeface="Georgia"/>
                <a:cs typeface="Georgia"/>
              </a:rPr>
              <a:t>). </a:t>
            </a:r>
            <a:r>
              <a:rPr sz="1100" spc="5" dirty="0">
                <a:latin typeface="Georgia"/>
                <a:cs typeface="Georgia"/>
              </a:rPr>
              <a:t>The </a:t>
            </a:r>
            <a:r>
              <a:rPr sz="1100" spc="10" dirty="0">
                <a:latin typeface="Georgia"/>
                <a:cs typeface="Georgia"/>
              </a:rPr>
              <a:t> </a:t>
            </a:r>
            <a:r>
              <a:rPr sz="1100" spc="-35" dirty="0">
                <a:latin typeface="Georgia"/>
                <a:cs typeface="Georgia"/>
              </a:rPr>
              <a:t>weights </a:t>
            </a:r>
            <a:r>
              <a:rPr sz="1100" spc="-30" dirty="0">
                <a:latin typeface="Georgia"/>
                <a:cs typeface="Georgia"/>
              </a:rPr>
              <a:t>reflect </a:t>
            </a:r>
            <a:r>
              <a:rPr sz="1100" spc="-20" dirty="0">
                <a:latin typeface="Georgia"/>
                <a:cs typeface="Georgia"/>
              </a:rPr>
              <a:t>the </a:t>
            </a:r>
            <a:r>
              <a:rPr sz="1100" spc="-30" dirty="0">
                <a:latin typeface="Georgia"/>
                <a:cs typeface="Georgia"/>
              </a:rPr>
              <a:t>significance, </a:t>
            </a:r>
            <a:r>
              <a:rPr sz="1100" spc="-25" dirty="0">
                <a:latin typeface="Georgia"/>
                <a:cs typeface="Georgia"/>
              </a:rPr>
              <a:t>importance, </a:t>
            </a:r>
            <a:r>
              <a:rPr sz="1100" spc="-40" dirty="0">
                <a:latin typeface="Georgia"/>
                <a:cs typeface="Georgia"/>
              </a:rPr>
              <a:t>or </a:t>
            </a:r>
            <a:r>
              <a:rPr sz="1100" spc="-35" dirty="0">
                <a:latin typeface="Georgia"/>
                <a:cs typeface="Georgia"/>
              </a:rPr>
              <a:t>occurrence </a:t>
            </a:r>
            <a:r>
              <a:rPr sz="1100" spc="-30" dirty="0">
                <a:latin typeface="Georgia"/>
                <a:cs typeface="Georgia"/>
              </a:rPr>
              <a:t>frequency </a:t>
            </a:r>
            <a:r>
              <a:rPr sz="1100" spc="-15" dirty="0">
                <a:latin typeface="Georgia"/>
                <a:cs typeface="Georgia"/>
              </a:rPr>
              <a:t>attached </a:t>
            </a:r>
            <a:r>
              <a:rPr sz="1100" spc="-10" dirty="0">
                <a:latin typeface="Georgia"/>
                <a:cs typeface="Georgia"/>
              </a:rPr>
              <a:t>to </a:t>
            </a:r>
            <a:r>
              <a:rPr sz="1100" spc="-25" dirty="0">
                <a:latin typeface="Georgia"/>
                <a:cs typeface="Georgia"/>
              </a:rPr>
              <a:t>their </a:t>
            </a:r>
            <a:r>
              <a:rPr sz="1100" spc="-20" dirty="0">
                <a:latin typeface="Georgia"/>
                <a:cs typeface="Georgia"/>
              </a:rPr>
              <a:t> </a:t>
            </a:r>
            <a:r>
              <a:rPr sz="1100" spc="-25" dirty="0">
                <a:latin typeface="Georgia"/>
                <a:cs typeface="Georgia"/>
              </a:rPr>
              <a:t>respective</a:t>
            </a:r>
            <a:r>
              <a:rPr sz="1100" spc="95" dirty="0">
                <a:latin typeface="Georgia"/>
                <a:cs typeface="Georgia"/>
              </a:rPr>
              <a:t> </a:t>
            </a:r>
            <a:r>
              <a:rPr sz="1100" spc="-30" dirty="0">
                <a:latin typeface="Georgia"/>
                <a:cs typeface="Georgia"/>
              </a:rPr>
              <a:t>values.</a:t>
            </a:r>
            <a:r>
              <a:rPr sz="1100" spc="-15" dirty="0">
                <a:latin typeface="Georgia"/>
                <a:cs typeface="Georgia"/>
              </a:rPr>
              <a:t> </a:t>
            </a:r>
            <a:r>
              <a:rPr sz="1100" spc="-45" dirty="0">
                <a:latin typeface="Georgia"/>
                <a:cs typeface="Georgia"/>
              </a:rPr>
              <a:t>In</a:t>
            </a:r>
            <a:r>
              <a:rPr sz="1100" spc="95" dirty="0">
                <a:latin typeface="Georgia"/>
                <a:cs typeface="Georgia"/>
              </a:rPr>
              <a:t> </a:t>
            </a:r>
            <a:r>
              <a:rPr sz="1100" spc="-20" dirty="0">
                <a:latin typeface="Georgia"/>
                <a:cs typeface="Georgia"/>
              </a:rPr>
              <a:t>this</a:t>
            </a:r>
            <a:r>
              <a:rPr sz="1100" spc="95" dirty="0">
                <a:latin typeface="Georgia"/>
                <a:cs typeface="Georgia"/>
              </a:rPr>
              <a:t> </a:t>
            </a:r>
            <a:r>
              <a:rPr sz="1100" spc="-30" dirty="0">
                <a:latin typeface="Georgia"/>
                <a:cs typeface="Georgia"/>
              </a:rPr>
              <a:t>case,</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weighted</a:t>
            </a:r>
            <a:r>
              <a:rPr sz="1100" spc="95" dirty="0">
                <a:latin typeface="Georgia"/>
                <a:cs typeface="Georgia"/>
              </a:rPr>
              <a:t> </a:t>
            </a:r>
            <a:r>
              <a:rPr sz="1100" spc="-45" dirty="0">
                <a:latin typeface="Georgia"/>
                <a:cs typeface="Georgia"/>
              </a:rPr>
              <a:t>mean</a:t>
            </a:r>
            <a:r>
              <a:rPr sz="1100" spc="95" dirty="0">
                <a:latin typeface="Georgia"/>
                <a:cs typeface="Georgia"/>
              </a:rPr>
              <a:t> </a:t>
            </a:r>
            <a:r>
              <a:rPr sz="1100" spc="-30" dirty="0">
                <a:latin typeface="Georgia"/>
                <a:cs typeface="Georgia"/>
              </a:rPr>
              <a:t>(weighted</a:t>
            </a:r>
            <a:r>
              <a:rPr sz="1100" spc="95" dirty="0">
                <a:latin typeface="Georgia"/>
                <a:cs typeface="Georgia"/>
              </a:rPr>
              <a:t> </a:t>
            </a:r>
            <a:r>
              <a:rPr sz="1100" spc="-30" dirty="0">
                <a:latin typeface="Georgia"/>
                <a:cs typeface="Georgia"/>
              </a:rPr>
              <a:t>average)</a:t>
            </a:r>
            <a:r>
              <a:rPr sz="1100" spc="100" dirty="0">
                <a:latin typeface="Georgia"/>
                <a:cs typeface="Georgia"/>
              </a:rPr>
              <a:t> </a:t>
            </a:r>
            <a:r>
              <a:rPr sz="1100" spc="-40" dirty="0">
                <a:latin typeface="Georgia"/>
                <a:cs typeface="Georgia"/>
              </a:rPr>
              <a:t>is:</a:t>
            </a:r>
            <a:endParaRPr sz="1100">
              <a:latin typeface="Georgia"/>
              <a:cs typeface="Georgia"/>
            </a:endParaRPr>
          </a:p>
        </p:txBody>
      </p:sp>
      <p:sp>
        <p:nvSpPr>
          <p:cNvPr id="19" name="object 19"/>
          <p:cNvSpPr txBox="1"/>
          <p:nvPr/>
        </p:nvSpPr>
        <p:spPr>
          <a:xfrm>
            <a:off x="5381459" y="1703906"/>
            <a:ext cx="20193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Georgia"/>
                <a:cs typeface="Georgia"/>
              </a:rPr>
              <a:t>(7)</a:t>
            </a:r>
            <a:endParaRPr sz="1100">
              <a:latin typeface="Georgia"/>
              <a:cs typeface="Georgia"/>
            </a:endParaRPr>
          </a:p>
        </p:txBody>
      </p:sp>
      <p:grpSp>
        <p:nvGrpSpPr>
          <p:cNvPr id="20" name="object 20"/>
          <p:cNvGrpSpPr/>
          <p:nvPr/>
        </p:nvGrpSpPr>
        <p:grpSpPr>
          <a:xfrm>
            <a:off x="0" y="3121545"/>
            <a:ext cx="5760085" cy="118745"/>
            <a:chOff x="0" y="3121545"/>
            <a:chExt cx="5760085" cy="118745"/>
          </a:xfrm>
        </p:grpSpPr>
        <p:sp>
          <p:nvSpPr>
            <p:cNvPr id="21" name="object 2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2" name="object 2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3" name="object 2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4" name="object 24"/>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25" name="object 25"/>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25" dirty="0"/>
              <a:t>52</a:t>
            </a:fld>
            <a:r>
              <a:rPr spc="-25" dirty="0"/>
              <a:t> </a:t>
            </a:r>
            <a:r>
              <a:rPr spc="80" dirty="0"/>
              <a:t>/</a:t>
            </a:r>
            <a:r>
              <a:rPr spc="-25" dirty="0"/>
              <a:t> </a:t>
            </a:r>
            <a:r>
              <a:rPr spc="40" dirty="0"/>
              <a:t>106</a:t>
            </a:r>
          </a:p>
        </p:txBody>
      </p:sp>
      <p:pic>
        <p:nvPicPr>
          <p:cNvPr id="26" name="Picture 25">
            <a:extLst>
              <a:ext uri="{FF2B5EF4-FFF2-40B4-BE49-F238E27FC236}">
                <a16:creationId xmlns:a16="http://schemas.microsoft.com/office/drawing/2014/main" id="{49A34972-49BF-32E0-D4F6-01FA9098FC65}"/>
              </a:ext>
            </a:extLst>
          </p:cNvPr>
          <p:cNvPicPr>
            <a:picLocks noChangeAspect="1"/>
          </p:cNvPicPr>
          <p:nvPr/>
        </p:nvPicPr>
        <p:blipFill>
          <a:blip r:embed="rId3"/>
          <a:stretch>
            <a:fillRect/>
          </a:stretch>
        </p:blipFill>
        <p:spPr>
          <a:xfrm>
            <a:off x="1366215" y="1632901"/>
            <a:ext cx="2839382" cy="522923"/>
          </a:xfrm>
          <a:prstGeom prst="rect">
            <a:avLst/>
          </a:prstGeom>
        </p:spPr>
      </p:pic>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508125" cy="244475"/>
          </a:xfrm>
          <a:prstGeom prst="rect">
            <a:avLst/>
          </a:prstGeom>
        </p:spPr>
        <p:txBody>
          <a:bodyPr vert="horz" wrap="square" lIns="0" tIns="17145" rIns="0" bIns="0" rtlCol="0">
            <a:spAutoFit/>
          </a:bodyPr>
          <a:lstStyle/>
          <a:p>
            <a:pPr marL="12700">
              <a:lnSpc>
                <a:spcPct val="100000"/>
              </a:lnSpc>
              <a:spcBef>
                <a:spcPts val="135"/>
              </a:spcBef>
            </a:pPr>
            <a:r>
              <a:rPr spc="20" dirty="0"/>
              <a:t>Mean</a:t>
            </a:r>
            <a:r>
              <a:rPr spc="80" dirty="0"/>
              <a:t> </a:t>
            </a:r>
            <a:r>
              <a:rPr spc="55" dirty="0"/>
              <a:t>and</a:t>
            </a:r>
            <a:r>
              <a:rPr spc="80" dirty="0"/>
              <a:t> </a:t>
            </a:r>
            <a:r>
              <a:rPr spc="40" dirty="0"/>
              <a:t>its</a:t>
            </a:r>
            <a:r>
              <a:rPr spc="90" dirty="0"/>
              <a:t> </a:t>
            </a:r>
            <a:r>
              <a:rPr dirty="0"/>
              <a:t>issues</a:t>
            </a:r>
          </a:p>
        </p:txBody>
      </p:sp>
      <p:sp>
        <p:nvSpPr>
          <p:cNvPr id="3" name="object 3"/>
          <p:cNvSpPr/>
          <p:nvPr/>
        </p:nvSpPr>
        <p:spPr>
          <a:xfrm>
            <a:off x="337972" y="76507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673467"/>
            <a:ext cx="5122545" cy="1930400"/>
          </a:xfrm>
          <a:prstGeom prst="rect">
            <a:avLst/>
          </a:prstGeom>
        </p:spPr>
        <p:txBody>
          <a:bodyPr vert="horz" wrap="square" lIns="0" tIns="34290" rIns="0" bIns="0" rtlCol="0">
            <a:spAutoFit/>
          </a:bodyPr>
          <a:lstStyle/>
          <a:p>
            <a:pPr marL="12700" marR="5080">
              <a:lnSpc>
                <a:spcPts val="1150"/>
              </a:lnSpc>
              <a:spcBef>
                <a:spcPts val="270"/>
              </a:spcBef>
            </a:pPr>
            <a:r>
              <a:rPr sz="1100" spc="-10" dirty="0">
                <a:latin typeface="Georgia"/>
                <a:cs typeface="Georgia"/>
              </a:rPr>
              <a:t>Although</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45" dirty="0">
                <a:latin typeface="Georgia"/>
                <a:cs typeface="Georgia"/>
              </a:rPr>
              <a:t>mean</a:t>
            </a:r>
            <a:r>
              <a:rPr sz="1100" spc="100" dirty="0">
                <a:latin typeface="Georgia"/>
                <a:cs typeface="Georgia"/>
              </a:rPr>
              <a:t> </a:t>
            </a:r>
            <a:r>
              <a:rPr sz="1100" spc="-35" dirty="0">
                <a:latin typeface="Georgia"/>
                <a:cs typeface="Georgia"/>
              </a:rPr>
              <a:t>is</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most</a:t>
            </a:r>
            <a:r>
              <a:rPr sz="1100" spc="95" dirty="0">
                <a:latin typeface="Georgia"/>
                <a:cs typeface="Georgia"/>
              </a:rPr>
              <a:t> </a:t>
            </a:r>
            <a:r>
              <a:rPr sz="1100" spc="-55" dirty="0">
                <a:latin typeface="Georgia"/>
                <a:cs typeface="Georgia"/>
              </a:rPr>
              <a:t>well–known</a:t>
            </a:r>
            <a:r>
              <a:rPr sz="1100" spc="100" dirty="0">
                <a:latin typeface="Georgia"/>
                <a:cs typeface="Georgia"/>
              </a:rPr>
              <a:t> </a:t>
            </a:r>
            <a:r>
              <a:rPr sz="1100" spc="-20" dirty="0">
                <a:latin typeface="Georgia"/>
                <a:cs typeface="Georgia"/>
              </a:rPr>
              <a:t>quantity</a:t>
            </a:r>
            <a:r>
              <a:rPr sz="1100" spc="95" dirty="0">
                <a:latin typeface="Georgia"/>
                <a:cs typeface="Georgia"/>
              </a:rPr>
              <a:t> </a:t>
            </a:r>
            <a:r>
              <a:rPr sz="1100" spc="-40" dirty="0">
                <a:latin typeface="Georgia"/>
                <a:cs typeface="Georgia"/>
              </a:rPr>
              <a:t>for</a:t>
            </a:r>
            <a:r>
              <a:rPr sz="1100" spc="100" dirty="0">
                <a:latin typeface="Georgia"/>
                <a:cs typeface="Georgia"/>
              </a:rPr>
              <a:t> </a:t>
            </a:r>
            <a:r>
              <a:rPr sz="1100" spc="-30" dirty="0">
                <a:latin typeface="Georgia"/>
                <a:cs typeface="Georgia"/>
              </a:rPr>
              <a:t>describing</a:t>
            </a:r>
            <a:r>
              <a:rPr sz="1100" spc="95" dirty="0">
                <a:latin typeface="Georgia"/>
                <a:cs typeface="Georgia"/>
              </a:rPr>
              <a:t> </a:t>
            </a:r>
            <a:r>
              <a:rPr sz="1100" spc="-15" dirty="0">
                <a:latin typeface="Georgia"/>
                <a:cs typeface="Georgia"/>
              </a:rPr>
              <a:t>a</a:t>
            </a:r>
            <a:r>
              <a:rPr sz="1100" spc="100" dirty="0">
                <a:latin typeface="Georgia"/>
                <a:cs typeface="Georgia"/>
              </a:rPr>
              <a:t> </a:t>
            </a:r>
            <a:r>
              <a:rPr sz="1100" spc="-5" dirty="0">
                <a:latin typeface="Georgia"/>
                <a:cs typeface="Georgia"/>
              </a:rPr>
              <a:t>data</a:t>
            </a:r>
            <a:r>
              <a:rPr sz="1100" spc="95" dirty="0">
                <a:latin typeface="Georgia"/>
                <a:cs typeface="Georgia"/>
              </a:rPr>
              <a:t> </a:t>
            </a:r>
            <a:r>
              <a:rPr sz="1100" spc="-30" dirty="0">
                <a:latin typeface="Georgia"/>
                <a:cs typeface="Georgia"/>
              </a:rPr>
              <a:t>sample,</a:t>
            </a:r>
            <a:r>
              <a:rPr sz="1100" spc="100" dirty="0">
                <a:latin typeface="Georgia"/>
                <a:cs typeface="Georgia"/>
              </a:rPr>
              <a:t> </a:t>
            </a:r>
            <a:r>
              <a:rPr sz="1100" spc="10" dirty="0">
                <a:latin typeface="Georgia"/>
                <a:cs typeface="Georgia"/>
              </a:rPr>
              <a:t>it </a:t>
            </a:r>
            <a:r>
              <a:rPr sz="1100" spc="-250" dirty="0">
                <a:latin typeface="Georgia"/>
                <a:cs typeface="Georgia"/>
              </a:rPr>
              <a:t> </a:t>
            </a:r>
            <a:r>
              <a:rPr sz="1100" spc="-35" dirty="0">
                <a:latin typeface="Georgia"/>
                <a:cs typeface="Georgia"/>
              </a:rPr>
              <a:t>is</a:t>
            </a:r>
            <a:r>
              <a:rPr sz="1100" spc="95" dirty="0">
                <a:latin typeface="Georgia"/>
                <a:cs typeface="Georgia"/>
              </a:rPr>
              <a:t> </a:t>
            </a:r>
            <a:r>
              <a:rPr sz="1100" spc="-25" dirty="0">
                <a:latin typeface="Georgia"/>
                <a:cs typeface="Georgia"/>
              </a:rPr>
              <a:t>not</a:t>
            </a:r>
            <a:r>
              <a:rPr sz="1100" spc="95" dirty="0">
                <a:latin typeface="Georgia"/>
                <a:cs typeface="Georgia"/>
              </a:rPr>
              <a:t> </a:t>
            </a:r>
            <a:r>
              <a:rPr sz="1100" spc="-30" dirty="0">
                <a:latin typeface="Georgia"/>
                <a:cs typeface="Georgia"/>
              </a:rPr>
              <a:t>always</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15" dirty="0">
                <a:latin typeface="Georgia"/>
                <a:cs typeface="Georgia"/>
              </a:rPr>
              <a:t>best</a:t>
            </a:r>
            <a:r>
              <a:rPr sz="1100" spc="95" dirty="0">
                <a:latin typeface="Georgia"/>
                <a:cs typeface="Georgia"/>
              </a:rPr>
              <a:t> </a:t>
            </a:r>
            <a:r>
              <a:rPr sz="1100" spc="-30" dirty="0">
                <a:latin typeface="Georgia"/>
                <a:cs typeface="Georgia"/>
              </a:rPr>
              <a:t>way</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40" dirty="0">
                <a:latin typeface="Georgia"/>
                <a:cs typeface="Georgia"/>
              </a:rPr>
              <a:t>measuring</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5" dirty="0">
                <a:latin typeface="Georgia"/>
                <a:cs typeface="Georgia"/>
              </a:rPr>
              <a:t>center</a:t>
            </a:r>
            <a:r>
              <a:rPr sz="1100" spc="100" dirty="0">
                <a:latin typeface="Georgia"/>
                <a:cs typeface="Georgia"/>
              </a:rPr>
              <a:t> </a:t>
            </a:r>
            <a:r>
              <a:rPr sz="1100" spc="-40" dirty="0">
                <a:latin typeface="Georgia"/>
                <a:cs typeface="Georgia"/>
              </a:rPr>
              <a:t>of</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5" dirty="0">
                <a:latin typeface="Georgia"/>
                <a:cs typeface="Georgia"/>
              </a:rPr>
              <a:t>data.</a:t>
            </a:r>
            <a:endParaRPr sz="1100">
              <a:latin typeface="Georgia"/>
              <a:cs typeface="Georgia"/>
            </a:endParaRPr>
          </a:p>
          <a:p>
            <a:pPr marL="12700">
              <a:lnSpc>
                <a:spcPts val="1235"/>
              </a:lnSpc>
              <a:spcBef>
                <a:spcPts val="545"/>
              </a:spcBef>
            </a:pPr>
            <a:r>
              <a:rPr sz="1100" spc="70" dirty="0">
                <a:latin typeface="Georgia"/>
                <a:cs typeface="Georgia"/>
              </a:rPr>
              <a:t>A</a:t>
            </a:r>
            <a:r>
              <a:rPr sz="1100" spc="95" dirty="0">
                <a:latin typeface="Georgia"/>
                <a:cs typeface="Georgia"/>
              </a:rPr>
              <a:t> </a:t>
            </a:r>
            <a:r>
              <a:rPr sz="1100" spc="-20" dirty="0">
                <a:latin typeface="Georgia"/>
                <a:cs typeface="Georgia"/>
              </a:rPr>
              <a:t>major</a:t>
            </a:r>
            <a:r>
              <a:rPr sz="1100" spc="100" dirty="0">
                <a:latin typeface="Georgia"/>
                <a:cs typeface="Georgia"/>
              </a:rPr>
              <a:t> </a:t>
            </a:r>
            <a:r>
              <a:rPr sz="1100" spc="-40" dirty="0">
                <a:latin typeface="Georgia"/>
                <a:cs typeface="Georgia"/>
              </a:rPr>
              <a:t>problem</a:t>
            </a:r>
            <a:r>
              <a:rPr sz="1100" spc="100" dirty="0">
                <a:latin typeface="Georgia"/>
                <a:cs typeface="Georgia"/>
              </a:rPr>
              <a:t> </a:t>
            </a:r>
            <a:r>
              <a:rPr sz="1100" spc="-15" dirty="0">
                <a:latin typeface="Georgia"/>
                <a:cs typeface="Georgia"/>
              </a:rPr>
              <a:t>with</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45" dirty="0">
                <a:latin typeface="Georgia"/>
                <a:cs typeface="Georgia"/>
              </a:rPr>
              <a:t>mean</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10" dirty="0">
                <a:latin typeface="Georgia"/>
                <a:cs typeface="Georgia"/>
              </a:rPr>
              <a:t>its</a:t>
            </a:r>
            <a:r>
              <a:rPr sz="1100" spc="100" dirty="0">
                <a:latin typeface="Georgia"/>
                <a:cs typeface="Georgia"/>
              </a:rPr>
              <a:t> </a:t>
            </a:r>
            <a:r>
              <a:rPr sz="1100" b="1" spc="-30" dirty="0">
                <a:latin typeface="Georgia"/>
                <a:cs typeface="Georgia"/>
              </a:rPr>
              <a:t>sensitivity</a:t>
            </a:r>
            <a:r>
              <a:rPr sz="1100" b="1" spc="140" dirty="0">
                <a:latin typeface="Georgia"/>
                <a:cs typeface="Georgia"/>
              </a:rPr>
              <a:t> </a:t>
            </a:r>
            <a:r>
              <a:rPr sz="1100" b="1" spc="-15" dirty="0">
                <a:latin typeface="Georgia"/>
                <a:cs typeface="Georgia"/>
              </a:rPr>
              <a:t>to</a:t>
            </a:r>
            <a:r>
              <a:rPr sz="1100" b="1" spc="140" dirty="0">
                <a:latin typeface="Georgia"/>
                <a:cs typeface="Georgia"/>
              </a:rPr>
              <a:t> </a:t>
            </a:r>
            <a:r>
              <a:rPr sz="1100" b="1" spc="-40" dirty="0">
                <a:latin typeface="Georgia"/>
                <a:cs typeface="Georgia"/>
              </a:rPr>
              <a:t>extreme</a:t>
            </a:r>
            <a:r>
              <a:rPr sz="1100" b="1" spc="140" dirty="0">
                <a:latin typeface="Georgia"/>
                <a:cs typeface="Georgia"/>
              </a:rPr>
              <a:t> </a:t>
            </a:r>
            <a:r>
              <a:rPr sz="1100" b="1" spc="-55" dirty="0">
                <a:latin typeface="Georgia"/>
                <a:cs typeface="Georgia"/>
              </a:rPr>
              <a:t>values</a:t>
            </a:r>
            <a:r>
              <a:rPr sz="1100" b="1" spc="80" dirty="0">
                <a:latin typeface="Georgia"/>
                <a:cs typeface="Georgia"/>
              </a:rPr>
              <a:t> </a:t>
            </a:r>
            <a:r>
              <a:rPr sz="1100" spc="-15" dirty="0">
                <a:latin typeface="Georgia"/>
                <a:cs typeface="Georgia"/>
              </a:rPr>
              <a:t>(e.g.,</a:t>
            </a:r>
            <a:endParaRPr sz="1100">
              <a:latin typeface="Georgia"/>
              <a:cs typeface="Georgia"/>
            </a:endParaRPr>
          </a:p>
          <a:p>
            <a:pPr marL="12700">
              <a:lnSpc>
                <a:spcPts val="1235"/>
              </a:lnSpc>
            </a:pPr>
            <a:r>
              <a:rPr sz="1100" b="1" spc="-35" dirty="0">
                <a:latin typeface="Georgia"/>
                <a:cs typeface="Georgia"/>
              </a:rPr>
              <a:t>outliers</a:t>
            </a:r>
            <a:r>
              <a:rPr sz="1100" spc="-35" dirty="0">
                <a:latin typeface="Georgia"/>
                <a:cs typeface="Georgia"/>
              </a:rPr>
              <a:t>).</a:t>
            </a:r>
            <a:r>
              <a:rPr sz="1100" spc="-5" dirty="0">
                <a:latin typeface="Georgia"/>
                <a:cs typeface="Georgia"/>
              </a:rPr>
              <a:t> </a:t>
            </a:r>
            <a:r>
              <a:rPr sz="1100" spc="-25" dirty="0">
                <a:latin typeface="Georgia"/>
                <a:cs typeface="Georgia"/>
              </a:rPr>
              <a:t>Even</a:t>
            </a:r>
            <a:r>
              <a:rPr sz="1100" spc="95" dirty="0">
                <a:latin typeface="Georgia"/>
                <a:cs typeface="Georgia"/>
              </a:rPr>
              <a:t> </a:t>
            </a:r>
            <a:r>
              <a:rPr sz="1100" spc="-15" dirty="0">
                <a:latin typeface="Georgia"/>
                <a:cs typeface="Georgia"/>
              </a:rPr>
              <a:t>a</a:t>
            </a:r>
            <a:r>
              <a:rPr sz="1100" spc="100" dirty="0">
                <a:latin typeface="Georgia"/>
                <a:cs typeface="Georgia"/>
              </a:rPr>
              <a:t> </a:t>
            </a:r>
            <a:r>
              <a:rPr sz="1100" spc="-35" dirty="0">
                <a:latin typeface="Georgia"/>
                <a:cs typeface="Georgia"/>
              </a:rPr>
              <a:t>small</a:t>
            </a:r>
            <a:r>
              <a:rPr sz="1100" spc="100" dirty="0">
                <a:latin typeface="Georgia"/>
                <a:cs typeface="Georgia"/>
              </a:rPr>
              <a:t> </a:t>
            </a:r>
            <a:r>
              <a:rPr sz="1100" spc="-50" dirty="0">
                <a:latin typeface="Georgia"/>
                <a:cs typeface="Georgia"/>
              </a:rPr>
              <a:t>number</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30" dirty="0">
                <a:latin typeface="Georgia"/>
                <a:cs typeface="Georgia"/>
              </a:rPr>
              <a:t>extreme</a:t>
            </a:r>
            <a:r>
              <a:rPr sz="1100" spc="100" dirty="0">
                <a:latin typeface="Georgia"/>
                <a:cs typeface="Georgia"/>
              </a:rPr>
              <a:t> </a:t>
            </a:r>
            <a:r>
              <a:rPr sz="1100" spc="-35" dirty="0">
                <a:latin typeface="Georgia"/>
                <a:cs typeface="Georgia"/>
              </a:rPr>
              <a:t>values</a:t>
            </a:r>
            <a:r>
              <a:rPr sz="1100" spc="100" dirty="0">
                <a:latin typeface="Georgia"/>
                <a:cs typeface="Georgia"/>
              </a:rPr>
              <a:t> </a:t>
            </a:r>
            <a:r>
              <a:rPr sz="1100" spc="-30" dirty="0">
                <a:latin typeface="Georgia"/>
                <a:cs typeface="Georgia"/>
              </a:rPr>
              <a:t>can</a:t>
            </a:r>
            <a:r>
              <a:rPr sz="1100" spc="100" dirty="0">
                <a:latin typeface="Georgia"/>
                <a:cs typeface="Georgia"/>
              </a:rPr>
              <a:t> </a:t>
            </a:r>
            <a:r>
              <a:rPr sz="1100" spc="-20" dirty="0">
                <a:latin typeface="Georgia"/>
                <a:cs typeface="Georgia"/>
              </a:rPr>
              <a:t>corrupt</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40" dirty="0">
                <a:latin typeface="Georgia"/>
                <a:cs typeface="Georgia"/>
              </a:rPr>
              <a:t>mean.</a:t>
            </a:r>
            <a:endParaRPr sz="1100">
              <a:latin typeface="Georgia"/>
              <a:cs typeface="Georgia"/>
            </a:endParaRPr>
          </a:p>
          <a:p>
            <a:pPr marL="12700" marR="65405">
              <a:lnSpc>
                <a:spcPts val="1150"/>
              </a:lnSpc>
              <a:spcBef>
                <a:spcPts val="740"/>
              </a:spcBef>
            </a:pPr>
            <a:r>
              <a:rPr sz="1100" spc="-45" dirty="0">
                <a:latin typeface="Georgia"/>
                <a:cs typeface="Georgia"/>
              </a:rPr>
              <a:t>For</a:t>
            </a:r>
            <a:r>
              <a:rPr sz="1100" spc="-40" dirty="0">
                <a:latin typeface="Georgia"/>
                <a:cs typeface="Georgia"/>
              </a:rPr>
              <a:t> </a:t>
            </a:r>
            <a:r>
              <a:rPr sz="1100" spc="-25" dirty="0">
                <a:latin typeface="Georgia"/>
                <a:cs typeface="Georgia"/>
              </a:rPr>
              <a:t>example,</a:t>
            </a:r>
            <a:r>
              <a:rPr sz="1100" spc="215" dirty="0">
                <a:latin typeface="Georgia"/>
                <a:cs typeface="Georgia"/>
              </a:rPr>
              <a:t> </a:t>
            </a:r>
            <a:r>
              <a:rPr sz="1100" spc="-20" dirty="0">
                <a:latin typeface="Georgia"/>
                <a:cs typeface="Georgia"/>
              </a:rPr>
              <a:t>the </a:t>
            </a:r>
            <a:r>
              <a:rPr sz="1100" spc="-45" dirty="0">
                <a:latin typeface="Georgia"/>
                <a:cs typeface="Georgia"/>
              </a:rPr>
              <a:t>mean</a:t>
            </a:r>
            <a:r>
              <a:rPr sz="1100" spc="175" dirty="0">
                <a:latin typeface="Georgia"/>
                <a:cs typeface="Georgia"/>
              </a:rPr>
              <a:t> </a:t>
            </a:r>
            <a:r>
              <a:rPr sz="1100" spc="-15" dirty="0">
                <a:latin typeface="Georgia"/>
                <a:cs typeface="Georgia"/>
              </a:rPr>
              <a:t>salary </a:t>
            </a:r>
            <a:r>
              <a:rPr sz="1100" spc="-30" dirty="0">
                <a:latin typeface="Georgia"/>
                <a:cs typeface="Georgia"/>
              </a:rPr>
              <a:t>above</a:t>
            </a:r>
            <a:r>
              <a:rPr sz="1100" spc="204" dirty="0">
                <a:latin typeface="Georgia"/>
                <a:cs typeface="Georgia"/>
              </a:rPr>
              <a:t> </a:t>
            </a:r>
            <a:r>
              <a:rPr sz="1100" spc="-30" dirty="0">
                <a:latin typeface="Georgia"/>
                <a:cs typeface="Georgia"/>
              </a:rPr>
              <a:t>may</a:t>
            </a:r>
            <a:r>
              <a:rPr sz="1100" spc="204" dirty="0">
                <a:latin typeface="Georgia"/>
                <a:cs typeface="Georgia"/>
              </a:rPr>
              <a:t> </a:t>
            </a:r>
            <a:r>
              <a:rPr sz="1100" spc="-20" dirty="0">
                <a:latin typeface="Georgia"/>
                <a:cs typeface="Georgia"/>
              </a:rPr>
              <a:t>be substantially </a:t>
            </a:r>
            <a:r>
              <a:rPr sz="1100" spc="-40" dirty="0">
                <a:latin typeface="Georgia"/>
                <a:cs typeface="Georgia"/>
              </a:rPr>
              <a:t>pushed</a:t>
            </a:r>
            <a:r>
              <a:rPr sz="1100" spc="185" dirty="0">
                <a:latin typeface="Georgia"/>
                <a:cs typeface="Georgia"/>
              </a:rPr>
              <a:t> </a:t>
            </a:r>
            <a:r>
              <a:rPr sz="1100" spc="-30" dirty="0">
                <a:latin typeface="Georgia"/>
                <a:cs typeface="Georgia"/>
              </a:rPr>
              <a:t>up</a:t>
            </a:r>
            <a:r>
              <a:rPr sz="1100" spc="204" dirty="0">
                <a:latin typeface="Georgia"/>
                <a:cs typeface="Georgia"/>
              </a:rPr>
              <a:t> </a:t>
            </a:r>
            <a:r>
              <a:rPr sz="1100" spc="-10" dirty="0">
                <a:latin typeface="Georgia"/>
                <a:cs typeface="Georgia"/>
              </a:rPr>
              <a:t>by </a:t>
            </a:r>
            <a:r>
              <a:rPr sz="1100" dirty="0">
                <a:latin typeface="Georgia"/>
                <a:cs typeface="Georgia"/>
              </a:rPr>
              <a:t>that </a:t>
            </a:r>
            <a:r>
              <a:rPr sz="1100" spc="-40" dirty="0">
                <a:latin typeface="Georgia"/>
                <a:cs typeface="Georgia"/>
              </a:rPr>
              <a:t>of</a:t>
            </a:r>
            <a:r>
              <a:rPr sz="1100" spc="185" dirty="0">
                <a:latin typeface="Georgia"/>
                <a:cs typeface="Georgia"/>
              </a:rPr>
              <a:t> </a:t>
            </a:r>
            <a:r>
              <a:rPr sz="1100" spc="-15" dirty="0">
                <a:latin typeface="Georgia"/>
                <a:cs typeface="Georgia"/>
              </a:rPr>
              <a:t>a </a:t>
            </a:r>
            <a:r>
              <a:rPr sz="1100" spc="-10" dirty="0">
                <a:latin typeface="Georgia"/>
                <a:cs typeface="Georgia"/>
              </a:rPr>
              <a:t> </a:t>
            </a:r>
            <a:r>
              <a:rPr sz="1100" spc="-35" dirty="0">
                <a:latin typeface="Georgia"/>
                <a:cs typeface="Georgia"/>
              </a:rPr>
              <a:t>few</a:t>
            </a:r>
            <a:r>
              <a:rPr sz="1100" spc="95" dirty="0">
                <a:latin typeface="Georgia"/>
                <a:cs typeface="Georgia"/>
              </a:rPr>
              <a:t> </a:t>
            </a:r>
            <a:r>
              <a:rPr sz="1100" spc="-20" dirty="0">
                <a:latin typeface="Georgia"/>
                <a:cs typeface="Georgia"/>
              </a:rPr>
              <a:t>highly</a:t>
            </a:r>
            <a:r>
              <a:rPr sz="1100" spc="95" dirty="0">
                <a:latin typeface="Georgia"/>
                <a:cs typeface="Georgia"/>
              </a:rPr>
              <a:t> </a:t>
            </a:r>
            <a:r>
              <a:rPr sz="1100" spc="-25" dirty="0">
                <a:latin typeface="Georgia"/>
                <a:cs typeface="Georgia"/>
              </a:rPr>
              <a:t>paid</a:t>
            </a:r>
            <a:r>
              <a:rPr sz="1100" spc="100" dirty="0">
                <a:latin typeface="Georgia"/>
                <a:cs typeface="Georgia"/>
              </a:rPr>
              <a:t> </a:t>
            </a:r>
            <a:r>
              <a:rPr sz="1100" spc="-40" dirty="0">
                <a:latin typeface="Georgia"/>
                <a:cs typeface="Georgia"/>
              </a:rPr>
              <a:t>managers</a:t>
            </a:r>
            <a:r>
              <a:rPr sz="1100" spc="95" dirty="0">
                <a:latin typeface="Georgia"/>
                <a:cs typeface="Georgia"/>
              </a:rPr>
              <a:t> </a:t>
            </a:r>
            <a:r>
              <a:rPr sz="1100" spc="-25" dirty="0">
                <a:latin typeface="Georgia"/>
                <a:cs typeface="Georgia"/>
              </a:rPr>
              <a:t>($110k,</a:t>
            </a:r>
            <a:r>
              <a:rPr sz="1100" spc="100" dirty="0">
                <a:latin typeface="Georgia"/>
                <a:cs typeface="Georgia"/>
              </a:rPr>
              <a:t> </a:t>
            </a:r>
            <a:r>
              <a:rPr sz="1100" spc="-25" dirty="0">
                <a:latin typeface="Georgia"/>
                <a:cs typeface="Georgia"/>
              </a:rPr>
              <a:t>$215k).</a:t>
            </a:r>
            <a:r>
              <a:rPr sz="1100" spc="-15" dirty="0">
                <a:latin typeface="Georgia"/>
                <a:cs typeface="Georgia"/>
              </a:rPr>
              <a:t> </a:t>
            </a:r>
            <a:r>
              <a:rPr sz="1100" spc="-25" dirty="0">
                <a:latin typeface="Georgia"/>
                <a:cs typeface="Georgia"/>
              </a:rPr>
              <a:t>Similarly,</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45" dirty="0">
                <a:latin typeface="Georgia"/>
                <a:cs typeface="Georgia"/>
              </a:rPr>
              <a:t>mean</a:t>
            </a:r>
            <a:r>
              <a:rPr sz="1100" spc="100" dirty="0">
                <a:latin typeface="Georgia"/>
                <a:cs typeface="Georgia"/>
              </a:rPr>
              <a:t> </a:t>
            </a:r>
            <a:r>
              <a:rPr sz="1100" spc="-40" dirty="0">
                <a:latin typeface="Georgia"/>
                <a:cs typeface="Georgia"/>
              </a:rPr>
              <a:t>score</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15" dirty="0">
                <a:latin typeface="Georgia"/>
                <a:cs typeface="Georgia"/>
              </a:rPr>
              <a:t>a</a:t>
            </a:r>
            <a:r>
              <a:rPr sz="1100" spc="95" dirty="0">
                <a:latin typeface="Georgia"/>
                <a:cs typeface="Georgia"/>
              </a:rPr>
              <a:t> </a:t>
            </a:r>
            <a:r>
              <a:rPr sz="1100" spc="-30" dirty="0">
                <a:latin typeface="Georgia"/>
                <a:cs typeface="Georgia"/>
              </a:rPr>
              <a:t>class</a:t>
            </a:r>
            <a:r>
              <a:rPr sz="1100" spc="100" dirty="0">
                <a:latin typeface="Georgia"/>
                <a:cs typeface="Georgia"/>
              </a:rPr>
              <a:t> </a:t>
            </a:r>
            <a:r>
              <a:rPr sz="1100" spc="-35" dirty="0">
                <a:latin typeface="Georgia"/>
                <a:cs typeface="Georgia"/>
              </a:rPr>
              <a:t>in</a:t>
            </a:r>
            <a:r>
              <a:rPr sz="1100" spc="95" dirty="0">
                <a:latin typeface="Georgia"/>
                <a:cs typeface="Georgia"/>
              </a:rPr>
              <a:t> </a:t>
            </a:r>
            <a:r>
              <a:rPr sz="1100" spc="-30" dirty="0">
                <a:latin typeface="Georgia"/>
                <a:cs typeface="Georgia"/>
              </a:rPr>
              <a:t>an </a:t>
            </a:r>
            <a:r>
              <a:rPr sz="1100" spc="-254" dirty="0">
                <a:latin typeface="Georgia"/>
                <a:cs typeface="Georgia"/>
              </a:rPr>
              <a:t> </a:t>
            </a:r>
            <a:r>
              <a:rPr sz="1100" spc="-30" dirty="0">
                <a:latin typeface="Georgia"/>
                <a:cs typeface="Georgia"/>
              </a:rPr>
              <a:t>exam</a:t>
            </a:r>
            <a:r>
              <a:rPr sz="1100" spc="95" dirty="0">
                <a:latin typeface="Georgia"/>
                <a:cs typeface="Georgia"/>
              </a:rPr>
              <a:t> </a:t>
            </a:r>
            <a:r>
              <a:rPr sz="1100" spc="-30" dirty="0">
                <a:latin typeface="Georgia"/>
                <a:cs typeface="Georgia"/>
              </a:rPr>
              <a:t>could</a:t>
            </a:r>
            <a:r>
              <a:rPr sz="1100" spc="95" dirty="0">
                <a:latin typeface="Georgia"/>
                <a:cs typeface="Georgia"/>
              </a:rPr>
              <a:t> </a:t>
            </a:r>
            <a:r>
              <a:rPr sz="1100" spc="-20" dirty="0">
                <a:latin typeface="Georgia"/>
                <a:cs typeface="Georgia"/>
              </a:rPr>
              <a:t>be</a:t>
            </a:r>
            <a:r>
              <a:rPr sz="1100" spc="95" dirty="0">
                <a:latin typeface="Georgia"/>
                <a:cs typeface="Georgia"/>
              </a:rPr>
              <a:t> </a:t>
            </a:r>
            <a:r>
              <a:rPr sz="1100" spc="-30" dirty="0">
                <a:latin typeface="Georgia"/>
                <a:cs typeface="Georgia"/>
              </a:rPr>
              <a:t>pulled</a:t>
            </a:r>
            <a:r>
              <a:rPr sz="1100" spc="95" dirty="0">
                <a:latin typeface="Georgia"/>
                <a:cs typeface="Georgia"/>
              </a:rPr>
              <a:t> </a:t>
            </a:r>
            <a:r>
              <a:rPr sz="1100" spc="-50" dirty="0">
                <a:latin typeface="Georgia"/>
                <a:cs typeface="Georgia"/>
              </a:rPr>
              <a:t>down</a:t>
            </a:r>
            <a:r>
              <a:rPr sz="1100" spc="95" dirty="0">
                <a:latin typeface="Georgia"/>
                <a:cs typeface="Georgia"/>
              </a:rPr>
              <a:t> </a:t>
            </a:r>
            <a:r>
              <a:rPr sz="1100" spc="-25" dirty="0">
                <a:latin typeface="Georgia"/>
                <a:cs typeface="Georgia"/>
              </a:rPr>
              <a:t>quite</a:t>
            </a:r>
            <a:r>
              <a:rPr sz="1100" spc="95" dirty="0">
                <a:latin typeface="Georgia"/>
                <a:cs typeface="Georgia"/>
              </a:rPr>
              <a:t> </a:t>
            </a:r>
            <a:r>
              <a:rPr sz="1100" spc="-15" dirty="0">
                <a:latin typeface="Georgia"/>
                <a:cs typeface="Georgia"/>
              </a:rPr>
              <a:t>a</a:t>
            </a:r>
            <a:r>
              <a:rPr sz="1100" spc="95" dirty="0">
                <a:latin typeface="Georgia"/>
                <a:cs typeface="Georgia"/>
              </a:rPr>
              <a:t> </a:t>
            </a:r>
            <a:r>
              <a:rPr sz="1100" dirty="0">
                <a:latin typeface="Georgia"/>
                <a:cs typeface="Georgia"/>
              </a:rPr>
              <a:t>bit</a:t>
            </a:r>
            <a:r>
              <a:rPr sz="1100" spc="95" dirty="0">
                <a:latin typeface="Georgia"/>
                <a:cs typeface="Georgia"/>
              </a:rPr>
              <a:t> </a:t>
            </a:r>
            <a:r>
              <a:rPr sz="1100" spc="-10" dirty="0">
                <a:latin typeface="Georgia"/>
                <a:cs typeface="Georgia"/>
              </a:rPr>
              <a:t>by</a:t>
            </a:r>
            <a:r>
              <a:rPr sz="1100" spc="95" dirty="0">
                <a:latin typeface="Georgia"/>
                <a:cs typeface="Georgia"/>
              </a:rPr>
              <a:t> </a:t>
            </a:r>
            <a:r>
              <a:rPr sz="1100" spc="-15" dirty="0">
                <a:latin typeface="Georgia"/>
                <a:cs typeface="Georgia"/>
              </a:rPr>
              <a:t>a</a:t>
            </a:r>
            <a:r>
              <a:rPr sz="1100" spc="95" dirty="0">
                <a:latin typeface="Georgia"/>
                <a:cs typeface="Georgia"/>
              </a:rPr>
              <a:t> </a:t>
            </a:r>
            <a:r>
              <a:rPr sz="1100" spc="-35" dirty="0">
                <a:latin typeface="Georgia"/>
                <a:cs typeface="Georgia"/>
              </a:rPr>
              <a:t>few</a:t>
            </a:r>
            <a:r>
              <a:rPr sz="1100" spc="95" dirty="0">
                <a:latin typeface="Georgia"/>
                <a:cs typeface="Georgia"/>
              </a:rPr>
              <a:t> </a:t>
            </a:r>
            <a:r>
              <a:rPr sz="1100" spc="-15" dirty="0">
                <a:latin typeface="Georgia"/>
                <a:cs typeface="Georgia"/>
              </a:rPr>
              <a:t>very</a:t>
            </a:r>
            <a:r>
              <a:rPr sz="1100" spc="95" dirty="0">
                <a:latin typeface="Georgia"/>
                <a:cs typeface="Georgia"/>
              </a:rPr>
              <a:t> </a:t>
            </a:r>
            <a:r>
              <a:rPr sz="1100" spc="-45" dirty="0">
                <a:latin typeface="Georgia"/>
                <a:cs typeface="Georgia"/>
              </a:rPr>
              <a:t>low</a:t>
            </a:r>
            <a:r>
              <a:rPr sz="1100" spc="95" dirty="0">
                <a:latin typeface="Georgia"/>
                <a:cs typeface="Georgia"/>
              </a:rPr>
              <a:t> </a:t>
            </a:r>
            <a:r>
              <a:rPr sz="1100" spc="-35" dirty="0">
                <a:latin typeface="Georgia"/>
                <a:cs typeface="Georgia"/>
              </a:rPr>
              <a:t>scores.</a:t>
            </a:r>
            <a:endParaRPr sz="1100">
              <a:latin typeface="Georgia"/>
              <a:cs typeface="Georgia"/>
            </a:endParaRPr>
          </a:p>
          <a:p>
            <a:pPr marL="12700" marR="40640">
              <a:lnSpc>
                <a:spcPts val="1150"/>
              </a:lnSpc>
              <a:spcBef>
                <a:spcPts val="725"/>
              </a:spcBef>
            </a:pPr>
            <a:r>
              <a:rPr sz="1100" spc="-25" dirty="0">
                <a:latin typeface="Georgia"/>
                <a:cs typeface="Georgia"/>
              </a:rPr>
              <a:t>To</a:t>
            </a:r>
            <a:r>
              <a:rPr sz="1100" spc="100" dirty="0">
                <a:latin typeface="Georgia"/>
                <a:cs typeface="Georgia"/>
              </a:rPr>
              <a:t> </a:t>
            </a:r>
            <a:r>
              <a:rPr sz="1100" spc="-35" dirty="0">
                <a:latin typeface="Georgia"/>
                <a:cs typeface="Georgia"/>
              </a:rPr>
              <a:t>offset</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effect</a:t>
            </a:r>
            <a:r>
              <a:rPr sz="1100" spc="105" dirty="0">
                <a:latin typeface="Georgia"/>
                <a:cs typeface="Georgia"/>
              </a:rPr>
              <a:t> </a:t>
            </a:r>
            <a:r>
              <a:rPr sz="1100" spc="-35" dirty="0">
                <a:latin typeface="Georgia"/>
                <a:cs typeface="Georgia"/>
              </a:rPr>
              <a:t>caused</a:t>
            </a:r>
            <a:r>
              <a:rPr sz="1100" spc="100" dirty="0">
                <a:latin typeface="Georgia"/>
                <a:cs typeface="Georgia"/>
              </a:rPr>
              <a:t> </a:t>
            </a:r>
            <a:r>
              <a:rPr sz="1100" spc="-10" dirty="0">
                <a:latin typeface="Georgia"/>
                <a:cs typeface="Georgia"/>
              </a:rPr>
              <a:t>by</a:t>
            </a:r>
            <a:r>
              <a:rPr sz="1100" spc="105" dirty="0">
                <a:latin typeface="Georgia"/>
                <a:cs typeface="Georgia"/>
              </a:rPr>
              <a:t> </a:t>
            </a:r>
            <a:r>
              <a:rPr sz="1100" spc="-15" dirty="0">
                <a:latin typeface="Georgia"/>
                <a:cs typeface="Georgia"/>
              </a:rPr>
              <a:t>a</a:t>
            </a:r>
            <a:r>
              <a:rPr sz="1100" spc="100" dirty="0">
                <a:latin typeface="Georgia"/>
                <a:cs typeface="Georgia"/>
              </a:rPr>
              <a:t> </a:t>
            </a:r>
            <a:r>
              <a:rPr sz="1100" spc="-35" dirty="0">
                <a:latin typeface="Georgia"/>
                <a:cs typeface="Georgia"/>
              </a:rPr>
              <a:t>small</a:t>
            </a:r>
            <a:r>
              <a:rPr sz="1100" spc="105" dirty="0">
                <a:latin typeface="Georgia"/>
                <a:cs typeface="Georgia"/>
              </a:rPr>
              <a:t> </a:t>
            </a:r>
            <a:r>
              <a:rPr sz="1100" spc="-50" dirty="0">
                <a:latin typeface="Georgia"/>
                <a:cs typeface="Georgia"/>
              </a:rPr>
              <a:t>number</a:t>
            </a:r>
            <a:r>
              <a:rPr sz="1100" spc="100" dirty="0">
                <a:latin typeface="Georgia"/>
                <a:cs typeface="Georgia"/>
              </a:rPr>
              <a:t> </a:t>
            </a:r>
            <a:r>
              <a:rPr sz="1100" spc="-40" dirty="0">
                <a:latin typeface="Georgia"/>
                <a:cs typeface="Georgia"/>
              </a:rPr>
              <a:t>of</a:t>
            </a:r>
            <a:r>
              <a:rPr sz="1100" spc="105" dirty="0">
                <a:latin typeface="Georgia"/>
                <a:cs typeface="Georgia"/>
              </a:rPr>
              <a:t> </a:t>
            </a:r>
            <a:r>
              <a:rPr sz="1100" spc="-30" dirty="0">
                <a:latin typeface="Georgia"/>
                <a:cs typeface="Georgia"/>
              </a:rPr>
              <a:t>extreme</a:t>
            </a:r>
            <a:r>
              <a:rPr sz="1100" spc="100" dirty="0">
                <a:latin typeface="Georgia"/>
                <a:cs typeface="Georgia"/>
              </a:rPr>
              <a:t> </a:t>
            </a:r>
            <a:r>
              <a:rPr sz="1100" spc="-30" dirty="0">
                <a:latin typeface="Georgia"/>
                <a:cs typeface="Georgia"/>
              </a:rPr>
              <a:t>values,</a:t>
            </a:r>
            <a:r>
              <a:rPr sz="1100" spc="105" dirty="0">
                <a:latin typeface="Georgia"/>
                <a:cs typeface="Georgia"/>
              </a:rPr>
              <a:t> </a:t>
            </a:r>
            <a:r>
              <a:rPr sz="1100" spc="-60" dirty="0">
                <a:latin typeface="Georgia"/>
                <a:cs typeface="Georgia"/>
              </a:rPr>
              <a:t>we</a:t>
            </a:r>
            <a:r>
              <a:rPr sz="1100" spc="105" dirty="0">
                <a:latin typeface="Georgia"/>
                <a:cs typeface="Georgia"/>
              </a:rPr>
              <a:t> </a:t>
            </a:r>
            <a:r>
              <a:rPr sz="1100" spc="-30" dirty="0">
                <a:latin typeface="Georgia"/>
                <a:cs typeface="Georgia"/>
              </a:rPr>
              <a:t>can</a:t>
            </a:r>
            <a:r>
              <a:rPr sz="1100" spc="100" dirty="0">
                <a:latin typeface="Georgia"/>
                <a:cs typeface="Georgia"/>
              </a:rPr>
              <a:t> </a:t>
            </a:r>
            <a:r>
              <a:rPr sz="1100" spc="-25" dirty="0">
                <a:latin typeface="Georgia"/>
                <a:cs typeface="Georgia"/>
              </a:rPr>
              <a:t>instead</a:t>
            </a:r>
            <a:r>
              <a:rPr sz="1100" spc="105" dirty="0">
                <a:latin typeface="Georgia"/>
                <a:cs typeface="Georgia"/>
              </a:rPr>
              <a:t> </a:t>
            </a:r>
            <a:r>
              <a:rPr sz="1100" spc="-45" dirty="0">
                <a:latin typeface="Georgia"/>
                <a:cs typeface="Georgia"/>
              </a:rPr>
              <a:t>use </a:t>
            </a:r>
            <a:r>
              <a:rPr sz="1100" spc="-40" dirty="0">
                <a:latin typeface="Georgia"/>
                <a:cs typeface="Georgia"/>
              </a:rPr>
              <a:t> </a:t>
            </a:r>
            <a:r>
              <a:rPr sz="1100" spc="-20" dirty="0">
                <a:latin typeface="Georgia"/>
                <a:cs typeface="Georgia"/>
              </a:rPr>
              <a:t>the </a:t>
            </a:r>
            <a:r>
              <a:rPr sz="1100" b="1" spc="-45" dirty="0">
                <a:latin typeface="Georgia"/>
                <a:cs typeface="Georgia"/>
              </a:rPr>
              <a:t>trimmed</a:t>
            </a:r>
            <a:r>
              <a:rPr sz="1100" b="1" spc="-40" dirty="0">
                <a:latin typeface="Georgia"/>
                <a:cs typeface="Georgia"/>
              </a:rPr>
              <a:t> </a:t>
            </a:r>
            <a:r>
              <a:rPr sz="1100" b="1" spc="-55" dirty="0">
                <a:latin typeface="Georgia"/>
                <a:cs typeface="Georgia"/>
              </a:rPr>
              <a:t>mean</a:t>
            </a:r>
            <a:r>
              <a:rPr sz="1100" spc="-55" dirty="0">
                <a:latin typeface="Georgia"/>
                <a:cs typeface="Georgia"/>
              </a:rPr>
              <a:t>,</a:t>
            </a:r>
            <a:r>
              <a:rPr sz="1100" spc="-50" dirty="0">
                <a:latin typeface="Georgia"/>
                <a:cs typeface="Georgia"/>
              </a:rPr>
              <a:t> </a:t>
            </a:r>
            <a:r>
              <a:rPr sz="1100" spc="-40" dirty="0">
                <a:latin typeface="Georgia"/>
                <a:cs typeface="Georgia"/>
              </a:rPr>
              <a:t>which</a:t>
            </a:r>
            <a:r>
              <a:rPr sz="1100" spc="-35" dirty="0">
                <a:latin typeface="Georgia"/>
                <a:cs typeface="Georgia"/>
              </a:rPr>
              <a:t> is</a:t>
            </a:r>
            <a:r>
              <a:rPr sz="1100" spc="195" dirty="0">
                <a:latin typeface="Georgia"/>
                <a:cs typeface="Georgia"/>
              </a:rPr>
              <a:t> </a:t>
            </a:r>
            <a:r>
              <a:rPr sz="1100" spc="-20" dirty="0">
                <a:latin typeface="Georgia"/>
                <a:cs typeface="Georgia"/>
              </a:rPr>
              <a:t>the </a:t>
            </a:r>
            <a:r>
              <a:rPr sz="1100" spc="-45" dirty="0">
                <a:latin typeface="Georgia"/>
                <a:cs typeface="Georgia"/>
              </a:rPr>
              <a:t>mean</a:t>
            </a:r>
            <a:r>
              <a:rPr sz="1100" spc="175" dirty="0">
                <a:latin typeface="Georgia"/>
                <a:cs typeface="Georgia"/>
              </a:rPr>
              <a:t> </a:t>
            </a:r>
            <a:r>
              <a:rPr sz="1100" spc="-25" dirty="0">
                <a:latin typeface="Georgia"/>
                <a:cs typeface="Georgia"/>
              </a:rPr>
              <a:t>obtained </a:t>
            </a:r>
            <a:r>
              <a:rPr sz="1100" spc="-15" dirty="0">
                <a:latin typeface="Georgia"/>
                <a:cs typeface="Georgia"/>
              </a:rPr>
              <a:t>after </a:t>
            </a:r>
            <a:r>
              <a:rPr sz="1100" spc="-40" dirty="0">
                <a:latin typeface="Georgia"/>
                <a:cs typeface="Georgia"/>
              </a:rPr>
              <a:t>chopping</a:t>
            </a:r>
            <a:r>
              <a:rPr sz="1100" spc="185" dirty="0">
                <a:latin typeface="Georgia"/>
                <a:cs typeface="Georgia"/>
              </a:rPr>
              <a:t> </a:t>
            </a:r>
            <a:r>
              <a:rPr sz="1100" spc="-45" dirty="0">
                <a:latin typeface="Georgia"/>
                <a:cs typeface="Georgia"/>
              </a:rPr>
              <a:t>off</a:t>
            </a:r>
            <a:r>
              <a:rPr sz="1100" spc="175" dirty="0">
                <a:latin typeface="Georgia"/>
                <a:cs typeface="Georgia"/>
              </a:rPr>
              <a:t> </a:t>
            </a:r>
            <a:r>
              <a:rPr sz="1100" spc="-35" dirty="0">
                <a:latin typeface="Georgia"/>
                <a:cs typeface="Georgia"/>
              </a:rPr>
              <a:t>values</a:t>
            </a:r>
            <a:r>
              <a:rPr sz="1100" spc="195" dirty="0">
                <a:latin typeface="Georgia"/>
                <a:cs typeface="Georgia"/>
              </a:rPr>
              <a:t> </a:t>
            </a:r>
            <a:r>
              <a:rPr sz="1100" spc="15" dirty="0">
                <a:latin typeface="Georgia"/>
                <a:cs typeface="Georgia"/>
              </a:rPr>
              <a:t>at </a:t>
            </a:r>
            <a:r>
              <a:rPr sz="1100" spc="-25" dirty="0">
                <a:latin typeface="Georgia"/>
                <a:cs typeface="Georgia"/>
              </a:rPr>
              <a:t>the </a:t>
            </a:r>
            <a:r>
              <a:rPr sz="1100" spc="-20" dirty="0">
                <a:latin typeface="Georgia"/>
                <a:cs typeface="Georgia"/>
              </a:rPr>
              <a:t> </a:t>
            </a:r>
            <a:r>
              <a:rPr sz="1100" spc="-30" dirty="0">
                <a:latin typeface="Georgia"/>
                <a:cs typeface="Georgia"/>
              </a:rPr>
              <a:t>high</a:t>
            </a:r>
            <a:r>
              <a:rPr sz="1100" spc="95" dirty="0">
                <a:latin typeface="Georgia"/>
                <a:cs typeface="Georgia"/>
              </a:rPr>
              <a:t> </a:t>
            </a:r>
            <a:r>
              <a:rPr sz="1100" spc="-30" dirty="0">
                <a:latin typeface="Georgia"/>
                <a:cs typeface="Georgia"/>
              </a:rPr>
              <a:t>and</a:t>
            </a:r>
            <a:r>
              <a:rPr sz="1100" spc="100" dirty="0">
                <a:latin typeface="Georgia"/>
                <a:cs typeface="Georgia"/>
              </a:rPr>
              <a:t> </a:t>
            </a:r>
            <a:r>
              <a:rPr sz="1100" spc="-45" dirty="0">
                <a:latin typeface="Georgia"/>
                <a:cs typeface="Georgia"/>
              </a:rPr>
              <a:t>low</a:t>
            </a:r>
            <a:r>
              <a:rPr sz="1100" spc="100" dirty="0">
                <a:latin typeface="Georgia"/>
                <a:cs typeface="Georgia"/>
              </a:rPr>
              <a:t> </a:t>
            </a:r>
            <a:r>
              <a:rPr sz="1100" spc="-30" dirty="0">
                <a:latin typeface="Georgia"/>
                <a:cs typeface="Georgia"/>
              </a:rPr>
              <a:t>extremes.</a:t>
            </a:r>
            <a:r>
              <a:rPr sz="1100" spc="-15" dirty="0">
                <a:latin typeface="Georgia"/>
                <a:cs typeface="Georgia"/>
              </a:rPr>
              <a:t> </a:t>
            </a:r>
            <a:r>
              <a:rPr sz="1100" spc="-45" dirty="0">
                <a:latin typeface="Georgia"/>
                <a:cs typeface="Georgia"/>
              </a:rPr>
              <a:t>For</a:t>
            </a:r>
            <a:r>
              <a:rPr sz="1100" spc="95" dirty="0">
                <a:latin typeface="Georgia"/>
                <a:cs typeface="Georgia"/>
              </a:rPr>
              <a:t> </a:t>
            </a:r>
            <a:r>
              <a:rPr sz="1100" spc="-25" dirty="0">
                <a:latin typeface="Georgia"/>
                <a:cs typeface="Georgia"/>
              </a:rPr>
              <a:t>example,</a:t>
            </a:r>
            <a:r>
              <a:rPr sz="1100" spc="100" dirty="0">
                <a:latin typeface="Georgia"/>
                <a:cs typeface="Georgia"/>
              </a:rPr>
              <a:t> </a:t>
            </a:r>
            <a:r>
              <a:rPr sz="1100" spc="-55" dirty="0">
                <a:latin typeface="Georgia"/>
                <a:cs typeface="Georgia"/>
              </a:rPr>
              <a:t>we</a:t>
            </a:r>
            <a:r>
              <a:rPr sz="1100" spc="100" dirty="0">
                <a:latin typeface="Georgia"/>
                <a:cs typeface="Georgia"/>
              </a:rPr>
              <a:t> </a:t>
            </a:r>
            <a:r>
              <a:rPr sz="1100" spc="-30" dirty="0">
                <a:latin typeface="Georgia"/>
                <a:cs typeface="Georgia"/>
              </a:rPr>
              <a:t>can</a:t>
            </a:r>
            <a:r>
              <a:rPr sz="1100" spc="95" dirty="0">
                <a:latin typeface="Georgia"/>
                <a:cs typeface="Georgia"/>
              </a:rPr>
              <a:t> </a:t>
            </a:r>
            <a:r>
              <a:rPr sz="1100" spc="-25" dirty="0">
                <a:latin typeface="Georgia"/>
                <a:cs typeface="Georgia"/>
              </a:rPr>
              <a:t>sort</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values</a:t>
            </a:r>
            <a:r>
              <a:rPr sz="1100" spc="95" dirty="0">
                <a:latin typeface="Georgia"/>
                <a:cs typeface="Georgia"/>
              </a:rPr>
              <a:t> </a:t>
            </a:r>
            <a:r>
              <a:rPr sz="1100" spc="-35" dirty="0">
                <a:latin typeface="Georgia"/>
                <a:cs typeface="Georgia"/>
              </a:rPr>
              <a:t>observed</a:t>
            </a:r>
            <a:r>
              <a:rPr sz="1100" spc="100" dirty="0">
                <a:latin typeface="Georgia"/>
                <a:cs typeface="Georgia"/>
              </a:rPr>
              <a:t> </a:t>
            </a:r>
            <a:r>
              <a:rPr sz="1100" spc="-40" dirty="0">
                <a:latin typeface="Georgia"/>
                <a:cs typeface="Georgia"/>
              </a:rPr>
              <a:t>for</a:t>
            </a:r>
            <a:r>
              <a:rPr sz="1100" spc="100" dirty="0">
                <a:latin typeface="Georgia"/>
                <a:cs typeface="Georgia"/>
              </a:rPr>
              <a:t> </a:t>
            </a:r>
            <a:r>
              <a:rPr sz="1100" spc="-15" dirty="0">
                <a:latin typeface="Georgia"/>
                <a:cs typeface="Georgia"/>
              </a:rPr>
              <a:t>salary</a:t>
            </a:r>
            <a:r>
              <a:rPr sz="1100" spc="100" dirty="0">
                <a:latin typeface="Georgia"/>
                <a:cs typeface="Georgia"/>
              </a:rPr>
              <a:t> </a:t>
            </a:r>
            <a:r>
              <a:rPr sz="1100" spc="-30" dirty="0">
                <a:latin typeface="Georgia"/>
                <a:cs typeface="Georgia"/>
              </a:rPr>
              <a:t>and </a:t>
            </a:r>
            <a:r>
              <a:rPr sz="1100" spc="-254" dirty="0">
                <a:latin typeface="Georgia"/>
                <a:cs typeface="Georgia"/>
              </a:rPr>
              <a:t> </a:t>
            </a:r>
            <a:r>
              <a:rPr sz="1100" spc="-50" dirty="0">
                <a:latin typeface="Georgia"/>
                <a:cs typeface="Georgia"/>
              </a:rPr>
              <a:t>remove</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15" dirty="0">
                <a:latin typeface="Georgia"/>
                <a:cs typeface="Georgia"/>
              </a:rPr>
              <a:t>top</a:t>
            </a:r>
            <a:r>
              <a:rPr sz="1100" spc="95" dirty="0">
                <a:latin typeface="Georgia"/>
                <a:cs typeface="Georgia"/>
              </a:rPr>
              <a:t> </a:t>
            </a:r>
            <a:r>
              <a:rPr sz="1100" spc="-30" dirty="0">
                <a:latin typeface="Georgia"/>
                <a:cs typeface="Georgia"/>
              </a:rPr>
              <a:t>and</a:t>
            </a:r>
            <a:r>
              <a:rPr sz="1100" spc="95" dirty="0">
                <a:latin typeface="Georgia"/>
                <a:cs typeface="Georgia"/>
              </a:rPr>
              <a:t> </a:t>
            </a:r>
            <a:r>
              <a:rPr sz="1100" spc="-15" dirty="0">
                <a:latin typeface="Georgia"/>
                <a:cs typeface="Georgia"/>
              </a:rPr>
              <a:t>bottom</a:t>
            </a:r>
            <a:r>
              <a:rPr sz="1100" spc="95" dirty="0">
                <a:latin typeface="Georgia"/>
                <a:cs typeface="Georgia"/>
              </a:rPr>
              <a:t> </a:t>
            </a:r>
            <a:r>
              <a:rPr sz="1100" spc="-35" dirty="0">
                <a:latin typeface="Georgia"/>
                <a:cs typeface="Georgia"/>
              </a:rPr>
              <a:t>2%</a:t>
            </a:r>
            <a:r>
              <a:rPr sz="1100" spc="95" dirty="0">
                <a:latin typeface="Georgia"/>
                <a:cs typeface="Georgia"/>
              </a:rPr>
              <a:t> </a:t>
            </a:r>
            <a:r>
              <a:rPr sz="1100" spc="-35" dirty="0">
                <a:latin typeface="Georgia"/>
                <a:cs typeface="Georgia"/>
              </a:rPr>
              <a:t>before</a:t>
            </a:r>
            <a:r>
              <a:rPr sz="1100" spc="95" dirty="0">
                <a:latin typeface="Georgia"/>
                <a:cs typeface="Georgia"/>
              </a:rPr>
              <a:t> </a:t>
            </a:r>
            <a:r>
              <a:rPr sz="1100" spc="-30" dirty="0">
                <a:latin typeface="Georgia"/>
                <a:cs typeface="Georgia"/>
              </a:rPr>
              <a:t>computing</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mean.</a:t>
            </a:r>
            <a:endParaRPr sz="1100">
              <a:latin typeface="Georgia"/>
              <a:cs typeface="Georgia"/>
            </a:endParaRPr>
          </a:p>
        </p:txBody>
      </p:sp>
      <p:sp>
        <p:nvSpPr>
          <p:cNvPr id="5" name="object 5"/>
          <p:cNvSpPr/>
          <p:nvPr/>
        </p:nvSpPr>
        <p:spPr>
          <a:xfrm>
            <a:off x="337972" y="114955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53403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06477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25" dirty="0"/>
              <a:t>53</a:t>
            </a:fld>
            <a:r>
              <a:rPr spc="-25" dirty="0"/>
              <a:t> </a:t>
            </a:r>
            <a:r>
              <a:rPr spc="80" dirty="0"/>
              <a:t>/</a:t>
            </a:r>
            <a:r>
              <a:rPr spc="-25" dirty="0"/>
              <a:t> </a:t>
            </a:r>
            <a:r>
              <a:rPr spc="40" dirty="0"/>
              <a:t>106</a:t>
            </a: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89280" cy="244475"/>
          </a:xfrm>
          <a:prstGeom prst="rect">
            <a:avLst/>
          </a:prstGeom>
        </p:spPr>
        <p:txBody>
          <a:bodyPr vert="horz" wrap="square" lIns="0" tIns="17145" rIns="0" bIns="0" rtlCol="0">
            <a:spAutoFit/>
          </a:bodyPr>
          <a:lstStyle/>
          <a:p>
            <a:pPr marL="12700">
              <a:lnSpc>
                <a:spcPct val="100000"/>
              </a:lnSpc>
              <a:spcBef>
                <a:spcPts val="135"/>
              </a:spcBef>
            </a:pPr>
            <a:r>
              <a:rPr spc="20" dirty="0"/>
              <a:t>Median</a:t>
            </a:r>
          </a:p>
        </p:txBody>
      </p:sp>
      <p:sp>
        <p:nvSpPr>
          <p:cNvPr id="3" name="object 3"/>
          <p:cNvSpPr/>
          <p:nvPr/>
        </p:nvSpPr>
        <p:spPr>
          <a:xfrm>
            <a:off x="337972" y="73906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97727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36175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4625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13072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txBox="1"/>
          <p:nvPr/>
        </p:nvSpPr>
        <p:spPr>
          <a:xfrm>
            <a:off x="377977" y="575498"/>
            <a:ext cx="5231765" cy="2094230"/>
          </a:xfrm>
          <a:prstGeom prst="rect">
            <a:avLst/>
          </a:prstGeom>
        </p:spPr>
        <p:txBody>
          <a:bodyPr vert="horz" wrap="square" lIns="0" tIns="83185" rIns="0" bIns="0" rtlCol="0">
            <a:spAutoFit/>
          </a:bodyPr>
          <a:lstStyle/>
          <a:p>
            <a:pPr marL="88900">
              <a:lnSpc>
                <a:spcPct val="100000"/>
              </a:lnSpc>
              <a:spcBef>
                <a:spcPts val="655"/>
              </a:spcBef>
            </a:pPr>
            <a:r>
              <a:rPr sz="1100" spc="-45" dirty="0">
                <a:latin typeface="Georgia"/>
                <a:cs typeface="Georgia"/>
              </a:rPr>
              <a:t>For</a:t>
            </a:r>
            <a:r>
              <a:rPr sz="1100" spc="100" dirty="0">
                <a:latin typeface="Georgia"/>
                <a:cs typeface="Georgia"/>
              </a:rPr>
              <a:t> </a:t>
            </a:r>
            <a:r>
              <a:rPr sz="1100" b="1" spc="-70" dirty="0">
                <a:latin typeface="Georgia"/>
                <a:cs typeface="Georgia"/>
              </a:rPr>
              <a:t>skewed</a:t>
            </a:r>
            <a:r>
              <a:rPr sz="1100" b="1" spc="90" dirty="0">
                <a:latin typeface="Georgia"/>
                <a:cs typeface="Georgia"/>
              </a:rPr>
              <a:t> </a:t>
            </a:r>
            <a:r>
              <a:rPr sz="1100" spc="-25" dirty="0">
                <a:latin typeface="Georgia"/>
                <a:cs typeface="Georgia"/>
              </a:rPr>
              <a:t>(asymmetric)</a:t>
            </a:r>
            <a:r>
              <a:rPr sz="1100" spc="100" dirty="0">
                <a:latin typeface="Georgia"/>
                <a:cs typeface="Georgia"/>
              </a:rPr>
              <a:t> </a:t>
            </a:r>
            <a:r>
              <a:rPr sz="1100" spc="-5" dirty="0">
                <a:latin typeface="Georgia"/>
                <a:cs typeface="Georgia"/>
              </a:rPr>
              <a:t>data,</a:t>
            </a:r>
            <a:r>
              <a:rPr sz="1100" spc="105" dirty="0">
                <a:latin typeface="Georgia"/>
                <a:cs typeface="Georgia"/>
              </a:rPr>
              <a:t> </a:t>
            </a:r>
            <a:r>
              <a:rPr sz="1100" spc="-15" dirty="0">
                <a:latin typeface="Georgia"/>
                <a:cs typeface="Georgia"/>
              </a:rPr>
              <a:t>a</a:t>
            </a:r>
            <a:r>
              <a:rPr sz="1100" spc="100" dirty="0">
                <a:latin typeface="Georgia"/>
                <a:cs typeface="Georgia"/>
              </a:rPr>
              <a:t> </a:t>
            </a:r>
            <a:r>
              <a:rPr sz="1100" spc="-10" dirty="0">
                <a:latin typeface="Georgia"/>
                <a:cs typeface="Georgia"/>
              </a:rPr>
              <a:t>better</a:t>
            </a:r>
            <a:r>
              <a:rPr sz="1100" spc="105" dirty="0">
                <a:latin typeface="Georgia"/>
                <a:cs typeface="Georgia"/>
              </a:rPr>
              <a:t> </a:t>
            </a:r>
            <a:r>
              <a:rPr sz="1100" spc="-45" dirty="0">
                <a:latin typeface="Georgia"/>
                <a:cs typeface="Georgia"/>
              </a:rPr>
              <a:t>measure</a:t>
            </a:r>
            <a:r>
              <a:rPr sz="1100" spc="100" dirty="0">
                <a:latin typeface="Georgia"/>
                <a:cs typeface="Georgia"/>
              </a:rPr>
              <a:t> </a:t>
            </a:r>
            <a:r>
              <a:rPr sz="1100" spc="-35" dirty="0">
                <a:latin typeface="Georgia"/>
                <a:cs typeface="Georgia"/>
              </a:rPr>
              <a:t>is</a:t>
            </a:r>
            <a:r>
              <a:rPr sz="1100" spc="105" dirty="0">
                <a:latin typeface="Georgia"/>
                <a:cs typeface="Georgia"/>
              </a:rPr>
              <a:t> </a:t>
            </a:r>
            <a:r>
              <a:rPr sz="1100" spc="-20" dirty="0">
                <a:latin typeface="Georgia"/>
                <a:cs typeface="Georgia"/>
              </a:rPr>
              <a:t>the</a:t>
            </a:r>
            <a:r>
              <a:rPr sz="1100" spc="105" dirty="0">
                <a:latin typeface="Georgia"/>
                <a:cs typeface="Georgia"/>
              </a:rPr>
              <a:t> </a:t>
            </a:r>
            <a:r>
              <a:rPr sz="1100" b="1" spc="-55" dirty="0">
                <a:latin typeface="Georgia"/>
                <a:cs typeface="Georgia"/>
              </a:rPr>
              <a:t>median</a:t>
            </a:r>
            <a:r>
              <a:rPr sz="1100" spc="-55" dirty="0">
                <a:latin typeface="Georgia"/>
                <a:cs typeface="Georgia"/>
              </a:rPr>
              <a:t>.</a:t>
            </a:r>
            <a:endParaRPr sz="1100">
              <a:latin typeface="Georgia"/>
              <a:cs typeface="Georgia"/>
            </a:endParaRPr>
          </a:p>
          <a:p>
            <a:pPr marL="88900" marR="401955">
              <a:lnSpc>
                <a:spcPts val="1150"/>
              </a:lnSpc>
              <a:spcBef>
                <a:spcPts val="735"/>
              </a:spcBef>
            </a:pPr>
            <a:r>
              <a:rPr sz="1100" spc="-40" dirty="0">
                <a:latin typeface="Georgia"/>
                <a:cs typeface="Georgia"/>
              </a:rPr>
              <a:t>Median</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middle</a:t>
            </a:r>
            <a:r>
              <a:rPr sz="1100" spc="95" dirty="0">
                <a:latin typeface="Georgia"/>
                <a:cs typeface="Georgia"/>
              </a:rPr>
              <a:t> </a:t>
            </a:r>
            <a:r>
              <a:rPr sz="1100" spc="-30" dirty="0">
                <a:latin typeface="Georgia"/>
                <a:cs typeface="Georgia"/>
              </a:rPr>
              <a:t>value</a:t>
            </a:r>
            <a:r>
              <a:rPr sz="1100" spc="95" dirty="0">
                <a:latin typeface="Georgia"/>
                <a:cs typeface="Georgia"/>
              </a:rPr>
              <a:t> </a:t>
            </a:r>
            <a:r>
              <a:rPr sz="1100" spc="-35" dirty="0">
                <a:latin typeface="Georgia"/>
                <a:cs typeface="Georgia"/>
              </a:rPr>
              <a:t>in</a:t>
            </a:r>
            <a:r>
              <a:rPr sz="1100" spc="100" dirty="0">
                <a:latin typeface="Georgia"/>
                <a:cs typeface="Georgia"/>
              </a:rPr>
              <a:t> </a:t>
            </a:r>
            <a:r>
              <a:rPr sz="1100" spc="-15" dirty="0">
                <a:latin typeface="Georgia"/>
                <a:cs typeface="Georgia"/>
              </a:rPr>
              <a:t>a</a:t>
            </a:r>
            <a:r>
              <a:rPr sz="1100" spc="95" dirty="0">
                <a:latin typeface="Georgia"/>
                <a:cs typeface="Georgia"/>
              </a:rPr>
              <a:t> </a:t>
            </a:r>
            <a:r>
              <a:rPr sz="1100" spc="-20" dirty="0">
                <a:latin typeface="Georgia"/>
                <a:cs typeface="Georgia"/>
              </a:rPr>
              <a:t>set</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40" dirty="0">
                <a:latin typeface="Georgia"/>
                <a:cs typeface="Georgia"/>
              </a:rPr>
              <a:t>ordered</a:t>
            </a:r>
            <a:r>
              <a:rPr sz="1100" spc="95" dirty="0">
                <a:latin typeface="Georgia"/>
                <a:cs typeface="Georgia"/>
              </a:rPr>
              <a:t> </a:t>
            </a:r>
            <a:r>
              <a:rPr sz="1100" spc="-5" dirty="0">
                <a:latin typeface="Georgia"/>
                <a:cs typeface="Georgia"/>
              </a:rPr>
              <a:t>data</a:t>
            </a:r>
            <a:r>
              <a:rPr sz="1100" spc="100" dirty="0">
                <a:latin typeface="Georgia"/>
                <a:cs typeface="Georgia"/>
              </a:rPr>
              <a:t> </a:t>
            </a:r>
            <a:r>
              <a:rPr sz="1100" spc="-30" dirty="0">
                <a:latin typeface="Georgia"/>
                <a:cs typeface="Georgia"/>
              </a:rPr>
              <a:t>values.</a:t>
            </a:r>
            <a:r>
              <a:rPr sz="1100" spc="-10" dirty="0">
                <a:latin typeface="Georgia"/>
                <a:cs typeface="Georgia"/>
              </a:rPr>
              <a:t> </a:t>
            </a:r>
            <a:r>
              <a:rPr sz="1100" dirty="0">
                <a:latin typeface="Georgia"/>
                <a:cs typeface="Georgia"/>
              </a:rPr>
              <a:t>It</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value</a:t>
            </a:r>
            <a:r>
              <a:rPr sz="1100" spc="95" dirty="0">
                <a:latin typeface="Georgia"/>
                <a:cs typeface="Georgia"/>
              </a:rPr>
              <a:t> </a:t>
            </a:r>
            <a:r>
              <a:rPr sz="1100" dirty="0">
                <a:latin typeface="Georgia"/>
                <a:cs typeface="Georgia"/>
              </a:rPr>
              <a:t>that </a:t>
            </a:r>
            <a:r>
              <a:rPr sz="1100" spc="-254" dirty="0">
                <a:latin typeface="Georgia"/>
                <a:cs typeface="Georgia"/>
              </a:rPr>
              <a:t> </a:t>
            </a:r>
            <a:r>
              <a:rPr sz="1100" spc="-30" dirty="0">
                <a:latin typeface="Georgia"/>
                <a:cs typeface="Georgia"/>
              </a:rPr>
              <a:t>separates</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5" dirty="0">
                <a:latin typeface="Georgia"/>
                <a:cs typeface="Georgia"/>
              </a:rPr>
              <a:t>higher</a:t>
            </a:r>
            <a:r>
              <a:rPr sz="1100" spc="95" dirty="0">
                <a:latin typeface="Georgia"/>
                <a:cs typeface="Georgia"/>
              </a:rPr>
              <a:t> </a:t>
            </a:r>
            <a:r>
              <a:rPr sz="1100" spc="-25" dirty="0">
                <a:latin typeface="Georgia"/>
                <a:cs typeface="Georgia"/>
              </a:rPr>
              <a:t>half</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15" dirty="0">
                <a:latin typeface="Georgia"/>
                <a:cs typeface="Georgia"/>
              </a:rPr>
              <a:t>a</a:t>
            </a:r>
            <a:r>
              <a:rPr sz="1100" spc="100" dirty="0">
                <a:latin typeface="Georgia"/>
                <a:cs typeface="Georgia"/>
              </a:rPr>
              <a:t> </a:t>
            </a:r>
            <a:r>
              <a:rPr sz="1100" spc="-5" dirty="0">
                <a:latin typeface="Georgia"/>
                <a:cs typeface="Georgia"/>
              </a:rPr>
              <a:t>data</a:t>
            </a:r>
            <a:r>
              <a:rPr sz="1100" spc="95" dirty="0">
                <a:latin typeface="Georgia"/>
                <a:cs typeface="Georgia"/>
              </a:rPr>
              <a:t> </a:t>
            </a:r>
            <a:r>
              <a:rPr sz="1100" spc="-20" dirty="0">
                <a:latin typeface="Georgia"/>
                <a:cs typeface="Georgia"/>
              </a:rPr>
              <a:t>set</a:t>
            </a:r>
            <a:r>
              <a:rPr sz="1100" spc="95" dirty="0">
                <a:latin typeface="Georgia"/>
                <a:cs typeface="Georgia"/>
              </a:rPr>
              <a:t> </a:t>
            </a:r>
            <a:r>
              <a:rPr sz="1100" spc="-45" dirty="0">
                <a:latin typeface="Georgia"/>
                <a:cs typeface="Georgia"/>
              </a:rPr>
              <a:t>from</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50" dirty="0">
                <a:latin typeface="Georgia"/>
                <a:cs typeface="Georgia"/>
              </a:rPr>
              <a:t>lower</a:t>
            </a:r>
            <a:r>
              <a:rPr sz="1100" spc="95" dirty="0">
                <a:latin typeface="Georgia"/>
                <a:cs typeface="Georgia"/>
              </a:rPr>
              <a:t> </a:t>
            </a:r>
            <a:r>
              <a:rPr sz="1100" spc="-20" dirty="0">
                <a:latin typeface="Georgia"/>
                <a:cs typeface="Georgia"/>
              </a:rPr>
              <a:t>half.</a:t>
            </a:r>
            <a:endParaRPr sz="1100">
              <a:latin typeface="Georgia"/>
              <a:cs typeface="Georgia"/>
            </a:endParaRPr>
          </a:p>
          <a:p>
            <a:pPr marL="88900" marR="612775">
              <a:lnSpc>
                <a:spcPts val="1150"/>
              </a:lnSpc>
              <a:spcBef>
                <a:spcPts val="730"/>
              </a:spcBef>
            </a:pPr>
            <a:r>
              <a:rPr sz="1100" spc="-45" dirty="0">
                <a:latin typeface="Georgia"/>
                <a:cs typeface="Georgia"/>
              </a:rPr>
              <a:t>In</a:t>
            </a:r>
            <a:r>
              <a:rPr sz="1100" spc="-40" dirty="0">
                <a:latin typeface="Georgia"/>
                <a:cs typeface="Georgia"/>
              </a:rPr>
              <a:t> </a:t>
            </a:r>
            <a:r>
              <a:rPr sz="1100" spc="-20" dirty="0">
                <a:latin typeface="Georgia"/>
                <a:cs typeface="Georgia"/>
              </a:rPr>
              <a:t>probability </a:t>
            </a:r>
            <a:r>
              <a:rPr sz="1100" spc="-30" dirty="0">
                <a:latin typeface="Georgia"/>
                <a:cs typeface="Georgia"/>
              </a:rPr>
              <a:t>and</a:t>
            </a:r>
            <a:r>
              <a:rPr sz="1100" spc="-25" dirty="0">
                <a:latin typeface="Georgia"/>
                <a:cs typeface="Georgia"/>
              </a:rPr>
              <a:t> </a:t>
            </a:r>
            <a:r>
              <a:rPr sz="1100" spc="-15" dirty="0">
                <a:latin typeface="Georgia"/>
                <a:cs typeface="Georgia"/>
              </a:rPr>
              <a:t>statistics, </a:t>
            </a:r>
            <a:r>
              <a:rPr sz="1100" spc="-20" dirty="0">
                <a:latin typeface="Georgia"/>
                <a:cs typeface="Georgia"/>
              </a:rPr>
              <a:t>the </a:t>
            </a:r>
            <a:r>
              <a:rPr sz="1100" spc="-40" dirty="0">
                <a:latin typeface="Georgia"/>
                <a:cs typeface="Georgia"/>
              </a:rPr>
              <a:t>median</a:t>
            </a:r>
            <a:r>
              <a:rPr sz="1100" spc="-35" dirty="0">
                <a:latin typeface="Georgia"/>
                <a:cs typeface="Georgia"/>
              </a:rPr>
              <a:t> </a:t>
            </a:r>
            <a:r>
              <a:rPr sz="1100" spc="-25" dirty="0">
                <a:latin typeface="Georgia"/>
                <a:cs typeface="Georgia"/>
              </a:rPr>
              <a:t>generally</a:t>
            </a:r>
            <a:r>
              <a:rPr sz="1100" spc="-20" dirty="0">
                <a:latin typeface="Georgia"/>
                <a:cs typeface="Georgia"/>
              </a:rPr>
              <a:t> </a:t>
            </a:r>
            <a:r>
              <a:rPr sz="1100" spc="-30" dirty="0">
                <a:latin typeface="Georgia"/>
                <a:cs typeface="Georgia"/>
              </a:rPr>
              <a:t>applies</a:t>
            </a:r>
            <a:r>
              <a:rPr sz="1100" spc="-25" dirty="0">
                <a:latin typeface="Georgia"/>
                <a:cs typeface="Georgia"/>
              </a:rPr>
              <a:t> </a:t>
            </a:r>
            <a:r>
              <a:rPr sz="1100" spc="-10" dirty="0">
                <a:latin typeface="Georgia"/>
                <a:cs typeface="Georgia"/>
              </a:rPr>
              <a:t>to </a:t>
            </a:r>
            <a:r>
              <a:rPr sz="1100" spc="-45" dirty="0">
                <a:latin typeface="Georgia"/>
                <a:cs typeface="Georgia"/>
              </a:rPr>
              <a:t>numeric</a:t>
            </a:r>
            <a:r>
              <a:rPr sz="1100" spc="-40" dirty="0">
                <a:latin typeface="Georgia"/>
                <a:cs typeface="Georgia"/>
              </a:rPr>
              <a:t> </a:t>
            </a:r>
            <a:r>
              <a:rPr sz="1100" spc="-5" dirty="0">
                <a:latin typeface="Georgia"/>
                <a:cs typeface="Georgia"/>
              </a:rPr>
              <a:t>data. </a:t>
            </a:r>
            <a:r>
              <a:rPr sz="1100" spc="-254" dirty="0">
                <a:latin typeface="Georgia"/>
                <a:cs typeface="Georgia"/>
              </a:rPr>
              <a:t> </a:t>
            </a:r>
            <a:r>
              <a:rPr sz="1100" spc="-45" dirty="0">
                <a:latin typeface="Georgia"/>
                <a:cs typeface="Georgia"/>
              </a:rPr>
              <a:t>However,</a:t>
            </a:r>
            <a:r>
              <a:rPr sz="1100" spc="90" dirty="0">
                <a:latin typeface="Georgia"/>
                <a:cs typeface="Georgia"/>
              </a:rPr>
              <a:t> </a:t>
            </a:r>
            <a:r>
              <a:rPr sz="1100" spc="5" dirty="0">
                <a:latin typeface="Georgia"/>
                <a:cs typeface="Georgia"/>
              </a:rPr>
              <a:t>it</a:t>
            </a:r>
            <a:r>
              <a:rPr sz="1100" spc="95" dirty="0">
                <a:latin typeface="Georgia"/>
                <a:cs typeface="Georgia"/>
              </a:rPr>
              <a:t> </a:t>
            </a:r>
            <a:r>
              <a:rPr sz="1100" spc="-30" dirty="0">
                <a:latin typeface="Georgia"/>
                <a:cs typeface="Georgia"/>
              </a:rPr>
              <a:t>may</a:t>
            </a:r>
            <a:r>
              <a:rPr sz="1100" spc="95" dirty="0">
                <a:latin typeface="Georgia"/>
                <a:cs typeface="Georgia"/>
              </a:rPr>
              <a:t> </a:t>
            </a:r>
            <a:r>
              <a:rPr sz="1100" spc="-10" dirty="0">
                <a:latin typeface="Georgia"/>
                <a:cs typeface="Georgia"/>
              </a:rPr>
              <a:t>apply</a:t>
            </a:r>
            <a:r>
              <a:rPr sz="1100" spc="95" dirty="0">
                <a:latin typeface="Georgia"/>
                <a:cs typeface="Georgia"/>
              </a:rPr>
              <a:t> </a:t>
            </a:r>
            <a:r>
              <a:rPr sz="1100" spc="-10" dirty="0">
                <a:latin typeface="Georgia"/>
                <a:cs typeface="Georgia"/>
              </a:rPr>
              <a:t>to</a:t>
            </a:r>
            <a:r>
              <a:rPr sz="1100" spc="90" dirty="0">
                <a:latin typeface="Georgia"/>
                <a:cs typeface="Georgia"/>
              </a:rPr>
              <a:t> </a:t>
            </a:r>
            <a:r>
              <a:rPr sz="1100" spc="-30" dirty="0">
                <a:latin typeface="Georgia"/>
                <a:cs typeface="Georgia"/>
              </a:rPr>
              <a:t>ordinal</a:t>
            </a:r>
            <a:r>
              <a:rPr sz="1100" spc="95" dirty="0">
                <a:latin typeface="Georgia"/>
                <a:cs typeface="Georgia"/>
              </a:rPr>
              <a:t> </a:t>
            </a:r>
            <a:r>
              <a:rPr sz="1100" spc="-5" dirty="0">
                <a:latin typeface="Georgia"/>
                <a:cs typeface="Georgia"/>
              </a:rPr>
              <a:t>data.</a:t>
            </a:r>
            <a:endParaRPr sz="1100">
              <a:latin typeface="Georgia"/>
              <a:cs typeface="Georgia"/>
            </a:endParaRPr>
          </a:p>
          <a:p>
            <a:pPr marL="88900">
              <a:lnSpc>
                <a:spcPts val="1235"/>
              </a:lnSpc>
              <a:spcBef>
                <a:spcPts val="545"/>
              </a:spcBef>
            </a:pPr>
            <a:r>
              <a:rPr sz="1100" spc="-15" dirty="0">
                <a:latin typeface="Georgia"/>
                <a:cs typeface="Georgia"/>
              </a:rPr>
              <a:t>Given</a:t>
            </a:r>
            <a:r>
              <a:rPr sz="1100" spc="95" dirty="0">
                <a:latin typeface="Georgia"/>
                <a:cs typeface="Georgia"/>
              </a:rPr>
              <a:t> </a:t>
            </a:r>
            <a:r>
              <a:rPr sz="1100" spc="15" dirty="0">
                <a:latin typeface="Lucida Sans Unicode"/>
                <a:cs typeface="Lucida Sans Unicode"/>
              </a:rPr>
              <a:t>D</a:t>
            </a:r>
            <a:r>
              <a:rPr sz="1100" spc="-10" dirty="0">
                <a:latin typeface="Lucida Sans Unicode"/>
                <a:cs typeface="Lucida Sans Unicode"/>
              </a:rPr>
              <a:t> </a:t>
            </a:r>
            <a:r>
              <a:rPr sz="1100" spc="295" dirty="0">
                <a:latin typeface="Calibri"/>
                <a:cs typeface="Calibri"/>
              </a:rPr>
              <a:t>=</a:t>
            </a:r>
            <a:r>
              <a:rPr sz="1100" spc="60" dirty="0">
                <a:latin typeface="Calibri"/>
                <a:cs typeface="Calibri"/>
              </a:rPr>
              <a:t> </a:t>
            </a:r>
            <a:r>
              <a:rPr sz="1100" spc="105" dirty="0">
                <a:latin typeface="Lucida Sans Unicode"/>
                <a:cs typeface="Lucida Sans Unicode"/>
              </a:rPr>
              <a:t>{</a:t>
            </a:r>
            <a:r>
              <a:rPr sz="1100" i="1" spc="105" dirty="0">
                <a:latin typeface="Calibri"/>
                <a:cs typeface="Calibri"/>
              </a:rPr>
              <a:t>x</a:t>
            </a:r>
            <a:r>
              <a:rPr sz="1200" spc="157" baseline="-10416" dirty="0">
                <a:latin typeface="Calibri"/>
                <a:cs typeface="Calibri"/>
              </a:rPr>
              <a:t>1</a:t>
            </a:r>
            <a:r>
              <a:rPr sz="1100" i="1" spc="105" dirty="0">
                <a:latin typeface="Calibri"/>
                <a:cs typeface="Calibri"/>
              </a:rPr>
              <a:t>,</a:t>
            </a:r>
            <a:r>
              <a:rPr sz="1100" i="1" spc="-70" dirty="0">
                <a:latin typeface="Calibri"/>
                <a:cs typeface="Calibri"/>
              </a:rPr>
              <a:t> </a:t>
            </a:r>
            <a:r>
              <a:rPr sz="1100" i="1" spc="80" dirty="0">
                <a:latin typeface="Calibri"/>
                <a:cs typeface="Calibri"/>
              </a:rPr>
              <a:t>x</a:t>
            </a:r>
            <a:r>
              <a:rPr sz="1200" spc="120" baseline="-10416" dirty="0">
                <a:latin typeface="Calibri"/>
                <a:cs typeface="Calibri"/>
              </a:rPr>
              <a:t>2</a:t>
            </a:r>
            <a:r>
              <a:rPr sz="1100" i="1" spc="80" dirty="0">
                <a:latin typeface="Calibri"/>
                <a:cs typeface="Calibri"/>
              </a:rPr>
              <a:t>,</a:t>
            </a:r>
            <a:r>
              <a:rPr sz="1100" i="1" spc="-65"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65" dirty="0">
                <a:latin typeface="Calibri"/>
                <a:cs typeface="Calibri"/>
              </a:rPr>
              <a:t> </a:t>
            </a:r>
            <a:r>
              <a:rPr sz="1100" i="1" spc="20" dirty="0">
                <a:latin typeface="Calibri"/>
                <a:cs typeface="Calibri"/>
              </a:rPr>
              <a:t>.</a:t>
            </a:r>
            <a:r>
              <a:rPr sz="1100" i="1" spc="-70" dirty="0">
                <a:latin typeface="Calibri"/>
                <a:cs typeface="Calibri"/>
              </a:rPr>
              <a:t> </a:t>
            </a:r>
            <a:r>
              <a:rPr sz="1100" i="1" spc="25" dirty="0">
                <a:latin typeface="Calibri"/>
                <a:cs typeface="Calibri"/>
              </a:rPr>
              <a:t>,</a:t>
            </a:r>
            <a:r>
              <a:rPr sz="1100" i="1" spc="-70" dirty="0">
                <a:latin typeface="Calibri"/>
                <a:cs typeface="Calibri"/>
              </a:rPr>
              <a:t> </a:t>
            </a:r>
            <a:r>
              <a:rPr sz="1100" i="1" spc="160" dirty="0">
                <a:latin typeface="Calibri"/>
                <a:cs typeface="Calibri"/>
              </a:rPr>
              <a:t>x</a:t>
            </a:r>
            <a:r>
              <a:rPr sz="1200" i="1" spc="240" baseline="-10416" dirty="0">
                <a:latin typeface="Calibri"/>
                <a:cs typeface="Calibri"/>
              </a:rPr>
              <a:t>n</a:t>
            </a:r>
            <a:r>
              <a:rPr sz="1100" spc="160" dirty="0">
                <a:latin typeface="Lucida Sans Unicode"/>
                <a:cs typeface="Lucida Sans Unicode"/>
              </a:rPr>
              <a:t>}</a:t>
            </a:r>
            <a:r>
              <a:rPr sz="1100" spc="15" dirty="0">
                <a:latin typeface="Lucida Sans Unicode"/>
                <a:cs typeface="Lucida Sans Unicode"/>
              </a:rPr>
              <a:t> </a:t>
            </a:r>
            <a:r>
              <a:rPr sz="1100" spc="-35" dirty="0">
                <a:latin typeface="Georgia"/>
                <a:cs typeface="Georgia"/>
              </a:rPr>
              <a:t>is</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40" dirty="0">
                <a:latin typeface="Georgia"/>
                <a:cs typeface="Georgia"/>
              </a:rPr>
              <a:t>sample</a:t>
            </a:r>
            <a:r>
              <a:rPr sz="1100" spc="100" dirty="0">
                <a:latin typeface="Georgia"/>
                <a:cs typeface="Georgia"/>
              </a:rPr>
              <a:t> </a:t>
            </a:r>
            <a:r>
              <a:rPr sz="1100" spc="-45" dirty="0">
                <a:latin typeface="Georgia"/>
                <a:cs typeface="Georgia"/>
              </a:rPr>
              <a:t>from</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15" dirty="0">
                <a:latin typeface="Georgia"/>
                <a:cs typeface="Georgia"/>
              </a:rPr>
              <a:t>variable/attribute</a:t>
            </a:r>
            <a:r>
              <a:rPr sz="1100" spc="95" dirty="0">
                <a:latin typeface="Georgia"/>
                <a:cs typeface="Georgia"/>
              </a:rPr>
              <a:t> </a:t>
            </a:r>
            <a:r>
              <a:rPr sz="1100" i="1" spc="210" dirty="0">
                <a:latin typeface="Calibri"/>
                <a:cs typeface="Calibri"/>
              </a:rPr>
              <a:t>X</a:t>
            </a:r>
            <a:r>
              <a:rPr sz="1100" spc="210" dirty="0">
                <a:latin typeface="Georgia"/>
                <a:cs typeface="Georgia"/>
              </a:rPr>
              <a:t>,</a:t>
            </a:r>
            <a:r>
              <a:rPr sz="1100" spc="100" dirty="0">
                <a:latin typeface="Georgia"/>
                <a:cs typeface="Georgia"/>
              </a:rPr>
              <a:t> </a:t>
            </a:r>
            <a:r>
              <a:rPr sz="1100" spc="-10" dirty="0">
                <a:latin typeface="Georgia"/>
                <a:cs typeface="Georgia"/>
              </a:rPr>
              <a:t>let</a:t>
            </a:r>
            <a:endParaRPr sz="1100">
              <a:latin typeface="Georgia"/>
              <a:cs typeface="Georgia"/>
            </a:endParaRPr>
          </a:p>
          <a:p>
            <a:pPr marL="88900">
              <a:lnSpc>
                <a:spcPts val="1235"/>
              </a:lnSpc>
            </a:pPr>
            <a:r>
              <a:rPr sz="1100" spc="-10" dirty="0">
                <a:latin typeface="Lucida Sans Unicode"/>
                <a:cs typeface="Lucida Sans Unicode"/>
              </a:rPr>
              <a:t>D</a:t>
            </a:r>
            <a:r>
              <a:rPr sz="1200" i="1" spc="-15" baseline="27777" dirty="0">
                <a:latin typeface="Verdana"/>
                <a:cs typeface="Verdana"/>
              </a:rPr>
              <a:t>′</a:t>
            </a:r>
            <a:r>
              <a:rPr sz="1200" i="1" spc="104" baseline="27777" dirty="0">
                <a:latin typeface="Verdana"/>
                <a:cs typeface="Verdana"/>
              </a:rPr>
              <a:t> </a:t>
            </a:r>
            <a:r>
              <a:rPr sz="1100" spc="295" dirty="0">
                <a:latin typeface="Calibri"/>
                <a:cs typeface="Calibri"/>
              </a:rPr>
              <a:t>=</a:t>
            </a:r>
            <a:r>
              <a:rPr sz="1100" spc="60" dirty="0">
                <a:latin typeface="Calibri"/>
                <a:cs typeface="Calibri"/>
              </a:rPr>
              <a:t> </a:t>
            </a:r>
            <a:r>
              <a:rPr sz="1100" spc="25" dirty="0">
                <a:latin typeface="Lucida Sans Unicode"/>
                <a:cs typeface="Lucida Sans Unicode"/>
              </a:rPr>
              <a:t>{</a:t>
            </a:r>
            <a:r>
              <a:rPr sz="1100" i="1" spc="25" dirty="0">
                <a:latin typeface="Calibri"/>
                <a:cs typeface="Calibri"/>
              </a:rPr>
              <a:t>x</a:t>
            </a:r>
            <a:r>
              <a:rPr sz="1200" i="1" spc="37" baseline="27777" dirty="0">
                <a:latin typeface="Verdana"/>
                <a:cs typeface="Verdana"/>
              </a:rPr>
              <a:t>′</a:t>
            </a:r>
            <a:r>
              <a:rPr sz="1200" spc="37" baseline="-20833" dirty="0">
                <a:latin typeface="Calibri"/>
                <a:cs typeface="Calibri"/>
              </a:rPr>
              <a:t>1</a:t>
            </a:r>
            <a:r>
              <a:rPr sz="1100" i="1" spc="25" dirty="0">
                <a:latin typeface="Calibri"/>
                <a:cs typeface="Calibri"/>
              </a:rPr>
              <a:t>,</a:t>
            </a:r>
            <a:r>
              <a:rPr sz="1100" i="1" spc="-70" dirty="0">
                <a:latin typeface="Calibri"/>
                <a:cs typeface="Calibri"/>
              </a:rPr>
              <a:t> </a:t>
            </a:r>
            <a:r>
              <a:rPr sz="1100" i="1" spc="-110" dirty="0">
                <a:latin typeface="Calibri"/>
                <a:cs typeface="Calibri"/>
              </a:rPr>
              <a:t>x</a:t>
            </a:r>
            <a:r>
              <a:rPr sz="1200" spc="-165" baseline="-20833" dirty="0">
                <a:latin typeface="Calibri"/>
                <a:cs typeface="Calibri"/>
              </a:rPr>
              <a:t>2</a:t>
            </a:r>
            <a:r>
              <a:rPr sz="1200" i="1" spc="-165" baseline="27777" dirty="0">
                <a:latin typeface="Verdana"/>
                <a:cs typeface="Verdana"/>
              </a:rPr>
              <a:t>′</a:t>
            </a:r>
            <a:r>
              <a:rPr sz="1200" i="1" spc="-52" baseline="27777" dirty="0">
                <a:latin typeface="Verdana"/>
                <a:cs typeface="Verdana"/>
              </a:rPr>
              <a:t> </a:t>
            </a:r>
            <a:r>
              <a:rPr sz="1100" i="1" spc="25" dirty="0">
                <a:latin typeface="Calibri"/>
                <a:cs typeface="Calibri"/>
              </a:rPr>
              <a:t>,</a:t>
            </a:r>
            <a:r>
              <a:rPr sz="1100" i="1" spc="-70" dirty="0">
                <a:latin typeface="Calibri"/>
                <a:cs typeface="Calibri"/>
              </a:rPr>
              <a:t> </a:t>
            </a:r>
            <a:r>
              <a:rPr sz="1100" i="1" spc="20" dirty="0">
                <a:latin typeface="Calibri"/>
                <a:cs typeface="Calibri"/>
              </a:rPr>
              <a:t>.</a:t>
            </a:r>
            <a:r>
              <a:rPr sz="1100" i="1" spc="-65"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5" dirty="0">
                <a:latin typeface="Calibri"/>
                <a:cs typeface="Calibri"/>
              </a:rPr>
              <a:t>,</a:t>
            </a:r>
            <a:r>
              <a:rPr sz="1100" i="1" spc="-65" dirty="0">
                <a:latin typeface="Calibri"/>
                <a:cs typeface="Calibri"/>
              </a:rPr>
              <a:t> </a:t>
            </a:r>
            <a:r>
              <a:rPr sz="1100" i="1" spc="45" dirty="0">
                <a:latin typeface="Calibri"/>
                <a:cs typeface="Calibri"/>
              </a:rPr>
              <a:t>x</a:t>
            </a:r>
            <a:r>
              <a:rPr sz="1200" i="1" spc="67" baseline="27777" dirty="0">
                <a:latin typeface="Verdana"/>
                <a:cs typeface="Verdana"/>
              </a:rPr>
              <a:t>′</a:t>
            </a:r>
            <a:r>
              <a:rPr sz="1200" i="1" spc="67" baseline="-17361" dirty="0">
                <a:latin typeface="Calibri"/>
                <a:cs typeface="Calibri"/>
              </a:rPr>
              <a:t>n</a:t>
            </a:r>
            <a:r>
              <a:rPr sz="1100" spc="45" dirty="0">
                <a:latin typeface="Lucida Sans Unicode"/>
                <a:cs typeface="Lucida Sans Unicode"/>
              </a:rPr>
              <a:t>}</a:t>
            </a:r>
            <a:r>
              <a:rPr sz="1100" spc="10" dirty="0">
                <a:latin typeface="Lucida Sans Unicode"/>
                <a:cs typeface="Lucida Sans Unicode"/>
              </a:rPr>
              <a:t> </a:t>
            </a:r>
            <a:r>
              <a:rPr sz="1100" spc="-35" dirty="0">
                <a:latin typeface="Georgia"/>
                <a:cs typeface="Georgia"/>
              </a:rPr>
              <a:t>is</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10" dirty="0">
                <a:latin typeface="Georgia"/>
                <a:cs typeface="Georgia"/>
              </a:rPr>
              <a:t>list</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35" dirty="0">
                <a:latin typeface="Georgia"/>
                <a:cs typeface="Georgia"/>
              </a:rPr>
              <a:t>values</a:t>
            </a:r>
            <a:r>
              <a:rPr sz="1100" spc="95" dirty="0">
                <a:latin typeface="Georgia"/>
                <a:cs typeface="Georgia"/>
              </a:rPr>
              <a:t> </a:t>
            </a:r>
            <a:r>
              <a:rPr sz="1100" spc="-15" dirty="0">
                <a:latin typeface="Georgia"/>
                <a:cs typeface="Georgia"/>
              </a:rPr>
              <a:t>after</a:t>
            </a:r>
            <a:r>
              <a:rPr sz="1100" spc="100" dirty="0">
                <a:latin typeface="Georgia"/>
                <a:cs typeface="Georgia"/>
              </a:rPr>
              <a:t> </a:t>
            </a:r>
            <a:r>
              <a:rPr sz="1100" spc="-25" dirty="0">
                <a:latin typeface="Georgia"/>
                <a:cs typeface="Georgia"/>
              </a:rPr>
              <a:t>sorting</a:t>
            </a:r>
            <a:r>
              <a:rPr sz="1100" spc="95" dirty="0">
                <a:latin typeface="Georgia"/>
                <a:cs typeface="Georgia"/>
              </a:rPr>
              <a:t> </a:t>
            </a:r>
            <a:r>
              <a:rPr sz="1100" spc="15" dirty="0">
                <a:latin typeface="Lucida Sans Unicode"/>
                <a:cs typeface="Lucida Sans Unicode"/>
              </a:rPr>
              <a:t>D</a:t>
            </a:r>
            <a:r>
              <a:rPr sz="1100" spc="45" dirty="0">
                <a:latin typeface="Lucida Sans Unicode"/>
                <a:cs typeface="Lucida Sans Unicode"/>
              </a:rPr>
              <a:t> </a:t>
            </a:r>
            <a:r>
              <a:rPr sz="1100" spc="-35" dirty="0">
                <a:latin typeface="Georgia"/>
                <a:cs typeface="Georgia"/>
              </a:rPr>
              <a:t>in</a:t>
            </a:r>
            <a:r>
              <a:rPr sz="1100" spc="95" dirty="0">
                <a:latin typeface="Georgia"/>
                <a:cs typeface="Georgia"/>
              </a:rPr>
              <a:t> </a:t>
            </a:r>
            <a:r>
              <a:rPr sz="1100" spc="-35" dirty="0">
                <a:latin typeface="Georgia"/>
                <a:cs typeface="Georgia"/>
              </a:rPr>
              <a:t>increasing</a:t>
            </a:r>
            <a:r>
              <a:rPr sz="1100" spc="100" dirty="0">
                <a:latin typeface="Georgia"/>
                <a:cs typeface="Georgia"/>
              </a:rPr>
              <a:t> </a:t>
            </a:r>
            <a:r>
              <a:rPr sz="1100" spc="-35" dirty="0">
                <a:latin typeface="Georgia"/>
                <a:cs typeface="Georgia"/>
              </a:rPr>
              <a:t>order.</a:t>
            </a:r>
            <a:endParaRPr sz="1100">
              <a:latin typeface="Georgia"/>
              <a:cs typeface="Georgia"/>
            </a:endParaRPr>
          </a:p>
          <a:p>
            <a:pPr marL="88900" marR="55880">
              <a:lnSpc>
                <a:spcPts val="1150"/>
              </a:lnSpc>
              <a:spcBef>
                <a:spcPts val="735"/>
              </a:spcBef>
            </a:pPr>
            <a:r>
              <a:rPr sz="1100" spc="-35" dirty="0">
                <a:latin typeface="Georgia"/>
                <a:cs typeface="Georgia"/>
              </a:rPr>
              <a:t>If</a:t>
            </a:r>
            <a:r>
              <a:rPr sz="1100" spc="95" dirty="0">
                <a:latin typeface="Georgia"/>
                <a:cs typeface="Georgia"/>
              </a:rPr>
              <a:t> </a:t>
            </a:r>
            <a:r>
              <a:rPr sz="1100" i="1" spc="85" dirty="0">
                <a:latin typeface="Calibri"/>
                <a:cs typeface="Calibri"/>
              </a:rPr>
              <a:t>n</a:t>
            </a:r>
            <a:r>
              <a:rPr sz="1100" i="1" spc="110" dirty="0">
                <a:latin typeface="Calibri"/>
                <a:cs typeface="Calibri"/>
              </a:rPr>
              <a:t> </a:t>
            </a:r>
            <a:r>
              <a:rPr sz="1100" spc="-35" dirty="0">
                <a:latin typeface="Georgia"/>
                <a:cs typeface="Georgia"/>
              </a:rPr>
              <a:t>is</a:t>
            </a:r>
            <a:r>
              <a:rPr sz="1100" spc="95" dirty="0">
                <a:latin typeface="Georgia"/>
                <a:cs typeface="Georgia"/>
              </a:rPr>
              <a:t> </a:t>
            </a:r>
            <a:r>
              <a:rPr sz="1100" spc="-20" dirty="0">
                <a:latin typeface="Georgia"/>
                <a:cs typeface="Georgia"/>
              </a:rPr>
              <a:t>odd,</a:t>
            </a:r>
            <a:r>
              <a:rPr sz="1100" spc="95" dirty="0">
                <a:latin typeface="Georgia"/>
                <a:cs typeface="Georgia"/>
              </a:rPr>
              <a:t> </a:t>
            </a:r>
            <a:r>
              <a:rPr sz="1100" spc="-25" dirty="0">
                <a:latin typeface="Georgia"/>
                <a:cs typeface="Georgia"/>
              </a:rPr>
              <a:t>then</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median</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40" dirty="0">
                <a:latin typeface="Georgia"/>
                <a:cs typeface="Georgia"/>
              </a:rPr>
              <a:t>middle</a:t>
            </a:r>
            <a:r>
              <a:rPr sz="1100" spc="95" dirty="0">
                <a:latin typeface="Georgia"/>
                <a:cs typeface="Georgia"/>
              </a:rPr>
              <a:t> </a:t>
            </a:r>
            <a:r>
              <a:rPr sz="1100" spc="-30" dirty="0">
                <a:latin typeface="Georgia"/>
                <a:cs typeface="Georgia"/>
              </a:rPr>
              <a:t>value</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10" dirty="0">
                <a:latin typeface="Lucida Sans Unicode"/>
                <a:cs typeface="Lucida Sans Unicode"/>
              </a:rPr>
              <a:t>D</a:t>
            </a:r>
            <a:r>
              <a:rPr sz="1200" i="1" spc="15" baseline="27777" dirty="0">
                <a:latin typeface="Verdana"/>
                <a:cs typeface="Verdana"/>
              </a:rPr>
              <a:t>′</a:t>
            </a:r>
            <a:r>
              <a:rPr sz="1100" spc="10" dirty="0">
                <a:latin typeface="Georgia"/>
                <a:cs typeface="Georgia"/>
              </a:rPr>
              <a:t>.</a:t>
            </a:r>
            <a:r>
              <a:rPr sz="1100" spc="220" dirty="0">
                <a:latin typeface="Georgia"/>
                <a:cs typeface="Georgia"/>
              </a:rPr>
              <a:t> </a:t>
            </a:r>
            <a:r>
              <a:rPr sz="1100" spc="-35" dirty="0">
                <a:latin typeface="Georgia"/>
                <a:cs typeface="Georgia"/>
              </a:rPr>
              <a:t>If</a:t>
            </a:r>
            <a:r>
              <a:rPr sz="1100" spc="95" dirty="0">
                <a:latin typeface="Georgia"/>
                <a:cs typeface="Georgia"/>
              </a:rPr>
              <a:t> </a:t>
            </a:r>
            <a:r>
              <a:rPr sz="1100" i="1" spc="85" dirty="0">
                <a:latin typeface="Calibri"/>
                <a:cs typeface="Calibri"/>
              </a:rPr>
              <a:t>n</a:t>
            </a:r>
            <a:r>
              <a:rPr sz="1100" i="1" spc="110" dirty="0">
                <a:latin typeface="Calibri"/>
                <a:cs typeface="Calibri"/>
              </a:rPr>
              <a:t> </a:t>
            </a:r>
            <a:r>
              <a:rPr sz="1100" spc="-35" dirty="0">
                <a:latin typeface="Georgia"/>
                <a:cs typeface="Georgia"/>
              </a:rPr>
              <a:t>is</a:t>
            </a:r>
            <a:r>
              <a:rPr sz="1100" spc="100" dirty="0">
                <a:latin typeface="Georgia"/>
                <a:cs typeface="Georgia"/>
              </a:rPr>
              <a:t> </a:t>
            </a:r>
            <a:r>
              <a:rPr sz="1100" spc="-30" dirty="0">
                <a:latin typeface="Georgia"/>
                <a:cs typeface="Georgia"/>
              </a:rPr>
              <a:t>even,</a:t>
            </a:r>
            <a:r>
              <a:rPr sz="1100" spc="95" dirty="0">
                <a:latin typeface="Georgia"/>
                <a:cs typeface="Georgia"/>
              </a:rPr>
              <a:t> </a:t>
            </a:r>
            <a:r>
              <a:rPr sz="1100" spc="-30" dirty="0">
                <a:latin typeface="Georgia"/>
                <a:cs typeface="Georgia"/>
              </a:rPr>
              <a:t>then</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median </a:t>
            </a:r>
            <a:r>
              <a:rPr sz="1100" spc="-250" dirty="0">
                <a:latin typeface="Georgia"/>
                <a:cs typeface="Georgia"/>
              </a:rPr>
              <a:t> </a:t>
            </a:r>
            <a:r>
              <a:rPr sz="1100" spc="-35" dirty="0">
                <a:latin typeface="Georgia"/>
                <a:cs typeface="Georgia"/>
              </a:rPr>
              <a:t>is</a:t>
            </a:r>
            <a:r>
              <a:rPr sz="1100" spc="-30" dirty="0">
                <a:latin typeface="Georgia"/>
                <a:cs typeface="Georgia"/>
              </a:rPr>
              <a:t> </a:t>
            </a:r>
            <a:r>
              <a:rPr sz="1100" spc="-25" dirty="0">
                <a:latin typeface="Georgia"/>
                <a:cs typeface="Georgia"/>
              </a:rPr>
              <a:t>not </a:t>
            </a:r>
            <a:r>
              <a:rPr sz="1100" spc="-40" dirty="0">
                <a:latin typeface="Georgia"/>
                <a:cs typeface="Georgia"/>
              </a:rPr>
              <a:t>unique;</a:t>
            </a:r>
            <a:r>
              <a:rPr sz="1100" spc="-35" dirty="0">
                <a:latin typeface="Georgia"/>
                <a:cs typeface="Georgia"/>
              </a:rPr>
              <a:t> </a:t>
            </a:r>
            <a:r>
              <a:rPr sz="1100" spc="10" dirty="0">
                <a:latin typeface="Georgia"/>
                <a:cs typeface="Georgia"/>
              </a:rPr>
              <a:t>it </a:t>
            </a:r>
            <a:r>
              <a:rPr sz="1100" spc="-35" dirty="0">
                <a:latin typeface="Georgia"/>
                <a:cs typeface="Georgia"/>
              </a:rPr>
              <a:t>is</a:t>
            </a:r>
            <a:r>
              <a:rPr sz="1100" spc="-30" dirty="0">
                <a:latin typeface="Georgia"/>
                <a:cs typeface="Georgia"/>
              </a:rPr>
              <a:t> </a:t>
            </a:r>
            <a:r>
              <a:rPr sz="1100" spc="-20" dirty="0">
                <a:latin typeface="Georgia"/>
                <a:cs typeface="Georgia"/>
              </a:rPr>
              <a:t>the </a:t>
            </a:r>
            <a:r>
              <a:rPr sz="1100" spc="-40" dirty="0">
                <a:latin typeface="Georgia"/>
                <a:cs typeface="Georgia"/>
              </a:rPr>
              <a:t>two</a:t>
            </a:r>
            <a:r>
              <a:rPr sz="1100" spc="-35" dirty="0">
                <a:latin typeface="Georgia"/>
                <a:cs typeface="Georgia"/>
              </a:rPr>
              <a:t> middlemost</a:t>
            </a:r>
            <a:r>
              <a:rPr sz="1100" spc="-30" dirty="0">
                <a:latin typeface="Georgia"/>
                <a:cs typeface="Georgia"/>
              </a:rPr>
              <a:t> </a:t>
            </a:r>
            <a:r>
              <a:rPr sz="1100" spc="-35" dirty="0">
                <a:latin typeface="Georgia"/>
                <a:cs typeface="Georgia"/>
              </a:rPr>
              <a:t>values</a:t>
            </a:r>
            <a:r>
              <a:rPr sz="1100" spc="-30" dirty="0">
                <a:latin typeface="Georgia"/>
                <a:cs typeface="Georgia"/>
              </a:rPr>
              <a:t> and</a:t>
            </a:r>
            <a:r>
              <a:rPr sz="1100" spc="-25" dirty="0">
                <a:latin typeface="Georgia"/>
                <a:cs typeface="Georgia"/>
              </a:rPr>
              <a:t> any </a:t>
            </a:r>
            <a:r>
              <a:rPr sz="1100" spc="-30" dirty="0">
                <a:latin typeface="Georgia"/>
                <a:cs typeface="Georgia"/>
              </a:rPr>
              <a:t>value</a:t>
            </a:r>
            <a:r>
              <a:rPr sz="1100" spc="-25" dirty="0">
                <a:latin typeface="Georgia"/>
                <a:cs typeface="Georgia"/>
              </a:rPr>
              <a:t> </a:t>
            </a:r>
            <a:r>
              <a:rPr sz="1100" spc="-35" dirty="0">
                <a:latin typeface="Georgia"/>
                <a:cs typeface="Georgia"/>
              </a:rPr>
              <a:t>in</a:t>
            </a:r>
            <a:r>
              <a:rPr sz="1100" spc="-30" dirty="0">
                <a:latin typeface="Georgia"/>
                <a:cs typeface="Georgia"/>
              </a:rPr>
              <a:t> between.</a:t>
            </a:r>
            <a:r>
              <a:rPr sz="1100" spc="-25" dirty="0">
                <a:latin typeface="Georgia"/>
                <a:cs typeface="Georgia"/>
              </a:rPr>
              <a:t> </a:t>
            </a:r>
            <a:r>
              <a:rPr sz="1100" spc="-35" dirty="0">
                <a:latin typeface="Georgia"/>
                <a:cs typeface="Georgia"/>
              </a:rPr>
              <a:t>If</a:t>
            </a:r>
            <a:r>
              <a:rPr sz="1100" spc="-30" dirty="0">
                <a:latin typeface="Georgia"/>
                <a:cs typeface="Georgia"/>
              </a:rPr>
              <a:t> </a:t>
            </a:r>
            <a:r>
              <a:rPr sz="1100" i="1" spc="330" dirty="0">
                <a:latin typeface="Calibri"/>
                <a:cs typeface="Calibri"/>
              </a:rPr>
              <a:t>X </a:t>
            </a:r>
            <a:r>
              <a:rPr sz="1100" spc="-35" dirty="0">
                <a:latin typeface="Georgia"/>
                <a:cs typeface="Georgia"/>
              </a:rPr>
              <a:t>is</a:t>
            </a:r>
            <a:r>
              <a:rPr sz="1100" spc="-30" dirty="0">
                <a:latin typeface="Georgia"/>
                <a:cs typeface="Georgia"/>
              </a:rPr>
              <a:t> </a:t>
            </a:r>
            <a:r>
              <a:rPr sz="1100" spc="-15" dirty="0">
                <a:latin typeface="Georgia"/>
                <a:cs typeface="Georgia"/>
              </a:rPr>
              <a:t>a </a:t>
            </a:r>
            <a:r>
              <a:rPr sz="1100" spc="-10" dirty="0">
                <a:latin typeface="Georgia"/>
                <a:cs typeface="Georgia"/>
              </a:rPr>
              <a:t> </a:t>
            </a:r>
            <a:r>
              <a:rPr sz="1100" spc="-45" dirty="0">
                <a:latin typeface="Georgia"/>
                <a:cs typeface="Georgia"/>
              </a:rPr>
              <a:t>numeric</a:t>
            </a:r>
            <a:r>
              <a:rPr sz="1100" spc="-40" dirty="0">
                <a:latin typeface="Georgia"/>
                <a:cs typeface="Georgia"/>
              </a:rPr>
              <a:t> </a:t>
            </a:r>
            <a:r>
              <a:rPr sz="1100" spc="-5" dirty="0">
                <a:latin typeface="Georgia"/>
                <a:cs typeface="Georgia"/>
              </a:rPr>
              <a:t>attribute </a:t>
            </a:r>
            <a:r>
              <a:rPr sz="1100" spc="-35" dirty="0">
                <a:latin typeface="Georgia"/>
                <a:cs typeface="Georgia"/>
              </a:rPr>
              <a:t>in</a:t>
            </a:r>
            <a:r>
              <a:rPr sz="1100" spc="-30" dirty="0">
                <a:latin typeface="Georgia"/>
                <a:cs typeface="Georgia"/>
              </a:rPr>
              <a:t> </a:t>
            </a:r>
            <a:r>
              <a:rPr sz="1100" spc="-20" dirty="0">
                <a:latin typeface="Georgia"/>
                <a:cs typeface="Georgia"/>
              </a:rPr>
              <a:t>this </a:t>
            </a:r>
            <a:r>
              <a:rPr sz="1100" spc="-25" dirty="0">
                <a:latin typeface="Georgia"/>
                <a:cs typeface="Georgia"/>
              </a:rPr>
              <a:t>case, </a:t>
            </a:r>
            <a:r>
              <a:rPr sz="1100" spc="-10" dirty="0">
                <a:latin typeface="Georgia"/>
                <a:cs typeface="Georgia"/>
              </a:rPr>
              <a:t>by </a:t>
            </a:r>
            <a:r>
              <a:rPr sz="1100" spc="-35" dirty="0">
                <a:latin typeface="Georgia"/>
                <a:cs typeface="Georgia"/>
              </a:rPr>
              <a:t>convention,</a:t>
            </a:r>
            <a:r>
              <a:rPr sz="1100" spc="-30" dirty="0">
                <a:latin typeface="Georgia"/>
                <a:cs typeface="Georgia"/>
              </a:rPr>
              <a:t> </a:t>
            </a:r>
            <a:r>
              <a:rPr sz="1100" spc="-20" dirty="0">
                <a:latin typeface="Georgia"/>
                <a:cs typeface="Georgia"/>
              </a:rPr>
              <a:t>the </a:t>
            </a:r>
            <a:r>
              <a:rPr sz="1100" spc="-40" dirty="0">
                <a:latin typeface="Georgia"/>
                <a:cs typeface="Georgia"/>
              </a:rPr>
              <a:t>median</a:t>
            </a:r>
            <a:r>
              <a:rPr sz="1100" spc="-35" dirty="0">
                <a:latin typeface="Georgia"/>
                <a:cs typeface="Georgia"/>
              </a:rPr>
              <a:t> is</a:t>
            </a:r>
            <a:r>
              <a:rPr sz="1100" spc="195" dirty="0">
                <a:latin typeface="Georgia"/>
                <a:cs typeface="Georgia"/>
              </a:rPr>
              <a:t> </a:t>
            </a:r>
            <a:r>
              <a:rPr sz="1100" spc="-30" dirty="0">
                <a:latin typeface="Georgia"/>
                <a:cs typeface="Georgia"/>
              </a:rPr>
              <a:t>taken</a:t>
            </a:r>
            <a:r>
              <a:rPr sz="1100" spc="204" dirty="0">
                <a:latin typeface="Georgia"/>
                <a:cs typeface="Georgia"/>
              </a:rPr>
              <a:t> </a:t>
            </a:r>
            <a:r>
              <a:rPr sz="1100" spc="-30" dirty="0">
                <a:latin typeface="Georgia"/>
                <a:cs typeface="Georgia"/>
              </a:rPr>
              <a:t>as</a:t>
            </a:r>
            <a:r>
              <a:rPr sz="1100" spc="204" dirty="0">
                <a:latin typeface="Georgia"/>
                <a:cs typeface="Georgia"/>
              </a:rPr>
              <a:t> </a:t>
            </a:r>
            <a:r>
              <a:rPr sz="1100" spc="-20" dirty="0">
                <a:latin typeface="Georgia"/>
                <a:cs typeface="Georgia"/>
              </a:rPr>
              <a:t>the </a:t>
            </a:r>
            <a:r>
              <a:rPr sz="1100" spc="-30" dirty="0">
                <a:latin typeface="Georgia"/>
                <a:cs typeface="Georgia"/>
              </a:rPr>
              <a:t>average</a:t>
            </a:r>
            <a:r>
              <a:rPr sz="1100" spc="204" dirty="0">
                <a:latin typeface="Georgia"/>
                <a:cs typeface="Georgia"/>
              </a:rPr>
              <a:t> </a:t>
            </a:r>
            <a:r>
              <a:rPr sz="1100" spc="-45" dirty="0">
                <a:latin typeface="Georgia"/>
                <a:cs typeface="Georgia"/>
              </a:rPr>
              <a:t>of </a:t>
            </a:r>
            <a:r>
              <a:rPr sz="1100" spc="-40" dirty="0">
                <a:latin typeface="Georgia"/>
                <a:cs typeface="Georgia"/>
              </a:rPr>
              <a:t> </a:t>
            </a:r>
            <a:r>
              <a:rPr sz="1100" spc="-20" dirty="0">
                <a:latin typeface="Georgia"/>
                <a:cs typeface="Georgia"/>
              </a:rPr>
              <a:t>the</a:t>
            </a:r>
            <a:r>
              <a:rPr sz="1100" spc="90" dirty="0">
                <a:latin typeface="Georgia"/>
                <a:cs typeface="Georgia"/>
              </a:rPr>
              <a:t> </a:t>
            </a:r>
            <a:r>
              <a:rPr sz="1100" spc="-35" dirty="0">
                <a:latin typeface="Georgia"/>
                <a:cs typeface="Georgia"/>
              </a:rPr>
              <a:t>two</a:t>
            </a:r>
            <a:r>
              <a:rPr sz="1100" spc="95" dirty="0">
                <a:latin typeface="Georgia"/>
                <a:cs typeface="Georgia"/>
              </a:rPr>
              <a:t> </a:t>
            </a:r>
            <a:r>
              <a:rPr sz="1100" spc="-35" dirty="0">
                <a:latin typeface="Georgia"/>
                <a:cs typeface="Georgia"/>
              </a:rPr>
              <a:t>middlemost</a:t>
            </a:r>
            <a:r>
              <a:rPr sz="1100" spc="95" dirty="0">
                <a:latin typeface="Georgia"/>
                <a:cs typeface="Georgia"/>
              </a:rPr>
              <a:t> </a:t>
            </a:r>
            <a:r>
              <a:rPr sz="1100" spc="-30" dirty="0">
                <a:latin typeface="Georgia"/>
                <a:cs typeface="Georgia"/>
              </a:rPr>
              <a:t>values.</a:t>
            </a:r>
            <a:endParaRPr sz="1100">
              <a:latin typeface="Georgia"/>
              <a:cs typeface="Georgia"/>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54</a:t>
            </a:fld>
            <a:r>
              <a:rPr spc="-25" dirty="0"/>
              <a:t> </a:t>
            </a:r>
            <a:r>
              <a:rPr spc="80" dirty="0"/>
              <a:t>/</a:t>
            </a:r>
            <a:r>
              <a:rPr spc="-25" dirty="0"/>
              <a:t> </a:t>
            </a:r>
            <a:r>
              <a:rPr spc="40" dirty="0"/>
              <a:t>106</a:t>
            </a: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249045" cy="244475"/>
          </a:xfrm>
          <a:prstGeom prst="rect">
            <a:avLst/>
          </a:prstGeom>
        </p:spPr>
        <p:txBody>
          <a:bodyPr vert="horz" wrap="square" lIns="0" tIns="17145" rIns="0" bIns="0" rtlCol="0">
            <a:spAutoFit/>
          </a:bodyPr>
          <a:lstStyle/>
          <a:p>
            <a:pPr marL="12700">
              <a:lnSpc>
                <a:spcPct val="100000"/>
              </a:lnSpc>
              <a:spcBef>
                <a:spcPts val="135"/>
              </a:spcBef>
            </a:pPr>
            <a:r>
              <a:rPr spc="20" dirty="0"/>
              <a:t>Median</a:t>
            </a:r>
            <a:r>
              <a:rPr spc="55" dirty="0"/>
              <a:t> </a:t>
            </a:r>
            <a:r>
              <a:rPr spc="25" dirty="0"/>
              <a:t>(cont’d)</a:t>
            </a:r>
          </a:p>
        </p:txBody>
      </p:sp>
      <p:sp>
        <p:nvSpPr>
          <p:cNvPr id="3" name="object 3"/>
          <p:cNvSpPr/>
          <p:nvPr/>
        </p:nvSpPr>
        <p:spPr>
          <a:xfrm>
            <a:off x="337972" y="48409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392492"/>
            <a:ext cx="2840355"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Georgia"/>
                <a:cs typeface="Georgia"/>
              </a:rPr>
              <a:t>In</a:t>
            </a:r>
            <a:r>
              <a:rPr sz="1100" spc="90" dirty="0">
                <a:latin typeface="Georgia"/>
                <a:cs typeface="Georgia"/>
              </a:rPr>
              <a:t> </a:t>
            </a:r>
            <a:r>
              <a:rPr sz="1100" spc="-30" dirty="0">
                <a:latin typeface="Georgia"/>
                <a:cs typeface="Georgia"/>
              </a:rPr>
              <a:t>other</a:t>
            </a:r>
            <a:r>
              <a:rPr sz="1100" spc="95" dirty="0">
                <a:latin typeface="Georgia"/>
                <a:cs typeface="Georgia"/>
              </a:rPr>
              <a:t> </a:t>
            </a:r>
            <a:r>
              <a:rPr sz="1100" spc="-40" dirty="0">
                <a:latin typeface="Georgia"/>
                <a:cs typeface="Georgia"/>
              </a:rPr>
              <a:t>words,</a:t>
            </a:r>
            <a:r>
              <a:rPr sz="1100" spc="95" dirty="0">
                <a:latin typeface="Georgia"/>
                <a:cs typeface="Georgia"/>
              </a:rPr>
              <a:t> </a:t>
            </a:r>
            <a:r>
              <a:rPr sz="1100" spc="-25" dirty="0">
                <a:latin typeface="Georgia"/>
                <a:cs typeface="Georgia"/>
              </a:rPr>
              <a:t>if</a:t>
            </a:r>
            <a:r>
              <a:rPr sz="1100" spc="95" dirty="0">
                <a:latin typeface="Georgia"/>
                <a:cs typeface="Georgia"/>
              </a:rPr>
              <a:t> </a:t>
            </a:r>
            <a:r>
              <a:rPr sz="1100" i="1" spc="330" dirty="0">
                <a:latin typeface="Calibri"/>
                <a:cs typeface="Calibri"/>
              </a:rPr>
              <a:t>X</a:t>
            </a:r>
            <a:r>
              <a:rPr sz="1100" i="1" spc="200" dirty="0">
                <a:latin typeface="Calibri"/>
                <a:cs typeface="Calibri"/>
              </a:rPr>
              <a:t> </a:t>
            </a:r>
            <a:r>
              <a:rPr sz="1100" spc="-35" dirty="0">
                <a:latin typeface="Georgia"/>
                <a:cs typeface="Georgia"/>
              </a:rPr>
              <a:t>is</a:t>
            </a:r>
            <a:r>
              <a:rPr sz="1100" spc="95" dirty="0">
                <a:latin typeface="Georgia"/>
                <a:cs typeface="Georgia"/>
              </a:rPr>
              <a:t> </a:t>
            </a:r>
            <a:r>
              <a:rPr sz="1100" spc="-40" dirty="0">
                <a:latin typeface="Georgia"/>
                <a:cs typeface="Georgia"/>
              </a:rPr>
              <a:t>numeric,</a:t>
            </a:r>
            <a:r>
              <a:rPr sz="1100" spc="90"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median</a:t>
            </a:r>
            <a:r>
              <a:rPr sz="1100" spc="95" dirty="0">
                <a:latin typeface="Georgia"/>
                <a:cs typeface="Georgia"/>
              </a:rPr>
              <a:t> </a:t>
            </a:r>
            <a:r>
              <a:rPr sz="1100" spc="-40" dirty="0">
                <a:latin typeface="Georgia"/>
                <a:cs typeface="Georgia"/>
              </a:rPr>
              <a:t>is:</a:t>
            </a:r>
            <a:endParaRPr sz="1100">
              <a:latin typeface="Georgia"/>
              <a:cs typeface="Georgia"/>
            </a:endParaRPr>
          </a:p>
        </p:txBody>
      </p:sp>
      <p:sp>
        <p:nvSpPr>
          <p:cNvPr id="5" name="object 5"/>
          <p:cNvSpPr txBox="1"/>
          <p:nvPr/>
        </p:nvSpPr>
        <p:spPr>
          <a:xfrm>
            <a:off x="2419959" y="657922"/>
            <a:ext cx="1176020" cy="288290"/>
          </a:xfrm>
          <a:prstGeom prst="rect">
            <a:avLst/>
          </a:prstGeom>
        </p:spPr>
        <p:txBody>
          <a:bodyPr vert="horz" wrap="square" lIns="0" tIns="11430" rIns="0" bIns="0" rtlCol="0">
            <a:spAutoFit/>
          </a:bodyPr>
          <a:lstStyle/>
          <a:p>
            <a:pPr marL="700405">
              <a:lnSpc>
                <a:spcPts val="1040"/>
              </a:lnSpc>
              <a:spcBef>
                <a:spcPts val="90"/>
              </a:spcBef>
            </a:pPr>
            <a:r>
              <a:rPr sz="1100" i="1" spc="-35" dirty="0">
                <a:latin typeface="Calibri"/>
                <a:cs typeface="Calibri"/>
              </a:rPr>
              <a:t>x</a:t>
            </a:r>
            <a:r>
              <a:rPr sz="1200" i="1" spc="-52" baseline="27777" dirty="0">
                <a:latin typeface="Verdana"/>
                <a:cs typeface="Verdana"/>
              </a:rPr>
              <a:t>′</a:t>
            </a:r>
            <a:r>
              <a:rPr sz="1200" i="1" spc="-52" baseline="-17361" dirty="0">
                <a:latin typeface="Calibri"/>
                <a:cs typeface="Calibri"/>
              </a:rPr>
              <a:t>a</a:t>
            </a:r>
            <a:r>
              <a:rPr sz="1200" i="1" spc="112" baseline="-17361" dirty="0">
                <a:latin typeface="Calibri"/>
                <a:cs typeface="Calibri"/>
              </a:rPr>
              <a:t> </a:t>
            </a:r>
            <a:r>
              <a:rPr sz="1100" spc="295" dirty="0">
                <a:latin typeface="Calibri"/>
                <a:cs typeface="Calibri"/>
              </a:rPr>
              <a:t>+</a:t>
            </a:r>
            <a:r>
              <a:rPr sz="1100" spc="-35" dirty="0">
                <a:latin typeface="Calibri"/>
                <a:cs typeface="Calibri"/>
              </a:rPr>
              <a:t> </a:t>
            </a:r>
            <a:r>
              <a:rPr sz="1100" i="1" spc="-65" dirty="0">
                <a:latin typeface="Calibri"/>
                <a:cs typeface="Calibri"/>
              </a:rPr>
              <a:t>x</a:t>
            </a:r>
            <a:r>
              <a:rPr sz="1200" i="1" spc="-97" baseline="27777" dirty="0">
                <a:latin typeface="Verdana"/>
                <a:cs typeface="Verdana"/>
              </a:rPr>
              <a:t>′</a:t>
            </a:r>
            <a:r>
              <a:rPr sz="1200" i="1" spc="-97" baseline="-24305" dirty="0">
                <a:latin typeface="Calibri"/>
                <a:cs typeface="Calibri"/>
              </a:rPr>
              <a:t>b</a:t>
            </a:r>
            <a:endParaRPr sz="1200" baseline="-24305">
              <a:latin typeface="Calibri"/>
              <a:cs typeface="Calibri"/>
            </a:endParaRPr>
          </a:p>
          <a:p>
            <a:pPr marL="38100">
              <a:lnSpc>
                <a:spcPts val="1040"/>
              </a:lnSpc>
            </a:pPr>
            <a:r>
              <a:rPr sz="1100" i="1" spc="45" dirty="0">
                <a:latin typeface="Calibri"/>
                <a:cs typeface="Calibri"/>
              </a:rPr>
              <a:t>median</a:t>
            </a:r>
            <a:r>
              <a:rPr sz="1100" i="1" spc="20" dirty="0">
                <a:latin typeface="Calibri"/>
                <a:cs typeface="Calibri"/>
              </a:rPr>
              <a:t> </a:t>
            </a:r>
            <a:r>
              <a:rPr sz="1100" spc="295" dirty="0">
                <a:latin typeface="Calibri"/>
                <a:cs typeface="Calibri"/>
              </a:rPr>
              <a:t>=</a:t>
            </a:r>
            <a:endParaRPr sz="1100">
              <a:latin typeface="Calibri"/>
              <a:cs typeface="Calibri"/>
            </a:endParaRPr>
          </a:p>
        </p:txBody>
      </p:sp>
      <p:sp>
        <p:nvSpPr>
          <p:cNvPr id="6" name="object 6"/>
          <p:cNvSpPr/>
          <p:nvPr/>
        </p:nvSpPr>
        <p:spPr>
          <a:xfrm>
            <a:off x="3120364" y="870737"/>
            <a:ext cx="443865" cy="0"/>
          </a:xfrm>
          <a:custGeom>
            <a:avLst/>
            <a:gdLst/>
            <a:ahLst/>
            <a:cxnLst/>
            <a:rect l="l" t="t" r="r" b="b"/>
            <a:pathLst>
              <a:path w="443864">
                <a:moveTo>
                  <a:pt x="0" y="0"/>
                </a:moveTo>
                <a:lnTo>
                  <a:pt x="443484" y="0"/>
                </a:lnTo>
              </a:path>
            </a:pathLst>
          </a:custGeom>
          <a:ln w="5537">
            <a:solidFill>
              <a:srgbClr val="000000"/>
            </a:solidFill>
          </a:ln>
        </p:spPr>
        <p:txBody>
          <a:bodyPr wrap="square" lIns="0" tIns="0" rIns="0" bIns="0" rtlCol="0"/>
          <a:lstStyle/>
          <a:p>
            <a:endParaRPr/>
          </a:p>
        </p:txBody>
      </p:sp>
      <p:sp>
        <p:nvSpPr>
          <p:cNvPr id="7" name="object 7"/>
          <p:cNvSpPr txBox="1"/>
          <p:nvPr/>
        </p:nvSpPr>
        <p:spPr>
          <a:xfrm>
            <a:off x="3294773" y="849171"/>
            <a:ext cx="9525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Calibri"/>
                <a:cs typeface="Calibri"/>
              </a:rPr>
              <a:t>2</a:t>
            </a:r>
            <a:endParaRPr sz="1100">
              <a:latin typeface="Calibri"/>
              <a:cs typeface="Calibri"/>
            </a:endParaRPr>
          </a:p>
        </p:txBody>
      </p:sp>
      <p:sp>
        <p:nvSpPr>
          <p:cNvPr id="8" name="object 8"/>
          <p:cNvSpPr txBox="1"/>
          <p:nvPr/>
        </p:nvSpPr>
        <p:spPr>
          <a:xfrm>
            <a:off x="5381459" y="754124"/>
            <a:ext cx="201930" cy="191770"/>
          </a:xfrm>
          <a:prstGeom prst="rect">
            <a:avLst/>
          </a:prstGeom>
        </p:spPr>
        <p:txBody>
          <a:bodyPr vert="horz" wrap="square" lIns="0" tIns="11430" rIns="0" bIns="0" rtlCol="0">
            <a:spAutoFit/>
          </a:bodyPr>
          <a:lstStyle/>
          <a:p>
            <a:pPr marL="12700">
              <a:lnSpc>
                <a:spcPct val="100000"/>
              </a:lnSpc>
              <a:spcBef>
                <a:spcPts val="90"/>
              </a:spcBef>
            </a:pPr>
            <a:r>
              <a:rPr sz="1100" spc="-40" dirty="0">
                <a:latin typeface="Georgia"/>
                <a:cs typeface="Georgia"/>
              </a:rPr>
              <a:t>(8)</a:t>
            </a:r>
            <a:endParaRPr sz="1100">
              <a:latin typeface="Georgia"/>
              <a:cs typeface="Georgia"/>
            </a:endParaRPr>
          </a:p>
        </p:txBody>
      </p:sp>
      <p:sp>
        <p:nvSpPr>
          <p:cNvPr id="9" name="object 9"/>
          <p:cNvSpPr txBox="1"/>
          <p:nvPr/>
        </p:nvSpPr>
        <p:spPr>
          <a:xfrm>
            <a:off x="1192618" y="1133067"/>
            <a:ext cx="3587750" cy="147320"/>
          </a:xfrm>
          <a:prstGeom prst="rect">
            <a:avLst/>
          </a:prstGeom>
        </p:spPr>
        <p:txBody>
          <a:bodyPr vert="horz" wrap="square" lIns="0" tIns="12065" rIns="0" bIns="0" rtlCol="0">
            <a:spAutoFit/>
          </a:bodyPr>
          <a:lstStyle/>
          <a:p>
            <a:pPr marL="12700">
              <a:lnSpc>
                <a:spcPct val="100000"/>
              </a:lnSpc>
              <a:spcBef>
                <a:spcPts val="95"/>
              </a:spcBef>
              <a:tabLst>
                <a:tab pos="3520440" algn="l"/>
              </a:tabLst>
            </a:pPr>
            <a:r>
              <a:rPr sz="800" spc="15" dirty="0">
                <a:latin typeface="Calibri"/>
                <a:cs typeface="Calibri"/>
              </a:rPr>
              <a:t>2	2</a:t>
            </a:r>
            <a:endParaRPr sz="800">
              <a:latin typeface="Calibri"/>
              <a:cs typeface="Calibri"/>
            </a:endParaRPr>
          </a:p>
        </p:txBody>
      </p:sp>
      <p:sp>
        <p:nvSpPr>
          <p:cNvPr id="10" name="object 10"/>
          <p:cNvSpPr txBox="1"/>
          <p:nvPr/>
        </p:nvSpPr>
        <p:spPr>
          <a:xfrm>
            <a:off x="428777" y="1047964"/>
            <a:ext cx="4719320" cy="191770"/>
          </a:xfrm>
          <a:prstGeom prst="rect">
            <a:avLst/>
          </a:prstGeom>
        </p:spPr>
        <p:txBody>
          <a:bodyPr vert="horz" wrap="square" lIns="0" tIns="11430" rIns="0" bIns="0" rtlCol="0">
            <a:spAutoFit/>
          </a:bodyPr>
          <a:lstStyle/>
          <a:p>
            <a:pPr marL="38100">
              <a:lnSpc>
                <a:spcPct val="100000"/>
              </a:lnSpc>
              <a:spcBef>
                <a:spcPts val="90"/>
              </a:spcBef>
            </a:pPr>
            <a:r>
              <a:rPr sz="1100" spc="-40" dirty="0">
                <a:latin typeface="Georgia"/>
                <a:cs typeface="Georgia"/>
              </a:rPr>
              <a:t>where</a:t>
            </a:r>
            <a:r>
              <a:rPr sz="1100" spc="95" dirty="0">
                <a:latin typeface="Georgia"/>
                <a:cs typeface="Georgia"/>
              </a:rPr>
              <a:t> </a:t>
            </a:r>
            <a:r>
              <a:rPr sz="1100" i="1" spc="10" dirty="0">
                <a:latin typeface="Calibri"/>
                <a:cs typeface="Calibri"/>
              </a:rPr>
              <a:t>a</a:t>
            </a:r>
            <a:r>
              <a:rPr sz="1100" i="1" spc="55" dirty="0">
                <a:latin typeface="Calibri"/>
                <a:cs typeface="Calibri"/>
              </a:rPr>
              <a:t> </a:t>
            </a:r>
            <a:r>
              <a:rPr sz="1100" spc="295" dirty="0">
                <a:latin typeface="Calibri"/>
                <a:cs typeface="Calibri"/>
              </a:rPr>
              <a:t>=</a:t>
            </a:r>
            <a:r>
              <a:rPr sz="1100" spc="60" dirty="0">
                <a:latin typeface="Calibri"/>
                <a:cs typeface="Calibri"/>
              </a:rPr>
              <a:t> </a:t>
            </a:r>
            <a:r>
              <a:rPr sz="1100" spc="-100" dirty="0">
                <a:latin typeface="Lucida Sans Unicode"/>
                <a:cs typeface="Lucida Sans Unicode"/>
              </a:rPr>
              <a:t>⌈</a:t>
            </a:r>
            <a:r>
              <a:rPr sz="1100" spc="-229" dirty="0">
                <a:latin typeface="Lucida Sans Unicode"/>
                <a:cs typeface="Lucida Sans Unicode"/>
              </a:rPr>
              <a:t> </a:t>
            </a:r>
            <a:r>
              <a:rPr sz="1200" i="1" u="sng" spc="150" baseline="31250" dirty="0">
                <a:uFill>
                  <a:solidFill>
                    <a:srgbClr val="000000"/>
                  </a:solidFill>
                </a:uFill>
                <a:latin typeface="Calibri"/>
                <a:cs typeface="Calibri"/>
              </a:rPr>
              <a:t>n</a:t>
            </a:r>
            <a:r>
              <a:rPr sz="1200" i="1" spc="-97" baseline="31250" dirty="0">
                <a:latin typeface="Calibri"/>
                <a:cs typeface="Calibri"/>
              </a:rPr>
              <a:t> </a:t>
            </a:r>
            <a:r>
              <a:rPr sz="1100" spc="-100" dirty="0">
                <a:latin typeface="Lucida Sans Unicode"/>
                <a:cs typeface="Lucida Sans Unicode"/>
              </a:rPr>
              <a:t>⌉</a:t>
            </a:r>
            <a:r>
              <a:rPr sz="1100" spc="10" dirty="0">
                <a:latin typeface="Lucida Sans Unicode"/>
                <a:cs typeface="Lucida Sans Unicode"/>
              </a:rPr>
              <a:t> </a:t>
            </a:r>
            <a:r>
              <a:rPr sz="1100" spc="-25" dirty="0">
                <a:latin typeface="Georgia"/>
                <a:cs typeface="Georgia"/>
              </a:rPr>
              <a:t>(is</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smallest</a:t>
            </a:r>
            <a:r>
              <a:rPr sz="1100" spc="95" dirty="0">
                <a:latin typeface="Georgia"/>
                <a:cs typeface="Georgia"/>
              </a:rPr>
              <a:t> </a:t>
            </a:r>
            <a:r>
              <a:rPr sz="1100" spc="-25" dirty="0">
                <a:latin typeface="Georgia"/>
                <a:cs typeface="Georgia"/>
              </a:rPr>
              <a:t>integral</a:t>
            </a:r>
            <a:r>
              <a:rPr sz="1100" spc="100" dirty="0">
                <a:latin typeface="Georgia"/>
                <a:cs typeface="Georgia"/>
              </a:rPr>
              <a:t> </a:t>
            </a:r>
            <a:r>
              <a:rPr sz="1100" spc="-30" dirty="0">
                <a:latin typeface="Georgia"/>
                <a:cs typeface="Georgia"/>
              </a:rPr>
              <a:t>value</a:t>
            </a:r>
            <a:r>
              <a:rPr sz="1100" spc="95" dirty="0">
                <a:latin typeface="Georgia"/>
                <a:cs typeface="Georgia"/>
              </a:rPr>
              <a:t> </a:t>
            </a:r>
            <a:r>
              <a:rPr sz="1100" spc="-25" dirty="0">
                <a:latin typeface="Georgia"/>
                <a:cs typeface="Georgia"/>
              </a:rPr>
              <a:t>greater</a:t>
            </a:r>
            <a:r>
              <a:rPr sz="1100" spc="100" dirty="0">
                <a:latin typeface="Georgia"/>
                <a:cs typeface="Georgia"/>
              </a:rPr>
              <a:t> </a:t>
            </a:r>
            <a:r>
              <a:rPr sz="1100" spc="-20" dirty="0">
                <a:latin typeface="Georgia"/>
                <a:cs typeface="Georgia"/>
              </a:rPr>
              <a:t>than</a:t>
            </a:r>
            <a:r>
              <a:rPr sz="1100" spc="95" dirty="0">
                <a:latin typeface="Georgia"/>
                <a:cs typeface="Georgia"/>
              </a:rPr>
              <a:t> </a:t>
            </a:r>
            <a:r>
              <a:rPr sz="1100" spc="-40" dirty="0">
                <a:latin typeface="Georgia"/>
                <a:cs typeface="Georgia"/>
              </a:rPr>
              <a:t>or</a:t>
            </a:r>
            <a:r>
              <a:rPr sz="1100" spc="95" dirty="0">
                <a:latin typeface="Georgia"/>
                <a:cs typeface="Georgia"/>
              </a:rPr>
              <a:t> </a:t>
            </a:r>
            <a:r>
              <a:rPr sz="1100" spc="-30" dirty="0">
                <a:latin typeface="Georgia"/>
                <a:cs typeface="Georgia"/>
              </a:rPr>
              <a:t>equal</a:t>
            </a:r>
            <a:r>
              <a:rPr sz="1100" spc="100" dirty="0">
                <a:latin typeface="Georgia"/>
                <a:cs typeface="Georgia"/>
              </a:rPr>
              <a:t> </a:t>
            </a:r>
            <a:r>
              <a:rPr sz="1100" spc="-10" dirty="0">
                <a:latin typeface="Georgia"/>
                <a:cs typeface="Georgia"/>
              </a:rPr>
              <a:t>to</a:t>
            </a:r>
            <a:r>
              <a:rPr sz="1100" spc="215" dirty="0">
                <a:latin typeface="Georgia"/>
                <a:cs typeface="Georgia"/>
              </a:rPr>
              <a:t> </a:t>
            </a:r>
            <a:r>
              <a:rPr sz="1200" i="1" u="sng" spc="150" baseline="31250" dirty="0">
                <a:uFill>
                  <a:solidFill>
                    <a:srgbClr val="000000"/>
                  </a:solidFill>
                </a:uFill>
                <a:latin typeface="Calibri"/>
                <a:cs typeface="Calibri"/>
              </a:rPr>
              <a:t>n</a:t>
            </a:r>
            <a:r>
              <a:rPr sz="1200" i="1" spc="-97" baseline="31250" dirty="0">
                <a:latin typeface="Calibri"/>
                <a:cs typeface="Calibri"/>
              </a:rPr>
              <a:t> </a:t>
            </a:r>
            <a:r>
              <a:rPr sz="1100" spc="5" dirty="0">
                <a:latin typeface="Georgia"/>
                <a:cs typeface="Georgia"/>
              </a:rPr>
              <a:t>)</a:t>
            </a:r>
            <a:r>
              <a:rPr sz="1100" spc="100" dirty="0">
                <a:latin typeface="Georgia"/>
                <a:cs typeface="Georgia"/>
              </a:rPr>
              <a:t> </a:t>
            </a:r>
            <a:r>
              <a:rPr sz="1100" spc="-30" dirty="0">
                <a:latin typeface="Georgia"/>
                <a:cs typeface="Georgia"/>
              </a:rPr>
              <a:t>and</a:t>
            </a:r>
            <a:endParaRPr sz="1100">
              <a:latin typeface="Georgia"/>
              <a:cs typeface="Georgia"/>
            </a:endParaRPr>
          </a:p>
        </p:txBody>
      </p:sp>
      <p:sp>
        <p:nvSpPr>
          <p:cNvPr id="11" name="object 11"/>
          <p:cNvSpPr txBox="1"/>
          <p:nvPr/>
        </p:nvSpPr>
        <p:spPr>
          <a:xfrm>
            <a:off x="780859" y="129740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2</a:t>
            </a:r>
            <a:endParaRPr sz="800">
              <a:latin typeface="Calibri"/>
              <a:cs typeface="Calibri"/>
            </a:endParaRPr>
          </a:p>
        </p:txBody>
      </p:sp>
      <p:sp>
        <p:nvSpPr>
          <p:cNvPr id="12" name="object 12"/>
          <p:cNvSpPr txBox="1"/>
          <p:nvPr/>
        </p:nvSpPr>
        <p:spPr>
          <a:xfrm>
            <a:off x="775119" y="1195081"/>
            <a:ext cx="3540125" cy="147320"/>
          </a:xfrm>
          <a:prstGeom prst="rect">
            <a:avLst/>
          </a:prstGeom>
        </p:spPr>
        <p:txBody>
          <a:bodyPr vert="horz" wrap="square" lIns="0" tIns="12065" rIns="0" bIns="0" rtlCol="0">
            <a:spAutoFit/>
          </a:bodyPr>
          <a:lstStyle/>
          <a:p>
            <a:pPr marL="12700">
              <a:lnSpc>
                <a:spcPct val="100000"/>
              </a:lnSpc>
              <a:spcBef>
                <a:spcPts val="95"/>
              </a:spcBef>
              <a:tabLst>
                <a:tab pos="3461385" algn="l"/>
              </a:tabLst>
            </a:pPr>
            <a:r>
              <a:rPr sz="800" i="1" u="sng" spc="100" dirty="0">
                <a:uFill>
                  <a:solidFill>
                    <a:srgbClr val="000000"/>
                  </a:solidFill>
                </a:uFill>
                <a:latin typeface="Calibri"/>
                <a:cs typeface="Calibri"/>
              </a:rPr>
              <a:t>n</a:t>
            </a:r>
            <a:r>
              <a:rPr sz="800" i="1" spc="100" dirty="0">
                <a:latin typeface="Calibri"/>
                <a:cs typeface="Calibri"/>
              </a:rPr>
              <a:t>	</a:t>
            </a:r>
            <a:r>
              <a:rPr sz="800" i="1" u="sng" spc="100" dirty="0">
                <a:uFill>
                  <a:solidFill>
                    <a:srgbClr val="000000"/>
                  </a:solidFill>
                </a:uFill>
                <a:latin typeface="Calibri"/>
                <a:cs typeface="Calibri"/>
              </a:rPr>
              <a:t>n</a:t>
            </a:r>
            <a:endParaRPr sz="800">
              <a:latin typeface="Calibri"/>
              <a:cs typeface="Calibri"/>
            </a:endParaRPr>
          </a:p>
        </p:txBody>
      </p:sp>
      <p:sp>
        <p:nvSpPr>
          <p:cNvPr id="13" name="object 13"/>
          <p:cNvSpPr txBox="1"/>
          <p:nvPr/>
        </p:nvSpPr>
        <p:spPr>
          <a:xfrm>
            <a:off x="4230027" y="129740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2</a:t>
            </a:r>
            <a:endParaRPr sz="800">
              <a:latin typeface="Calibri"/>
              <a:cs typeface="Calibri"/>
            </a:endParaRPr>
          </a:p>
        </p:txBody>
      </p:sp>
      <p:sp>
        <p:nvSpPr>
          <p:cNvPr id="14" name="object 14"/>
          <p:cNvSpPr txBox="1"/>
          <p:nvPr/>
        </p:nvSpPr>
        <p:spPr>
          <a:xfrm>
            <a:off x="454177" y="1212302"/>
            <a:ext cx="4206875" cy="191770"/>
          </a:xfrm>
          <a:prstGeom prst="rect">
            <a:avLst/>
          </a:prstGeom>
        </p:spPr>
        <p:txBody>
          <a:bodyPr vert="horz" wrap="square" lIns="0" tIns="11430" rIns="0" bIns="0" rtlCol="0">
            <a:spAutoFit/>
          </a:bodyPr>
          <a:lstStyle/>
          <a:p>
            <a:pPr marL="12700">
              <a:lnSpc>
                <a:spcPct val="100000"/>
              </a:lnSpc>
              <a:spcBef>
                <a:spcPts val="90"/>
              </a:spcBef>
              <a:tabLst>
                <a:tab pos="3893820" algn="l"/>
              </a:tabLst>
            </a:pPr>
            <a:r>
              <a:rPr sz="1100" i="1" spc="-100" dirty="0">
                <a:latin typeface="Calibri"/>
                <a:cs typeface="Calibri"/>
              </a:rPr>
              <a:t>b</a:t>
            </a:r>
            <a:r>
              <a:rPr sz="1100" i="1" spc="50" dirty="0">
                <a:latin typeface="Calibri"/>
                <a:cs typeface="Calibri"/>
              </a:rPr>
              <a:t> </a:t>
            </a:r>
            <a:r>
              <a:rPr sz="1100" spc="295" dirty="0">
                <a:latin typeface="Calibri"/>
                <a:cs typeface="Calibri"/>
              </a:rPr>
              <a:t>=</a:t>
            </a:r>
            <a:r>
              <a:rPr sz="1100" spc="55" dirty="0">
                <a:latin typeface="Calibri"/>
                <a:cs typeface="Calibri"/>
              </a:rPr>
              <a:t> </a:t>
            </a:r>
            <a:r>
              <a:rPr sz="1100" spc="-100" dirty="0">
                <a:latin typeface="Lucida Sans Unicode"/>
                <a:cs typeface="Lucida Sans Unicode"/>
              </a:rPr>
              <a:t>⌊</a:t>
            </a:r>
            <a:r>
              <a:rPr sz="1100" dirty="0">
                <a:latin typeface="Lucida Sans Unicode"/>
                <a:cs typeface="Lucida Sans Unicode"/>
              </a:rPr>
              <a:t>  </a:t>
            </a:r>
            <a:r>
              <a:rPr sz="1100" spc="-50" dirty="0">
                <a:latin typeface="Lucida Sans Unicode"/>
                <a:cs typeface="Lucida Sans Unicode"/>
              </a:rPr>
              <a:t> </a:t>
            </a:r>
            <a:r>
              <a:rPr sz="1100" spc="295" dirty="0">
                <a:latin typeface="Calibri"/>
                <a:cs typeface="Calibri"/>
              </a:rPr>
              <a:t>+</a:t>
            </a:r>
            <a:r>
              <a:rPr sz="1100" spc="-10" dirty="0">
                <a:latin typeface="Calibri"/>
                <a:cs typeface="Calibri"/>
              </a:rPr>
              <a:t> </a:t>
            </a:r>
            <a:r>
              <a:rPr sz="1100" spc="-15" dirty="0">
                <a:latin typeface="Calibri"/>
                <a:cs typeface="Calibri"/>
              </a:rPr>
              <a:t>1</a:t>
            </a:r>
            <a:r>
              <a:rPr sz="1100" spc="-100" dirty="0">
                <a:latin typeface="Lucida Sans Unicode"/>
                <a:cs typeface="Lucida Sans Unicode"/>
              </a:rPr>
              <a:t>⌋</a:t>
            </a:r>
            <a:r>
              <a:rPr sz="1100" spc="10" dirty="0">
                <a:latin typeface="Lucida Sans Unicode"/>
                <a:cs typeface="Lucida Sans Unicode"/>
              </a:rPr>
              <a:t> </a:t>
            </a:r>
            <a:r>
              <a:rPr sz="1100" spc="-25" dirty="0">
                <a:latin typeface="Georgia"/>
                <a:cs typeface="Georgia"/>
              </a:rPr>
              <a:t>(is</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Georgia"/>
                <a:cs typeface="Georgia"/>
              </a:rPr>
              <a:t>largest</a:t>
            </a:r>
            <a:r>
              <a:rPr sz="1100" spc="95" dirty="0">
                <a:latin typeface="Georgia"/>
                <a:cs typeface="Georgia"/>
              </a:rPr>
              <a:t> </a:t>
            </a:r>
            <a:r>
              <a:rPr sz="1100" spc="-25" dirty="0">
                <a:latin typeface="Georgia"/>
                <a:cs typeface="Georgia"/>
              </a:rPr>
              <a:t>i</a:t>
            </a:r>
            <a:r>
              <a:rPr sz="1100" spc="-80" dirty="0">
                <a:latin typeface="Georgia"/>
                <a:cs typeface="Georgia"/>
              </a:rPr>
              <a:t>n</a:t>
            </a:r>
            <a:r>
              <a:rPr sz="1100" spc="-10" dirty="0">
                <a:latin typeface="Georgia"/>
                <a:cs typeface="Georgia"/>
              </a:rPr>
              <a:t>te</a:t>
            </a:r>
            <a:r>
              <a:rPr sz="1100" spc="-20" dirty="0">
                <a:latin typeface="Georgia"/>
                <a:cs typeface="Georgia"/>
              </a:rPr>
              <a:t>gral</a:t>
            </a:r>
            <a:r>
              <a:rPr sz="1100" spc="95" dirty="0">
                <a:latin typeface="Georgia"/>
                <a:cs typeface="Georgia"/>
              </a:rPr>
              <a:t> </a:t>
            </a:r>
            <a:r>
              <a:rPr sz="1100" spc="-40" dirty="0">
                <a:latin typeface="Georgia"/>
                <a:cs typeface="Georgia"/>
              </a:rPr>
              <a:t>v</a:t>
            </a:r>
            <a:r>
              <a:rPr sz="1100" spc="-30" dirty="0">
                <a:latin typeface="Georgia"/>
                <a:cs typeface="Georgia"/>
              </a:rPr>
              <a:t>alue</a:t>
            </a:r>
            <a:r>
              <a:rPr sz="1100" spc="95" dirty="0">
                <a:latin typeface="Georgia"/>
                <a:cs typeface="Georgia"/>
              </a:rPr>
              <a:t> </a:t>
            </a:r>
            <a:r>
              <a:rPr sz="1100" spc="-40" dirty="0">
                <a:latin typeface="Georgia"/>
                <a:cs typeface="Georgia"/>
              </a:rPr>
              <a:t>less</a:t>
            </a:r>
            <a:r>
              <a:rPr sz="1100" spc="95" dirty="0">
                <a:latin typeface="Georgia"/>
                <a:cs typeface="Georgia"/>
              </a:rPr>
              <a:t> </a:t>
            </a:r>
            <a:r>
              <a:rPr sz="1100" spc="-20" dirty="0">
                <a:latin typeface="Georgia"/>
                <a:cs typeface="Georgia"/>
              </a:rPr>
              <a:t>than</a:t>
            </a:r>
            <a:r>
              <a:rPr sz="1100" spc="95" dirty="0">
                <a:latin typeface="Georgia"/>
                <a:cs typeface="Georgia"/>
              </a:rPr>
              <a:t> </a:t>
            </a:r>
            <a:r>
              <a:rPr sz="1100" spc="-40" dirty="0">
                <a:latin typeface="Georgia"/>
                <a:cs typeface="Georgia"/>
              </a:rPr>
              <a:t>or</a:t>
            </a:r>
            <a:r>
              <a:rPr sz="1100" spc="95" dirty="0">
                <a:latin typeface="Georgia"/>
                <a:cs typeface="Georgia"/>
              </a:rPr>
              <a:t> </a:t>
            </a:r>
            <a:r>
              <a:rPr sz="1100" spc="-30" dirty="0">
                <a:latin typeface="Georgia"/>
                <a:cs typeface="Georgia"/>
              </a:rPr>
              <a:t>equal</a:t>
            </a:r>
            <a:r>
              <a:rPr sz="1100" spc="95" dirty="0">
                <a:latin typeface="Georgia"/>
                <a:cs typeface="Georgia"/>
              </a:rPr>
              <a:t> </a:t>
            </a:r>
            <a:r>
              <a:rPr sz="1100" spc="-10" dirty="0">
                <a:latin typeface="Georgia"/>
                <a:cs typeface="Georgia"/>
              </a:rPr>
              <a:t>to</a:t>
            </a:r>
            <a:r>
              <a:rPr sz="1100" dirty="0">
                <a:latin typeface="Georgia"/>
                <a:cs typeface="Georgia"/>
              </a:rPr>
              <a:t>	</a:t>
            </a:r>
            <a:r>
              <a:rPr sz="1100" spc="295" dirty="0">
                <a:latin typeface="Calibri"/>
                <a:cs typeface="Calibri"/>
              </a:rPr>
              <a:t>+</a:t>
            </a:r>
            <a:r>
              <a:rPr sz="1100" spc="-10" dirty="0">
                <a:latin typeface="Calibri"/>
                <a:cs typeface="Calibri"/>
              </a:rPr>
              <a:t> </a:t>
            </a:r>
            <a:r>
              <a:rPr sz="1100" spc="-15" dirty="0">
                <a:latin typeface="Calibri"/>
                <a:cs typeface="Calibri"/>
              </a:rPr>
              <a:t>1</a:t>
            </a:r>
            <a:r>
              <a:rPr sz="1100" dirty="0">
                <a:latin typeface="Georgia"/>
                <a:cs typeface="Georgia"/>
              </a:rPr>
              <a:t>).</a:t>
            </a:r>
            <a:endParaRPr sz="1100">
              <a:latin typeface="Georgia"/>
              <a:cs typeface="Georgia"/>
            </a:endParaRPr>
          </a:p>
        </p:txBody>
      </p:sp>
      <p:sp>
        <p:nvSpPr>
          <p:cNvPr id="15" name="object 15"/>
          <p:cNvSpPr/>
          <p:nvPr/>
        </p:nvSpPr>
        <p:spPr>
          <a:xfrm>
            <a:off x="337972" y="155171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6" name="object 16"/>
          <p:cNvSpPr/>
          <p:nvPr/>
        </p:nvSpPr>
        <p:spPr>
          <a:xfrm>
            <a:off x="620229" y="174726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7" name="object 17"/>
          <p:cNvSpPr txBox="1"/>
          <p:nvPr/>
        </p:nvSpPr>
        <p:spPr>
          <a:xfrm>
            <a:off x="454177" y="1420532"/>
            <a:ext cx="3506470" cy="419734"/>
          </a:xfrm>
          <a:prstGeom prst="rect">
            <a:avLst/>
          </a:prstGeom>
        </p:spPr>
        <p:txBody>
          <a:bodyPr vert="horz" wrap="square" lIns="0" tIns="50800" rIns="0" bIns="0" rtlCol="0">
            <a:spAutoFit/>
          </a:bodyPr>
          <a:lstStyle/>
          <a:p>
            <a:pPr marL="12700">
              <a:lnSpc>
                <a:spcPct val="100000"/>
              </a:lnSpc>
              <a:spcBef>
                <a:spcPts val="400"/>
              </a:spcBef>
            </a:pPr>
            <a:r>
              <a:rPr sz="1100" spc="-25" dirty="0">
                <a:latin typeface="Georgia"/>
                <a:cs typeface="Georgia"/>
              </a:rPr>
              <a:t>Examples:</a:t>
            </a:r>
            <a:endParaRPr sz="1100">
              <a:latin typeface="Georgia"/>
              <a:cs typeface="Georgia"/>
            </a:endParaRPr>
          </a:p>
          <a:p>
            <a:pPr marL="289560">
              <a:lnSpc>
                <a:spcPct val="100000"/>
              </a:lnSpc>
              <a:spcBef>
                <a:spcPts val="280"/>
              </a:spcBef>
            </a:pPr>
            <a:r>
              <a:rPr sz="1000" spc="-20" dirty="0">
                <a:latin typeface="Georgia"/>
                <a:cs typeface="Georgia"/>
              </a:rPr>
              <a:t>Messi’s</a:t>
            </a:r>
            <a:r>
              <a:rPr sz="1000" spc="95" dirty="0">
                <a:latin typeface="Georgia"/>
                <a:cs typeface="Georgia"/>
              </a:rPr>
              <a:t> </a:t>
            </a:r>
            <a:r>
              <a:rPr sz="1000" spc="-30" dirty="0">
                <a:latin typeface="Georgia"/>
                <a:cs typeface="Georgia"/>
              </a:rPr>
              <a:t>goals</a:t>
            </a:r>
            <a:r>
              <a:rPr sz="1000" spc="95" dirty="0">
                <a:latin typeface="Georgia"/>
                <a:cs typeface="Georgia"/>
              </a:rPr>
              <a:t> </a:t>
            </a:r>
            <a:r>
              <a:rPr sz="1000" spc="-30" dirty="0">
                <a:latin typeface="Georgia"/>
                <a:cs typeface="Georgia"/>
              </a:rPr>
              <a:t>for</a:t>
            </a:r>
            <a:r>
              <a:rPr sz="1000" spc="95" dirty="0">
                <a:latin typeface="Georgia"/>
                <a:cs typeface="Georgia"/>
              </a:rPr>
              <a:t> </a:t>
            </a:r>
            <a:r>
              <a:rPr sz="1000" spc="-15" dirty="0">
                <a:latin typeface="Georgia"/>
                <a:cs typeface="Georgia"/>
              </a:rPr>
              <a:t>Barcelona</a:t>
            </a:r>
            <a:r>
              <a:rPr sz="1000" spc="95" dirty="0">
                <a:latin typeface="Georgia"/>
                <a:cs typeface="Georgia"/>
              </a:rPr>
              <a:t> </a:t>
            </a:r>
            <a:r>
              <a:rPr sz="1000" spc="-35" dirty="0">
                <a:latin typeface="Georgia"/>
                <a:cs typeface="Georgia"/>
              </a:rPr>
              <a:t>from</a:t>
            </a:r>
            <a:r>
              <a:rPr sz="1000" spc="95" dirty="0">
                <a:latin typeface="Georgia"/>
                <a:cs typeface="Georgia"/>
              </a:rPr>
              <a:t> </a:t>
            </a:r>
            <a:r>
              <a:rPr sz="1000" spc="-100" dirty="0">
                <a:latin typeface="Georgia"/>
                <a:cs typeface="Georgia"/>
              </a:rPr>
              <a:t>2004–2005</a:t>
            </a:r>
            <a:r>
              <a:rPr sz="1000" spc="95" dirty="0">
                <a:latin typeface="Georgia"/>
                <a:cs typeface="Georgia"/>
              </a:rPr>
              <a:t> </a:t>
            </a:r>
            <a:r>
              <a:rPr sz="1000" spc="-5" dirty="0">
                <a:latin typeface="Georgia"/>
                <a:cs typeface="Georgia"/>
              </a:rPr>
              <a:t>to</a:t>
            </a:r>
            <a:r>
              <a:rPr sz="1000" spc="100" dirty="0">
                <a:latin typeface="Georgia"/>
                <a:cs typeface="Georgia"/>
              </a:rPr>
              <a:t> </a:t>
            </a:r>
            <a:r>
              <a:rPr sz="1000" spc="-80" dirty="0">
                <a:latin typeface="Georgia"/>
                <a:cs typeface="Georgia"/>
              </a:rPr>
              <a:t>2020–2021:</a:t>
            </a:r>
            <a:endParaRPr sz="1000">
              <a:latin typeface="Georgia"/>
              <a:cs typeface="Georgia"/>
            </a:endParaRPr>
          </a:p>
        </p:txBody>
      </p:sp>
      <p:sp>
        <p:nvSpPr>
          <p:cNvPr id="18" name="object 18"/>
          <p:cNvSpPr txBox="1"/>
          <p:nvPr/>
        </p:nvSpPr>
        <p:spPr>
          <a:xfrm>
            <a:off x="705866" y="1791555"/>
            <a:ext cx="3432175" cy="177800"/>
          </a:xfrm>
          <a:prstGeom prst="rect">
            <a:avLst/>
          </a:prstGeom>
        </p:spPr>
        <p:txBody>
          <a:bodyPr vert="horz" wrap="square" lIns="0" tIns="12065" rIns="0" bIns="0" rtlCol="0">
            <a:spAutoFit/>
          </a:bodyPr>
          <a:lstStyle/>
          <a:p>
            <a:pPr marL="38100">
              <a:lnSpc>
                <a:spcPct val="100000"/>
              </a:lnSpc>
              <a:spcBef>
                <a:spcPts val="95"/>
              </a:spcBef>
            </a:pPr>
            <a:r>
              <a:rPr sz="1000" spc="145" dirty="0">
                <a:latin typeface="Lucida Sans Unicode"/>
                <a:cs typeface="Lucida Sans Unicode"/>
              </a:rPr>
              <a:t>D</a:t>
            </a:r>
            <a:r>
              <a:rPr sz="1050" i="1" spc="217" baseline="-51587" dirty="0">
                <a:latin typeface="Times New Roman"/>
                <a:cs typeface="Times New Roman"/>
              </a:rPr>
              <a:t>′</a:t>
            </a:r>
            <a:r>
              <a:rPr sz="1000" spc="145" dirty="0">
                <a:latin typeface="Calibri"/>
                <a:cs typeface="Calibri"/>
              </a:rPr>
              <a:t>=</a:t>
            </a:r>
            <a:r>
              <a:rPr sz="1000" spc="50" dirty="0">
                <a:latin typeface="Calibri"/>
                <a:cs typeface="Calibri"/>
              </a:rPr>
              <a:t> </a:t>
            </a:r>
            <a:r>
              <a:rPr sz="1000" spc="60" dirty="0">
                <a:latin typeface="Lucida Sans Unicode"/>
                <a:cs typeface="Lucida Sans Unicode"/>
              </a:rPr>
              <a:t>{</a:t>
            </a:r>
            <a:r>
              <a:rPr sz="1000" spc="60" dirty="0">
                <a:solidFill>
                  <a:srgbClr val="0000FF"/>
                </a:solidFill>
                <a:latin typeface="Calibri"/>
                <a:cs typeface="Calibri"/>
              </a:rPr>
              <a:t>1</a:t>
            </a:r>
            <a:r>
              <a:rPr sz="1000" i="1" spc="60" dirty="0">
                <a:latin typeface="Calibri"/>
                <a:cs typeface="Calibri"/>
              </a:rPr>
              <a:t>,</a:t>
            </a:r>
            <a:r>
              <a:rPr sz="1000" i="1" spc="-60" dirty="0">
                <a:latin typeface="Calibri"/>
                <a:cs typeface="Calibri"/>
              </a:rPr>
              <a:t> </a:t>
            </a:r>
            <a:r>
              <a:rPr sz="1000" spc="5" dirty="0">
                <a:solidFill>
                  <a:srgbClr val="0000FF"/>
                </a:solidFill>
                <a:latin typeface="Calibri"/>
                <a:cs typeface="Calibri"/>
              </a:rPr>
              <a:t>8</a:t>
            </a:r>
            <a:r>
              <a:rPr sz="1000" i="1" spc="5" dirty="0">
                <a:latin typeface="Calibri"/>
                <a:cs typeface="Calibri"/>
              </a:rPr>
              <a:t>,</a:t>
            </a:r>
            <a:r>
              <a:rPr sz="1000" i="1" spc="-60" dirty="0">
                <a:latin typeface="Calibri"/>
                <a:cs typeface="Calibri"/>
              </a:rPr>
              <a:t> </a:t>
            </a:r>
            <a:r>
              <a:rPr sz="1000" dirty="0">
                <a:solidFill>
                  <a:srgbClr val="0000FF"/>
                </a:solidFill>
                <a:latin typeface="Calibri"/>
                <a:cs typeface="Calibri"/>
              </a:rPr>
              <a:t>17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16</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38</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53</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73</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60</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58</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54</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45</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51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31</a:t>
            </a:r>
            <a:r>
              <a:rPr sz="1000" i="1" dirty="0">
                <a:latin typeface="Calibri"/>
                <a:cs typeface="Calibri"/>
              </a:rPr>
              <a:t>,</a:t>
            </a:r>
            <a:r>
              <a:rPr sz="1000" i="1" spc="-60" dirty="0">
                <a:latin typeface="Calibri"/>
                <a:cs typeface="Calibri"/>
              </a:rPr>
              <a:t> </a:t>
            </a:r>
            <a:r>
              <a:rPr sz="1000" spc="40" dirty="0">
                <a:solidFill>
                  <a:srgbClr val="0000FF"/>
                </a:solidFill>
                <a:latin typeface="Calibri"/>
                <a:cs typeface="Calibri"/>
              </a:rPr>
              <a:t>38</a:t>
            </a:r>
            <a:r>
              <a:rPr sz="1000" spc="40" dirty="0">
                <a:latin typeface="Lucida Sans Unicode"/>
                <a:cs typeface="Lucida Sans Unicode"/>
              </a:rPr>
              <a:t>}</a:t>
            </a:r>
            <a:r>
              <a:rPr sz="1000" spc="40" dirty="0">
                <a:latin typeface="Georgia"/>
                <a:cs typeface="Georgia"/>
              </a:rPr>
              <a:t>.</a:t>
            </a:r>
            <a:endParaRPr sz="1000">
              <a:latin typeface="Georgia"/>
              <a:cs typeface="Georgia"/>
            </a:endParaRPr>
          </a:p>
        </p:txBody>
      </p:sp>
      <p:sp>
        <p:nvSpPr>
          <p:cNvPr id="19" name="object 19"/>
          <p:cNvSpPr txBox="1"/>
          <p:nvPr/>
        </p:nvSpPr>
        <p:spPr>
          <a:xfrm>
            <a:off x="705866" y="1850332"/>
            <a:ext cx="4123690" cy="840105"/>
          </a:xfrm>
          <a:prstGeom prst="rect">
            <a:avLst/>
          </a:prstGeom>
        </p:spPr>
        <p:txBody>
          <a:bodyPr vert="horz" wrap="square" lIns="0" tIns="82550" rIns="0" bIns="0" rtlCol="0">
            <a:spAutoFit/>
          </a:bodyPr>
          <a:lstStyle/>
          <a:p>
            <a:pPr marL="38100">
              <a:lnSpc>
                <a:spcPct val="100000"/>
              </a:lnSpc>
              <a:spcBef>
                <a:spcPts val="650"/>
              </a:spcBef>
            </a:pPr>
            <a:r>
              <a:rPr sz="1000" spc="15" dirty="0">
                <a:latin typeface="Lucida Sans Unicode"/>
                <a:cs typeface="Lucida Sans Unicode"/>
              </a:rPr>
              <a:t>D</a:t>
            </a:r>
            <a:r>
              <a:rPr sz="1000" spc="270" dirty="0">
                <a:latin typeface="Lucida Sans Unicode"/>
                <a:cs typeface="Lucida Sans Unicode"/>
              </a:rPr>
              <a:t> </a:t>
            </a:r>
            <a:r>
              <a:rPr sz="1000" spc="275" dirty="0">
                <a:latin typeface="Calibri"/>
                <a:cs typeface="Calibri"/>
              </a:rPr>
              <a:t>=</a:t>
            </a:r>
            <a:r>
              <a:rPr sz="1000" spc="55" dirty="0">
                <a:latin typeface="Calibri"/>
                <a:cs typeface="Calibri"/>
              </a:rPr>
              <a:t> </a:t>
            </a:r>
            <a:r>
              <a:rPr sz="1000" spc="60" dirty="0">
                <a:latin typeface="Lucida Sans Unicode"/>
                <a:cs typeface="Lucida Sans Unicode"/>
              </a:rPr>
              <a:t>{</a:t>
            </a:r>
            <a:r>
              <a:rPr sz="1000" spc="60" dirty="0">
                <a:solidFill>
                  <a:srgbClr val="0000FF"/>
                </a:solidFill>
                <a:latin typeface="Calibri"/>
                <a:cs typeface="Calibri"/>
              </a:rPr>
              <a:t>1</a:t>
            </a:r>
            <a:r>
              <a:rPr sz="1000" i="1" spc="60" dirty="0">
                <a:latin typeface="Calibri"/>
                <a:cs typeface="Calibri"/>
              </a:rPr>
              <a:t>,</a:t>
            </a:r>
            <a:r>
              <a:rPr sz="1000" i="1" spc="-60" dirty="0">
                <a:latin typeface="Calibri"/>
                <a:cs typeface="Calibri"/>
              </a:rPr>
              <a:t> </a:t>
            </a:r>
            <a:r>
              <a:rPr sz="1000" spc="5" dirty="0">
                <a:solidFill>
                  <a:srgbClr val="0000FF"/>
                </a:solidFill>
                <a:latin typeface="Calibri"/>
                <a:cs typeface="Calibri"/>
              </a:rPr>
              <a:t>8</a:t>
            </a:r>
            <a:r>
              <a:rPr sz="1000" i="1" spc="5" dirty="0">
                <a:latin typeface="Calibri"/>
                <a:cs typeface="Calibri"/>
              </a:rPr>
              <a:t>,</a:t>
            </a:r>
            <a:r>
              <a:rPr sz="1000" i="1" spc="-55" dirty="0">
                <a:latin typeface="Calibri"/>
                <a:cs typeface="Calibri"/>
              </a:rPr>
              <a:t> </a:t>
            </a:r>
            <a:r>
              <a:rPr sz="1000" dirty="0">
                <a:solidFill>
                  <a:srgbClr val="0000FF"/>
                </a:solidFill>
                <a:latin typeface="Calibri"/>
                <a:cs typeface="Calibri"/>
              </a:rPr>
              <a:t>16</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17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31</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38</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38</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45</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47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51</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53</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54</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58</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60</a:t>
            </a:r>
            <a:r>
              <a:rPr sz="1000" i="1" dirty="0">
                <a:latin typeface="Calibri"/>
                <a:cs typeface="Calibri"/>
              </a:rPr>
              <a:t>,</a:t>
            </a:r>
            <a:r>
              <a:rPr sz="1000" i="1" spc="-60" dirty="0">
                <a:latin typeface="Calibri"/>
                <a:cs typeface="Calibri"/>
              </a:rPr>
              <a:t> </a:t>
            </a:r>
            <a:r>
              <a:rPr sz="1000" spc="50" dirty="0">
                <a:solidFill>
                  <a:srgbClr val="0000FF"/>
                </a:solidFill>
                <a:latin typeface="Calibri"/>
                <a:cs typeface="Calibri"/>
              </a:rPr>
              <a:t>73</a:t>
            </a:r>
            <a:r>
              <a:rPr sz="1000" spc="50" dirty="0">
                <a:latin typeface="Lucida Sans Unicode"/>
                <a:cs typeface="Lucida Sans Unicode"/>
              </a:rPr>
              <a:t>}</a:t>
            </a:r>
            <a:endParaRPr sz="1000">
              <a:latin typeface="Lucida Sans Unicode"/>
              <a:cs typeface="Lucida Sans Unicode"/>
            </a:endParaRPr>
          </a:p>
          <a:p>
            <a:pPr marL="1943100">
              <a:lnSpc>
                <a:spcPct val="100000"/>
              </a:lnSpc>
              <a:spcBef>
                <a:spcPts val="545"/>
              </a:spcBef>
            </a:pPr>
            <a:r>
              <a:rPr sz="1000" i="1" spc="45" dirty="0">
                <a:latin typeface="Calibri"/>
                <a:cs typeface="Calibri"/>
              </a:rPr>
              <a:t>median</a:t>
            </a:r>
            <a:r>
              <a:rPr sz="1000" i="1" spc="35" dirty="0">
                <a:latin typeface="Calibri"/>
                <a:cs typeface="Calibri"/>
              </a:rPr>
              <a:t> </a:t>
            </a:r>
            <a:r>
              <a:rPr sz="1000" spc="275" dirty="0">
                <a:latin typeface="Calibri"/>
                <a:cs typeface="Calibri"/>
              </a:rPr>
              <a:t>=</a:t>
            </a:r>
            <a:r>
              <a:rPr sz="1000" spc="35" dirty="0">
                <a:latin typeface="Calibri"/>
                <a:cs typeface="Calibri"/>
              </a:rPr>
              <a:t> </a:t>
            </a:r>
            <a:r>
              <a:rPr sz="1000" i="1" spc="5" dirty="0">
                <a:latin typeface="Calibri"/>
                <a:cs typeface="Calibri"/>
              </a:rPr>
              <a:t>x</a:t>
            </a:r>
            <a:r>
              <a:rPr sz="1050" i="1" spc="7" baseline="31746" dirty="0">
                <a:latin typeface="Times New Roman"/>
                <a:cs typeface="Times New Roman"/>
              </a:rPr>
              <a:t>′</a:t>
            </a:r>
            <a:r>
              <a:rPr sz="1050" spc="7" baseline="-19841" dirty="0">
                <a:latin typeface="Calibri"/>
                <a:cs typeface="Calibri"/>
              </a:rPr>
              <a:t>9</a:t>
            </a:r>
            <a:r>
              <a:rPr sz="1050" spc="225" baseline="-19841" dirty="0">
                <a:latin typeface="Calibri"/>
                <a:cs typeface="Calibri"/>
              </a:rPr>
              <a:t> </a:t>
            </a:r>
            <a:r>
              <a:rPr sz="1000" spc="275" dirty="0">
                <a:latin typeface="Calibri"/>
                <a:cs typeface="Calibri"/>
              </a:rPr>
              <a:t>=</a:t>
            </a:r>
            <a:r>
              <a:rPr sz="1000" spc="40" dirty="0">
                <a:latin typeface="Calibri"/>
                <a:cs typeface="Calibri"/>
              </a:rPr>
              <a:t> </a:t>
            </a:r>
            <a:r>
              <a:rPr sz="1000" spc="-10" dirty="0">
                <a:solidFill>
                  <a:srgbClr val="FF0000"/>
                </a:solidFill>
                <a:latin typeface="Calibri"/>
                <a:cs typeface="Calibri"/>
              </a:rPr>
              <a:t>41</a:t>
            </a:r>
            <a:endParaRPr sz="1000">
              <a:latin typeface="Calibri"/>
              <a:cs typeface="Calibri"/>
            </a:endParaRPr>
          </a:p>
          <a:p>
            <a:pPr marL="38100">
              <a:lnSpc>
                <a:spcPts val="1110"/>
              </a:lnSpc>
              <a:spcBef>
                <a:spcPts val="700"/>
              </a:spcBef>
            </a:pPr>
            <a:r>
              <a:rPr sz="1000" spc="-5" dirty="0">
                <a:latin typeface="Georgia"/>
                <a:cs typeface="Georgia"/>
              </a:rPr>
              <a:t>Salary</a:t>
            </a:r>
            <a:r>
              <a:rPr sz="1000" spc="85" dirty="0">
                <a:latin typeface="Georgia"/>
                <a:cs typeface="Georgia"/>
              </a:rPr>
              <a:t> </a:t>
            </a:r>
            <a:r>
              <a:rPr sz="1000" spc="-20" dirty="0">
                <a:latin typeface="Georgia"/>
                <a:cs typeface="Georgia"/>
              </a:rPr>
              <a:t>(in</a:t>
            </a:r>
            <a:r>
              <a:rPr sz="1000" spc="90" dirty="0">
                <a:latin typeface="Georgia"/>
                <a:cs typeface="Georgia"/>
              </a:rPr>
              <a:t> </a:t>
            </a:r>
            <a:r>
              <a:rPr sz="1000" spc="-40" dirty="0">
                <a:latin typeface="Georgia"/>
                <a:cs typeface="Georgia"/>
              </a:rPr>
              <a:t>$k)</a:t>
            </a:r>
            <a:r>
              <a:rPr sz="1000" spc="90" dirty="0">
                <a:latin typeface="Georgia"/>
                <a:cs typeface="Georgia"/>
              </a:rPr>
              <a:t> </a:t>
            </a:r>
            <a:r>
              <a:rPr sz="1000" spc="-35" dirty="0">
                <a:latin typeface="Georgia"/>
                <a:cs typeface="Georgia"/>
              </a:rPr>
              <a:t>of</a:t>
            </a:r>
            <a:r>
              <a:rPr sz="1000" spc="90" dirty="0">
                <a:latin typeface="Georgia"/>
                <a:cs typeface="Georgia"/>
              </a:rPr>
              <a:t> </a:t>
            </a:r>
            <a:r>
              <a:rPr sz="1000" dirty="0">
                <a:latin typeface="Georgia"/>
                <a:cs typeface="Georgia"/>
              </a:rPr>
              <a:t>12</a:t>
            </a:r>
            <a:r>
              <a:rPr sz="1000" spc="90" dirty="0">
                <a:latin typeface="Georgia"/>
                <a:cs typeface="Georgia"/>
              </a:rPr>
              <a:t> </a:t>
            </a:r>
            <a:r>
              <a:rPr sz="1000" spc="-35" dirty="0">
                <a:latin typeface="Georgia"/>
                <a:cs typeface="Georgia"/>
              </a:rPr>
              <a:t>employees</a:t>
            </a:r>
            <a:r>
              <a:rPr sz="1000" spc="90" dirty="0">
                <a:latin typeface="Georgia"/>
                <a:cs typeface="Georgia"/>
              </a:rPr>
              <a:t> </a:t>
            </a:r>
            <a:r>
              <a:rPr sz="1000" spc="-30" dirty="0">
                <a:latin typeface="Georgia"/>
                <a:cs typeface="Georgia"/>
              </a:rPr>
              <a:t>in</a:t>
            </a:r>
            <a:r>
              <a:rPr sz="1000" spc="90" dirty="0">
                <a:latin typeface="Georgia"/>
                <a:cs typeface="Georgia"/>
              </a:rPr>
              <a:t> </a:t>
            </a:r>
            <a:r>
              <a:rPr sz="1000" spc="-10" dirty="0">
                <a:latin typeface="Georgia"/>
                <a:cs typeface="Georgia"/>
              </a:rPr>
              <a:t>a</a:t>
            </a:r>
            <a:r>
              <a:rPr sz="1000" spc="90" dirty="0">
                <a:latin typeface="Georgia"/>
                <a:cs typeface="Georgia"/>
              </a:rPr>
              <a:t> </a:t>
            </a:r>
            <a:r>
              <a:rPr sz="1000" spc="-25" dirty="0">
                <a:latin typeface="Georgia"/>
                <a:cs typeface="Georgia"/>
              </a:rPr>
              <a:t>company</a:t>
            </a:r>
            <a:r>
              <a:rPr sz="1000" spc="90" dirty="0">
                <a:latin typeface="Georgia"/>
                <a:cs typeface="Georgia"/>
              </a:rPr>
              <a:t> </a:t>
            </a:r>
            <a:r>
              <a:rPr sz="1000" spc="-35" dirty="0">
                <a:latin typeface="Georgia"/>
                <a:cs typeface="Georgia"/>
              </a:rPr>
              <a:t>(shown</a:t>
            </a:r>
            <a:r>
              <a:rPr sz="1000" spc="90" dirty="0">
                <a:latin typeface="Georgia"/>
                <a:cs typeface="Georgia"/>
              </a:rPr>
              <a:t> </a:t>
            </a:r>
            <a:r>
              <a:rPr sz="1000" spc="-30" dirty="0">
                <a:latin typeface="Georgia"/>
                <a:cs typeface="Georgia"/>
              </a:rPr>
              <a:t>in</a:t>
            </a:r>
            <a:r>
              <a:rPr sz="1000" spc="85" dirty="0">
                <a:latin typeface="Georgia"/>
                <a:cs typeface="Georgia"/>
              </a:rPr>
              <a:t> </a:t>
            </a:r>
            <a:r>
              <a:rPr sz="1000" spc="-30" dirty="0">
                <a:latin typeface="Georgia"/>
                <a:cs typeface="Georgia"/>
              </a:rPr>
              <a:t>increasing</a:t>
            </a:r>
            <a:r>
              <a:rPr sz="1000" spc="90" dirty="0">
                <a:latin typeface="Georgia"/>
                <a:cs typeface="Georgia"/>
              </a:rPr>
              <a:t> </a:t>
            </a:r>
            <a:r>
              <a:rPr sz="1000" spc="-30" dirty="0">
                <a:latin typeface="Georgia"/>
                <a:cs typeface="Georgia"/>
              </a:rPr>
              <a:t>order):</a:t>
            </a:r>
            <a:endParaRPr sz="1000">
              <a:latin typeface="Georgia"/>
              <a:cs typeface="Georgia"/>
            </a:endParaRPr>
          </a:p>
          <a:p>
            <a:pPr marL="38100">
              <a:lnSpc>
                <a:spcPts val="1110"/>
              </a:lnSpc>
            </a:pPr>
            <a:r>
              <a:rPr sz="1000" spc="15" dirty="0">
                <a:latin typeface="Lucida Sans Unicode"/>
                <a:cs typeface="Lucida Sans Unicode"/>
              </a:rPr>
              <a:t>D</a:t>
            </a:r>
            <a:r>
              <a:rPr sz="1000" spc="-15" dirty="0">
                <a:latin typeface="Lucida Sans Unicode"/>
                <a:cs typeface="Lucida Sans Unicode"/>
              </a:rPr>
              <a:t> </a:t>
            </a:r>
            <a:r>
              <a:rPr sz="1000" spc="275" dirty="0">
                <a:latin typeface="Calibri"/>
                <a:cs typeface="Calibri"/>
              </a:rPr>
              <a:t>=</a:t>
            </a:r>
            <a:r>
              <a:rPr sz="1000" spc="50" dirty="0">
                <a:latin typeface="Calibri"/>
                <a:cs typeface="Calibri"/>
              </a:rPr>
              <a:t> </a:t>
            </a:r>
            <a:r>
              <a:rPr sz="1000" spc="170" dirty="0">
                <a:latin typeface="Lucida Sans Unicode"/>
                <a:cs typeface="Lucida Sans Unicode"/>
              </a:rPr>
              <a:t>{</a:t>
            </a:r>
            <a:r>
              <a:rPr sz="1000" spc="-10" dirty="0">
                <a:solidFill>
                  <a:srgbClr val="0000FF"/>
                </a:solidFill>
                <a:latin typeface="Calibri"/>
                <a:cs typeface="Calibri"/>
              </a:rPr>
              <a:t>30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3</a:t>
            </a:r>
            <a:r>
              <a:rPr sz="1000" spc="-15" dirty="0">
                <a:solidFill>
                  <a:srgbClr val="0000FF"/>
                </a:solidFill>
                <a:latin typeface="Calibri"/>
                <a:cs typeface="Calibri"/>
              </a:rPr>
              <a:t>6</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47</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a:t>
            </a:r>
            <a:r>
              <a:rPr sz="1000" spc="-15" dirty="0">
                <a:solidFill>
                  <a:srgbClr val="0000FF"/>
                </a:solidFill>
                <a:latin typeface="Calibri"/>
                <a:cs typeface="Calibri"/>
              </a:rPr>
              <a:t>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56</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60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62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70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110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215</a:t>
            </a:r>
            <a:r>
              <a:rPr sz="1000" spc="170" dirty="0">
                <a:latin typeface="Lucida Sans Unicode"/>
                <a:cs typeface="Lucida Sans Unicode"/>
              </a:rPr>
              <a:t>}</a:t>
            </a:r>
            <a:endParaRPr sz="1000">
              <a:latin typeface="Lucida Sans Unicode"/>
              <a:cs typeface="Lucida Sans Unicode"/>
            </a:endParaRPr>
          </a:p>
        </p:txBody>
      </p:sp>
      <p:sp>
        <p:nvSpPr>
          <p:cNvPr id="20" name="object 20"/>
          <p:cNvSpPr/>
          <p:nvPr/>
        </p:nvSpPr>
        <p:spPr>
          <a:xfrm>
            <a:off x="620229" y="246846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21" name="object 21"/>
          <p:cNvSpPr txBox="1"/>
          <p:nvPr/>
        </p:nvSpPr>
        <p:spPr>
          <a:xfrm>
            <a:off x="1418183" y="2785597"/>
            <a:ext cx="581660" cy="177800"/>
          </a:xfrm>
          <a:prstGeom prst="rect">
            <a:avLst/>
          </a:prstGeom>
        </p:spPr>
        <p:txBody>
          <a:bodyPr vert="horz" wrap="square" lIns="0" tIns="12065" rIns="0" bIns="0" rtlCol="0">
            <a:spAutoFit/>
          </a:bodyPr>
          <a:lstStyle/>
          <a:p>
            <a:pPr marL="12700">
              <a:lnSpc>
                <a:spcPct val="100000"/>
              </a:lnSpc>
              <a:spcBef>
                <a:spcPts val="95"/>
              </a:spcBef>
            </a:pPr>
            <a:r>
              <a:rPr sz="1000" i="1" spc="45" dirty="0">
                <a:latin typeface="Calibri"/>
                <a:cs typeface="Calibri"/>
              </a:rPr>
              <a:t>median</a:t>
            </a:r>
            <a:r>
              <a:rPr sz="1000" i="1" spc="-15" dirty="0">
                <a:latin typeface="Calibri"/>
                <a:cs typeface="Calibri"/>
              </a:rPr>
              <a:t> </a:t>
            </a:r>
            <a:r>
              <a:rPr sz="1000" spc="275" dirty="0">
                <a:latin typeface="Calibri"/>
                <a:cs typeface="Calibri"/>
              </a:rPr>
              <a:t>=</a:t>
            </a:r>
            <a:endParaRPr sz="1000">
              <a:latin typeface="Calibri"/>
              <a:cs typeface="Calibri"/>
            </a:endParaRPr>
          </a:p>
        </p:txBody>
      </p:sp>
      <p:sp>
        <p:nvSpPr>
          <p:cNvPr id="22" name="object 22"/>
          <p:cNvSpPr/>
          <p:nvPr/>
        </p:nvSpPr>
        <p:spPr>
          <a:xfrm>
            <a:off x="2037041" y="2893186"/>
            <a:ext cx="408305" cy="0"/>
          </a:xfrm>
          <a:custGeom>
            <a:avLst/>
            <a:gdLst/>
            <a:ahLst/>
            <a:cxnLst/>
            <a:rect l="l" t="t" r="r" b="b"/>
            <a:pathLst>
              <a:path w="408305">
                <a:moveTo>
                  <a:pt x="0" y="0"/>
                </a:moveTo>
                <a:lnTo>
                  <a:pt x="407695" y="0"/>
                </a:lnTo>
              </a:path>
            </a:pathLst>
          </a:custGeom>
          <a:ln w="5054">
            <a:solidFill>
              <a:srgbClr val="000000"/>
            </a:solidFill>
          </a:ln>
        </p:spPr>
        <p:txBody>
          <a:bodyPr wrap="square" lIns="0" tIns="0" rIns="0" bIns="0" rtlCol="0"/>
          <a:lstStyle/>
          <a:p>
            <a:endParaRPr/>
          </a:p>
        </p:txBody>
      </p:sp>
      <p:sp>
        <p:nvSpPr>
          <p:cNvPr id="23" name="object 23"/>
          <p:cNvSpPr txBox="1"/>
          <p:nvPr/>
        </p:nvSpPr>
        <p:spPr>
          <a:xfrm>
            <a:off x="2024341" y="2699999"/>
            <a:ext cx="822325" cy="177800"/>
          </a:xfrm>
          <a:prstGeom prst="rect">
            <a:avLst/>
          </a:prstGeom>
        </p:spPr>
        <p:txBody>
          <a:bodyPr vert="horz" wrap="square" lIns="0" tIns="12065" rIns="0" bIns="0" rtlCol="0">
            <a:spAutoFit/>
          </a:bodyPr>
          <a:lstStyle/>
          <a:p>
            <a:pPr marL="12700">
              <a:lnSpc>
                <a:spcPct val="100000"/>
              </a:lnSpc>
              <a:spcBef>
                <a:spcPts val="95"/>
              </a:spcBef>
              <a:tabLst>
                <a:tab pos="619125" algn="l"/>
              </a:tabLst>
            </a:pPr>
            <a:r>
              <a:rPr sz="1000" spc="-10" dirty="0">
                <a:latin typeface="Calibri"/>
                <a:cs typeface="Calibri"/>
              </a:rPr>
              <a:t>52</a:t>
            </a:r>
            <a:r>
              <a:rPr sz="1000" spc="-5" dirty="0">
                <a:latin typeface="Calibri"/>
                <a:cs typeface="Calibri"/>
              </a:rPr>
              <a:t> </a:t>
            </a:r>
            <a:r>
              <a:rPr sz="1000" spc="275" dirty="0">
                <a:latin typeface="Calibri"/>
                <a:cs typeface="Calibri"/>
              </a:rPr>
              <a:t>+</a:t>
            </a:r>
            <a:r>
              <a:rPr sz="1000" spc="-5" dirty="0">
                <a:latin typeface="Calibri"/>
                <a:cs typeface="Calibri"/>
              </a:rPr>
              <a:t> </a:t>
            </a:r>
            <a:r>
              <a:rPr sz="1000" spc="-10" dirty="0">
                <a:latin typeface="Calibri"/>
                <a:cs typeface="Calibri"/>
              </a:rPr>
              <a:t>56</a:t>
            </a:r>
            <a:r>
              <a:rPr sz="1000" dirty="0">
                <a:latin typeface="Calibri"/>
                <a:cs typeface="Calibri"/>
              </a:rPr>
              <a:t>	</a:t>
            </a:r>
            <a:r>
              <a:rPr sz="1000" spc="-10" dirty="0">
                <a:latin typeface="Calibri"/>
                <a:cs typeface="Calibri"/>
              </a:rPr>
              <a:t>108</a:t>
            </a:r>
            <a:endParaRPr sz="1000">
              <a:latin typeface="Calibri"/>
              <a:cs typeface="Calibri"/>
            </a:endParaRPr>
          </a:p>
        </p:txBody>
      </p:sp>
      <p:sp>
        <p:nvSpPr>
          <p:cNvPr id="24" name="object 24"/>
          <p:cNvSpPr/>
          <p:nvPr/>
        </p:nvSpPr>
        <p:spPr>
          <a:xfrm>
            <a:off x="2643797" y="2893186"/>
            <a:ext cx="189865" cy="0"/>
          </a:xfrm>
          <a:custGeom>
            <a:avLst/>
            <a:gdLst/>
            <a:ahLst/>
            <a:cxnLst/>
            <a:rect l="l" t="t" r="r" b="b"/>
            <a:pathLst>
              <a:path w="189864">
                <a:moveTo>
                  <a:pt x="0" y="0"/>
                </a:moveTo>
                <a:lnTo>
                  <a:pt x="189788" y="0"/>
                </a:lnTo>
              </a:path>
            </a:pathLst>
          </a:custGeom>
          <a:ln w="5054">
            <a:solidFill>
              <a:srgbClr val="000000"/>
            </a:solidFill>
          </a:ln>
        </p:spPr>
        <p:txBody>
          <a:bodyPr wrap="square" lIns="0" tIns="0" rIns="0" bIns="0" rtlCol="0"/>
          <a:lstStyle/>
          <a:p>
            <a:endParaRPr/>
          </a:p>
        </p:txBody>
      </p:sp>
      <p:sp>
        <p:nvSpPr>
          <p:cNvPr id="25" name="object 25"/>
          <p:cNvSpPr txBox="1"/>
          <p:nvPr/>
        </p:nvSpPr>
        <p:spPr>
          <a:xfrm>
            <a:off x="2196553" y="2872376"/>
            <a:ext cx="586740" cy="177800"/>
          </a:xfrm>
          <a:prstGeom prst="rect">
            <a:avLst/>
          </a:prstGeom>
        </p:spPr>
        <p:txBody>
          <a:bodyPr vert="horz" wrap="square" lIns="0" tIns="12065" rIns="0" bIns="0" rtlCol="0">
            <a:spAutoFit/>
          </a:bodyPr>
          <a:lstStyle/>
          <a:p>
            <a:pPr marL="12700">
              <a:lnSpc>
                <a:spcPct val="100000"/>
              </a:lnSpc>
              <a:spcBef>
                <a:spcPts val="95"/>
              </a:spcBef>
              <a:tabLst>
                <a:tab pos="509905" algn="l"/>
              </a:tabLst>
            </a:pPr>
            <a:r>
              <a:rPr sz="1000" spc="-10" dirty="0">
                <a:latin typeface="Calibri"/>
                <a:cs typeface="Calibri"/>
              </a:rPr>
              <a:t>2	2</a:t>
            </a:r>
            <a:endParaRPr sz="1000">
              <a:latin typeface="Calibri"/>
              <a:cs typeface="Calibri"/>
            </a:endParaRPr>
          </a:p>
        </p:txBody>
      </p:sp>
      <p:sp>
        <p:nvSpPr>
          <p:cNvPr id="26" name="object 26"/>
          <p:cNvSpPr txBox="1"/>
          <p:nvPr/>
        </p:nvSpPr>
        <p:spPr>
          <a:xfrm>
            <a:off x="2482367" y="2785597"/>
            <a:ext cx="2414270" cy="177800"/>
          </a:xfrm>
          <a:prstGeom prst="rect">
            <a:avLst/>
          </a:prstGeom>
        </p:spPr>
        <p:txBody>
          <a:bodyPr vert="horz" wrap="square" lIns="0" tIns="12065" rIns="0" bIns="0" rtlCol="0">
            <a:spAutoFit/>
          </a:bodyPr>
          <a:lstStyle/>
          <a:p>
            <a:pPr marL="12700">
              <a:lnSpc>
                <a:spcPct val="100000"/>
              </a:lnSpc>
              <a:spcBef>
                <a:spcPts val="95"/>
              </a:spcBef>
              <a:tabLst>
                <a:tab pos="401320" algn="l"/>
              </a:tabLst>
            </a:pPr>
            <a:r>
              <a:rPr sz="1000" spc="275" dirty="0">
                <a:latin typeface="Calibri"/>
                <a:cs typeface="Calibri"/>
              </a:rPr>
              <a:t>=	=</a:t>
            </a:r>
            <a:r>
              <a:rPr sz="1000" spc="50" dirty="0">
                <a:latin typeface="Calibri"/>
                <a:cs typeface="Calibri"/>
              </a:rPr>
              <a:t> </a:t>
            </a:r>
            <a:r>
              <a:rPr sz="1000" spc="-10" dirty="0">
                <a:solidFill>
                  <a:srgbClr val="FF0000"/>
                </a:solidFill>
                <a:latin typeface="Calibri"/>
                <a:cs typeface="Calibri"/>
              </a:rPr>
              <a:t>54</a:t>
            </a:r>
            <a:r>
              <a:rPr sz="1000" spc="105" dirty="0">
                <a:solidFill>
                  <a:srgbClr val="FF0000"/>
                </a:solidFill>
                <a:latin typeface="Calibri"/>
                <a:cs typeface="Calibri"/>
              </a:rPr>
              <a:t> </a:t>
            </a:r>
            <a:r>
              <a:rPr sz="1000" spc="-35" dirty="0">
                <a:latin typeface="Georgia"/>
                <a:cs typeface="Georgia"/>
              </a:rPr>
              <a:t>(mor</a:t>
            </a:r>
            <a:r>
              <a:rPr sz="1000" spc="-30" dirty="0">
                <a:latin typeface="Georgia"/>
                <a:cs typeface="Georgia"/>
              </a:rPr>
              <a:t>e</a:t>
            </a:r>
            <a:r>
              <a:rPr sz="1000" spc="90" dirty="0">
                <a:latin typeface="Georgia"/>
                <a:cs typeface="Georgia"/>
              </a:rPr>
              <a:t> </a:t>
            </a:r>
            <a:r>
              <a:rPr sz="1000" spc="-30" dirty="0">
                <a:latin typeface="Georgia"/>
                <a:cs typeface="Georgia"/>
              </a:rPr>
              <a:t>reasonabl</a:t>
            </a:r>
            <a:r>
              <a:rPr sz="1000" spc="-25" dirty="0">
                <a:latin typeface="Georgia"/>
                <a:cs typeface="Georgia"/>
              </a:rPr>
              <a:t>e</a:t>
            </a:r>
            <a:r>
              <a:rPr sz="1000" spc="90" dirty="0">
                <a:latin typeface="Georgia"/>
                <a:cs typeface="Georgia"/>
              </a:rPr>
              <a:t> </a:t>
            </a:r>
            <a:r>
              <a:rPr sz="1000" spc="-15" dirty="0">
                <a:latin typeface="Georgia"/>
                <a:cs typeface="Georgia"/>
              </a:rPr>
              <a:t>tha</a:t>
            </a:r>
            <a:r>
              <a:rPr sz="1000" spc="-10" dirty="0">
                <a:latin typeface="Georgia"/>
                <a:cs typeface="Georgia"/>
              </a:rPr>
              <a:t>n</a:t>
            </a:r>
            <a:r>
              <a:rPr sz="1000" spc="95" dirty="0">
                <a:latin typeface="Georgia"/>
                <a:cs typeface="Georgia"/>
              </a:rPr>
              <a:t> </a:t>
            </a:r>
            <a:r>
              <a:rPr sz="1000" i="1" spc="-375" dirty="0">
                <a:latin typeface="Calibri"/>
                <a:cs typeface="Calibri"/>
              </a:rPr>
              <a:t>x</a:t>
            </a:r>
            <a:r>
              <a:rPr sz="1000" spc="100" dirty="0">
                <a:latin typeface="Calibri"/>
                <a:cs typeface="Calibri"/>
              </a:rPr>
              <a:t>¯</a:t>
            </a:r>
            <a:r>
              <a:rPr sz="1000" spc="55" dirty="0">
                <a:latin typeface="Calibri"/>
                <a:cs typeface="Calibri"/>
              </a:rPr>
              <a:t> </a:t>
            </a:r>
            <a:r>
              <a:rPr sz="1000" spc="275" dirty="0">
                <a:latin typeface="Calibri"/>
                <a:cs typeface="Calibri"/>
              </a:rPr>
              <a:t>=</a:t>
            </a:r>
            <a:r>
              <a:rPr sz="1000" spc="50" dirty="0">
                <a:latin typeface="Calibri"/>
                <a:cs typeface="Calibri"/>
              </a:rPr>
              <a:t> </a:t>
            </a:r>
            <a:r>
              <a:rPr sz="1000" spc="-10" dirty="0">
                <a:latin typeface="Calibri"/>
                <a:cs typeface="Calibri"/>
              </a:rPr>
              <a:t>7</a:t>
            </a:r>
            <a:r>
              <a:rPr sz="1000" spc="-15" dirty="0">
                <a:latin typeface="Calibri"/>
                <a:cs typeface="Calibri"/>
              </a:rPr>
              <a:t>0</a:t>
            </a:r>
            <a:r>
              <a:rPr sz="1000" spc="10" dirty="0">
                <a:latin typeface="Georgia"/>
                <a:cs typeface="Georgia"/>
              </a:rPr>
              <a:t>)</a:t>
            </a:r>
            <a:endParaRPr sz="1000">
              <a:latin typeface="Georgia"/>
              <a:cs typeface="Georgia"/>
            </a:endParaRPr>
          </a:p>
        </p:txBody>
      </p:sp>
      <p:grpSp>
        <p:nvGrpSpPr>
          <p:cNvPr id="27" name="object 27"/>
          <p:cNvGrpSpPr/>
          <p:nvPr/>
        </p:nvGrpSpPr>
        <p:grpSpPr>
          <a:xfrm>
            <a:off x="0" y="3121545"/>
            <a:ext cx="5760085" cy="118745"/>
            <a:chOff x="0" y="3121545"/>
            <a:chExt cx="5760085" cy="118745"/>
          </a:xfrm>
        </p:grpSpPr>
        <p:sp>
          <p:nvSpPr>
            <p:cNvPr id="28" name="object 2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9" name="object 2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30" name="object 3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31" name="object 3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32" name="object 3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55</a:t>
            </a:fld>
            <a:r>
              <a:rPr spc="-25" dirty="0"/>
              <a:t> </a:t>
            </a:r>
            <a:r>
              <a:rPr spc="80" dirty="0"/>
              <a:t>/</a:t>
            </a:r>
            <a:r>
              <a:rPr spc="-25" dirty="0"/>
              <a:t> </a:t>
            </a:r>
            <a:r>
              <a:rPr spc="40" dirty="0"/>
              <a:t>106</a:t>
            </a:r>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449580" cy="244475"/>
          </a:xfrm>
          <a:prstGeom prst="rect">
            <a:avLst/>
          </a:prstGeom>
        </p:spPr>
        <p:txBody>
          <a:bodyPr vert="horz" wrap="square" lIns="0" tIns="17145" rIns="0" bIns="0" rtlCol="0">
            <a:spAutoFit/>
          </a:bodyPr>
          <a:lstStyle/>
          <a:p>
            <a:pPr marL="12700">
              <a:lnSpc>
                <a:spcPct val="100000"/>
              </a:lnSpc>
              <a:spcBef>
                <a:spcPts val="135"/>
              </a:spcBef>
            </a:pPr>
            <a:r>
              <a:rPr spc="-15" dirty="0"/>
              <a:t>M</a:t>
            </a:r>
            <a:r>
              <a:rPr spc="30" dirty="0"/>
              <a:t>o</a:t>
            </a:r>
            <a:r>
              <a:rPr spc="15" dirty="0"/>
              <a:t>de</a:t>
            </a:r>
          </a:p>
        </p:txBody>
      </p:sp>
      <p:sp>
        <p:nvSpPr>
          <p:cNvPr id="3" name="object 3"/>
          <p:cNvSpPr/>
          <p:nvPr/>
        </p:nvSpPr>
        <p:spPr>
          <a:xfrm>
            <a:off x="337972" y="48723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72546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10994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78695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00797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620229" y="2203513"/>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2497632"/>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p:nvPr/>
        </p:nvSpPr>
        <p:spPr>
          <a:xfrm>
            <a:off x="620229" y="2791752"/>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1" name="object 11"/>
          <p:cNvSpPr txBox="1"/>
          <p:nvPr/>
        </p:nvSpPr>
        <p:spPr>
          <a:xfrm>
            <a:off x="454177" y="323656"/>
            <a:ext cx="5094605" cy="2689860"/>
          </a:xfrm>
          <a:prstGeom prst="rect">
            <a:avLst/>
          </a:prstGeom>
        </p:spPr>
        <p:txBody>
          <a:bodyPr vert="horz" wrap="square" lIns="0" tIns="83185" rIns="0" bIns="0" rtlCol="0">
            <a:spAutoFit/>
          </a:bodyPr>
          <a:lstStyle/>
          <a:p>
            <a:pPr marL="12700">
              <a:lnSpc>
                <a:spcPct val="100000"/>
              </a:lnSpc>
              <a:spcBef>
                <a:spcPts val="655"/>
              </a:spcBef>
            </a:pPr>
            <a:r>
              <a:rPr sz="1100" spc="5" dirty="0">
                <a:latin typeface="Georgia"/>
                <a:cs typeface="Georgia"/>
              </a:rPr>
              <a:t>The</a:t>
            </a:r>
            <a:r>
              <a:rPr sz="1100" spc="95" dirty="0">
                <a:latin typeface="Georgia"/>
                <a:cs typeface="Georgia"/>
              </a:rPr>
              <a:t> </a:t>
            </a:r>
            <a:r>
              <a:rPr sz="1100" b="1" spc="-60" dirty="0">
                <a:latin typeface="Georgia"/>
                <a:cs typeface="Georgia"/>
              </a:rPr>
              <a:t>mode</a:t>
            </a:r>
            <a:r>
              <a:rPr sz="1100" b="1" spc="85" dirty="0">
                <a:latin typeface="Georgia"/>
                <a:cs typeface="Georgia"/>
              </a:rPr>
              <a:t> </a:t>
            </a:r>
            <a:r>
              <a:rPr sz="1100" spc="-35" dirty="0">
                <a:latin typeface="Georgia"/>
                <a:cs typeface="Georgia"/>
              </a:rPr>
              <a:t>is</a:t>
            </a:r>
            <a:r>
              <a:rPr sz="1100" spc="95" dirty="0">
                <a:latin typeface="Georgia"/>
                <a:cs typeface="Georgia"/>
              </a:rPr>
              <a:t> </a:t>
            </a:r>
            <a:r>
              <a:rPr sz="1100" spc="-30" dirty="0">
                <a:latin typeface="Georgia"/>
                <a:cs typeface="Georgia"/>
              </a:rPr>
              <a:t>another</a:t>
            </a:r>
            <a:r>
              <a:rPr sz="1100" spc="100" dirty="0">
                <a:latin typeface="Georgia"/>
                <a:cs typeface="Georgia"/>
              </a:rPr>
              <a:t> </a:t>
            </a:r>
            <a:r>
              <a:rPr sz="1100" spc="-45" dirty="0">
                <a:latin typeface="Georgia"/>
                <a:cs typeface="Georgia"/>
              </a:rPr>
              <a:t>measure</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30" dirty="0">
                <a:latin typeface="Georgia"/>
                <a:cs typeface="Georgia"/>
              </a:rPr>
              <a:t>central</a:t>
            </a:r>
            <a:r>
              <a:rPr sz="1100" spc="95" dirty="0">
                <a:latin typeface="Georgia"/>
                <a:cs typeface="Georgia"/>
              </a:rPr>
              <a:t> </a:t>
            </a:r>
            <a:r>
              <a:rPr sz="1100" spc="-35" dirty="0">
                <a:latin typeface="Georgia"/>
                <a:cs typeface="Georgia"/>
              </a:rPr>
              <a:t>tendency.</a:t>
            </a:r>
            <a:endParaRPr sz="1100">
              <a:latin typeface="Georgia"/>
              <a:cs typeface="Georgia"/>
            </a:endParaRPr>
          </a:p>
          <a:p>
            <a:pPr marL="12700" marR="224154">
              <a:lnSpc>
                <a:spcPts val="1150"/>
              </a:lnSpc>
              <a:spcBef>
                <a:spcPts val="735"/>
              </a:spcBef>
            </a:pPr>
            <a:r>
              <a:rPr sz="1100" spc="5" dirty="0">
                <a:latin typeface="Georgia"/>
                <a:cs typeface="Georgia"/>
              </a:rPr>
              <a:t>The </a:t>
            </a:r>
            <a:r>
              <a:rPr sz="1100" spc="-45" dirty="0">
                <a:latin typeface="Georgia"/>
                <a:cs typeface="Georgia"/>
              </a:rPr>
              <a:t>mode</a:t>
            </a:r>
            <a:r>
              <a:rPr sz="1100" spc="-40" dirty="0">
                <a:latin typeface="Georgia"/>
                <a:cs typeface="Georgia"/>
              </a:rPr>
              <a:t> for</a:t>
            </a:r>
            <a:r>
              <a:rPr sz="1100" spc="-35" dirty="0">
                <a:latin typeface="Georgia"/>
                <a:cs typeface="Georgia"/>
              </a:rPr>
              <a:t> </a:t>
            </a:r>
            <a:r>
              <a:rPr sz="1100" spc="-15" dirty="0">
                <a:latin typeface="Georgia"/>
                <a:cs typeface="Georgia"/>
              </a:rPr>
              <a:t>a </a:t>
            </a:r>
            <a:r>
              <a:rPr sz="1100" spc="-20" dirty="0">
                <a:latin typeface="Georgia"/>
                <a:cs typeface="Georgia"/>
              </a:rPr>
              <a:t>set </a:t>
            </a:r>
            <a:r>
              <a:rPr sz="1100" spc="-40" dirty="0">
                <a:latin typeface="Georgia"/>
                <a:cs typeface="Georgia"/>
              </a:rPr>
              <a:t>of</a:t>
            </a:r>
            <a:r>
              <a:rPr sz="1100" spc="-35" dirty="0">
                <a:latin typeface="Georgia"/>
                <a:cs typeface="Georgia"/>
              </a:rPr>
              <a:t> </a:t>
            </a:r>
            <a:r>
              <a:rPr sz="1100" spc="-5" dirty="0">
                <a:latin typeface="Georgia"/>
                <a:cs typeface="Georgia"/>
              </a:rPr>
              <a:t>data </a:t>
            </a:r>
            <a:r>
              <a:rPr sz="1100" spc="-35" dirty="0">
                <a:latin typeface="Georgia"/>
                <a:cs typeface="Georgia"/>
              </a:rPr>
              <a:t>is</a:t>
            </a:r>
            <a:r>
              <a:rPr sz="1100" spc="-30" dirty="0">
                <a:latin typeface="Georgia"/>
                <a:cs typeface="Georgia"/>
              </a:rPr>
              <a:t> </a:t>
            </a:r>
            <a:r>
              <a:rPr sz="1100" spc="-20" dirty="0">
                <a:latin typeface="Georgia"/>
                <a:cs typeface="Georgia"/>
              </a:rPr>
              <a:t>the </a:t>
            </a:r>
            <a:r>
              <a:rPr sz="1100" spc="-30" dirty="0">
                <a:latin typeface="Georgia"/>
                <a:cs typeface="Georgia"/>
              </a:rPr>
              <a:t>value</a:t>
            </a:r>
            <a:r>
              <a:rPr sz="1100" spc="-25" dirty="0">
                <a:latin typeface="Georgia"/>
                <a:cs typeface="Georgia"/>
              </a:rPr>
              <a:t> </a:t>
            </a:r>
            <a:r>
              <a:rPr sz="1100" dirty="0">
                <a:latin typeface="Georgia"/>
                <a:cs typeface="Georgia"/>
              </a:rPr>
              <a:t>that </a:t>
            </a:r>
            <a:r>
              <a:rPr sz="1100" spc="-30" dirty="0">
                <a:latin typeface="Georgia"/>
                <a:cs typeface="Georgia"/>
              </a:rPr>
              <a:t>occurs</a:t>
            </a:r>
            <a:r>
              <a:rPr sz="1100" spc="-25" dirty="0">
                <a:latin typeface="Georgia"/>
                <a:cs typeface="Georgia"/>
              </a:rPr>
              <a:t> </a:t>
            </a:r>
            <a:r>
              <a:rPr sz="1100" spc="-35" dirty="0">
                <a:latin typeface="Georgia"/>
                <a:cs typeface="Georgia"/>
              </a:rPr>
              <a:t>most</a:t>
            </a:r>
            <a:r>
              <a:rPr sz="1100" spc="-30" dirty="0">
                <a:latin typeface="Georgia"/>
                <a:cs typeface="Georgia"/>
              </a:rPr>
              <a:t> frequently</a:t>
            </a:r>
            <a:r>
              <a:rPr sz="1100" spc="-25" dirty="0">
                <a:latin typeface="Georgia"/>
                <a:cs typeface="Georgia"/>
              </a:rPr>
              <a:t> </a:t>
            </a:r>
            <a:r>
              <a:rPr sz="1100" spc="-35" dirty="0">
                <a:latin typeface="Georgia"/>
                <a:cs typeface="Georgia"/>
              </a:rPr>
              <a:t>in</a:t>
            </a:r>
            <a:r>
              <a:rPr sz="1100" spc="-30" dirty="0">
                <a:latin typeface="Georgia"/>
                <a:cs typeface="Georgia"/>
              </a:rPr>
              <a:t> </a:t>
            </a:r>
            <a:r>
              <a:rPr sz="1100" spc="-20" dirty="0">
                <a:latin typeface="Georgia"/>
                <a:cs typeface="Georgia"/>
              </a:rPr>
              <a:t>the </a:t>
            </a:r>
            <a:r>
              <a:rPr sz="1100" spc="-15" dirty="0">
                <a:latin typeface="Georgia"/>
                <a:cs typeface="Georgia"/>
              </a:rPr>
              <a:t>set. </a:t>
            </a:r>
            <a:r>
              <a:rPr sz="1100" spc="-10" dirty="0">
                <a:latin typeface="Georgia"/>
                <a:cs typeface="Georgia"/>
              </a:rPr>
              <a:t> </a:t>
            </a:r>
            <a:r>
              <a:rPr sz="1100" spc="-25" dirty="0">
                <a:latin typeface="Georgia"/>
                <a:cs typeface="Georgia"/>
              </a:rPr>
              <a:t>Therefore,</a:t>
            </a:r>
            <a:r>
              <a:rPr sz="1100" spc="105" dirty="0">
                <a:latin typeface="Georgia"/>
                <a:cs typeface="Georgia"/>
              </a:rPr>
              <a:t> </a:t>
            </a:r>
            <a:r>
              <a:rPr sz="1100" spc="10" dirty="0">
                <a:latin typeface="Georgia"/>
                <a:cs typeface="Georgia"/>
              </a:rPr>
              <a:t>it</a:t>
            </a:r>
            <a:r>
              <a:rPr sz="1100" spc="105" dirty="0">
                <a:latin typeface="Georgia"/>
                <a:cs typeface="Georgia"/>
              </a:rPr>
              <a:t> </a:t>
            </a:r>
            <a:r>
              <a:rPr sz="1100" spc="-30" dirty="0">
                <a:latin typeface="Georgia"/>
                <a:cs typeface="Georgia"/>
              </a:rPr>
              <a:t>can</a:t>
            </a:r>
            <a:r>
              <a:rPr sz="1100" spc="110" dirty="0">
                <a:latin typeface="Georgia"/>
                <a:cs typeface="Georgia"/>
              </a:rPr>
              <a:t> </a:t>
            </a:r>
            <a:r>
              <a:rPr sz="1100" spc="-20" dirty="0">
                <a:latin typeface="Georgia"/>
                <a:cs typeface="Georgia"/>
              </a:rPr>
              <a:t>be</a:t>
            </a:r>
            <a:r>
              <a:rPr sz="1100" spc="105" dirty="0">
                <a:latin typeface="Georgia"/>
                <a:cs typeface="Georgia"/>
              </a:rPr>
              <a:t> </a:t>
            </a:r>
            <a:r>
              <a:rPr sz="1100" spc="-35" dirty="0">
                <a:latin typeface="Georgia"/>
                <a:cs typeface="Georgia"/>
              </a:rPr>
              <a:t>determined</a:t>
            </a:r>
            <a:r>
              <a:rPr sz="1100" spc="110" dirty="0">
                <a:latin typeface="Georgia"/>
                <a:cs typeface="Georgia"/>
              </a:rPr>
              <a:t> </a:t>
            </a:r>
            <a:r>
              <a:rPr sz="1100" spc="-40" dirty="0">
                <a:latin typeface="Georgia"/>
                <a:cs typeface="Georgia"/>
              </a:rPr>
              <a:t>for</a:t>
            </a:r>
            <a:r>
              <a:rPr sz="1100" spc="105" dirty="0">
                <a:latin typeface="Georgia"/>
                <a:cs typeface="Georgia"/>
              </a:rPr>
              <a:t> </a:t>
            </a:r>
            <a:r>
              <a:rPr sz="1100" spc="-10" dirty="0">
                <a:latin typeface="Georgia"/>
                <a:cs typeface="Georgia"/>
              </a:rPr>
              <a:t>both</a:t>
            </a:r>
            <a:r>
              <a:rPr sz="1100" spc="110" dirty="0">
                <a:latin typeface="Georgia"/>
                <a:cs typeface="Georgia"/>
              </a:rPr>
              <a:t> </a:t>
            </a:r>
            <a:r>
              <a:rPr sz="1100" spc="-20" dirty="0">
                <a:latin typeface="Georgia"/>
                <a:cs typeface="Georgia"/>
              </a:rPr>
              <a:t>qualitative</a:t>
            </a:r>
            <a:r>
              <a:rPr sz="1100" spc="105" dirty="0">
                <a:latin typeface="Georgia"/>
                <a:cs typeface="Georgia"/>
              </a:rPr>
              <a:t> </a:t>
            </a:r>
            <a:r>
              <a:rPr sz="1100" spc="-30" dirty="0">
                <a:latin typeface="Georgia"/>
                <a:cs typeface="Georgia"/>
              </a:rPr>
              <a:t>and</a:t>
            </a:r>
            <a:r>
              <a:rPr sz="1100" spc="110" dirty="0">
                <a:latin typeface="Georgia"/>
                <a:cs typeface="Georgia"/>
              </a:rPr>
              <a:t> </a:t>
            </a:r>
            <a:r>
              <a:rPr sz="1100" spc="-20" dirty="0">
                <a:latin typeface="Georgia"/>
                <a:cs typeface="Georgia"/>
              </a:rPr>
              <a:t>quantitative</a:t>
            </a:r>
            <a:r>
              <a:rPr sz="1100" spc="105" dirty="0">
                <a:latin typeface="Georgia"/>
                <a:cs typeface="Georgia"/>
              </a:rPr>
              <a:t> </a:t>
            </a:r>
            <a:r>
              <a:rPr sz="1100" spc="-10" dirty="0">
                <a:latin typeface="Georgia"/>
                <a:cs typeface="Georgia"/>
              </a:rPr>
              <a:t>attributes.</a:t>
            </a:r>
            <a:endParaRPr sz="1100">
              <a:latin typeface="Georgia"/>
              <a:cs typeface="Georgia"/>
            </a:endParaRPr>
          </a:p>
          <a:p>
            <a:pPr marL="12700" marR="5080">
              <a:lnSpc>
                <a:spcPts val="1150"/>
              </a:lnSpc>
              <a:spcBef>
                <a:spcPts val="730"/>
              </a:spcBef>
            </a:pPr>
            <a:r>
              <a:rPr sz="1100" dirty="0">
                <a:latin typeface="Georgia"/>
                <a:cs typeface="Georgia"/>
              </a:rPr>
              <a:t>It </a:t>
            </a:r>
            <a:r>
              <a:rPr sz="1100" spc="-40" dirty="0">
                <a:latin typeface="Georgia"/>
                <a:cs typeface="Georgia"/>
              </a:rPr>
              <a:t>is</a:t>
            </a:r>
            <a:r>
              <a:rPr sz="1100" spc="-35" dirty="0">
                <a:latin typeface="Georgia"/>
                <a:cs typeface="Georgia"/>
              </a:rPr>
              <a:t> possible</a:t>
            </a:r>
            <a:r>
              <a:rPr sz="1100" spc="-30" dirty="0">
                <a:latin typeface="Georgia"/>
                <a:cs typeface="Georgia"/>
              </a:rPr>
              <a:t> </a:t>
            </a:r>
            <a:r>
              <a:rPr sz="1100" spc="-40" dirty="0">
                <a:latin typeface="Georgia"/>
                <a:cs typeface="Georgia"/>
              </a:rPr>
              <a:t>for</a:t>
            </a:r>
            <a:r>
              <a:rPr sz="1100" spc="-35" dirty="0">
                <a:latin typeface="Georgia"/>
                <a:cs typeface="Georgia"/>
              </a:rPr>
              <a:t> </a:t>
            </a:r>
            <a:r>
              <a:rPr sz="1100" spc="-20" dirty="0">
                <a:latin typeface="Georgia"/>
                <a:cs typeface="Georgia"/>
              </a:rPr>
              <a:t>the greatest </a:t>
            </a:r>
            <a:r>
              <a:rPr sz="1100" spc="-30" dirty="0">
                <a:latin typeface="Georgia"/>
                <a:cs typeface="Georgia"/>
              </a:rPr>
              <a:t>frequency</a:t>
            </a:r>
            <a:r>
              <a:rPr sz="1100" spc="204" dirty="0">
                <a:latin typeface="Georgia"/>
                <a:cs typeface="Georgia"/>
              </a:rPr>
              <a:t> </a:t>
            </a:r>
            <a:r>
              <a:rPr sz="1100" spc="-10" dirty="0">
                <a:latin typeface="Georgia"/>
                <a:cs typeface="Georgia"/>
              </a:rPr>
              <a:t>to </a:t>
            </a:r>
            <a:r>
              <a:rPr sz="1100" spc="-40" dirty="0">
                <a:latin typeface="Georgia"/>
                <a:cs typeface="Georgia"/>
              </a:rPr>
              <a:t>correspond</a:t>
            </a:r>
            <a:r>
              <a:rPr sz="1100" spc="185" dirty="0">
                <a:latin typeface="Georgia"/>
                <a:cs typeface="Georgia"/>
              </a:rPr>
              <a:t> </a:t>
            </a:r>
            <a:r>
              <a:rPr sz="1100" spc="-10" dirty="0">
                <a:latin typeface="Georgia"/>
                <a:cs typeface="Georgia"/>
              </a:rPr>
              <a:t>to </a:t>
            </a:r>
            <a:r>
              <a:rPr sz="1100" spc="-30" dirty="0">
                <a:latin typeface="Georgia"/>
                <a:cs typeface="Georgia"/>
              </a:rPr>
              <a:t>several</a:t>
            </a:r>
            <a:r>
              <a:rPr sz="1100" spc="204" dirty="0">
                <a:latin typeface="Georgia"/>
                <a:cs typeface="Georgia"/>
              </a:rPr>
              <a:t> </a:t>
            </a:r>
            <a:r>
              <a:rPr sz="1100" spc="-35" dirty="0">
                <a:latin typeface="Georgia"/>
                <a:cs typeface="Georgia"/>
              </a:rPr>
              <a:t>different</a:t>
            </a:r>
            <a:r>
              <a:rPr sz="1100" spc="195" dirty="0">
                <a:latin typeface="Georgia"/>
                <a:cs typeface="Georgia"/>
              </a:rPr>
              <a:t> </a:t>
            </a:r>
            <a:r>
              <a:rPr sz="1100" spc="-30" dirty="0">
                <a:latin typeface="Georgia"/>
                <a:cs typeface="Georgia"/>
              </a:rPr>
              <a:t>values, </a:t>
            </a:r>
            <a:r>
              <a:rPr sz="1100" spc="-25" dirty="0">
                <a:latin typeface="Georgia"/>
                <a:cs typeface="Georgia"/>
              </a:rPr>
              <a:t> </a:t>
            </a:r>
            <a:r>
              <a:rPr sz="1100" spc="-40" dirty="0">
                <a:latin typeface="Georgia"/>
                <a:cs typeface="Georgia"/>
              </a:rPr>
              <a:t>which</a:t>
            </a:r>
            <a:r>
              <a:rPr sz="1100" spc="-35" dirty="0">
                <a:latin typeface="Georgia"/>
                <a:cs typeface="Georgia"/>
              </a:rPr>
              <a:t> </a:t>
            </a:r>
            <a:r>
              <a:rPr sz="1100" spc="-30" dirty="0">
                <a:latin typeface="Georgia"/>
                <a:cs typeface="Georgia"/>
              </a:rPr>
              <a:t>results</a:t>
            </a:r>
            <a:r>
              <a:rPr sz="1100" spc="-25" dirty="0">
                <a:latin typeface="Georgia"/>
                <a:cs typeface="Georgia"/>
              </a:rPr>
              <a:t> </a:t>
            </a:r>
            <a:r>
              <a:rPr sz="1100" spc="-35" dirty="0">
                <a:latin typeface="Georgia"/>
                <a:cs typeface="Georgia"/>
              </a:rPr>
              <a:t>in</a:t>
            </a:r>
            <a:r>
              <a:rPr sz="1100" spc="-30" dirty="0">
                <a:latin typeface="Georgia"/>
                <a:cs typeface="Georgia"/>
              </a:rPr>
              <a:t> </a:t>
            </a:r>
            <a:r>
              <a:rPr sz="1100" spc="-50" dirty="0">
                <a:latin typeface="Georgia"/>
                <a:cs typeface="Georgia"/>
              </a:rPr>
              <a:t>more</a:t>
            </a:r>
            <a:r>
              <a:rPr sz="1100" spc="-45" dirty="0">
                <a:latin typeface="Georgia"/>
                <a:cs typeface="Georgia"/>
              </a:rPr>
              <a:t> </a:t>
            </a:r>
            <a:r>
              <a:rPr sz="1100" spc="-20" dirty="0">
                <a:latin typeface="Georgia"/>
                <a:cs typeface="Georgia"/>
              </a:rPr>
              <a:t>than </a:t>
            </a:r>
            <a:r>
              <a:rPr sz="1100" spc="-50" dirty="0">
                <a:latin typeface="Georgia"/>
                <a:cs typeface="Georgia"/>
              </a:rPr>
              <a:t>one</a:t>
            </a:r>
            <a:r>
              <a:rPr sz="1100" spc="-45" dirty="0">
                <a:latin typeface="Georgia"/>
                <a:cs typeface="Georgia"/>
              </a:rPr>
              <a:t> </a:t>
            </a:r>
            <a:r>
              <a:rPr sz="1100" spc="-35" dirty="0">
                <a:latin typeface="Georgia"/>
                <a:cs typeface="Georgia"/>
              </a:rPr>
              <a:t>mode.</a:t>
            </a:r>
            <a:r>
              <a:rPr sz="1100" spc="-30" dirty="0">
                <a:latin typeface="Georgia"/>
                <a:cs typeface="Georgia"/>
              </a:rPr>
              <a:t> </a:t>
            </a:r>
            <a:r>
              <a:rPr sz="1100" spc="5" dirty="0">
                <a:latin typeface="Georgia"/>
                <a:cs typeface="Georgia"/>
              </a:rPr>
              <a:t>Data </a:t>
            </a:r>
            <a:r>
              <a:rPr sz="1100" spc="-30" dirty="0">
                <a:latin typeface="Georgia"/>
                <a:cs typeface="Georgia"/>
              </a:rPr>
              <a:t>sets</a:t>
            </a:r>
            <a:r>
              <a:rPr sz="1100" spc="-25" dirty="0">
                <a:latin typeface="Georgia"/>
                <a:cs typeface="Georgia"/>
              </a:rPr>
              <a:t> </a:t>
            </a:r>
            <a:r>
              <a:rPr sz="1100" spc="-15" dirty="0">
                <a:latin typeface="Georgia"/>
                <a:cs typeface="Georgia"/>
              </a:rPr>
              <a:t>with </a:t>
            </a:r>
            <a:r>
              <a:rPr sz="1100" spc="-40" dirty="0">
                <a:latin typeface="Georgia"/>
                <a:cs typeface="Georgia"/>
              </a:rPr>
              <a:t>one,</a:t>
            </a:r>
            <a:r>
              <a:rPr sz="1100" spc="-35" dirty="0">
                <a:latin typeface="Georgia"/>
                <a:cs typeface="Georgia"/>
              </a:rPr>
              <a:t> </a:t>
            </a:r>
            <a:r>
              <a:rPr sz="1100" spc="-25" dirty="0">
                <a:latin typeface="Georgia"/>
                <a:cs typeface="Georgia"/>
              </a:rPr>
              <a:t>two, </a:t>
            </a:r>
            <a:r>
              <a:rPr sz="1100" spc="-40" dirty="0">
                <a:latin typeface="Georgia"/>
                <a:cs typeface="Georgia"/>
              </a:rPr>
              <a:t>or</a:t>
            </a:r>
            <a:r>
              <a:rPr sz="1100" spc="-35" dirty="0">
                <a:latin typeface="Georgia"/>
                <a:cs typeface="Georgia"/>
              </a:rPr>
              <a:t> </a:t>
            </a:r>
            <a:r>
              <a:rPr sz="1100" spc="-30" dirty="0">
                <a:latin typeface="Georgia"/>
                <a:cs typeface="Georgia"/>
              </a:rPr>
              <a:t>three</a:t>
            </a:r>
            <a:r>
              <a:rPr sz="1100" spc="-25" dirty="0">
                <a:latin typeface="Georgia"/>
                <a:cs typeface="Georgia"/>
              </a:rPr>
              <a:t> </a:t>
            </a:r>
            <a:r>
              <a:rPr sz="1100" spc="-45" dirty="0">
                <a:latin typeface="Georgia"/>
                <a:cs typeface="Georgia"/>
              </a:rPr>
              <a:t>modes</a:t>
            </a:r>
            <a:r>
              <a:rPr sz="1100" spc="-40" dirty="0">
                <a:latin typeface="Georgia"/>
                <a:cs typeface="Georgia"/>
              </a:rPr>
              <a:t> </a:t>
            </a:r>
            <a:r>
              <a:rPr sz="1100" spc="-30" dirty="0">
                <a:latin typeface="Georgia"/>
                <a:cs typeface="Georgia"/>
              </a:rPr>
              <a:t>are </a:t>
            </a:r>
            <a:r>
              <a:rPr sz="1100" spc="-25" dirty="0">
                <a:latin typeface="Georgia"/>
                <a:cs typeface="Georgia"/>
              </a:rPr>
              <a:t> </a:t>
            </a:r>
            <a:r>
              <a:rPr sz="1100" spc="-20" dirty="0">
                <a:latin typeface="Georgia"/>
                <a:cs typeface="Georgia"/>
              </a:rPr>
              <a:t>respectively </a:t>
            </a:r>
            <a:r>
              <a:rPr sz="1100" spc="-25" dirty="0">
                <a:latin typeface="Georgia"/>
                <a:cs typeface="Georgia"/>
              </a:rPr>
              <a:t>called</a:t>
            </a:r>
            <a:r>
              <a:rPr sz="1100" spc="-20" dirty="0">
                <a:latin typeface="Georgia"/>
                <a:cs typeface="Georgia"/>
              </a:rPr>
              <a:t> </a:t>
            </a:r>
            <a:r>
              <a:rPr sz="1100" b="1" spc="-50" dirty="0">
                <a:latin typeface="Georgia"/>
                <a:cs typeface="Georgia"/>
              </a:rPr>
              <a:t>unimodal</a:t>
            </a:r>
            <a:r>
              <a:rPr sz="1100" spc="-50" dirty="0">
                <a:latin typeface="Georgia"/>
                <a:cs typeface="Georgia"/>
              </a:rPr>
              <a:t>,</a:t>
            </a:r>
            <a:r>
              <a:rPr sz="1100" spc="-45" dirty="0">
                <a:latin typeface="Georgia"/>
                <a:cs typeface="Georgia"/>
              </a:rPr>
              <a:t> </a:t>
            </a:r>
            <a:r>
              <a:rPr sz="1100" b="1" spc="-45" dirty="0">
                <a:latin typeface="Georgia"/>
                <a:cs typeface="Georgia"/>
              </a:rPr>
              <a:t>bimodal</a:t>
            </a:r>
            <a:r>
              <a:rPr sz="1100" spc="-45" dirty="0">
                <a:latin typeface="Georgia"/>
                <a:cs typeface="Georgia"/>
              </a:rPr>
              <a:t>,</a:t>
            </a:r>
            <a:r>
              <a:rPr sz="1100" spc="-40" dirty="0">
                <a:latin typeface="Georgia"/>
                <a:cs typeface="Georgia"/>
              </a:rPr>
              <a:t> </a:t>
            </a:r>
            <a:r>
              <a:rPr sz="1100" spc="-30" dirty="0">
                <a:latin typeface="Georgia"/>
                <a:cs typeface="Georgia"/>
              </a:rPr>
              <a:t>and</a:t>
            </a:r>
            <a:r>
              <a:rPr sz="1100" spc="-25" dirty="0">
                <a:latin typeface="Georgia"/>
                <a:cs typeface="Georgia"/>
              </a:rPr>
              <a:t> </a:t>
            </a:r>
            <a:r>
              <a:rPr sz="1100" b="1" spc="-35" dirty="0">
                <a:latin typeface="Georgia"/>
                <a:cs typeface="Georgia"/>
              </a:rPr>
              <a:t>trimodal</a:t>
            </a:r>
            <a:r>
              <a:rPr sz="1100" spc="-35" dirty="0">
                <a:latin typeface="Georgia"/>
                <a:cs typeface="Georgia"/>
              </a:rPr>
              <a:t>.</a:t>
            </a:r>
            <a:r>
              <a:rPr sz="1100" spc="-30" dirty="0">
                <a:latin typeface="Georgia"/>
                <a:cs typeface="Georgia"/>
              </a:rPr>
              <a:t> </a:t>
            </a:r>
            <a:r>
              <a:rPr sz="1100" spc="-45" dirty="0">
                <a:latin typeface="Georgia"/>
                <a:cs typeface="Georgia"/>
              </a:rPr>
              <a:t>In</a:t>
            </a:r>
            <a:r>
              <a:rPr sz="1100" spc="-40" dirty="0">
                <a:latin typeface="Georgia"/>
                <a:cs typeface="Georgia"/>
              </a:rPr>
              <a:t> </a:t>
            </a:r>
            <a:r>
              <a:rPr sz="1100" spc="-30" dirty="0">
                <a:latin typeface="Georgia"/>
                <a:cs typeface="Georgia"/>
              </a:rPr>
              <a:t>general,</a:t>
            </a:r>
            <a:r>
              <a:rPr sz="1100" spc="204" dirty="0">
                <a:latin typeface="Georgia"/>
                <a:cs typeface="Georgia"/>
              </a:rPr>
              <a:t> </a:t>
            </a:r>
            <a:r>
              <a:rPr sz="1100" spc="-15" dirty="0">
                <a:latin typeface="Georgia"/>
                <a:cs typeface="Georgia"/>
              </a:rPr>
              <a:t>a </a:t>
            </a:r>
            <a:r>
              <a:rPr sz="1100" spc="-5" dirty="0">
                <a:latin typeface="Georgia"/>
                <a:cs typeface="Georgia"/>
              </a:rPr>
              <a:t>data </a:t>
            </a:r>
            <a:r>
              <a:rPr sz="1100" spc="-20" dirty="0">
                <a:latin typeface="Georgia"/>
                <a:cs typeface="Georgia"/>
              </a:rPr>
              <a:t>set </a:t>
            </a:r>
            <a:r>
              <a:rPr sz="1100" spc="-15" dirty="0">
                <a:latin typeface="Georgia"/>
                <a:cs typeface="Georgia"/>
              </a:rPr>
              <a:t>with </a:t>
            </a:r>
            <a:r>
              <a:rPr sz="1100" spc="-254" dirty="0">
                <a:latin typeface="Georgia"/>
                <a:cs typeface="Georgia"/>
              </a:rPr>
              <a:t> </a:t>
            </a:r>
            <a:r>
              <a:rPr sz="1100" spc="-35" dirty="0">
                <a:latin typeface="Georgia"/>
                <a:cs typeface="Georgia"/>
              </a:rPr>
              <a:t>two</a:t>
            </a:r>
            <a:r>
              <a:rPr sz="1100" spc="90" dirty="0">
                <a:latin typeface="Georgia"/>
                <a:cs typeface="Georgia"/>
              </a:rPr>
              <a:t> </a:t>
            </a:r>
            <a:r>
              <a:rPr sz="1100" spc="-40" dirty="0">
                <a:latin typeface="Georgia"/>
                <a:cs typeface="Georgia"/>
              </a:rPr>
              <a:t>or</a:t>
            </a:r>
            <a:r>
              <a:rPr sz="1100" spc="95" dirty="0">
                <a:latin typeface="Georgia"/>
                <a:cs typeface="Georgia"/>
              </a:rPr>
              <a:t> </a:t>
            </a:r>
            <a:r>
              <a:rPr sz="1100" spc="-50" dirty="0">
                <a:latin typeface="Georgia"/>
                <a:cs typeface="Georgia"/>
              </a:rPr>
              <a:t>more</a:t>
            </a:r>
            <a:r>
              <a:rPr sz="1100" spc="95" dirty="0">
                <a:latin typeface="Georgia"/>
                <a:cs typeface="Georgia"/>
              </a:rPr>
              <a:t> </a:t>
            </a:r>
            <a:r>
              <a:rPr sz="1100" spc="-45" dirty="0">
                <a:latin typeface="Georgia"/>
                <a:cs typeface="Georgia"/>
              </a:rPr>
              <a:t>modes</a:t>
            </a:r>
            <a:r>
              <a:rPr sz="1100" spc="95" dirty="0">
                <a:latin typeface="Georgia"/>
                <a:cs typeface="Georgia"/>
              </a:rPr>
              <a:t> </a:t>
            </a:r>
            <a:r>
              <a:rPr sz="1100" spc="-35" dirty="0">
                <a:latin typeface="Georgia"/>
                <a:cs typeface="Georgia"/>
              </a:rPr>
              <a:t>is</a:t>
            </a:r>
            <a:r>
              <a:rPr sz="1100" spc="90" dirty="0">
                <a:latin typeface="Georgia"/>
                <a:cs typeface="Georgia"/>
              </a:rPr>
              <a:t> </a:t>
            </a:r>
            <a:r>
              <a:rPr sz="1100" b="1" spc="-45" dirty="0">
                <a:latin typeface="Georgia"/>
                <a:cs typeface="Georgia"/>
              </a:rPr>
              <a:t>multimodal</a:t>
            </a:r>
            <a:r>
              <a:rPr sz="1100" spc="-45" dirty="0">
                <a:latin typeface="Georgia"/>
                <a:cs typeface="Georgia"/>
              </a:rPr>
              <a:t>.</a:t>
            </a:r>
            <a:endParaRPr sz="1100">
              <a:latin typeface="Georgia"/>
              <a:cs typeface="Georgia"/>
            </a:endParaRPr>
          </a:p>
          <a:p>
            <a:pPr marL="12700" marR="1517015">
              <a:lnSpc>
                <a:spcPct val="131800"/>
              </a:lnSpc>
              <a:spcBef>
                <a:spcPts val="130"/>
              </a:spcBef>
            </a:pPr>
            <a:r>
              <a:rPr sz="1100" spc="-35" dirty="0">
                <a:latin typeface="Georgia"/>
                <a:cs typeface="Georgia"/>
              </a:rPr>
              <a:t>If</a:t>
            </a:r>
            <a:r>
              <a:rPr sz="1100" spc="95" dirty="0">
                <a:latin typeface="Georgia"/>
                <a:cs typeface="Georgia"/>
              </a:rPr>
              <a:t> </a:t>
            </a:r>
            <a:r>
              <a:rPr sz="1100" spc="-40" dirty="0">
                <a:latin typeface="Georgia"/>
                <a:cs typeface="Georgia"/>
              </a:rPr>
              <a:t>each</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30" dirty="0">
                <a:latin typeface="Georgia"/>
                <a:cs typeface="Georgia"/>
              </a:rPr>
              <a:t>value</a:t>
            </a:r>
            <a:r>
              <a:rPr sz="1100" spc="95" dirty="0">
                <a:latin typeface="Georgia"/>
                <a:cs typeface="Georgia"/>
              </a:rPr>
              <a:t> </a:t>
            </a:r>
            <a:r>
              <a:rPr sz="1100" spc="-30" dirty="0">
                <a:latin typeface="Georgia"/>
                <a:cs typeface="Georgia"/>
              </a:rPr>
              <a:t>occurs</a:t>
            </a:r>
            <a:r>
              <a:rPr sz="1100" spc="95" dirty="0">
                <a:latin typeface="Georgia"/>
                <a:cs typeface="Georgia"/>
              </a:rPr>
              <a:t> </a:t>
            </a:r>
            <a:r>
              <a:rPr sz="1100" spc="-25" dirty="0">
                <a:latin typeface="Georgia"/>
                <a:cs typeface="Georgia"/>
              </a:rPr>
              <a:t>only</a:t>
            </a:r>
            <a:r>
              <a:rPr sz="1100" spc="95" dirty="0">
                <a:latin typeface="Georgia"/>
                <a:cs typeface="Georgia"/>
              </a:rPr>
              <a:t> </a:t>
            </a:r>
            <a:r>
              <a:rPr sz="1100" spc="-35" dirty="0">
                <a:latin typeface="Georgia"/>
                <a:cs typeface="Georgia"/>
              </a:rPr>
              <a:t>once,</a:t>
            </a:r>
            <a:r>
              <a:rPr sz="1100" spc="95" dirty="0">
                <a:latin typeface="Georgia"/>
                <a:cs typeface="Georgia"/>
              </a:rPr>
              <a:t> </a:t>
            </a:r>
            <a:r>
              <a:rPr sz="1100" spc="-30" dirty="0">
                <a:latin typeface="Georgia"/>
                <a:cs typeface="Georgia"/>
              </a:rPr>
              <a:t>then</a:t>
            </a:r>
            <a:r>
              <a:rPr sz="1100" spc="95" dirty="0">
                <a:latin typeface="Georgia"/>
                <a:cs typeface="Georgia"/>
              </a:rPr>
              <a:t> </a:t>
            </a:r>
            <a:r>
              <a:rPr sz="1100" spc="-30" dirty="0">
                <a:latin typeface="Georgia"/>
                <a:cs typeface="Georgia"/>
              </a:rPr>
              <a:t>there</a:t>
            </a:r>
            <a:r>
              <a:rPr sz="1100" spc="100" dirty="0">
                <a:latin typeface="Georgia"/>
                <a:cs typeface="Georgia"/>
              </a:rPr>
              <a:t> </a:t>
            </a:r>
            <a:r>
              <a:rPr sz="1100" spc="-35" dirty="0">
                <a:latin typeface="Georgia"/>
                <a:cs typeface="Georgia"/>
              </a:rPr>
              <a:t>is</a:t>
            </a:r>
            <a:r>
              <a:rPr sz="1100" spc="95" dirty="0">
                <a:latin typeface="Georgia"/>
                <a:cs typeface="Georgia"/>
              </a:rPr>
              <a:t> </a:t>
            </a:r>
            <a:r>
              <a:rPr sz="1100" spc="-50" dirty="0">
                <a:latin typeface="Georgia"/>
                <a:cs typeface="Georgia"/>
              </a:rPr>
              <a:t>no</a:t>
            </a:r>
            <a:r>
              <a:rPr sz="1100" spc="95" dirty="0">
                <a:latin typeface="Georgia"/>
                <a:cs typeface="Georgia"/>
              </a:rPr>
              <a:t> </a:t>
            </a:r>
            <a:r>
              <a:rPr sz="1100" spc="-35" dirty="0">
                <a:latin typeface="Georgia"/>
                <a:cs typeface="Georgia"/>
              </a:rPr>
              <a:t>mode. </a:t>
            </a:r>
            <a:r>
              <a:rPr sz="1100" spc="-250" dirty="0">
                <a:latin typeface="Georgia"/>
                <a:cs typeface="Georgia"/>
              </a:rPr>
              <a:t> </a:t>
            </a:r>
            <a:r>
              <a:rPr sz="1100" spc="-25" dirty="0">
                <a:latin typeface="Georgia"/>
                <a:cs typeface="Georgia"/>
              </a:rPr>
              <a:t>Examples:</a:t>
            </a:r>
            <a:endParaRPr sz="1100">
              <a:latin typeface="Georgia"/>
              <a:cs typeface="Georgia"/>
            </a:endParaRPr>
          </a:p>
          <a:p>
            <a:pPr marL="289560">
              <a:lnSpc>
                <a:spcPts val="1110"/>
              </a:lnSpc>
              <a:spcBef>
                <a:spcPts val="280"/>
              </a:spcBef>
            </a:pPr>
            <a:r>
              <a:rPr sz="1000" spc="-20" dirty="0">
                <a:latin typeface="Georgia"/>
                <a:cs typeface="Georgia"/>
              </a:rPr>
              <a:t>Messi’s</a:t>
            </a:r>
            <a:r>
              <a:rPr sz="1000" spc="95" dirty="0">
                <a:latin typeface="Georgia"/>
                <a:cs typeface="Georgia"/>
              </a:rPr>
              <a:t> </a:t>
            </a:r>
            <a:r>
              <a:rPr sz="1000" spc="-30" dirty="0">
                <a:latin typeface="Georgia"/>
                <a:cs typeface="Georgia"/>
              </a:rPr>
              <a:t>goals</a:t>
            </a:r>
            <a:r>
              <a:rPr sz="1000" spc="95" dirty="0">
                <a:latin typeface="Georgia"/>
                <a:cs typeface="Georgia"/>
              </a:rPr>
              <a:t> </a:t>
            </a:r>
            <a:r>
              <a:rPr sz="1000" spc="-30" dirty="0">
                <a:latin typeface="Georgia"/>
                <a:cs typeface="Georgia"/>
              </a:rPr>
              <a:t>for</a:t>
            </a:r>
            <a:r>
              <a:rPr sz="1000" spc="95" dirty="0">
                <a:latin typeface="Georgia"/>
                <a:cs typeface="Georgia"/>
              </a:rPr>
              <a:t> </a:t>
            </a:r>
            <a:r>
              <a:rPr sz="1000" spc="-15" dirty="0">
                <a:latin typeface="Georgia"/>
                <a:cs typeface="Georgia"/>
              </a:rPr>
              <a:t>Barcelona</a:t>
            </a:r>
            <a:r>
              <a:rPr sz="1000" spc="95" dirty="0">
                <a:latin typeface="Georgia"/>
                <a:cs typeface="Georgia"/>
              </a:rPr>
              <a:t> </a:t>
            </a:r>
            <a:r>
              <a:rPr sz="1000" spc="-35" dirty="0">
                <a:latin typeface="Georgia"/>
                <a:cs typeface="Georgia"/>
              </a:rPr>
              <a:t>from</a:t>
            </a:r>
            <a:r>
              <a:rPr sz="1000" spc="95" dirty="0">
                <a:latin typeface="Georgia"/>
                <a:cs typeface="Georgia"/>
              </a:rPr>
              <a:t> </a:t>
            </a:r>
            <a:r>
              <a:rPr sz="1000" spc="-100" dirty="0">
                <a:latin typeface="Georgia"/>
                <a:cs typeface="Georgia"/>
              </a:rPr>
              <a:t>2004–2005</a:t>
            </a:r>
            <a:r>
              <a:rPr sz="1000" spc="-40" dirty="0">
                <a:latin typeface="Georgia"/>
                <a:cs typeface="Georgia"/>
              </a:rPr>
              <a:t> </a:t>
            </a:r>
            <a:r>
              <a:rPr sz="1000" spc="-5" dirty="0">
                <a:latin typeface="Georgia"/>
                <a:cs typeface="Georgia"/>
              </a:rPr>
              <a:t>to</a:t>
            </a:r>
            <a:r>
              <a:rPr sz="1000" spc="95" dirty="0">
                <a:latin typeface="Georgia"/>
                <a:cs typeface="Georgia"/>
              </a:rPr>
              <a:t> </a:t>
            </a:r>
            <a:r>
              <a:rPr sz="1000" spc="-80" dirty="0">
                <a:latin typeface="Georgia"/>
                <a:cs typeface="Georgia"/>
              </a:rPr>
              <a:t>2020–2021:</a:t>
            </a:r>
            <a:endParaRPr sz="1000">
              <a:latin typeface="Georgia"/>
              <a:cs typeface="Georgia"/>
            </a:endParaRPr>
          </a:p>
          <a:p>
            <a:pPr marL="289560">
              <a:lnSpc>
                <a:spcPts val="1110"/>
              </a:lnSpc>
            </a:pPr>
            <a:r>
              <a:rPr sz="1000" spc="60" dirty="0">
                <a:latin typeface="Lucida Sans Unicode"/>
                <a:cs typeface="Lucida Sans Unicode"/>
              </a:rPr>
              <a:t>{</a:t>
            </a:r>
            <a:r>
              <a:rPr sz="1000" spc="60" dirty="0">
                <a:solidFill>
                  <a:srgbClr val="0000FF"/>
                </a:solidFill>
                <a:latin typeface="Calibri"/>
                <a:cs typeface="Calibri"/>
              </a:rPr>
              <a:t>1</a:t>
            </a:r>
            <a:r>
              <a:rPr sz="1000" i="1" spc="60" dirty="0">
                <a:latin typeface="Calibri"/>
                <a:cs typeface="Calibri"/>
              </a:rPr>
              <a:t>,</a:t>
            </a:r>
            <a:r>
              <a:rPr sz="1000" i="1" spc="-60" dirty="0">
                <a:latin typeface="Calibri"/>
                <a:cs typeface="Calibri"/>
              </a:rPr>
              <a:t> </a:t>
            </a:r>
            <a:r>
              <a:rPr sz="1000" spc="5" dirty="0">
                <a:solidFill>
                  <a:srgbClr val="0000FF"/>
                </a:solidFill>
                <a:latin typeface="Calibri"/>
                <a:cs typeface="Calibri"/>
              </a:rPr>
              <a:t>8</a:t>
            </a:r>
            <a:r>
              <a:rPr sz="1000" i="1" spc="5" dirty="0">
                <a:latin typeface="Calibri"/>
                <a:cs typeface="Calibri"/>
              </a:rPr>
              <a:t>,</a:t>
            </a:r>
            <a:r>
              <a:rPr sz="1000" i="1" spc="-55" dirty="0">
                <a:latin typeface="Calibri"/>
                <a:cs typeface="Calibri"/>
              </a:rPr>
              <a:t> </a:t>
            </a:r>
            <a:r>
              <a:rPr sz="1000" dirty="0">
                <a:solidFill>
                  <a:srgbClr val="0000FF"/>
                </a:solidFill>
                <a:latin typeface="Calibri"/>
                <a:cs typeface="Calibri"/>
              </a:rPr>
              <a:t>17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16</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38</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47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53</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73</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60</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58</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54</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45</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51</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31</a:t>
            </a:r>
            <a:r>
              <a:rPr sz="1000" i="1" dirty="0">
                <a:latin typeface="Calibri"/>
                <a:cs typeface="Calibri"/>
              </a:rPr>
              <a:t>,</a:t>
            </a:r>
            <a:r>
              <a:rPr sz="1000" i="1" spc="-55" dirty="0">
                <a:latin typeface="Calibri"/>
                <a:cs typeface="Calibri"/>
              </a:rPr>
              <a:t> </a:t>
            </a:r>
            <a:r>
              <a:rPr sz="1000" spc="40" dirty="0">
                <a:solidFill>
                  <a:srgbClr val="0000FF"/>
                </a:solidFill>
                <a:latin typeface="Calibri"/>
                <a:cs typeface="Calibri"/>
              </a:rPr>
              <a:t>38</a:t>
            </a:r>
            <a:r>
              <a:rPr sz="1000" spc="40" dirty="0">
                <a:latin typeface="Lucida Sans Unicode"/>
                <a:cs typeface="Lucida Sans Unicode"/>
              </a:rPr>
              <a:t>}</a:t>
            </a:r>
            <a:r>
              <a:rPr sz="1000" spc="40" dirty="0">
                <a:latin typeface="Georgia"/>
                <a:cs typeface="Georgia"/>
              </a:rPr>
              <a:t>.</a:t>
            </a:r>
            <a:r>
              <a:rPr sz="1000" spc="204" dirty="0">
                <a:latin typeface="Georgia"/>
                <a:cs typeface="Georgia"/>
              </a:rPr>
              <a:t> </a:t>
            </a:r>
            <a:r>
              <a:rPr sz="1000" b="1" spc="30" dirty="0">
                <a:latin typeface="Cambria"/>
                <a:cs typeface="Cambria"/>
              </a:rPr>
              <a:t>mode</a:t>
            </a:r>
            <a:r>
              <a:rPr sz="1000" b="1" spc="114" dirty="0">
                <a:latin typeface="Cambria"/>
                <a:cs typeface="Cambria"/>
              </a:rPr>
              <a:t> </a:t>
            </a:r>
            <a:r>
              <a:rPr sz="1000" spc="130" dirty="0">
                <a:latin typeface="Georgia"/>
                <a:cs typeface="Georgia"/>
              </a:rPr>
              <a:t>=</a:t>
            </a:r>
            <a:r>
              <a:rPr sz="1000" spc="95" dirty="0">
                <a:latin typeface="Georgia"/>
                <a:cs typeface="Georgia"/>
              </a:rPr>
              <a:t> </a:t>
            </a:r>
            <a:r>
              <a:rPr sz="1000" spc="-80" dirty="0">
                <a:solidFill>
                  <a:srgbClr val="FF0000"/>
                </a:solidFill>
                <a:latin typeface="Georgia"/>
                <a:cs typeface="Georgia"/>
              </a:rPr>
              <a:t>38</a:t>
            </a:r>
            <a:r>
              <a:rPr sz="1000" spc="-60" dirty="0">
                <a:solidFill>
                  <a:srgbClr val="FF0000"/>
                </a:solidFill>
                <a:latin typeface="Georgia"/>
                <a:cs typeface="Georgia"/>
              </a:rPr>
              <a:t> </a:t>
            </a:r>
            <a:r>
              <a:rPr sz="1000" spc="-35" dirty="0">
                <a:latin typeface="Georgia"/>
                <a:cs typeface="Georgia"/>
              </a:rPr>
              <a:t>or</a:t>
            </a:r>
            <a:r>
              <a:rPr sz="1000" spc="95" dirty="0">
                <a:latin typeface="Georgia"/>
                <a:cs typeface="Georgia"/>
              </a:rPr>
              <a:t> </a:t>
            </a:r>
            <a:r>
              <a:rPr sz="1000" spc="-5" dirty="0">
                <a:solidFill>
                  <a:srgbClr val="FF0000"/>
                </a:solidFill>
                <a:latin typeface="Georgia"/>
                <a:cs typeface="Georgia"/>
              </a:rPr>
              <a:t>41</a:t>
            </a:r>
            <a:r>
              <a:rPr sz="1000" spc="100" dirty="0">
                <a:solidFill>
                  <a:srgbClr val="FF0000"/>
                </a:solidFill>
                <a:latin typeface="Georgia"/>
                <a:cs typeface="Georgia"/>
              </a:rPr>
              <a:t> </a:t>
            </a:r>
            <a:r>
              <a:rPr sz="1000" spc="-15" dirty="0">
                <a:latin typeface="Georgia"/>
                <a:cs typeface="Georgia"/>
              </a:rPr>
              <a:t>(bimodal).</a:t>
            </a:r>
            <a:endParaRPr sz="1000">
              <a:latin typeface="Georgia"/>
              <a:cs typeface="Georgia"/>
            </a:endParaRPr>
          </a:p>
          <a:p>
            <a:pPr marL="289560">
              <a:lnSpc>
                <a:spcPts val="1110"/>
              </a:lnSpc>
              <a:spcBef>
                <a:spcPts val="100"/>
              </a:spcBef>
            </a:pPr>
            <a:r>
              <a:rPr sz="1000" spc="-5" dirty="0">
                <a:latin typeface="Georgia"/>
                <a:cs typeface="Georgia"/>
              </a:rPr>
              <a:t>Salary</a:t>
            </a:r>
            <a:r>
              <a:rPr sz="1000" spc="85" dirty="0">
                <a:latin typeface="Georgia"/>
                <a:cs typeface="Georgia"/>
              </a:rPr>
              <a:t> </a:t>
            </a:r>
            <a:r>
              <a:rPr sz="1000" spc="-20" dirty="0">
                <a:latin typeface="Georgia"/>
                <a:cs typeface="Georgia"/>
              </a:rPr>
              <a:t>(in</a:t>
            </a:r>
            <a:r>
              <a:rPr sz="1000" spc="85" dirty="0">
                <a:latin typeface="Georgia"/>
                <a:cs typeface="Georgia"/>
              </a:rPr>
              <a:t> </a:t>
            </a:r>
            <a:r>
              <a:rPr sz="1000" spc="-40" dirty="0">
                <a:latin typeface="Georgia"/>
                <a:cs typeface="Georgia"/>
              </a:rPr>
              <a:t>$k)</a:t>
            </a:r>
            <a:r>
              <a:rPr sz="1000" spc="90" dirty="0">
                <a:latin typeface="Georgia"/>
                <a:cs typeface="Georgia"/>
              </a:rPr>
              <a:t> </a:t>
            </a:r>
            <a:r>
              <a:rPr sz="1000" spc="-35" dirty="0">
                <a:latin typeface="Georgia"/>
                <a:cs typeface="Georgia"/>
              </a:rPr>
              <a:t>of</a:t>
            </a:r>
            <a:r>
              <a:rPr sz="1000" spc="85" dirty="0">
                <a:latin typeface="Georgia"/>
                <a:cs typeface="Georgia"/>
              </a:rPr>
              <a:t> </a:t>
            </a:r>
            <a:r>
              <a:rPr sz="1000" dirty="0">
                <a:latin typeface="Georgia"/>
                <a:cs typeface="Georgia"/>
              </a:rPr>
              <a:t>12</a:t>
            </a:r>
            <a:r>
              <a:rPr sz="1000" spc="85" dirty="0">
                <a:latin typeface="Georgia"/>
                <a:cs typeface="Georgia"/>
              </a:rPr>
              <a:t> </a:t>
            </a:r>
            <a:r>
              <a:rPr sz="1000" spc="-35" dirty="0">
                <a:latin typeface="Georgia"/>
                <a:cs typeface="Georgia"/>
              </a:rPr>
              <a:t>employees</a:t>
            </a:r>
            <a:r>
              <a:rPr sz="1000" spc="90" dirty="0">
                <a:latin typeface="Georgia"/>
                <a:cs typeface="Georgia"/>
              </a:rPr>
              <a:t> </a:t>
            </a:r>
            <a:r>
              <a:rPr sz="1000" spc="-30" dirty="0">
                <a:latin typeface="Georgia"/>
                <a:cs typeface="Georgia"/>
              </a:rPr>
              <a:t>in</a:t>
            </a:r>
            <a:r>
              <a:rPr sz="1000" spc="85" dirty="0">
                <a:latin typeface="Georgia"/>
                <a:cs typeface="Georgia"/>
              </a:rPr>
              <a:t> </a:t>
            </a:r>
            <a:r>
              <a:rPr sz="1000" spc="-10" dirty="0">
                <a:latin typeface="Georgia"/>
                <a:cs typeface="Georgia"/>
              </a:rPr>
              <a:t>a</a:t>
            </a:r>
            <a:r>
              <a:rPr sz="1000" spc="85" dirty="0">
                <a:latin typeface="Georgia"/>
                <a:cs typeface="Georgia"/>
              </a:rPr>
              <a:t> </a:t>
            </a:r>
            <a:r>
              <a:rPr sz="1000" spc="-30" dirty="0">
                <a:latin typeface="Georgia"/>
                <a:cs typeface="Georgia"/>
              </a:rPr>
              <a:t>company:</a:t>
            </a:r>
            <a:endParaRPr sz="1000">
              <a:latin typeface="Georgia"/>
              <a:cs typeface="Georgia"/>
            </a:endParaRPr>
          </a:p>
          <a:p>
            <a:pPr marL="289560">
              <a:lnSpc>
                <a:spcPts val="1110"/>
              </a:lnSpc>
            </a:pPr>
            <a:r>
              <a:rPr sz="1000" spc="40" dirty="0">
                <a:latin typeface="Lucida Sans Unicode"/>
                <a:cs typeface="Lucida Sans Unicode"/>
              </a:rPr>
              <a:t>{</a:t>
            </a:r>
            <a:r>
              <a:rPr sz="1000" spc="40" dirty="0">
                <a:solidFill>
                  <a:srgbClr val="0000FF"/>
                </a:solidFill>
                <a:latin typeface="Calibri"/>
                <a:cs typeface="Calibri"/>
              </a:rPr>
              <a:t>30</a:t>
            </a:r>
            <a:r>
              <a:rPr sz="1000" i="1" spc="40" dirty="0">
                <a:latin typeface="Calibri"/>
                <a:cs typeface="Calibri"/>
              </a:rPr>
              <a:t>,</a:t>
            </a:r>
            <a:r>
              <a:rPr sz="1000" i="1" spc="-60" dirty="0">
                <a:latin typeface="Calibri"/>
                <a:cs typeface="Calibri"/>
              </a:rPr>
              <a:t> </a:t>
            </a:r>
            <a:r>
              <a:rPr sz="1000" dirty="0">
                <a:solidFill>
                  <a:srgbClr val="0000FF"/>
                </a:solidFill>
                <a:latin typeface="Calibri"/>
                <a:cs typeface="Calibri"/>
              </a:rPr>
              <a:t>36</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50</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52</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52</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56</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60</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62</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70</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110</a:t>
            </a:r>
            <a:r>
              <a:rPr sz="1000" i="1" dirty="0">
                <a:latin typeface="Calibri"/>
                <a:cs typeface="Calibri"/>
              </a:rPr>
              <a:t>,</a:t>
            </a:r>
            <a:r>
              <a:rPr sz="1000" i="1" spc="-60" dirty="0">
                <a:latin typeface="Calibri"/>
                <a:cs typeface="Calibri"/>
              </a:rPr>
              <a:t> </a:t>
            </a:r>
            <a:r>
              <a:rPr sz="1000" spc="30" dirty="0">
                <a:solidFill>
                  <a:srgbClr val="0000FF"/>
                </a:solidFill>
                <a:latin typeface="Calibri"/>
                <a:cs typeface="Calibri"/>
              </a:rPr>
              <a:t>215</a:t>
            </a:r>
            <a:r>
              <a:rPr sz="1000" spc="30" dirty="0">
                <a:latin typeface="Lucida Sans Unicode"/>
                <a:cs typeface="Lucida Sans Unicode"/>
              </a:rPr>
              <a:t>}</a:t>
            </a:r>
            <a:r>
              <a:rPr sz="1000" spc="30" dirty="0">
                <a:latin typeface="Georgia"/>
                <a:cs typeface="Georgia"/>
              </a:rPr>
              <a:t>.</a:t>
            </a:r>
            <a:r>
              <a:rPr sz="1000" spc="195" dirty="0">
                <a:latin typeface="Georgia"/>
                <a:cs typeface="Georgia"/>
              </a:rPr>
              <a:t> </a:t>
            </a:r>
            <a:r>
              <a:rPr sz="1000" b="1" spc="30" dirty="0">
                <a:latin typeface="Cambria"/>
                <a:cs typeface="Cambria"/>
              </a:rPr>
              <a:t>mode</a:t>
            </a:r>
            <a:r>
              <a:rPr sz="1000" b="1" spc="110" dirty="0">
                <a:latin typeface="Cambria"/>
                <a:cs typeface="Cambria"/>
              </a:rPr>
              <a:t> </a:t>
            </a:r>
            <a:r>
              <a:rPr sz="1000" spc="130" dirty="0">
                <a:latin typeface="Georgia"/>
                <a:cs typeface="Georgia"/>
              </a:rPr>
              <a:t>=</a:t>
            </a:r>
            <a:r>
              <a:rPr sz="1000" spc="90" dirty="0">
                <a:latin typeface="Georgia"/>
                <a:cs typeface="Georgia"/>
              </a:rPr>
              <a:t> </a:t>
            </a:r>
            <a:r>
              <a:rPr sz="1000" spc="-35" dirty="0">
                <a:solidFill>
                  <a:srgbClr val="FF0000"/>
                </a:solidFill>
                <a:latin typeface="Georgia"/>
                <a:cs typeface="Georgia"/>
              </a:rPr>
              <a:t>52</a:t>
            </a:r>
            <a:r>
              <a:rPr sz="1000" spc="-35" dirty="0">
                <a:latin typeface="Georgia"/>
                <a:cs typeface="Georgia"/>
              </a:rPr>
              <a:t>.</a:t>
            </a:r>
            <a:endParaRPr sz="1000">
              <a:latin typeface="Georgia"/>
              <a:cs typeface="Georgia"/>
            </a:endParaRPr>
          </a:p>
          <a:p>
            <a:pPr marL="289560">
              <a:lnSpc>
                <a:spcPts val="1110"/>
              </a:lnSpc>
              <a:spcBef>
                <a:spcPts val="100"/>
              </a:spcBef>
            </a:pPr>
            <a:r>
              <a:rPr sz="1000" spc="-20" dirty="0">
                <a:latin typeface="Georgia"/>
                <a:cs typeface="Georgia"/>
              </a:rPr>
              <a:t>Marks</a:t>
            </a:r>
            <a:r>
              <a:rPr sz="1000" spc="90" dirty="0">
                <a:latin typeface="Georgia"/>
                <a:cs typeface="Georgia"/>
              </a:rPr>
              <a:t> </a:t>
            </a:r>
            <a:r>
              <a:rPr sz="1000" spc="-35" dirty="0">
                <a:latin typeface="Georgia"/>
                <a:cs typeface="Georgia"/>
              </a:rPr>
              <a:t>of</a:t>
            </a:r>
            <a:r>
              <a:rPr sz="1000" spc="90" dirty="0">
                <a:latin typeface="Georgia"/>
                <a:cs typeface="Georgia"/>
              </a:rPr>
              <a:t> </a:t>
            </a:r>
            <a:r>
              <a:rPr sz="1000" spc="-10" dirty="0">
                <a:latin typeface="Georgia"/>
                <a:cs typeface="Georgia"/>
              </a:rPr>
              <a:t>a</a:t>
            </a:r>
            <a:r>
              <a:rPr sz="1000" spc="90" dirty="0">
                <a:latin typeface="Georgia"/>
                <a:cs typeface="Georgia"/>
              </a:rPr>
              <a:t> </a:t>
            </a:r>
            <a:r>
              <a:rPr sz="1000" spc="-20" dirty="0">
                <a:latin typeface="Georgia"/>
                <a:cs typeface="Georgia"/>
              </a:rPr>
              <a:t>student</a:t>
            </a:r>
            <a:r>
              <a:rPr sz="1000" spc="95" dirty="0">
                <a:latin typeface="Georgia"/>
                <a:cs typeface="Georgia"/>
              </a:rPr>
              <a:t> </a:t>
            </a:r>
            <a:r>
              <a:rPr sz="1000" spc="-30" dirty="0">
                <a:latin typeface="Georgia"/>
                <a:cs typeface="Georgia"/>
              </a:rPr>
              <a:t>for</a:t>
            </a:r>
            <a:r>
              <a:rPr sz="1000" spc="90" dirty="0">
                <a:latin typeface="Georgia"/>
                <a:cs typeface="Georgia"/>
              </a:rPr>
              <a:t> </a:t>
            </a:r>
            <a:r>
              <a:rPr sz="1000" spc="-15" dirty="0">
                <a:latin typeface="Georgia"/>
                <a:cs typeface="Georgia"/>
              </a:rPr>
              <a:t>the</a:t>
            </a:r>
            <a:r>
              <a:rPr sz="1000" spc="90" dirty="0">
                <a:latin typeface="Georgia"/>
                <a:cs typeface="Georgia"/>
              </a:rPr>
              <a:t> </a:t>
            </a:r>
            <a:r>
              <a:rPr sz="1000" spc="-10" dirty="0">
                <a:latin typeface="Georgia"/>
                <a:cs typeface="Georgia"/>
              </a:rPr>
              <a:t>last</a:t>
            </a:r>
            <a:r>
              <a:rPr sz="1000" spc="90" dirty="0">
                <a:latin typeface="Georgia"/>
                <a:cs typeface="Georgia"/>
              </a:rPr>
              <a:t> </a:t>
            </a:r>
            <a:r>
              <a:rPr sz="1000" spc="15" dirty="0">
                <a:latin typeface="Georgia"/>
                <a:cs typeface="Georgia"/>
              </a:rPr>
              <a:t>15</a:t>
            </a:r>
            <a:r>
              <a:rPr sz="1000" spc="95" dirty="0">
                <a:latin typeface="Georgia"/>
                <a:cs typeface="Georgia"/>
              </a:rPr>
              <a:t> </a:t>
            </a:r>
            <a:r>
              <a:rPr sz="1000" spc="-35" dirty="0">
                <a:latin typeface="Georgia"/>
                <a:cs typeface="Georgia"/>
              </a:rPr>
              <a:t>courses:</a:t>
            </a:r>
            <a:endParaRPr sz="1000">
              <a:latin typeface="Georgia"/>
              <a:cs typeface="Georgia"/>
            </a:endParaRPr>
          </a:p>
          <a:p>
            <a:pPr marL="289560">
              <a:lnSpc>
                <a:spcPts val="1110"/>
              </a:lnSpc>
            </a:pPr>
            <a:r>
              <a:rPr sz="1000" spc="120" dirty="0">
                <a:latin typeface="Lucida Sans Unicode"/>
                <a:cs typeface="Lucida Sans Unicode"/>
              </a:rPr>
              <a:t>{</a:t>
            </a:r>
            <a:r>
              <a:rPr sz="1000" i="1" spc="120" dirty="0">
                <a:solidFill>
                  <a:srgbClr val="0000FF"/>
                </a:solidFill>
                <a:latin typeface="Calibri"/>
                <a:cs typeface="Calibri"/>
              </a:rPr>
              <a:t>A</a:t>
            </a:r>
            <a:r>
              <a:rPr sz="1000" i="1" spc="120" dirty="0">
                <a:latin typeface="Calibri"/>
                <a:cs typeface="Calibri"/>
              </a:rPr>
              <a:t>,</a:t>
            </a:r>
            <a:r>
              <a:rPr sz="1000" i="1" spc="-60" dirty="0">
                <a:latin typeface="Calibri"/>
                <a:cs typeface="Calibri"/>
              </a:rPr>
              <a:t> </a:t>
            </a:r>
            <a:r>
              <a:rPr sz="1000" i="1" spc="155" dirty="0">
                <a:solidFill>
                  <a:srgbClr val="0000FF"/>
                </a:solidFill>
                <a:latin typeface="Calibri"/>
                <a:cs typeface="Calibri"/>
              </a:rPr>
              <a:t>A</a:t>
            </a:r>
            <a:r>
              <a:rPr sz="1000" spc="155" dirty="0">
                <a:solidFill>
                  <a:srgbClr val="0000FF"/>
                </a:solidFill>
                <a:latin typeface="Calibri"/>
                <a:cs typeface="Calibri"/>
              </a:rPr>
              <a:t>+</a:t>
            </a:r>
            <a:r>
              <a:rPr sz="1000" i="1" spc="155" dirty="0">
                <a:latin typeface="Calibri"/>
                <a:cs typeface="Calibri"/>
              </a:rPr>
              <a:t>,</a:t>
            </a:r>
            <a:r>
              <a:rPr sz="1000" i="1" spc="-60" dirty="0">
                <a:latin typeface="Calibri"/>
                <a:cs typeface="Calibri"/>
              </a:rPr>
              <a:t> </a:t>
            </a:r>
            <a:r>
              <a:rPr sz="1000" i="1" spc="140" dirty="0">
                <a:solidFill>
                  <a:srgbClr val="0000FF"/>
                </a:solidFill>
                <a:latin typeface="Calibri"/>
                <a:cs typeface="Calibri"/>
              </a:rPr>
              <a:t>B</a:t>
            </a:r>
            <a:r>
              <a:rPr sz="1000" i="1" spc="140" dirty="0">
                <a:latin typeface="Calibri"/>
                <a:cs typeface="Calibri"/>
              </a:rPr>
              <a:t>,</a:t>
            </a:r>
            <a:r>
              <a:rPr sz="1000" i="1" spc="-60" dirty="0">
                <a:latin typeface="Calibri"/>
                <a:cs typeface="Calibri"/>
              </a:rPr>
              <a:t> </a:t>
            </a:r>
            <a:r>
              <a:rPr sz="1000" i="1" spc="140" dirty="0">
                <a:solidFill>
                  <a:srgbClr val="0000FF"/>
                </a:solidFill>
                <a:latin typeface="Calibri"/>
                <a:cs typeface="Calibri"/>
              </a:rPr>
              <a:t>B</a:t>
            </a:r>
            <a:r>
              <a:rPr sz="1000" i="1" spc="140" dirty="0">
                <a:latin typeface="Calibri"/>
                <a:cs typeface="Calibri"/>
              </a:rPr>
              <a:t>,</a:t>
            </a:r>
            <a:r>
              <a:rPr sz="1000" i="1" spc="-60" dirty="0">
                <a:latin typeface="Calibri"/>
                <a:cs typeface="Calibri"/>
              </a:rPr>
              <a:t> </a:t>
            </a:r>
            <a:r>
              <a:rPr sz="1000" i="1" spc="95" dirty="0">
                <a:solidFill>
                  <a:srgbClr val="0000FF"/>
                </a:solidFill>
                <a:latin typeface="Calibri"/>
                <a:cs typeface="Calibri"/>
              </a:rPr>
              <a:t>A</a:t>
            </a:r>
            <a:r>
              <a:rPr sz="1000" i="1" spc="95" dirty="0">
                <a:latin typeface="Calibri"/>
                <a:cs typeface="Calibri"/>
              </a:rPr>
              <a:t>,</a:t>
            </a:r>
            <a:r>
              <a:rPr sz="1000" i="1" spc="-60" dirty="0">
                <a:latin typeface="Calibri"/>
                <a:cs typeface="Calibri"/>
              </a:rPr>
              <a:t> </a:t>
            </a:r>
            <a:r>
              <a:rPr sz="1000" i="1" spc="185" dirty="0">
                <a:solidFill>
                  <a:srgbClr val="0000FF"/>
                </a:solidFill>
                <a:latin typeface="Calibri"/>
                <a:cs typeface="Calibri"/>
              </a:rPr>
              <a:t>B</a:t>
            </a:r>
            <a:r>
              <a:rPr sz="1000" spc="185" dirty="0">
                <a:solidFill>
                  <a:srgbClr val="0000FF"/>
                </a:solidFill>
                <a:latin typeface="Calibri"/>
                <a:cs typeface="Calibri"/>
              </a:rPr>
              <a:t>+</a:t>
            </a:r>
            <a:r>
              <a:rPr sz="1000" i="1" spc="185" dirty="0">
                <a:latin typeface="Calibri"/>
                <a:cs typeface="Calibri"/>
              </a:rPr>
              <a:t>,</a:t>
            </a:r>
            <a:r>
              <a:rPr sz="1000" i="1" spc="-60" dirty="0">
                <a:latin typeface="Calibri"/>
                <a:cs typeface="Calibri"/>
              </a:rPr>
              <a:t> </a:t>
            </a:r>
            <a:r>
              <a:rPr sz="1000" i="1" spc="155" dirty="0">
                <a:solidFill>
                  <a:srgbClr val="0000FF"/>
                </a:solidFill>
                <a:latin typeface="Calibri"/>
                <a:cs typeface="Calibri"/>
              </a:rPr>
              <a:t>A</a:t>
            </a:r>
            <a:r>
              <a:rPr sz="1000" spc="155" dirty="0">
                <a:solidFill>
                  <a:srgbClr val="0000FF"/>
                </a:solidFill>
                <a:latin typeface="Calibri"/>
                <a:cs typeface="Calibri"/>
              </a:rPr>
              <a:t>+</a:t>
            </a:r>
            <a:r>
              <a:rPr sz="1000" i="1" spc="155" dirty="0">
                <a:latin typeface="Calibri"/>
                <a:cs typeface="Calibri"/>
              </a:rPr>
              <a:t>,</a:t>
            </a:r>
            <a:r>
              <a:rPr sz="1000" i="1" spc="-60" dirty="0">
                <a:latin typeface="Calibri"/>
                <a:cs typeface="Calibri"/>
              </a:rPr>
              <a:t> </a:t>
            </a:r>
            <a:r>
              <a:rPr sz="1000" i="1" spc="95" dirty="0">
                <a:solidFill>
                  <a:srgbClr val="0000FF"/>
                </a:solidFill>
                <a:latin typeface="Calibri"/>
                <a:cs typeface="Calibri"/>
              </a:rPr>
              <a:t>A</a:t>
            </a:r>
            <a:r>
              <a:rPr sz="1000" i="1" spc="95" dirty="0">
                <a:latin typeface="Calibri"/>
                <a:cs typeface="Calibri"/>
              </a:rPr>
              <a:t>,</a:t>
            </a:r>
            <a:r>
              <a:rPr sz="1000" i="1" spc="-60" dirty="0">
                <a:latin typeface="Calibri"/>
                <a:cs typeface="Calibri"/>
              </a:rPr>
              <a:t> </a:t>
            </a:r>
            <a:r>
              <a:rPr sz="1000" i="1" spc="140" dirty="0">
                <a:solidFill>
                  <a:srgbClr val="0000FF"/>
                </a:solidFill>
                <a:latin typeface="Calibri"/>
                <a:cs typeface="Calibri"/>
              </a:rPr>
              <a:t>B</a:t>
            </a:r>
            <a:r>
              <a:rPr sz="1000" i="1" spc="140" dirty="0">
                <a:latin typeface="Calibri"/>
                <a:cs typeface="Calibri"/>
              </a:rPr>
              <a:t>,</a:t>
            </a:r>
            <a:r>
              <a:rPr sz="1000" i="1" spc="-60" dirty="0">
                <a:latin typeface="Calibri"/>
                <a:cs typeface="Calibri"/>
              </a:rPr>
              <a:t> </a:t>
            </a:r>
            <a:r>
              <a:rPr sz="1000" i="1" spc="140" dirty="0">
                <a:solidFill>
                  <a:srgbClr val="0000FF"/>
                </a:solidFill>
                <a:latin typeface="Calibri"/>
                <a:cs typeface="Calibri"/>
              </a:rPr>
              <a:t>C</a:t>
            </a:r>
            <a:r>
              <a:rPr sz="1000" i="1" spc="140" dirty="0">
                <a:latin typeface="Calibri"/>
                <a:cs typeface="Calibri"/>
              </a:rPr>
              <a:t>,</a:t>
            </a:r>
            <a:r>
              <a:rPr sz="1000" i="1" spc="-60" dirty="0">
                <a:latin typeface="Calibri"/>
                <a:cs typeface="Calibri"/>
              </a:rPr>
              <a:t> </a:t>
            </a:r>
            <a:r>
              <a:rPr sz="1000" i="1" spc="140" dirty="0">
                <a:solidFill>
                  <a:srgbClr val="0000FF"/>
                </a:solidFill>
                <a:latin typeface="Calibri"/>
                <a:cs typeface="Calibri"/>
              </a:rPr>
              <a:t>C</a:t>
            </a:r>
            <a:r>
              <a:rPr sz="1000" i="1" spc="140" dirty="0">
                <a:latin typeface="Calibri"/>
                <a:cs typeface="Calibri"/>
              </a:rPr>
              <a:t>,</a:t>
            </a:r>
            <a:r>
              <a:rPr sz="1000" i="1" spc="-60" dirty="0">
                <a:latin typeface="Calibri"/>
                <a:cs typeface="Calibri"/>
              </a:rPr>
              <a:t> </a:t>
            </a:r>
            <a:r>
              <a:rPr sz="1000" i="1" spc="95" dirty="0">
                <a:solidFill>
                  <a:srgbClr val="0000FF"/>
                </a:solidFill>
                <a:latin typeface="Calibri"/>
                <a:cs typeface="Calibri"/>
              </a:rPr>
              <a:t>A</a:t>
            </a:r>
            <a:r>
              <a:rPr sz="1000" i="1" spc="95" dirty="0">
                <a:latin typeface="Calibri"/>
                <a:cs typeface="Calibri"/>
              </a:rPr>
              <a:t>,</a:t>
            </a:r>
            <a:r>
              <a:rPr sz="1000" i="1" spc="-60" dirty="0">
                <a:latin typeface="Calibri"/>
                <a:cs typeface="Calibri"/>
              </a:rPr>
              <a:t> </a:t>
            </a:r>
            <a:r>
              <a:rPr sz="1000" i="1" spc="185" dirty="0">
                <a:solidFill>
                  <a:srgbClr val="0000FF"/>
                </a:solidFill>
                <a:latin typeface="Calibri"/>
                <a:cs typeface="Calibri"/>
              </a:rPr>
              <a:t>B</a:t>
            </a:r>
            <a:r>
              <a:rPr sz="1000" spc="185" dirty="0">
                <a:solidFill>
                  <a:srgbClr val="0000FF"/>
                </a:solidFill>
                <a:latin typeface="Calibri"/>
                <a:cs typeface="Calibri"/>
              </a:rPr>
              <a:t>+</a:t>
            </a:r>
            <a:r>
              <a:rPr sz="1000" i="1" spc="185" dirty="0">
                <a:latin typeface="Calibri"/>
                <a:cs typeface="Calibri"/>
              </a:rPr>
              <a:t>,</a:t>
            </a:r>
            <a:r>
              <a:rPr sz="1000" i="1" spc="-60" dirty="0">
                <a:latin typeface="Calibri"/>
                <a:cs typeface="Calibri"/>
              </a:rPr>
              <a:t> </a:t>
            </a:r>
            <a:r>
              <a:rPr sz="1000" i="1" spc="140" dirty="0">
                <a:solidFill>
                  <a:srgbClr val="0000FF"/>
                </a:solidFill>
                <a:latin typeface="Calibri"/>
                <a:cs typeface="Calibri"/>
              </a:rPr>
              <a:t>B</a:t>
            </a:r>
            <a:r>
              <a:rPr sz="1000" i="1" spc="140" dirty="0">
                <a:latin typeface="Calibri"/>
                <a:cs typeface="Calibri"/>
              </a:rPr>
              <a:t>,</a:t>
            </a:r>
            <a:r>
              <a:rPr sz="1000" i="1" spc="-60" dirty="0">
                <a:latin typeface="Calibri"/>
                <a:cs typeface="Calibri"/>
              </a:rPr>
              <a:t> </a:t>
            </a:r>
            <a:r>
              <a:rPr sz="1000" i="1" spc="114" dirty="0">
                <a:solidFill>
                  <a:srgbClr val="0000FF"/>
                </a:solidFill>
                <a:latin typeface="Calibri"/>
                <a:cs typeface="Calibri"/>
              </a:rPr>
              <a:t>A</a:t>
            </a:r>
            <a:r>
              <a:rPr sz="1000" spc="114" dirty="0">
                <a:latin typeface="Lucida Sans Unicode"/>
                <a:cs typeface="Lucida Sans Unicode"/>
              </a:rPr>
              <a:t>}</a:t>
            </a:r>
            <a:r>
              <a:rPr sz="1000" spc="114" dirty="0">
                <a:latin typeface="Georgia"/>
                <a:cs typeface="Georgia"/>
              </a:rPr>
              <a:t>.</a:t>
            </a:r>
            <a:r>
              <a:rPr sz="1000" spc="204" dirty="0">
                <a:latin typeface="Georgia"/>
                <a:cs typeface="Georgia"/>
              </a:rPr>
              <a:t> </a:t>
            </a:r>
            <a:r>
              <a:rPr sz="1000" b="1" spc="30" dirty="0">
                <a:latin typeface="Cambria"/>
                <a:cs typeface="Cambria"/>
              </a:rPr>
              <a:t>mode</a:t>
            </a:r>
            <a:r>
              <a:rPr sz="1000" b="1" spc="110" dirty="0">
                <a:latin typeface="Cambria"/>
                <a:cs typeface="Cambria"/>
              </a:rPr>
              <a:t> </a:t>
            </a:r>
            <a:r>
              <a:rPr sz="1000" spc="130" dirty="0">
                <a:latin typeface="Georgia"/>
                <a:cs typeface="Georgia"/>
              </a:rPr>
              <a:t>=</a:t>
            </a:r>
            <a:r>
              <a:rPr sz="1000" spc="90" dirty="0">
                <a:latin typeface="Georgia"/>
                <a:cs typeface="Georgia"/>
              </a:rPr>
              <a:t> </a:t>
            </a:r>
            <a:r>
              <a:rPr sz="1000" spc="35" dirty="0">
                <a:solidFill>
                  <a:srgbClr val="FF0000"/>
                </a:solidFill>
                <a:latin typeface="Georgia"/>
                <a:cs typeface="Georgia"/>
              </a:rPr>
              <a:t>A</a:t>
            </a:r>
            <a:r>
              <a:rPr sz="1000" spc="35" dirty="0">
                <a:latin typeface="Georgia"/>
                <a:cs typeface="Georgia"/>
              </a:rPr>
              <a:t>.</a:t>
            </a:r>
            <a:endParaRPr sz="1000">
              <a:latin typeface="Georgia"/>
              <a:cs typeface="Georgia"/>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6" name="object 16"/>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7" name="object 1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56</a:t>
            </a:fld>
            <a:r>
              <a:rPr spc="-25" dirty="0"/>
              <a:t> </a:t>
            </a:r>
            <a:r>
              <a:rPr spc="80" dirty="0"/>
              <a:t>/</a:t>
            </a:r>
            <a:r>
              <a:rPr spc="-25" dirty="0"/>
              <a:t> </a:t>
            </a:r>
            <a:r>
              <a:rPr spc="40" dirty="0"/>
              <a:t>106</a:t>
            </a:r>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743585" cy="244475"/>
          </a:xfrm>
          <a:prstGeom prst="rect">
            <a:avLst/>
          </a:prstGeom>
        </p:spPr>
        <p:txBody>
          <a:bodyPr vert="horz" wrap="square" lIns="0" tIns="17145" rIns="0" bIns="0" rtlCol="0">
            <a:spAutoFit/>
          </a:bodyPr>
          <a:lstStyle/>
          <a:p>
            <a:pPr marL="12700">
              <a:lnSpc>
                <a:spcPct val="100000"/>
              </a:lnSpc>
              <a:spcBef>
                <a:spcPts val="135"/>
              </a:spcBef>
            </a:pPr>
            <a:r>
              <a:rPr spc="20" dirty="0"/>
              <a:t>Midrange</a:t>
            </a:r>
          </a:p>
        </p:txBody>
      </p:sp>
      <p:sp>
        <p:nvSpPr>
          <p:cNvPr id="3" name="object 3"/>
          <p:cNvSpPr/>
          <p:nvPr/>
        </p:nvSpPr>
        <p:spPr>
          <a:xfrm>
            <a:off x="337972" y="114456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1052955"/>
            <a:ext cx="4934585" cy="576580"/>
          </a:xfrm>
          <a:prstGeom prst="rect">
            <a:avLst/>
          </a:prstGeom>
        </p:spPr>
        <p:txBody>
          <a:bodyPr vert="horz" wrap="square" lIns="0" tIns="34290" rIns="0" bIns="0" rtlCol="0">
            <a:spAutoFit/>
          </a:bodyPr>
          <a:lstStyle/>
          <a:p>
            <a:pPr marL="12700" marR="5080">
              <a:lnSpc>
                <a:spcPts val="1150"/>
              </a:lnSpc>
              <a:spcBef>
                <a:spcPts val="270"/>
              </a:spcBef>
            </a:pPr>
            <a:r>
              <a:rPr sz="1100" spc="5" dirty="0">
                <a:latin typeface="Georgia"/>
                <a:cs typeface="Georgia"/>
              </a:rPr>
              <a:t>The</a:t>
            </a:r>
            <a:r>
              <a:rPr sz="1100" spc="100" dirty="0">
                <a:latin typeface="Georgia"/>
                <a:cs typeface="Georgia"/>
              </a:rPr>
              <a:t> </a:t>
            </a:r>
            <a:r>
              <a:rPr sz="1100" b="1" spc="-60" dirty="0">
                <a:latin typeface="Georgia"/>
                <a:cs typeface="Georgia"/>
              </a:rPr>
              <a:t>midrange</a:t>
            </a:r>
            <a:r>
              <a:rPr sz="1100" b="1" spc="85" dirty="0">
                <a:latin typeface="Georgia"/>
                <a:cs typeface="Georgia"/>
              </a:rPr>
              <a:t> </a:t>
            </a:r>
            <a:r>
              <a:rPr sz="1100" spc="-30" dirty="0">
                <a:latin typeface="Georgia"/>
                <a:cs typeface="Georgia"/>
              </a:rPr>
              <a:t>can</a:t>
            </a:r>
            <a:r>
              <a:rPr sz="1100" spc="105" dirty="0">
                <a:latin typeface="Georgia"/>
                <a:cs typeface="Georgia"/>
              </a:rPr>
              <a:t> </a:t>
            </a:r>
            <a:r>
              <a:rPr sz="1100" spc="-35" dirty="0">
                <a:latin typeface="Georgia"/>
                <a:cs typeface="Georgia"/>
              </a:rPr>
              <a:t>also</a:t>
            </a:r>
            <a:r>
              <a:rPr sz="1100" spc="100" dirty="0">
                <a:latin typeface="Georgia"/>
                <a:cs typeface="Georgia"/>
              </a:rPr>
              <a:t> </a:t>
            </a:r>
            <a:r>
              <a:rPr sz="1100" spc="-20" dirty="0">
                <a:latin typeface="Georgia"/>
                <a:cs typeface="Georgia"/>
              </a:rPr>
              <a:t>be</a:t>
            </a:r>
            <a:r>
              <a:rPr sz="1100" spc="105" dirty="0">
                <a:latin typeface="Georgia"/>
                <a:cs typeface="Georgia"/>
              </a:rPr>
              <a:t> </a:t>
            </a:r>
            <a:r>
              <a:rPr sz="1100" spc="-40" dirty="0">
                <a:latin typeface="Georgia"/>
                <a:cs typeface="Georgia"/>
              </a:rPr>
              <a:t>used</a:t>
            </a:r>
            <a:r>
              <a:rPr sz="1100" spc="100" dirty="0">
                <a:latin typeface="Georgia"/>
                <a:cs typeface="Georgia"/>
              </a:rPr>
              <a:t> </a:t>
            </a:r>
            <a:r>
              <a:rPr sz="1100" spc="-10" dirty="0">
                <a:latin typeface="Georgia"/>
                <a:cs typeface="Georgia"/>
              </a:rPr>
              <a:t>to</a:t>
            </a:r>
            <a:r>
              <a:rPr sz="1100" spc="105" dirty="0">
                <a:latin typeface="Georgia"/>
                <a:cs typeface="Georgia"/>
              </a:rPr>
              <a:t> </a:t>
            </a:r>
            <a:r>
              <a:rPr sz="1100" spc="-45" dirty="0">
                <a:latin typeface="Georgia"/>
                <a:cs typeface="Georgia"/>
              </a:rPr>
              <a:t>assess</a:t>
            </a:r>
            <a:r>
              <a:rPr sz="1100" spc="100" dirty="0">
                <a:latin typeface="Georgia"/>
                <a:cs typeface="Georgia"/>
              </a:rPr>
              <a:t> </a:t>
            </a:r>
            <a:r>
              <a:rPr sz="1100" spc="-20" dirty="0">
                <a:latin typeface="Georgia"/>
                <a:cs typeface="Georgia"/>
              </a:rPr>
              <a:t>the</a:t>
            </a:r>
            <a:r>
              <a:rPr sz="1100" spc="105" dirty="0">
                <a:latin typeface="Georgia"/>
                <a:cs typeface="Georgia"/>
              </a:rPr>
              <a:t> </a:t>
            </a:r>
            <a:r>
              <a:rPr sz="1100" spc="-30" dirty="0">
                <a:latin typeface="Georgia"/>
                <a:cs typeface="Georgia"/>
              </a:rPr>
              <a:t>central</a:t>
            </a:r>
            <a:r>
              <a:rPr sz="1100" spc="100" dirty="0">
                <a:latin typeface="Georgia"/>
                <a:cs typeface="Georgia"/>
              </a:rPr>
              <a:t> </a:t>
            </a:r>
            <a:r>
              <a:rPr sz="1100" spc="-30" dirty="0">
                <a:latin typeface="Georgia"/>
                <a:cs typeface="Georgia"/>
              </a:rPr>
              <a:t>tendency</a:t>
            </a:r>
            <a:r>
              <a:rPr sz="1100" spc="105" dirty="0">
                <a:latin typeface="Georgia"/>
                <a:cs typeface="Georgia"/>
              </a:rPr>
              <a:t> </a:t>
            </a:r>
            <a:r>
              <a:rPr sz="1100" spc="-40" dirty="0">
                <a:latin typeface="Georgia"/>
                <a:cs typeface="Georgia"/>
              </a:rPr>
              <a:t>of</a:t>
            </a:r>
            <a:r>
              <a:rPr sz="1100" spc="100" dirty="0">
                <a:latin typeface="Georgia"/>
                <a:cs typeface="Georgia"/>
              </a:rPr>
              <a:t> </a:t>
            </a:r>
            <a:r>
              <a:rPr sz="1100" spc="-15" dirty="0">
                <a:latin typeface="Georgia"/>
                <a:cs typeface="Georgia"/>
              </a:rPr>
              <a:t>a</a:t>
            </a:r>
            <a:r>
              <a:rPr sz="1100" spc="105" dirty="0">
                <a:latin typeface="Georgia"/>
                <a:cs typeface="Georgia"/>
              </a:rPr>
              <a:t> </a:t>
            </a:r>
            <a:r>
              <a:rPr sz="1100" spc="-45" dirty="0">
                <a:latin typeface="Georgia"/>
                <a:cs typeface="Georgia"/>
              </a:rPr>
              <a:t>numeric</a:t>
            </a:r>
            <a:r>
              <a:rPr sz="1100" spc="100" dirty="0">
                <a:latin typeface="Georgia"/>
                <a:cs typeface="Georgia"/>
              </a:rPr>
              <a:t> </a:t>
            </a:r>
            <a:r>
              <a:rPr sz="1100" spc="-5" dirty="0">
                <a:latin typeface="Georgia"/>
                <a:cs typeface="Georgia"/>
              </a:rPr>
              <a:t>data </a:t>
            </a:r>
            <a:r>
              <a:rPr sz="1100" spc="-250" dirty="0">
                <a:latin typeface="Georgia"/>
                <a:cs typeface="Georgia"/>
              </a:rPr>
              <a:t> </a:t>
            </a:r>
            <a:r>
              <a:rPr sz="1100" spc="-15" dirty="0">
                <a:latin typeface="Georgia"/>
                <a:cs typeface="Georgia"/>
              </a:rPr>
              <a:t>set.</a:t>
            </a:r>
            <a:r>
              <a:rPr sz="1100" spc="215" dirty="0">
                <a:latin typeface="Georgia"/>
                <a:cs typeface="Georgia"/>
              </a:rPr>
              <a:t> </a:t>
            </a:r>
            <a:r>
              <a:rPr sz="1100" dirty="0">
                <a:latin typeface="Georgia"/>
                <a:cs typeface="Georgia"/>
              </a:rPr>
              <a:t>It</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average</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Georgia"/>
                <a:cs typeface="Georgia"/>
              </a:rPr>
              <a:t>largest</a:t>
            </a:r>
            <a:r>
              <a:rPr sz="1100" spc="95" dirty="0">
                <a:latin typeface="Georgia"/>
                <a:cs typeface="Georgia"/>
              </a:rPr>
              <a:t> </a:t>
            </a:r>
            <a:r>
              <a:rPr sz="1100" spc="-30" dirty="0">
                <a:latin typeface="Georgia"/>
                <a:cs typeface="Georgia"/>
              </a:rPr>
              <a:t>and</a:t>
            </a:r>
            <a:r>
              <a:rPr sz="1100" spc="95" dirty="0">
                <a:latin typeface="Georgia"/>
                <a:cs typeface="Georgia"/>
              </a:rPr>
              <a:t> </a:t>
            </a:r>
            <a:r>
              <a:rPr sz="1100" spc="-30" dirty="0">
                <a:latin typeface="Georgia"/>
                <a:cs typeface="Georgia"/>
              </a:rPr>
              <a:t>smallest</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35" dirty="0">
                <a:latin typeface="Georgia"/>
                <a:cs typeface="Georgia"/>
              </a:rPr>
              <a:t>in</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15" dirty="0">
                <a:latin typeface="Georgia"/>
                <a:cs typeface="Georgia"/>
              </a:rPr>
              <a:t>set.</a:t>
            </a:r>
            <a:endParaRPr sz="1100">
              <a:latin typeface="Georgia"/>
              <a:cs typeface="Georgia"/>
            </a:endParaRPr>
          </a:p>
          <a:p>
            <a:pPr marL="12700">
              <a:lnSpc>
                <a:spcPct val="100000"/>
              </a:lnSpc>
              <a:spcBef>
                <a:spcPts val="545"/>
              </a:spcBef>
            </a:pPr>
            <a:r>
              <a:rPr sz="1100" spc="-25" dirty="0">
                <a:latin typeface="Georgia"/>
                <a:cs typeface="Georgia"/>
              </a:rPr>
              <a:t>Examples:</a:t>
            </a:r>
            <a:r>
              <a:rPr sz="1100" spc="204" dirty="0">
                <a:latin typeface="Georgia"/>
                <a:cs typeface="Georgia"/>
              </a:rPr>
              <a:t> </a:t>
            </a:r>
            <a:r>
              <a:rPr sz="1100" spc="-15" dirty="0">
                <a:latin typeface="Georgia"/>
                <a:cs typeface="Georgia"/>
              </a:rPr>
              <a:t>salary</a:t>
            </a:r>
            <a:r>
              <a:rPr sz="1100" spc="90" dirty="0">
                <a:latin typeface="Georgia"/>
                <a:cs typeface="Georgia"/>
              </a:rPr>
              <a:t> </a:t>
            </a:r>
            <a:r>
              <a:rPr sz="1100" spc="-25" dirty="0">
                <a:latin typeface="Georgia"/>
                <a:cs typeface="Georgia"/>
              </a:rPr>
              <a:t>(in</a:t>
            </a:r>
            <a:r>
              <a:rPr sz="1100" spc="95" dirty="0">
                <a:latin typeface="Georgia"/>
                <a:cs typeface="Georgia"/>
              </a:rPr>
              <a:t> </a:t>
            </a:r>
            <a:r>
              <a:rPr sz="1100" spc="-50" dirty="0">
                <a:latin typeface="Georgia"/>
                <a:cs typeface="Georgia"/>
              </a:rPr>
              <a:t>$k)</a:t>
            </a:r>
            <a:r>
              <a:rPr sz="1100" spc="90" dirty="0">
                <a:latin typeface="Georgia"/>
                <a:cs typeface="Georgia"/>
              </a:rPr>
              <a:t> </a:t>
            </a:r>
            <a:r>
              <a:rPr sz="1100" spc="-40" dirty="0">
                <a:latin typeface="Georgia"/>
                <a:cs typeface="Georgia"/>
              </a:rPr>
              <a:t>of</a:t>
            </a:r>
            <a:r>
              <a:rPr sz="1100" spc="90" dirty="0">
                <a:latin typeface="Georgia"/>
                <a:cs typeface="Georgia"/>
              </a:rPr>
              <a:t> </a:t>
            </a:r>
            <a:r>
              <a:rPr sz="1100" spc="-5" dirty="0">
                <a:latin typeface="Georgia"/>
                <a:cs typeface="Georgia"/>
              </a:rPr>
              <a:t>12</a:t>
            </a:r>
            <a:r>
              <a:rPr sz="1100" spc="90" dirty="0">
                <a:latin typeface="Georgia"/>
                <a:cs typeface="Georgia"/>
              </a:rPr>
              <a:t> </a:t>
            </a:r>
            <a:r>
              <a:rPr sz="1100" spc="-45" dirty="0">
                <a:latin typeface="Georgia"/>
                <a:cs typeface="Georgia"/>
              </a:rPr>
              <a:t>employees</a:t>
            </a:r>
            <a:r>
              <a:rPr sz="1100" spc="90" dirty="0">
                <a:latin typeface="Georgia"/>
                <a:cs typeface="Georgia"/>
              </a:rPr>
              <a:t> </a:t>
            </a:r>
            <a:r>
              <a:rPr sz="1100" spc="-35" dirty="0">
                <a:latin typeface="Georgia"/>
                <a:cs typeface="Georgia"/>
              </a:rPr>
              <a:t>in</a:t>
            </a:r>
            <a:r>
              <a:rPr sz="1100" spc="90" dirty="0">
                <a:latin typeface="Georgia"/>
                <a:cs typeface="Georgia"/>
              </a:rPr>
              <a:t> </a:t>
            </a:r>
            <a:r>
              <a:rPr sz="1100" spc="-15" dirty="0">
                <a:latin typeface="Georgia"/>
                <a:cs typeface="Georgia"/>
              </a:rPr>
              <a:t>a</a:t>
            </a:r>
            <a:r>
              <a:rPr sz="1100" spc="90" dirty="0">
                <a:latin typeface="Georgia"/>
                <a:cs typeface="Georgia"/>
              </a:rPr>
              <a:t> </a:t>
            </a:r>
            <a:r>
              <a:rPr sz="1100" spc="-35" dirty="0">
                <a:latin typeface="Georgia"/>
                <a:cs typeface="Georgia"/>
              </a:rPr>
              <a:t>company:</a:t>
            </a:r>
            <a:endParaRPr sz="1100">
              <a:latin typeface="Georgia"/>
              <a:cs typeface="Georgia"/>
            </a:endParaRPr>
          </a:p>
        </p:txBody>
      </p:sp>
      <p:sp>
        <p:nvSpPr>
          <p:cNvPr id="5" name="object 5"/>
          <p:cNvSpPr/>
          <p:nvPr/>
        </p:nvSpPr>
        <p:spPr>
          <a:xfrm>
            <a:off x="337972" y="152905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454177" y="1604503"/>
            <a:ext cx="383540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Lucida Sans Unicode"/>
                <a:cs typeface="Lucida Sans Unicode"/>
              </a:rPr>
              <a:t>D</a:t>
            </a:r>
            <a:r>
              <a:rPr sz="1100" spc="-15" dirty="0">
                <a:latin typeface="Lucida Sans Unicode"/>
                <a:cs typeface="Lucida Sans Unicode"/>
              </a:rPr>
              <a:t> </a:t>
            </a:r>
            <a:r>
              <a:rPr sz="1100" spc="295" dirty="0">
                <a:latin typeface="Calibri"/>
                <a:cs typeface="Calibri"/>
              </a:rPr>
              <a:t>=</a:t>
            </a:r>
            <a:r>
              <a:rPr sz="1100" spc="55" dirty="0">
                <a:latin typeface="Calibri"/>
                <a:cs typeface="Calibri"/>
              </a:rPr>
              <a:t> </a:t>
            </a:r>
            <a:r>
              <a:rPr sz="1100" spc="180" dirty="0">
                <a:latin typeface="Lucida Sans Unicode"/>
                <a:cs typeface="Lucida Sans Unicode"/>
              </a:rPr>
              <a:t>{</a:t>
            </a:r>
            <a:r>
              <a:rPr sz="1100" spc="-15" dirty="0">
                <a:solidFill>
                  <a:srgbClr val="0000FF"/>
                </a:solidFill>
                <a:latin typeface="Calibri"/>
                <a:cs typeface="Calibri"/>
              </a:rPr>
              <a:t>30</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36</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47</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50</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52</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52</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56</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60</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62</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70</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110</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215</a:t>
            </a:r>
            <a:r>
              <a:rPr sz="1100" spc="180" dirty="0">
                <a:latin typeface="Lucida Sans Unicode"/>
                <a:cs typeface="Lucida Sans Unicode"/>
              </a:rPr>
              <a:t>}</a:t>
            </a:r>
            <a:r>
              <a:rPr sz="1100" dirty="0">
                <a:latin typeface="Georgia"/>
                <a:cs typeface="Georgia"/>
              </a:rPr>
              <a:t>. </a:t>
            </a:r>
            <a:r>
              <a:rPr sz="1100" spc="-50" dirty="0">
                <a:latin typeface="Georgia"/>
                <a:cs typeface="Georgia"/>
              </a:rPr>
              <a:t> </a:t>
            </a:r>
            <a:r>
              <a:rPr sz="1100" b="1" spc="-60" dirty="0">
                <a:latin typeface="Georgia"/>
                <a:cs typeface="Georgia"/>
              </a:rPr>
              <a:t>midrang</a:t>
            </a:r>
            <a:r>
              <a:rPr sz="1100" b="1" spc="-50" dirty="0">
                <a:latin typeface="Georgia"/>
                <a:cs typeface="Georgia"/>
              </a:rPr>
              <a:t>e</a:t>
            </a:r>
            <a:r>
              <a:rPr sz="1100" b="1" spc="80" dirty="0">
                <a:latin typeface="Georgia"/>
                <a:cs typeface="Georgia"/>
              </a:rPr>
              <a:t> </a:t>
            </a:r>
            <a:r>
              <a:rPr sz="1100" spc="135" dirty="0">
                <a:latin typeface="Georgia"/>
                <a:cs typeface="Georgia"/>
              </a:rPr>
              <a:t>=</a:t>
            </a:r>
            <a:endParaRPr sz="1100">
              <a:latin typeface="Georgia"/>
              <a:cs typeface="Georgia"/>
            </a:endParaRPr>
          </a:p>
        </p:txBody>
      </p:sp>
      <p:sp>
        <p:nvSpPr>
          <p:cNvPr id="7" name="object 7"/>
          <p:cNvSpPr txBox="1"/>
          <p:nvPr/>
        </p:nvSpPr>
        <p:spPr>
          <a:xfrm>
            <a:off x="4325277" y="1587282"/>
            <a:ext cx="378460" cy="249554"/>
          </a:xfrm>
          <a:prstGeom prst="rect">
            <a:avLst/>
          </a:prstGeom>
        </p:spPr>
        <p:txBody>
          <a:bodyPr vert="horz" wrap="square" lIns="0" tIns="12065" rIns="0" bIns="0" rtlCol="0">
            <a:spAutoFit/>
          </a:bodyPr>
          <a:lstStyle/>
          <a:p>
            <a:pPr algn="ctr">
              <a:lnSpc>
                <a:spcPts val="885"/>
              </a:lnSpc>
              <a:spcBef>
                <a:spcPts val="95"/>
              </a:spcBef>
            </a:pPr>
            <a:r>
              <a:rPr sz="800" u="sng" spc="55" dirty="0">
                <a:uFill>
                  <a:solidFill>
                    <a:srgbClr val="000000"/>
                  </a:solidFill>
                </a:uFill>
                <a:latin typeface="Calibri"/>
                <a:cs typeface="Calibri"/>
              </a:rPr>
              <a:t>30+215</a:t>
            </a:r>
            <a:endParaRPr sz="800">
              <a:latin typeface="Calibri"/>
              <a:cs typeface="Calibri"/>
            </a:endParaRPr>
          </a:p>
          <a:p>
            <a:pPr algn="ctr">
              <a:lnSpc>
                <a:spcPts val="885"/>
              </a:lnSpc>
            </a:pPr>
            <a:r>
              <a:rPr sz="800" spc="15" dirty="0">
                <a:latin typeface="Calibri"/>
                <a:cs typeface="Calibri"/>
              </a:rPr>
              <a:t>2</a:t>
            </a:r>
            <a:endParaRPr sz="800">
              <a:latin typeface="Calibri"/>
              <a:cs typeface="Calibri"/>
            </a:endParaRPr>
          </a:p>
        </p:txBody>
      </p:sp>
      <p:sp>
        <p:nvSpPr>
          <p:cNvPr id="8" name="object 8"/>
          <p:cNvSpPr txBox="1"/>
          <p:nvPr/>
        </p:nvSpPr>
        <p:spPr>
          <a:xfrm>
            <a:off x="4738916" y="1604503"/>
            <a:ext cx="530860" cy="191770"/>
          </a:xfrm>
          <a:prstGeom prst="rect">
            <a:avLst/>
          </a:prstGeom>
        </p:spPr>
        <p:txBody>
          <a:bodyPr vert="horz" wrap="square" lIns="0" tIns="11430" rIns="0" bIns="0" rtlCol="0">
            <a:spAutoFit/>
          </a:bodyPr>
          <a:lstStyle/>
          <a:p>
            <a:pPr marL="12700">
              <a:lnSpc>
                <a:spcPct val="100000"/>
              </a:lnSpc>
              <a:spcBef>
                <a:spcPts val="90"/>
              </a:spcBef>
            </a:pPr>
            <a:r>
              <a:rPr sz="1100" spc="135" dirty="0">
                <a:latin typeface="Georgia"/>
                <a:cs typeface="Georgia"/>
              </a:rPr>
              <a:t>=</a:t>
            </a:r>
            <a:r>
              <a:rPr sz="1100" spc="25" dirty="0">
                <a:latin typeface="Georgia"/>
                <a:cs typeface="Georgia"/>
              </a:rPr>
              <a:t> </a:t>
            </a:r>
            <a:r>
              <a:rPr sz="1100" spc="-20" dirty="0">
                <a:solidFill>
                  <a:srgbClr val="FF0000"/>
                </a:solidFill>
                <a:latin typeface="Georgia"/>
                <a:cs typeface="Georgia"/>
              </a:rPr>
              <a:t>122.5</a:t>
            </a:r>
            <a:r>
              <a:rPr sz="1100" spc="-20" dirty="0">
                <a:latin typeface="Georgia"/>
                <a:cs typeface="Georgia"/>
              </a:rPr>
              <a:t>.</a:t>
            </a:r>
            <a:endParaRPr sz="1100">
              <a:latin typeface="Georgia"/>
              <a:cs typeface="Georgia"/>
            </a:endParaRPr>
          </a:p>
        </p:txBody>
      </p:sp>
      <p:sp>
        <p:nvSpPr>
          <p:cNvPr id="9" name="object 9"/>
          <p:cNvSpPr/>
          <p:nvPr/>
        </p:nvSpPr>
        <p:spPr>
          <a:xfrm>
            <a:off x="337972" y="193433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txBox="1"/>
          <p:nvPr/>
        </p:nvSpPr>
        <p:spPr>
          <a:xfrm>
            <a:off x="454177" y="1842730"/>
            <a:ext cx="453199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Georgia"/>
                <a:cs typeface="Georgia"/>
              </a:rPr>
              <a:t>The</a:t>
            </a:r>
            <a:r>
              <a:rPr sz="1100" spc="95" dirty="0">
                <a:latin typeface="Georgia"/>
                <a:cs typeface="Georgia"/>
              </a:rPr>
              <a:t> </a:t>
            </a:r>
            <a:r>
              <a:rPr sz="1100" spc="-35" dirty="0">
                <a:latin typeface="Georgia"/>
                <a:cs typeface="Georgia"/>
              </a:rPr>
              <a:t>midrange</a:t>
            </a:r>
            <a:r>
              <a:rPr sz="1100" spc="95" dirty="0">
                <a:latin typeface="Georgia"/>
                <a:cs typeface="Georgia"/>
              </a:rPr>
              <a:t> </a:t>
            </a:r>
            <a:r>
              <a:rPr sz="1100" spc="-30" dirty="0">
                <a:latin typeface="Georgia"/>
                <a:cs typeface="Georgia"/>
              </a:rPr>
              <a:t>value</a:t>
            </a:r>
            <a:r>
              <a:rPr sz="1100" spc="100" dirty="0">
                <a:latin typeface="Georgia"/>
                <a:cs typeface="Georgia"/>
              </a:rPr>
              <a:t> </a:t>
            </a:r>
            <a:r>
              <a:rPr sz="1100" spc="-35" dirty="0">
                <a:latin typeface="Georgia"/>
                <a:cs typeface="Georgia"/>
              </a:rPr>
              <a:t>is</a:t>
            </a:r>
            <a:r>
              <a:rPr sz="1100" spc="95" dirty="0">
                <a:latin typeface="Georgia"/>
                <a:cs typeface="Georgia"/>
              </a:rPr>
              <a:t> </a:t>
            </a:r>
            <a:r>
              <a:rPr sz="1100" spc="-40" dirty="0">
                <a:latin typeface="Georgia"/>
                <a:cs typeface="Georgia"/>
              </a:rPr>
              <a:t>even</a:t>
            </a:r>
            <a:r>
              <a:rPr sz="1100" spc="95" dirty="0">
                <a:latin typeface="Georgia"/>
                <a:cs typeface="Georgia"/>
              </a:rPr>
              <a:t> </a:t>
            </a:r>
            <a:r>
              <a:rPr sz="1100" spc="-50" dirty="0">
                <a:latin typeface="Georgia"/>
                <a:cs typeface="Georgia"/>
              </a:rPr>
              <a:t>more</a:t>
            </a:r>
            <a:r>
              <a:rPr sz="1100" spc="100" dirty="0">
                <a:latin typeface="Georgia"/>
                <a:cs typeface="Georgia"/>
              </a:rPr>
              <a:t> </a:t>
            </a:r>
            <a:r>
              <a:rPr sz="1100" spc="-30" dirty="0">
                <a:latin typeface="Georgia"/>
                <a:cs typeface="Georgia"/>
              </a:rPr>
              <a:t>affected</a:t>
            </a:r>
            <a:r>
              <a:rPr sz="1100" spc="95" dirty="0">
                <a:latin typeface="Georgia"/>
                <a:cs typeface="Georgia"/>
              </a:rPr>
              <a:t> </a:t>
            </a:r>
            <a:r>
              <a:rPr sz="1100" spc="-10" dirty="0">
                <a:latin typeface="Georgia"/>
                <a:cs typeface="Georgia"/>
              </a:rPr>
              <a:t>by</a:t>
            </a:r>
            <a:r>
              <a:rPr sz="1100" spc="100" dirty="0">
                <a:latin typeface="Georgia"/>
                <a:cs typeface="Georgia"/>
              </a:rPr>
              <a:t> </a:t>
            </a:r>
            <a:r>
              <a:rPr sz="1100" spc="-25" dirty="0">
                <a:latin typeface="Georgia"/>
                <a:cs typeface="Georgia"/>
              </a:rPr>
              <a:t>outlier</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20" dirty="0">
                <a:latin typeface="Georgia"/>
                <a:cs typeface="Georgia"/>
              </a:rPr>
              <a:t>than</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35" dirty="0">
                <a:latin typeface="Georgia"/>
                <a:cs typeface="Georgia"/>
              </a:rPr>
              <a:t>mean.</a:t>
            </a:r>
            <a:endParaRPr sz="11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5" name="object 15"/>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57</a:t>
            </a:fld>
            <a:r>
              <a:rPr spc="-25" dirty="0"/>
              <a:t> </a:t>
            </a:r>
            <a:r>
              <a:rPr spc="80" dirty="0"/>
              <a:t>/</a:t>
            </a:r>
            <a:r>
              <a:rPr spc="-25" dirty="0"/>
              <a:t> </a:t>
            </a:r>
            <a:r>
              <a:rPr spc="40" dirty="0"/>
              <a:t>106</a:t>
            </a:r>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195320" cy="244475"/>
          </a:xfrm>
          <a:prstGeom prst="rect">
            <a:avLst/>
          </a:prstGeom>
        </p:spPr>
        <p:txBody>
          <a:bodyPr vert="horz" wrap="square" lIns="0" tIns="17145" rIns="0" bIns="0" rtlCol="0">
            <a:spAutoFit/>
          </a:bodyPr>
          <a:lstStyle/>
          <a:p>
            <a:pPr marL="12700">
              <a:lnSpc>
                <a:spcPct val="100000"/>
              </a:lnSpc>
              <a:spcBef>
                <a:spcPts val="135"/>
              </a:spcBef>
            </a:pPr>
            <a:r>
              <a:rPr spc="20" dirty="0"/>
              <a:t>Mean,</a:t>
            </a:r>
            <a:r>
              <a:rPr spc="95" dirty="0"/>
              <a:t> </a:t>
            </a:r>
            <a:r>
              <a:rPr spc="25" dirty="0"/>
              <a:t>median,</a:t>
            </a:r>
            <a:r>
              <a:rPr spc="100" dirty="0"/>
              <a:t> </a:t>
            </a:r>
            <a:r>
              <a:rPr spc="55" dirty="0"/>
              <a:t>and</a:t>
            </a:r>
            <a:r>
              <a:rPr spc="100" dirty="0"/>
              <a:t> </a:t>
            </a:r>
            <a:r>
              <a:rPr spc="25" dirty="0"/>
              <a:t>mode</a:t>
            </a:r>
            <a:r>
              <a:rPr spc="100" dirty="0"/>
              <a:t> </a:t>
            </a:r>
            <a:r>
              <a:rPr spc="-5" dirty="0"/>
              <a:t>for</a:t>
            </a:r>
            <a:r>
              <a:rPr spc="100" dirty="0"/>
              <a:t> </a:t>
            </a:r>
            <a:r>
              <a:rPr spc="-15" dirty="0"/>
              <a:t>skewed</a:t>
            </a:r>
            <a:r>
              <a:rPr spc="95" dirty="0"/>
              <a:t> </a:t>
            </a:r>
            <a:r>
              <a:rPr spc="75" dirty="0"/>
              <a:t>data</a:t>
            </a:r>
          </a:p>
        </p:txBody>
      </p:sp>
      <p:pic>
        <p:nvPicPr>
          <p:cNvPr id="3" name="object 3"/>
          <p:cNvPicPr/>
          <p:nvPr/>
        </p:nvPicPr>
        <p:blipFill>
          <a:blip r:embed="rId2" cstate="print"/>
          <a:stretch>
            <a:fillRect/>
          </a:stretch>
        </p:blipFill>
        <p:spPr>
          <a:xfrm>
            <a:off x="949629" y="538238"/>
            <a:ext cx="3868420" cy="1102360"/>
          </a:xfrm>
          <a:prstGeom prst="rect">
            <a:avLst/>
          </a:prstGeom>
        </p:spPr>
      </p:pic>
      <p:sp>
        <p:nvSpPr>
          <p:cNvPr id="4" name="object 4"/>
          <p:cNvSpPr txBox="1"/>
          <p:nvPr/>
        </p:nvSpPr>
        <p:spPr>
          <a:xfrm>
            <a:off x="454177" y="1728443"/>
            <a:ext cx="5129530" cy="1283335"/>
          </a:xfrm>
          <a:prstGeom prst="rect">
            <a:avLst/>
          </a:prstGeom>
        </p:spPr>
        <p:txBody>
          <a:bodyPr vert="horz" wrap="square" lIns="0" tIns="12065" rIns="0" bIns="0" rtlCol="0">
            <a:spAutoFit/>
          </a:bodyPr>
          <a:lstStyle/>
          <a:p>
            <a:pPr marL="363220">
              <a:lnSpc>
                <a:spcPct val="100000"/>
              </a:lnSpc>
              <a:spcBef>
                <a:spcPts val="95"/>
              </a:spcBef>
            </a:pPr>
            <a:r>
              <a:rPr sz="800" spc="5" dirty="0">
                <a:latin typeface="Georgia"/>
                <a:cs typeface="Georgia"/>
              </a:rPr>
              <a:t>Mean,</a:t>
            </a:r>
            <a:r>
              <a:rPr sz="800" spc="90" dirty="0">
                <a:latin typeface="Georgia"/>
                <a:cs typeface="Georgia"/>
              </a:rPr>
              <a:t> </a:t>
            </a:r>
            <a:r>
              <a:rPr sz="800" spc="5" dirty="0">
                <a:latin typeface="Georgia"/>
                <a:cs typeface="Georgia"/>
              </a:rPr>
              <a:t>median,</a:t>
            </a:r>
            <a:r>
              <a:rPr sz="800" spc="95" dirty="0">
                <a:latin typeface="Georgia"/>
                <a:cs typeface="Georgia"/>
              </a:rPr>
              <a:t> </a:t>
            </a:r>
            <a:r>
              <a:rPr sz="800" spc="5" dirty="0">
                <a:latin typeface="Georgia"/>
                <a:cs typeface="Georgia"/>
              </a:rPr>
              <a:t>and</a:t>
            </a:r>
            <a:r>
              <a:rPr sz="800" spc="90" dirty="0">
                <a:latin typeface="Georgia"/>
                <a:cs typeface="Georgia"/>
              </a:rPr>
              <a:t> </a:t>
            </a:r>
            <a:r>
              <a:rPr sz="800" dirty="0">
                <a:latin typeface="Georgia"/>
                <a:cs typeface="Georgia"/>
              </a:rPr>
              <a:t>mode</a:t>
            </a:r>
            <a:r>
              <a:rPr sz="800" spc="95" dirty="0">
                <a:latin typeface="Georgia"/>
                <a:cs typeface="Georgia"/>
              </a:rPr>
              <a:t> </a:t>
            </a:r>
            <a:r>
              <a:rPr sz="800" spc="-5" dirty="0">
                <a:latin typeface="Georgia"/>
                <a:cs typeface="Georgia"/>
              </a:rPr>
              <a:t>of</a:t>
            </a:r>
            <a:r>
              <a:rPr sz="800" spc="95" dirty="0">
                <a:latin typeface="Georgia"/>
                <a:cs typeface="Georgia"/>
              </a:rPr>
              <a:t> </a:t>
            </a:r>
            <a:r>
              <a:rPr sz="800" spc="10" dirty="0">
                <a:latin typeface="Georgia"/>
                <a:cs typeface="Georgia"/>
              </a:rPr>
              <a:t>symmetric</a:t>
            </a:r>
            <a:r>
              <a:rPr sz="800" spc="90" dirty="0">
                <a:latin typeface="Georgia"/>
                <a:cs typeface="Georgia"/>
              </a:rPr>
              <a:t> </a:t>
            </a:r>
            <a:r>
              <a:rPr sz="800" dirty="0">
                <a:latin typeface="Georgia"/>
                <a:cs typeface="Georgia"/>
              </a:rPr>
              <a:t>versus</a:t>
            </a:r>
            <a:r>
              <a:rPr sz="800" spc="95" dirty="0">
                <a:latin typeface="Georgia"/>
                <a:cs typeface="Georgia"/>
              </a:rPr>
              <a:t> </a:t>
            </a:r>
            <a:r>
              <a:rPr sz="800" spc="10" dirty="0">
                <a:latin typeface="Georgia"/>
                <a:cs typeface="Georgia"/>
              </a:rPr>
              <a:t>positively</a:t>
            </a:r>
            <a:r>
              <a:rPr sz="800" spc="90" dirty="0">
                <a:latin typeface="Georgia"/>
                <a:cs typeface="Georgia"/>
              </a:rPr>
              <a:t> </a:t>
            </a:r>
            <a:r>
              <a:rPr sz="800" spc="5" dirty="0">
                <a:latin typeface="Georgia"/>
                <a:cs typeface="Georgia"/>
              </a:rPr>
              <a:t>and</a:t>
            </a:r>
            <a:r>
              <a:rPr sz="800" spc="95" dirty="0">
                <a:latin typeface="Georgia"/>
                <a:cs typeface="Georgia"/>
              </a:rPr>
              <a:t> </a:t>
            </a:r>
            <a:r>
              <a:rPr sz="800" spc="10" dirty="0">
                <a:latin typeface="Georgia"/>
                <a:cs typeface="Georgia"/>
              </a:rPr>
              <a:t>negatively</a:t>
            </a:r>
            <a:r>
              <a:rPr sz="800" spc="95" dirty="0">
                <a:latin typeface="Georgia"/>
                <a:cs typeface="Georgia"/>
              </a:rPr>
              <a:t> </a:t>
            </a:r>
            <a:r>
              <a:rPr sz="800" spc="-10" dirty="0">
                <a:latin typeface="Georgia"/>
                <a:cs typeface="Georgia"/>
              </a:rPr>
              <a:t>skewed</a:t>
            </a:r>
            <a:r>
              <a:rPr sz="800" spc="90" dirty="0">
                <a:latin typeface="Georgia"/>
                <a:cs typeface="Georgia"/>
              </a:rPr>
              <a:t> </a:t>
            </a:r>
            <a:r>
              <a:rPr sz="800" spc="25" dirty="0">
                <a:latin typeface="Georgia"/>
                <a:cs typeface="Georgia"/>
              </a:rPr>
              <a:t>data</a:t>
            </a:r>
            <a:r>
              <a:rPr sz="800" spc="95" dirty="0">
                <a:latin typeface="Georgia"/>
                <a:cs typeface="Georgia"/>
              </a:rPr>
              <a:t> </a:t>
            </a:r>
            <a:r>
              <a:rPr sz="800" spc="-20" dirty="0">
                <a:latin typeface="Georgia"/>
                <a:cs typeface="Georgia"/>
                <a:hlinkClick r:id="rId3" action="ppaction://hlinksldjump"/>
              </a:rPr>
              <a:t>[1]</a:t>
            </a:r>
            <a:endParaRPr sz="800">
              <a:latin typeface="Georgia"/>
              <a:cs typeface="Georgia"/>
            </a:endParaRPr>
          </a:p>
          <a:p>
            <a:pPr>
              <a:lnSpc>
                <a:spcPct val="100000"/>
              </a:lnSpc>
              <a:spcBef>
                <a:spcPts val="20"/>
              </a:spcBef>
            </a:pPr>
            <a:endParaRPr sz="1150">
              <a:latin typeface="Georgia"/>
              <a:cs typeface="Georgia"/>
            </a:endParaRPr>
          </a:p>
          <a:p>
            <a:pPr marL="12700" marR="5080">
              <a:lnSpc>
                <a:spcPts val="1150"/>
              </a:lnSpc>
            </a:pPr>
            <a:r>
              <a:rPr sz="1100" spc="-45" dirty="0">
                <a:latin typeface="Georgia"/>
                <a:cs typeface="Georgia"/>
              </a:rPr>
              <a:t>In</a:t>
            </a:r>
            <a:r>
              <a:rPr sz="1100" spc="80" dirty="0">
                <a:latin typeface="Georgia"/>
                <a:cs typeface="Georgia"/>
              </a:rPr>
              <a:t> </a:t>
            </a:r>
            <a:r>
              <a:rPr sz="1100" spc="-15" dirty="0">
                <a:latin typeface="Georgia"/>
                <a:cs typeface="Georgia"/>
              </a:rPr>
              <a:t>a</a:t>
            </a:r>
            <a:r>
              <a:rPr sz="1100" spc="80" dirty="0">
                <a:latin typeface="Georgia"/>
                <a:cs typeface="Georgia"/>
              </a:rPr>
              <a:t> </a:t>
            </a:r>
            <a:r>
              <a:rPr sz="1100" spc="-35" dirty="0">
                <a:latin typeface="Georgia"/>
                <a:cs typeface="Georgia"/>
              </a:rPr>
              <a:t>unimodal</a:t>
            </a:r>
            <a:r>
              <a:rPr sz="1100" spc="80" dirty="0">
                <a:latin typeface="Georgia"/>
                <a:cs typeface="Georgia"/>
              </a:rPr>
              <a:t> </a:t>
            </a:r>
            <a:r>
              <a:rPr sz="1100" spc="-30" dirty="0">
                <a:latin typeface="Georgia"/>
                <a:cs typeface="Georgia"/>
              </a:rPr>
              <a:t>frequency</a:t>
            </a:r>
            <a:r>
              <a:rPr sz="1100" spc="80" dirty="0">
                <a:latin typeface="Georgia"/>
                <a:cs typeface="Georgia"/>
              </a:rPr>
              <a:t> </a:t>
            </a:r>
            <a:r>
              <a:rPr sz="1100" spc="-30" dirty="0">
                <a:latin typeface="Georgia"/>
                <a:cs typeface="Georgia"/>
              </a:rPr>
              <a:t>curve</a:t>
            </a:r>
            <a:r>
              <a:rPr sz="1100" spc="80" dirty="0">
                <a:latin typeface="Georgia"/>
                <a:cs typeface="Georgia"/>
              </a:rPr>
              <a:t> </a:t>
            </a:r>
            <a:r>
              <a:rPr sz="1100" spc="-15" dirty="0">
                <a:latin typeface="Georgia"/>
                <a:cs typeface="Georgia"/>
              </a:rPr>
              <a:t>with</a:t>
            </a:r>
            <a:r>
              <a:rPr sz="1100" spc="80" dirty="0">
                <a:latin typeface="Georgia"/>
                <a:cs typeface="Georgia"/>
              </a:rPr>
              <a:t> </a:t>
            </a:r>
            <a:r>
              <a:rPr sz="1100" spc="-20" dirty="0">
                <a:latin typeface="Georgia"/>
                <a:cs typeface="Georgia"/>
              </a:rPr>
              <a:t>perfect</a:t>
            </a:r>
            <a:r>
              <a:rPr sz="1100" spc="80" dirty="0">
                <a:latin typeface="Georgia"/>
                <a:cs typeface="Georgia"/>
              </a:rPr>
              <a:t> </a:t>
            </a:r>
            <a:r>
              <a:rPr sz="1100" b="1" spc="-45" dirty="0">
                <a:latin typeface="Georgia"/>
                <a:cs typeface="Georgia"/>
              </a:rPr>
              <a:t>symmetric</a:t>
            </a:r>
            <a:r>
              <a:rPr sz="1100" b="1" spc="70" dirty="0">
                <a:latin typeface="Georgia"/>
                <a:cs typeface="Georgia"/>
              </a:rPr>
              <a:t> </a:t>
            </a:r>
            <a:r>
              <a:rPr sz="1100" spc="-5" dirty="0">
                <a:latin typeface="Georgia"/>
                <a:cs typeface="Georgia"/>
              </a:rPr>
              <a:t>data</a:t>
            </a:r>
            <a:r>
              <a:rPr sz="1100" spc="80" dirty="0">
                <a:latin typeface="Georgia"/>
                <a:cs typeface="Georgia"/>
              </a:rPr>
              <a:t> </a:t>
            </a:r>
            <a:r>
              <a:rPr sz="1100" spc="-20" dirty="0">
                <a:latin typeface="Georgia"/>
                <a:cs typeface="Georgia"/>
              </a:rPr>
              <a:t>distribution,</a:t>
            </a:r>
            <a:r>
              <a:rPr sz="1100" spc="85" dirty="0">
                <a:latin typeface="Georgia"/>
                <a:cs typeface="Georgia"/>
              </a:rPr>
              <a:t> </a:t>
            </a:r>
            <a:r>
              <a:rPr sz="1100" spc="-20" dirty="0">
                <a:latin typeface="Georgia"/>
                <a:cs typeface="Georgia"/>
              </a:rPr>
              <a:t>the</a:t>
            </a:r>
            <a:r>
              <a:rPr sz="1100" spc="80" dirty="0">
                <a:latin typeface="Georgia"/>
                <a:cs typeface="Georgia"/>
              </a:rPr>
              <a:t> </a:t>
            </a:r>
            <a:r>
              <a:rPr sz="1100" spc="-35" dirty="0">
                <a:latin typeface="Georgia"/>
                <a:cs typeface="Georgia"/>
              </a:rPr>
              <a:t>mean, </a:t>
            </a:r>
            <a:r>
              <a:rPr sz="1100" spc="-250" dirty="0">
                <a:latin typeface="Georgia"/>
                <a:cs typeface="Georgia"/>
              </a:rPr>
              <a:t> </a:t>
            </a:r>
            <a:r>
              <a:rPr sz="1100" spc="-35" dirty="0">
                <a:latin typeface="Georgia"/>
                <a:cs typeface="Georgia"/>
              </a:rPr>
              <a:t>median,</a:t>
            </a:r>
            <a:r>
              <a:rPr sz="1100" spc="95" dirty="0">
                <a:latin typeface="Georgia"/>
                <a:cs typeface="Georgia"/>
              </a:rPr>
              <a:t> </a:t>
            </a:r>
            <a:r>
              <a:rPr sz="1100" spc="-30" dirty="0">
                <a:latin typeface="Georgia"/>
                <a:cs typeface="Georgia"/>
              </a:rPr>
              <a:t>and</a:t>
            </a:r>
            <a:r>
              <a:rPr sz="1100" spc="95" dirty="0">
                <a:latin typeface="Georgia"/>
                <a:cs typeface="Georgia"/>
              </a:rPr>
              <a:t> </a:t>
            </a:r>
            <a:r>
              <a:rPr sz="1100" spc="-45" dirty="0">
                <a:latin typeface="Georgia"/>
                <a:cs typeface="Georgia"/>
              </a:rPr>
              <a:t>mode</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15" dirty="0">
                <a:latin typeface="Georgia"/>
                <a:cs typeface="Georgia"/>
              </a:rPr>
              <a:t>all</a:t>
            </a:r>
            <a:r>
              <a:rPr sz="1100" spc="95" dirty="0">
                <a:latin typeface="Georgia"/>
                <a:cs typeface="Georgia"/>
              </a:rPr>
              <a:t> </a:t>
            </a:r>
            <a:r>
              <a:rPr sz="1100" spc="15" dirty="0">
                <a:latin typeface="Georgia"/>
                <a:cs typeface="Georgia"/>
              </a:rPr>
              <a:t>at</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45" dirty="0">
                <a:latin typeface="Georgia"/>
                <a:cs typeface="Georgia"/>
              </a:rPr>
              <a:t>same</a:t>
            </a:r>
            <a:r>
              <a:rPr sz="1100" spc="95" dirty="0">
                <a:latin typeface="Georgia"/>
                <a:cs typeface="Georgia"/>
              </a:rPr>
              <a:t> </a:t>
            </a:r>
            <a:r>
              <a:rPr sz="1100" spc="-35" dirty="0">
                <a:latin typeface="Georgia"/>
                <a:cs typeface="Georgia"/>
              </a:rPr>
              <a:t>center</a:t>
            </a:r>
            <a:r>
              <a:rPr sz="1100" spc="95" dirty="0">
                <a:latin typeface="Georgia"/>
                <a:cs typeface="Georgia"/>
              </a:rPr>
              <a:t> </a:t>
            </a:r>
            <a:r>
              <a:rPr sz="1100" spc="-30" dirty="0">
                <a:latin typeface="Georgia"/>
                <a:cs typeface="Georgia"/>
              </a:rPr>
              <a:t>value</a:t>
            </a:r>
            <a:r>
              <a:rPr sz="1100" spc="95" dirty="0">
                <a:latin typeface="Georgia"/>
                <a:cs typeface="Georgia"/>
              </a:rPr>
              <a:t> </a:t>
            </a:r>
            <a:r>
              <a:rPr sz="1100" spc="-35" dirty="0">
                <a:latin typeface="Georgia"/>
                <a:cs typeface="Georgia"/>
              </a:rPr>
              <a:t>(figure</a:t>
            </a:r>
            <a:r>
              <a:rPr sz="1100" spc="95" dirty="0">
                <a:latin typeface="Georgia"/>
                <a:cs typeface="Georgia"/>
              </a:rPr>
              <a:t> </a:t>
            </a:r>
            <a:r>
              <a:rPr sz="1100" b="1" spc="-20" dirty="0">
                <a:latin typeface="Georgia"/>
                <a:cs typeface="Georgia"/>
              </a:rPr>
              <a:t>a</a:t>
            </a:r>
            <a:r>
              <a:rPr sz="1100" spc="-20" dirty="0">
                <a:latin typeface="Georgia"/>
                <a:cs typeface="Georgia"/>
              </a:rPr>
              <a:t>).</a:t>
            </a:r>
            <a:endParaRPr sz="1100">
              <a:latin typeface="Georgia"/>
              <a:cs typeface="Georgia"/>
            </a:endParaRPr>
          </a:p>
          <a:p>
            <a:pPr marL="12700" marR="5080">
              <a:lnSpc>
                <a:spcPts val="1150"/>
              </a:lnSpc>
              <a:spcBef>
                <a:spcPts val="725"/>
              </a:spcBef>
            </a:pPr>
            <a:r>
              <a:rPr sz="1100" spc="5" dirty="0">
                <a:latin typeface="Georgia"/>
                <a:cs typeface="Georgia"/>
              </a:rPr>
              <a:t>Data </a:t>
            </a:r>
            <a:r>
              <a:rPr sz="1100" spc="-35" dirty="0">
                <a:latin typeface="Georgia"/>
                <a:cs typeface="Georgia"/>
              </a:rPr>
              <a:t>in</a:t>
            </a:r>
            <a:r>
              <a:rPr sz="1100" spc="-30" dirty="0">
                <a:latin typeface="Georgia"/>
                <a:cs typeface="Georgia"/>
              </a:rPr>
              <a:t> </a:t>
            </a:r>
            <a:r>
              <a:rPr sz="1100" spc="-35" dirty="0">
                <a:latin typeface="Georgia"/>
                <a:cs typeface="Georgia"/>
              </a:rPr>
              <a:t>most</a:t>
            </a:r>
            <a:r>
              <a:rPr sz="1100" spc="-30" dirty="0">
                <a:latin typeface="Georgia"/>
                <a:cs typeface="Georgia"/>
              </a:rPr>
              <a:t> real</a:t>
            </a:r>
            <a:r>
              <a:rPr sz="1100" spc="-25" dirty="0">
                <a:latin typeface="Georgia"/>
                <a:cs typeface="Georgia"/>
              </a:rPr>
              <a:t> applications</a:t>
            </a:r>
            <a:r>
              <a:rPr sz="1100" spc="-20" dirty="0">
                <a:latin typeface="Georgia"/>
                <a:cs typeface="Georgia"/>
              </a:rPr>
              <a:t> </a:t>
            </a:r>
            <a:r>
              <a:rPr sz="1100" spc="-30" dirty="0">
                <a:latin typeface="Georgia"/>
                <a:cs typeface="Georgia"/>
              </a:rPr>
              <a:t>are</a:t>
            </a:r>
            <a:r>
              <a:rPr sz="1100" spc="-25" dirty="0">
                <a:latin typeface="Georgia"/>
                <a:cs typeface="Georgia"/>
              </a:rPr>
              <a:t> </a:t>
            </a:r>
            <a:r>
              <a:rPr sz="1100" spc="-20" dirty="0">
                <a:latin typeface="Georgia"/>
                <a:cs typeface="Georgia"/>
              </a:rPr>
              <a:t>not</a:t>
            </a:r>
            <a:r>
              <a:rPr sz="1100" spc="-15" dirty="0">
                <a:latin typeface="Georgia"/>
                <a:cs typeface="Georgia"/>
              </a:rPr>
              <a:t> </a:t>
            </a:r>
            <a:r>
              <a:rPr sz="1100" spc="-25" dirty="0">
                <a:latin typeface="Georgia"/>
                <a:cs typeface="Georgia"/>
              </a:rPr>
              <a:t>symmetric.</a:t>
            </a:r>
            <a:r>
              <a:rPr sz="1100" spc="-20" dirty="0">
                <a:latin typeface="Georgia"/>
                <a:cs typeface="Georgia"/>
              </a:rPr>
              <a:t> </a:t>
            </a:r>
            <a:r>
              <a:rPr sz="1100" spc="10" dirty="0">
                <a:latin typeface="Georgia"/>
                <a:cs typeface="Georgia"/>
              </a:rPr>
              <a:t>They </a:t>
            </a:r>
            <a:r>
              <a:rPr sz="1100" spc="-30" dirty="0">
                <a:latin typeface="Georgia"/>
                <a:cs typeface="Georgia"/>
              </a:rPr>
              <a:t>may</a:t>
            </a:r>
            <a:r>
              <a:rPr sz="1100" spc="-25" dirty="0">
                <a:latin typeface="Georgia"/>
                <a:cs typeface="Georgia"/>
              </a:rPr>
              <a:t> instead</a:t>
            </a:r>
            <a:r>
              <a:rPr sz="1100" spc="-20" dirty="0">
                <a:latin typeface="Georgia"/>
                <a:cs typeface="Georgia"/>
              </a:rPr>
              <a:t> be</a:t>
            </a:r>
            <a:r>
              <a:rPr sz="1100" spc="-15" dirty="0">
                <a:latin typeface="Georgia"/>
                <a:cs typeface="Georgia"/>
              </a:rPr>
              <a:t> </a:t>
            </a:r>
            <a:r>
              <a:rPr sz="1100" spc="-25" dirty="0">
                <a:latin typeface="Georgia"/>
                <a:cs typeface="Georgia"/>
              </a:rPr>
              <a:t>either </a:t>
            </a:r>
            <a:r>
              <a:rPr sz="1100" spc="-20" dirty="0">
                <a:latin typeface="Georgia"/>
                <a:cs typeface="Georgia"/>
              </a:rPr>
              <a:t> </a:t>
            </a:r>
            <a:r>
              <a:rPr sz="1100" b="1" spc="-25" dirty="0">
                <a:latin typeface="Georgia"/>
                <a:cs typeface="Georgia"/>
              </a:rPr>
              <a:t>positively</a:t>
            </a:r>
            <a:r>
              <a:rPr sz="1100" b="1" spc="-20" dirty="0">
                <a:latin typeface="Georgia"/>
                <a:cs typeface="Georgia"/>
              </a:rPr>
              <a:t> </a:t>
            </a:r>
            <a:r>
              <a:rPr sz="1100" b="1" spc="-60" dirty="0">
                <a:latin typeface="Georgia"/>
                <a:cs typeface="Georgia"/>
              </a:rPr>
              <a:t>skewed</a:t>
            </a:r>
            <a:r>
              <a:rPr sz="1100" spc="-60" dirty="0">
                <a:latin typeface="Georgia"/>
                <a:cs typeface="Georgia"/>
              </a:rPr>
              <a:t>,</a:t>
            </a:r>
            <a:r>
              <a:rPr sz="1100" spc="-55" dirty="0">
                <a:latin typeface="Georgia"/>
                <a:cs typeface="Georgia"/>
              </a:rPr>
              <a:t> </a:t>
            </a:r>
            <a:r>
              <a:rPr sz="1100" spc="-40" dirty="0">
                <a:latin typeface="Georgia"/>
                <a:cs typeface="Georgia"/>
              </a:rPr>
              <a:t>where</a:t>
            </a:r>
            <a:r>
              <a:rPr sz="1100" spc="-35" dirty="0">
                <a:latin typeface="Georgia"/>
                <a:cs typeface="Georgia"/>
              </a:rPr>
              <a:t> </a:t>
            </a:r>
            <a:r>
              <a:rPr sz="1100" spc="-20" dirty="0">
                <a:latin typeface="Georgia"/>
                <a:cs typeface="Georgia"/>
              </a:rPr>
              <a:t>the </a:t>
            </a:r>
            <a:r>
              <a:rPr sz="1100" spc="-45" dirty="0">
                <a:latin typeface="Georgia"/>
                <a:cs typeface="Georgia"/>
              </a:rPr>
              <a:t>mode</a:t>
            </a:r>
            <a:r>
              <a:rPr sz="1100" spc="175" dirty="0">
                <a:latin typeface="Georgia"/>
                <a:cs typeface="Georgia"/>
              </a:rPr>
              <a:t> </a:t>
            </a:r>
            <a:r>
              <a:rPr sz="1100" spc="-30" dirty="0">
                <a:latin typeface="Georgia"/>
                <a:cs typeface="Georgia"/>
              </a:rPr>
              <a:t>occurs</a:t>
            </a:r>
            <a:r>
              <a:rPr sz="1100" spc="204" dirty="0">
                <a:latin typeface="Georgia"/>
                <a:cs typeface="Georgia"/>
              </a:rPr>
              <a:t> </a:t>
            </a:r>
            <a:r>
              <a:rPr sz="1100" spc="15" dirty="0">
                <a:latin typeface="Georgia"/>
                <a:cs typeface="Georgia"/>
              </a:rPr>
              <a:t>at </a:t>
            </a:r>
            <a:r>
              <a:rPr sz="1100" spc="-15" dirty="0">
                <a:latin typeface="Georgia"/>
                <a:cs typeface="Georgia"/>
              </a:rPr>
              <a:t>a </a:t>
            </a:r>
            <a:r>
              <a:rPr sz="1100" spc="-30" dirty="0">
                <a:latin typeface="Georgia"/>
                <a:cs typeface="Georgia"/>
              </a:rPr>
              <a:t>value</a:t>
            </a:r>
            <a:r>
              <a:rPr sz="1100" spc="204" dirty="0">
                <a:latin typeface="Georgia"/>
                <a:cs typeface="Georgia"/>
              </a:rPr>
              <a:t> </a:t>
            </a:r>
            <a:r>
              <a:rPr sz="1100" dirty="0">
                <a:latin typeface="Georgia"/>
                <a:cs typeface="Georgia"/>
              </a:rPr>
              <a:t>that </a:t>
            </a:r>
            <a:r>
              <a:rPr sz="1100" spc="-35" dirty="0">
                <a:latin typeface="Georgia"/>
                <a:cs typeface="Georgia"/>
              </a:rPr>
              <a:t>is</a:t>
            </a:r>
            <a:r>
              <a:rPr sz="1100" spc="195" dirty="0">
                <a:latin typeface="Georgia"/>
                <a:cs typeface="Georgia"/>
              </a:rPr>
              <a:t> </a:t>
            </a:r>
            <a:r>
              <a:rPr sz="1100" spc="-35" dirty="0">
                <a:latin typeface="Georgia"/>
                <a:cs typeface="Georgia"/>
              </a:rPr>
              <a:t>smaller</a:t>
            </a:r>
            <a:r>
              <a:rPr sz="1100" spc="195" dirty="0">
                <a:latin typeface="Georgia"/>
                <a:cs typeface="Georgia"/>
              </a:rPr>
              <a:t> </a:t>
            </a:r>
            <a:r>
              <a:rPr sz="1100" spc="-20" dirty="0">
                <a:latin typeface="Georgia"/>
                <a:cs typeface="Georgia"/>
              </a:rPr>
              <a:t>than </a:t>
            </a:r>
            <a:r>
              <a:rPr sz="1100" spc="-25" dirty="0">
                <a:latin typeface="Georgia"/>
                <a:cs typeface="Georgia"/>
              </a:rPr>
              <a:t>the </a:t>
            </a:r>
            <a:r>
              <a:rPr sz="1100" spc="-20" dirty="0">
                <a:latin typeface="Georgia"/>
                <a:cs typeface="Georgia"/>
              </a:rPr>
              <a:t> </a:t>
            </a:r>
            <a:r>
              <a:rPr sz="1100" spc="-40" dirty="0">
                <a:latin typeface="Georgia"/>
                <a:cs typeface="Georgia"/>
              </a:rPr>
              <a:t>median</a:t>
            </a:r>
            <a:r>
              <a:rPr sz="1100" spc="-35" dirty="0">
                <a:latin typeface="Georgia"/>
                <a:cs typeface="Georgia"/>
              </a:rPr>
              <a:t> (figure</a:t>
            </a:r>
            <a:r>
              <a:rPr sz="1100" spc="-30" dirty="0">
                <a:latin typeface="Georgia"/>
                <a:cs typeface="Georgia"/>
              </a:rPr>
              <a:t> </a:t>
            </a:r>
            <a:r>
              <a:rPr sz="1100" b="1" spc="-5" dirty="0">
                <a:latin typeface="Georgia"/>
                <a:cs typeface="Georgia"/>
              </a:rPr>
              <a:t>b</a:t>
            </a:r>
            <a:r>
              <a:rPr sz="1100" spc="-5" dirty="0">
                <a:latin typeface="Georgia"/>
                <a:cs typeface="Georgia"/>
              </a:rPr>
              <a:t>), </a:t>
            </a:r>
            <a:r>
              <a:rPr sz="1100" spc="-40" dirty="0">
                <a:latin typeface="Georgia"/>
                <a:cs typeface="Georgia"/>
              </a:rPr>
              <a:t>or</a:t>
            </a:r>
            <a:r>
              <a:rPr sz="1100" spc="-35" dirty="0">
                <a:latin typeface="Georgia"/>
                <a:cs typeface="Georgia"/>
              </a:rPr>
              <a:t> </a:t>
            </a:r>
            <a:r>
              <a:rPr sz="1100" b="1" spc="-30" dirty="0">
                <a:latin typeface="Georgia"/>
                <a:cs typeface="Georgia"/>
              </a:rPr>
              <a:t>negatively</a:t>
            </a:r>
            <a:r>
              <a:rPr sz="1100" b="1" spc="-25" dirty="0">
                <a:latin typeface="Georgia"/>
                <a:cs typeface="Georgia"/>
              </a:rPr>
              <a:t> </a:t>
            </a:r>
            <a:r>
              <a:rPr sz="1100" b="1" spc="-60" dirty="0">
                <a:latin typeface="Georgia"/>
                <a:cs typeface="Georgia"/>
              </a:rPr>
              <a:t>skewed</a:t>
            </a:r>
            <a:r>
              <a:rPr sz="1100" spc="-60" dirty="0">
                <a:latin typeface="Georgia"/>
                <a:cs typeface="Georgia"/>
              </a:rPr>
              <a:t>,</a:t>
            </a:r>
            <a:r>
              <a:rPr sz="1100" spc="-55" dirty="0">
                <a:latin typeface="Georgia"/>
                <a:cs typeface="Georgia"/>
              </a:rPr>
              <a:t> </a:t>
            </a:r>
            <a:r>
              <a:rPr sz="1100" spc="-40" dirty="0">
                <a:latin typeface="Georgia"/>
                <a:cs typeface="Georgia"/>
              </a:rPr>
              <a:t>where</a:t>
            </a:r>
            <a:r>
              <a:rPr sz="1100" spc="-35" dirty="0">
                <a:latin typeface="Georgia"/>
                <a:cs typeface="Georgia"/>
              </a:rPr>
              <a:t> </a:t>
            </a:r>
            <a:r>
              <a:rPr sz="1100" spc="-20" dirty="0">
                <a:latin typeface="Georgia"/>
                <a:cs typeface="Georgia"/>
              </a:rPr>
              <a:t>the </a:t>
            </a:r>
            <a:r>
              <a:rPr sz="1100" spc="-45" dirty="0">
                <a:latin typeface="Georgia"/>
                <a:cs typeface="Georgia"/>
              </a:rPr>
              <a:t>mode</a:t>
            </a:r>
            <a:r>
              <a:rPr sz="1100" spc="-40" dirty="0">
                <a:latin typeface="Georgia"/>
                <a:cs typeface="Georgia"/>
              </a:rPr>
              <a:t> </a:t>
            </a:r>
            <a:r>
              <a:rPr sz="1100" spc="-30" dirty="0">
                <a:latin typeface="Georgia"/>
                <a:cs typeface="Georgia"/>
              </a:rPr>
              <a:t>occurs </a:t>
            </a:r>
            <a:r>
              <a:rPr sz="1100" spc="15" dirty="0">
                <a:latin typeface="Georgia"/>
                <a:cs typeface="Georgia"/>
              </a:rPr>
              <a:t>at </a:t>
            </a:r>
            <a:r>
              <a:rPr sz="1100" spc="-15" dirty="0">
                <a:latin typeface="Georgia"/>
                <a:cs typeface="Georgia"/>
              </a:rPr>
              <a:t>a </a:t>
            </a:r>
            <a:r>
              <a:rPr sz="1100" spc="-30" dirty="0">
                <a:latin typeface="Georgia"/>
                <a:cs typeface="Georgia"/>
              </a:rPr>
              <a:t>value </a:t>
            </a:r>
            <a:r>
              <a:rPr sz="1100" spc="-25" dirty="0">
                <a:latin typeface="Georgia"/>
                <a:cs typeface="Georgia"/>
              </a:rPr>
              <a:t>greater </a:t>
            </a:r>
            <a:r>
              <a:rPr sz="1100" spc="-254" dirty="0">
                <a:latin typeface="Georgia"/>
                <a:cs typeface="Georgia"/>
              </a:rPr>
              <a:t> </a:t>
            </a:r>
            <a:r>
              <a:rPr sz="1100" spc="-20" dirty="0">
                <a:latin typeface="Georgia"/>
                <a:cs typeface="Georgia"/>
              </a:rPr>
              <a:t>than</a:t>
            </a:r>
            <a:r>
              <a:rPr sz="1100" spc="90"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median</a:t>
            </a:r>
            <a:r>
              <a:rPr sz="1100" spc="95" dirty="0">
                <a:latin typeface="Georgia"/>
                <a:cs typeface="Georgia"/>
              </a:rPr>
              <a:t> </a:t>
            </a:r>
            <a:r>
              <a:rPr sz="1100" spc="-35" dirty="0">
                <a:latin typeface="Georgia"/>
                <a:cs typeface="Georgia"/>
              </a:rPr>
              <a:t>(figure</a:t>
            </a:r>
            <a:r>
              <a:rPr sz="1100" spc="95" dirty="0">
                <a:latin typeface="Georgia"/>
                <a:cs typeface="Georgia"/>
              </a:rPr>
              <a:t> </a:t>
            </a:r>
            <a:r>
              <a:rPr sz="1100" b="1" spc="-15" dirty="0">
                <a:latin typeface="Georgia"/>
                <a:cs typeface="Georgia"/>
              </a:rPr>
              <a:t>c</a:t>
            </a:r>
            <a:r>
              <a:rPr sz="1100" spc="-15" dirty="0">
                <a:latin typeface="Georgia"/>
                <a:cs typeface="Georgia"/>
              </a:rPr>
              <a:t>).</a:t>
            </a:r>
            <a:endParaRPr sz="1100">
              <a:latin typeface="Georgia"/>
              <a:cs typeface="Georgia"/>
            </a:endParaRPr>
          </a:p>
        </p:txBody>
      </p:sp>
      <p:sp>
        <p:nvSpPr>
          <p:cNvPr id="5" name="object 5"/>
          <p:cNvSpPr/>
          <p:nvPr/>
        </p:nvSpPr>
        <p:spPr>
          <a:xfrm>
            <a:off x="337972" y="208812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47260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1" name="object 1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 </a:t>
            </a:r>
            <a:r>
              <a:rPr sz="600" spc="45" dirty="0">
                <a:solidFill>
                  <a:srgbClr val="7A0000"/>
                </a:solidFill>
                <a:latin typeface="Georgia"/>
                <a:cs typeface="Georgia"/>
                <a:hlinkClick r:id="rId4" action="ppaction://hlinksldjump"/>
              </a:rPr>
              <a:t>understanding</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58</a:t>
            </a:fld>
            <a:r>
              <a:rPr spc="-25" dirty="0"/>
              <a:t> </a:t>
            </a:r>
            <a:r>
              <a:rPr spc="80" dirty="0"/>
              <a:t>/</a:t>
            </a:r>
            <a:r>
              <a:rPr spc="-25" dirty="0"/>
              <a:t> </a:t>
            </a:r>
            <a:r>
              <a:rPr spc="40" dirty="0"/>
              <a:t>106</a:t>
            </a:r>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latin typeface="Georgia"/>
                <a:cs typeface="Georgia"/>
                <a:hlinkClick r:id="rId7" action="ppaction://hlinksldjump"/>
              </a:rPr>
              <a:t>Descriptive</a:t>
            </a:r>
            <a:r>
              <a:rPr sz="1100" spc="-20" dirty="0">
                <a:latin typeface="Georgia"/>
                <a:cs typeface="Georgia"/>
                <a:hlinkClick r:id="rId7" action="ppaction://hlinksldjump"/>
              </a:rPr>
              <a:t> </a:t>
            </a:r>
            <a:r>
              <a:rPr sz="1100" spc="-10" dirty="0">
                <a:latin typeface="Georgia"/>
                <a:cs typeface="Georgia"/>
                <a:hlinkClick r:id="rId7" action="ppaction://hlinksldjump"/>
              </a:rPr>
              <a:t>statistics </a:t>
            </a:r>
            <a:r>
              <a:rPr sz="1100" spc="-40" dirty="0">
                <a:latin typeface="Georgia"/>
                <a:cs typeface="Georgia"/>
                <a:hlinkClick r:id="rId7" action="ppaction://hlinksldjump"/>
              </a:rPr>
              <a:t>of</a:t>
            </a:r>
            <a:r>
              <a:rPr sz="1100" spc="-35" dirty="0">
                <a:latin typeface="Georgia"/>
                <a:cs typeface="Georgia"/>
                <a:hlinkClick r:id="rId7" action="ppaction://hlinksldjump"/>
              </a:rPr>
              <a:t> </a:t>
            </a:r>
            <a:r>
              <a:rPr sz="1100" spc="-5" dirty="0">
                <a:latin typeface="Georgia"/>
                <a:cs typeface="Georgia"/>
                <a:hlinkClick r:id="rId7" action="ppaction://hlinksldjump"/>
              </a:rPr>
              <a:t>data </a:t>
            </a:r>
            <a:r>
              <a:rPr sz="1100" dirty="0">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latin typeface="Georgia"/>
                <a:cs typeface="Georgia"/>
                <a:hlinkClick r:id="rId9" action="ppaction://hlinksldjump"/>
              </a:rPr>
              <a:t>Measuring</a:t>
            </a:r>
            <a:r>
              <a:rPr sz="900" spc="85" dirty="0">
                <a:latin typeface="Georgia"/>
                <a:cs typeface="Georgia"/>
                <a:hlinkClick r:id="rId9" action="ppaction://hlinksldjump"/>
              </a:rPr>
              <a:t> </a:t>
            </a:r>
            <a:r>
              <a:rPr sz="900" dirty="0">
                <a:latin typeface="Georgia"/>
                <a:cs typeface="Georgia"/>
                <a:hlinkClick r:id="rId9" action="ppaction://hlinksldjump"/>
              </a:rPr>
              <a:t>the</a:t>
            </a:r>
            <a:r>
              <a:rPr sz="900" spc="80" dirty="0">
                <a:latin typeface="Georgia"/>
                <a:cs typeface="Georgia"/>
                <a:hlinkClick r:id="rId9" action="ppaction://hlinksldjump"/>
              </a:rPr>
              <a:t> </a:t>
            </a:r>
            <a:r>
              <a:rPr sz="900" spc="-15" dirty="0">
                <a:latin typeface="Georgia"/>
                <a:cs typeface="Georgia"/>
                <a:hlinkClick r:id="rId9" action="ppaction://hlinksldjump"/>
              </a:rPr>
              <a:t>dispersion</a:t>
            </a:r>
            <a:r>
              <a:rPr sz="900" spc="85" dirty="0">
                <a:latin typeface="Georgia"/>
                <a:cs typeface="Georgia"/>
                <a:hlinkClick r:id="rId9" action="ppaction://hlinksldjump"/>
              </a:rPr>
              <a:t> </a:t>
            </a:r>
            <a:r>
              <a:rPr sz="900" spc="-25" dirty="0">
                <a:latin typeface="Georgia"/>
                <a:cs typeface="Georgia"/>
                <a:hlinkClick r:id="rId9" action="ppaction://hlinksldjump"/>
              </a:rPr>
              <a:t>of</a:t>
            </a:r>
            <a:r>
              <a:rPr sz="900" spc="85" dirty="0">
                <a:latin typeface="Georgia"/>
                <a:cs typeface="Georgia"/>
                <a:hlinkClick r:id="rId9" action="ppaction://hlinksldjump"/>
              </a:rPr>
              <a:t> </a:t>
            </a:r>
            <a:r>
              <a:rPr sz="900" spc="5" dirty="0">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solidFill>
                  <a:srgbClr val="CCCCCC"/>
                </a:solidFill>
                <a:latin typeface="Georgia"/>
                <a:cs typeface="Georgia"/>
                <a:hlinkClick r:id="rId10" action="ppaction://hlinksldjump"/>
              </a:rPr>
              <a:t>Relationships</a:t>
            </a:r>
            <a:r>
              <a:rPr sz="1100" spc="70" dirty="0">
                <a:solidFill>
                  <a:srgbClr val="CCCCCC"/>
                </a:solidFill>
                <a:latin typeface="Georgia"/>
                <a:cs typeface="Georgia"/>
                <a:hlinkClick r:id="rId10" action="ppaction://hlinksldjump"/>
              </a:rPr>
              <a:t> </a:t>
            </a:r>
            <a:r>
              <a:rPr sz="1100" spc="-35" dirty="0">
                <a:solidFill>
                  <a:srgbClr val="CCCCCC"/>
                </a:solidFill>
                <a:latin typeface="Georgia"/>
                <a:cs typeface="Georgia"/>
                <a:hlinkClick r:id="rId10" action="ppaction://hlinksldjump"/>
              </a:rPr>
              <a:t>in</a:t>
            </a:r>
            <a:r>
              <a:rPr sz="1100" spc="75" dirty="0">
                <a:solidFill>
                  <a:srgbClr val="CCCCCC"/>
                </a:solidFill>
                <a:latin typeface="Georgia"/>
                <a:cs typeface="Georgia"/>
                <a:hlinkClick r:id="rId10" action="ppaction://hlinksldjump"/>
              </a:rPr>
              <a:t> </a:t>
            </a:r>
            <a:r>
              <a:rPr sz="1100" spc="-5" dirty="0">
                <a:solidFill>
                  <a:srgbClr val="CCCCCC"/>
                </a:solidFill>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59</a:t>
            </a:fld>
            <a:r>
              <a:rPr spc="-25" dirty="0"/>
              <a:t> </a:t>
            </a:r>
            <a:r>
              <a:rPr spc="80" dirty="0"/>
              <a:t>/</a:t>
            </a:r>
            <a:r>
              <a:rPr spc="-25" dirty="0"/>
              <a:t> </a:t>
            </a:r>
            <a:r>
              <a:rPr spc="40" dirty="0"/>
              <a:t>106</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4826000" cy="244475"/>
          </a:xfrm>
          <a:prstGeom prst="rect">
            <a:avLst/>
          </a:prstGeom>
        </p:spPr>
        <p:txBody>
          <a:bodyPr vert="horz" wrap="square" lIns="0" tIns="17145" rIns="0" bIns="0" rtlCol="0">
            <a:spAutoFit/>
          </a:bodyPr>
          <a:lstStyle/>
          <a:p>
            <a:pPr marL="12700">
              <a:lnSpc>
                <a:spcPct val="100000"/>
              </a:lnSpc>
              <a:spcBef>
                <a:spcPts val="135"/>
              </a:spcBef>
            </a:pPr>
            <a:r>
              <a:rPr spc="25" dirty="0"/>
              <a:t>Cross–industry</a:t>
            </a:r>
            <a:r>
              <a:rPr spc="105" dirty="0"/>
              <a:t> </a:t>
            </a:r>
            <a:r>
              <a:rPr spc="60" dirty="0"/>
              <a:t>standard</a:t>
            </a:r>
            <a:r>
              <a:rPr spc="110" dirty="0"/>
              <a:t> </a:t>
            </a:r>
            <a:r>
              <a:rPr spc="10" dirty="0"/>
              <a:t>process</a:t>
            </a:r>
            <a:r>
              <a:rPr spc="105" dirty="0"/>
              <a:t> </a:t>
            </a:r>
            <a:r>
              <a:rPr spc="-5" dirty="0"/>
              <a:t>for</a:t>
            </a:r>
            <a:r>
              <a:rPr spc="114" dirty="0"/>
              <a:t> </a:t>
            </a:r>
            <a:r>
              <a:rPr spc="75" dirty="0"/>
              <a:t>data</a:t>
            </a:r>
            <a:r>
              <a:rPr spc="105" dirty="0"/>
              <a:t> </a:t>
            </a:r>
            <a:r>
              <a:rPr spc="15" dirty="0"/>
              <a:t>mining</a:t>
            </a:r>
            <a:r>
              <a:rPr spc="105" dirty="0"/>
              <a:t> </a:t>
            </a:r>
            <a:r>
              <a:rPr spc="40" dirty="0"/>
              <a:t>(CRISP–DM)</a:t>
            </a:r>
          </a:p>
        </p:txBody>
      </p:sp>
      <p:sp>
        <p:nvSpPr>
          <p:cNvPr id="3" name="object 3"/>
          <p:cNvSpPr/>
          <p:nvPr/>
        </p:nvSpPr>
        <p:spPr>
          <a:xfrm>
            <a:off x="337972" y="64796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aphicFrame>
        <p:nvGraphicFramePr>
          <p:cNvPr id="4" name="object 4"/>
          <p:cNvGraphicFramePr>
            <a:graphicFrameLocks noGrp="1"/>
          </p:cNvGraphicFramePr>
          <p:nvPr/>
        </p:nvGraphicFramePr>
        <p:xfrm>
          <a:off x="576668" y="1107122"/>
          <a:ext cx="97790" cy="1013304"/>
        </p:xfrm>
        <a:graphic>
          <a:graphicData uri="http://schemas.openxmlformats.org/drawingml/2006/table">
            <a:tbl>
              <a:tblPr firstRow="1" bandRow="1">
                <a:tableStyleId>{2D5ABB26-0587-4C30-8999-92F81FD0307C}</a:tableStyleId>
              </a:tblPr>
              <a:tblGrid>
                <a:gridCol w="97790">
                  <a:extLst>
                    <a:ext uri="{9D8B030D-6E8A-4147-A177-3AD203B41FA5}">
                      <a16:colId xmlns:a16="http://schemas.microsoft.com/office/drawing/2014/main" val="20000"/>
                    </a:ext>
                  </a:extLst>
                </a:gridCol>
              </a:tblGrid>
              <a:tr h="140544">
                <a:tc>
                  <a:txBody>
                    <a:bodyPr/>
                    <a:lstStyle/>
                    <a:p>
                      <a:pPr marR="13970" algn="r">
                        <a:lnSpc>
                          <a:spcPts val="795"/>
                        </a:lnSpc>
                      </a:pPr>
                      <a:r>
                        <a:rPr sz="800" dirty="0">
                          <a:solidFill>
                            <a:srgbClr val="FFFFFF"/>
                          </a:solidFill>
                          <a:latin typeface="Georgia"/>
                          <a:cs typeface="Georgia"/>
                        </a:rPr>
                        <a:t>1</a:t>
                      </a:r>
                      <a:endParaRPr sz="800">
                        <a:latin typeface="Georgia"/>
                        <a:cs typeface="Georgia"/>
                      </a:endParaRPr>
                    </a:p>
                  </a:txBody>
                  <a:tcPr marL="0" marR="0" marT="0" marB="0">
                    <a:lnB w="85026">
                      <a:solidFill>
                        <a:srgbClr val="FFFFFF"/>
                      </a:solidFill>
                      <a:prstDash val="solid"/>
                    </a:lnB>
                    <a:solidFill>
                      <a:srgbClr val="3333B2"/>
                    </a:solidFill>
                  </a:tcPr>
                </a:tc>
                <a:extLst>
                  <a:ext uri="{0D108BD9-81ED-4DB2-BD59-A6C34878D82A}">
                    <a16:rowId xmlns:a16="http://schemas.microsoft.com/office/drawing/2014/main" val="10000"/>
                  </a:ext>
                </a:extLst>
              </a:tr>
              <a:tr h="183057">
                <a:tc>
                  <a:txBody>
                    <a:bodyPr/>
                    <a:lstStyle/>
                    <a:p>
                      <a:pPr marR="13970" algn="r">
                        <a:lnSpc>
                          <a:spcPct val="100000"/>
                        </a:lnSpc>
                        <a:spcBef>
                          <a:spcPts val="170"/>
                        </a:spcBef>
                      </a:pPr>
                      <a:r>
                        <a:rPr sz="800" dirty="0">
                          <a:solidFill>
                            <a:srgbClr val="FFFFFF"/>
                          </a:solidFill>
                          <a:latin typeface="Georgia"/>
                          <a:cs typeface="Georgia"/>
                        </a:rPr>
                        <a:t>2</a:t>
                      </a:r>
                      <a:endParaRPr sz="800">
                        <a:latin typeface="Georgia"/>
                        <a:cs typeface="Georgia"/>
                      </a:endParaRPr>
                    </a:p>
                  </a:txBody>
                  <a:tcPr marL="0" marR="0" marT="21590" marB="0">
                    <a:lnT w="85026">
                      <a:solidFill>
                        <a:srgbClr val="FFFFFF"/>
                      </a:solidFill>
                      <a:prstDash val="solid"/>
                    </a:lnT>
                    <a:lnB w="85026">
                      <a:solidFill>
                        <a:srgbClr val="FFFFFF"/>
                      </a:solidFill>
                      <a:prstDash val="solid"/>
                    </a:lnB>
                    <a:solidFill>
                      <a:srgbClr val="3333B2"/>
                    </a:solidFill>
                  </a:tcPr>
                </a:tc>
                <a:extLst>
                  <a:ext uri="{0D108BD9-81ED-4DB2-BD59-A6C34878D82A}">
                    <a16:rowId xmlns:a16="http://schemas.microsoft.com/office/drawing/2014/main" val="10001"/>
                  </a:ext>
                </a:extLst>
              </a:tr>
              <a:tr h="183051">
                <a:tc>
                  <a:txBody>
                    <a:bodyPr/>
                    <a:lstStyle/>
                    <a:p>
                      <a:pPr marR="13970" algn="r">
                        <a:lnSpc>
                          <a:spcPct val="100000"/>
                        </a:lnSpc>
                        <a:spcBef>
                          <a:spcPts val="170"/>
                        </a:spcBef>
                      </a:pPr>
                      <a:r>
                        <a:rPr sz="800" dirty="0">
                          <a:solidFill>
                            <a:srgbClr val="FFFFFF"/>
                          </a:solidFill>
                          <a:latin typeface="Georgia"/>
                          <a:cs typeface="Georgia"/>
                        </a:rPr>
                        <a:t>3</a:t>
                      </a:r>
                      <a:endParaRPr sz="800">
                        <a:latin typeface="Georgia"/>
                        <a:cs typeface="Georgia"/>
                      </a:endParaRPr>
                    </a:p>
                  </a:txBody>
                  <a:tcPr marL="0" marR="0" marT="21590" marB="0">
                    <a:lnT w="85026">
                      <a:solidFill>
                        <a:srgbClr val="FFFFFF"/>
                      </a:solidFill>
                      <a:prstDash val="solid"/>
                    </a:lnT>
                    <a:lnB w="85013">
                      <a:solidFill>
                        <a:srgbClr val="FFFFFF"/>
                      </a:solidFill>
                      <a:prstDash val="solid"/>
                    </a:lnB>
                    <a:solidFill>
                      <a:srgbClr val="3333B2"/>
                    </a:solidFill>
                  </a:tcPr>
                </a:tc>
                <a:extLst>
                  <a:ext uri="{0D108BD9-81ED-4DB2-BD59-A6C34878D82A}">
                    <a16:rowId xmlns:a16="http://schemas.microsoft.com/office/drawing/2014/main" val="10002"/>
                  </a:ext>
                </a:extLst>
              </a:tr>
              <a:tr h="183051">
                <a:tc>
                  <a:txBody>
                    <a:bodyPr/>
                    <a:lstStyle/>
                    <a:p>
                      <a:pPr marR="13970" algn="r">
                        <a:lnSpc>
                          <a:spcPct val="100000"/>
                        </a:lnSpc>
                        <a:spcBef>
                          <a:spcPts val="170"/>
                        </a:spcBef>
                      </a:pPr>
                      <a:r>
                        <a:rPr sz="800" dirty="0">
                          <a:solidFill>
                            <a:srgbClr val="FFFFFF"/>
                          </a:solidFill>
                          <a:latin typeface="Georgia"/>
                          <a:cs typeface="Georgia"/>
                        </a:rPr>
                        <a:t>4</a:t>
                      </a:r>
                      <a:endParaRPr sz="800">
                        <a:latin typeface="Georgia"/>
                        <a:cs typeface="Georgia"/>
                      </a:endParaRPr>
                    </a:p>
                  </a:txBody>
                  <a:tcPr marL="0" marR="0" marT="21590" marB="0">
                    <a:lnT w="85013">
                      <a:solidFill>
                        <a:srgbClr val="FFFFFF"/>
                      </a:solidFill>
                      <a:prstDash val="solid"/>
                    </a:lnT>
                    <a:lnB w="85026">
                      <a:solidFill>
                        <a:srgbClr val="FFFFFF"/>
                      </a:solidFill>
                      <a:prstDash val="solid"/>
                    </a:lnB>
                    <a:solidFill>
                      <a:srgbClr val="3333B2"/>
                    </a:solidFill>
                  </a:tcPr>
                </a:tc>
                <a:extLst>
                  <a:ext uri="{0D108BD9-81ED-4DB2-BD59-A6C34878D82A}">
                    <a16:rowId xmlns:a16="http://schemas.microsoft.com/office/drawing/2014/main" val="10003"/>
                  </a:ext>
                </a:extLst>
              </a:tr>
              <a:tr h="183057">
                <a:tc>
                  <a:txBody>
                    <a:bodyPr/>
                    <a:lstStyle/>
                    <a:p>
                      <a:pPr marR="13970" algn="r">
                        <a:lnSpc>
                          <a:spcPct val="100000"/>
                        </a:lnSpc>
                        <a:spcBef>
                          <a:spcPts val="170"/>
                        </a:spcBef>
                      </a:pPr>
                      <a:r>
                        <a:rPr sz="800" dirty="0">
                          <a:solidFill>
                            <a:srgbClr val="FFFFFF"/>
                          </a:solidFill>
                          <a:latin typeface="Georgia"/>
                          <a:cs typeface="Georgia"/>
                        </a:rPr>
                        <a:t>5</a:t>
                      </a:r>
                      <a:endParaRPr sz="800">
                        <a:latin typeface="Georgia"/>
                        <a:cs typeface="Georgia"/>
                      </a:endParaRPr>
                    </a:p>
                  </a:txBody>
                  <a:tcPr marL="0" marR="0" marT="21590" marB="0">
                    <a:lnT w="85026">
                      <a:solidFill>
                        <a:srgbClr val="FFFFFF"/>
                      </a:solidFill>
                      <a:prstDash val="solid"/>
                    </a:lnT>
                    <a:lnB w="85026">
                      <a:solidFill>
                        <a:srgbClr val="FFFFFF"/>
                      </a:solidFill>
                      <a:prstDash val="solid"/>
                    </a:lnB>
                    <a:solidFill>
                      <a:srgbClr val="3333B2"/>
                    </a:solidFill>
                  </a:tcPr>
                </a:tc>
                <a:extLst>
                  <a:ext uri="{0D108BD9-81ED-4DB2-BD59-A6C34878D82A}">
                    <a16:rowId xmlns:a16="http://schemas.microsoft.com/office/drawing/2014/main" val="10004"/>
                  </a:ext>
                </a:extLst>
              </a:tr>
              <a:tr h="140544">
                <a:tc>
                  <a:txBody>
                    <a:bodyPr/>
                    <a:lstStyle/>
                    <a:p>
                      <a:pPr marR="13970" algn="r">
                        <a:lnSpc>
                          <a:spcPts val="835"/>
                        </a:lnSpc>
                        <a:spcBef>
                          <a:spcPts val="170"/>
                        </a:spcBef>
                      </a:pPr>
                      <a:r>
                        <a:rPr sz="800" dirty="0">
                          <a:solidFill>
                            <a:srgbClr val="FFFFFF"/>
                          </a:solidFill>
                          <a:latin typeface="Georgia"/>
                          <a:cs typeface="Georgia"/>
                        </a:rPr>
                        <a:t>6</a:t>
                      </a:r>
                      <a:endParaRPr sz="800">
                        <a:latin typeface="Georgia"/>
                        <a:cs typeface="Georgia"/>
                      </a:endParaRPr>
                    </a:p>
                  </a:txBody>
                  <a:tcPr marL="0" marR="0" marT="21590" marB="0">
                    <a:lnT w="85026">
                      <a:solidFill>
                        <a:srgbClr val="FFFFFF"/>
                      </a:solidFill>
                      <a:prstDash val="solid"/>
                    </a:lnT>
                    <a:solidFill>
                      <a:srgbClr val="3333B2"/>
                    </a:solidFill>
                  </a:tcPr>
                </a:tc>
                <a:extLst>
                  <a:ext uri="{0D108BD9-81ED-4DB2-BD59-A6C34878D82A}">
                    <a16:rowId xmlns:a16="http://schemas.microsoft.com/office/drawing/2014/main" val="10005"/>
                  </a:ext>
                </a:extLst>
              </a:tr>
            </a:tbl>
          </a:graphicData>
        </a:graphic>
      </p:graphicFrame>
      <p:sp>
        <p:nvSpPr>
          <p:cNvPr id="5" name="object 5"/>
          <p:cNvSpPr txBox="1">
            <a:spLocks noGrp="1"/>
          </p:cNvSpPr>
          <p:nvPr>
            <p:ph type="body" idx="1"/>
          </p:nvPr>
        </p:nvSpPr>
        <p:spPr>
          <a:prstGeom prst="rect">
            <a:avLst/>
          </a:prstGeom>
        </p:spPr>
        <p:txBody>
          <a:bodyPr vert="horz" wrap="square" lIns="0" tIns="37465" rIns="0" bIns="0" rtlCol="0">
            <a:spAutoFit/>
          </a:bodyPr>
          <a:lstStyle/>
          <a:p>
            <a:pPr marL="12700" marR="5080">
              <a:lnSpc>
                <a:spcPts val="1120"/>
              </a:lnSpc>
              <a:spcBef>
                <a:spcPts val="295"/>
              </a:spcBef>
            </a:pPr>
            <a:r>
              <a:rPr spc="5" dirty="0"/>
              <a:t>The </a:t>
            </a:r>
            <a:r>
              <a:rPr b="1" spc="-45" dirty="0">
                <a:latin typeface="Georgia"/>
                <a:cs typeface="Georgia"/>
              </a:rPr>
              <a:t>cr</a:t>
            </a:r>
            <a:r>
              <a:rPr spc="-45" dirty="0"/>
              <a:t>oss–</a:t>
            </a:r>
            <a:r>
              <a:rPr b="1" spc="-45" dirty="0">
                <a:latin typeface="Georgia"/>
                <a:cs typeface="Georgia"/>
              </a:rPr>
              <a:t>i</a:t>
            </a:r>
            <a:r>
              <a:rPr spc="-45" dirty="0"/>
              <a:t>ndustry</a:t>
            </a:r>
            <a:r>
              <a:rPr spc="-40" dirty="0"/>
              <a:t> </a:t>
            </a:r>
            <a:r>
              <a:rPr b="1" spc="-30" dirty="0">
                <a:latin typeface="Georgia"/>
                <a:cs typeface="Georgia"/>
              </a:rPr>
              <a:t>s</a:t>
            </a:r>
            <a:r>
              <a:rPr spc="-30" dirty="0"/>
              <a:t>tandard</a:t>
            </a:r>
            <a:r>
              <a:rPr spc="-25" dirty="0"/>
              <a:t> </a:t>
            </a:r>
            <a:r>
              <a:rPr b="1" spc="-40" dirty="0">
                <a:latin typeface="Georgia"/>
                <a:cs typeface="Georgia"/>
              </a:rPr>
              <a:t>p</a:t>
            </a:r>
            <a:r>
              <a:rPr spc="-40" dirty="0"/>
              <a:t>rocess</a:t>
            </a:r>
            <a:r>
              <a:rPr spc="-35" dirty="0"/>
              <a:t> </a:t>
            </a:r>
            <a:r>
              <a:rPr spc="-40" dirty="0"/>
              <a:t>for</a:t>
            </a:r>
            <a:r>
              <a:rPr spc="185" dirty="0"/>
              <a:t> </a:t>
            </a:r>
            <a:r>
              <a:rPr b="1" spc="-10" dirty="0">
                <a:latin typeface="Georgia"/>
                <a:cs typeface="Georgia"/>
              </a:rPr>
              <a:t>d</a:t>
            </a:r>
            <a:r>
              <a:rPr spc="-10" dirty="0"/>
              <a:t>ata </a:t>
            </a:r>
            <a:r>
              <a:rPr b="1" spc="-40" dirty="0">
                <a:latin typeface="Georgia"/>
                <a:cs typeface="Georgia"/>
              </a:rPr>
              <a:t>m</a:t>
            </a:r>
            <a:r>
              <a:rPr spc="-40" dirty="0"/>
              <a:t>ining</a:t>
            </a:r>
            <a:r>
              <a:rPr spc="185" dirty="0"/>
              <a:t> </a:t>
            </a:r>
            <a:r>
              <a:rPr spc="-10" dirty="0"/>
              <a:t>(CRISP–DM) </a:t>
            </a:r>
            <a:r>
              <a:rPr spc="-35" dirty="0"/>
              <a:t>is</a:t>
            </a:r>
            <a:r>
              <a:rPr spc="195" dirty="0"/>
              <a:t> </a:t>
            </a:r>
            <a:r>
              <a:rPr spc="-15" dirty="0"/>
              <a:t>a </a:t>
            </a:r>
            <a:r>
              <a:rPr spc="-35" dirty="0"/>
              <a:t>process </a:t>
            </a:r>
            <a:r>
              <a:rPr spc="-30" dirty="0"/>
              <a:t> </a:t>
            </a:r>
            <a:r>
              <a:rPr spc="-40" dirty="0"/>
              <a:t>model</a:t>
            </a:r>
            <a:r>
              <a:rPr spc="80" dirty="0"/>
              <a:t> </a:t>
            </a:r>
            <a:r>
              <a:rPr dirty="0"/>
              <a:t>that</a:t>
            </a:r>
            <a:r>
              <a:rPr spc="80" dirty="0"/>
              <a:t> </a:t>
            </a:r>
            <a:r>
              <a:rPr spc="-40" dirty="0"/>
              <a:t>serves</a:t>
            </a:r>
            <a:r>
              <a:rPr spc="80" dirty="0"/>
              <a:t> </a:t>
            </a:r>
            <a:r>
              <a:rPr spc="-30" dirty="0"/>
              <a:t>as</a:t>
            </a:r>
            <a:r>
              <a:rPr spc="85" dirty="0"/>
              <a:t> </a:t>
            </a:r>
            <a:r>
              <a:rPr spc="-20" dirty="0"/>
              <a:t>the</a:t>
            </a:r>
            <a:r>
              <a:rPr spc="80" dirty="0"/>
              <a:t> </a:t>
            </a:r>
            <a:r>
              <a:rPr spc="-35" dirty="0"/>
              <a:t>base</a:t>
            </a:r>
            <a:r>
              <a:rPr spc="75" dirty="0"/>
              <a:t> </a:t>
            </a:r>
            <a:r>
              <a:rPr spc="-40" dirty="0"/>
              <a:t>for</a:t>
            </a:r>
            <a:r>
              <a:rPr spc="80" dirty="0"/>
              <a:t> </a:t>
            </a:r>
            <a:r>
              <a:rPr spc="-15" dirty="0"/>
              <a:t>a</a:t>
            </a:r>
            <a:r>
              <a:rPr spc="80" dirty="0"/>
              <a:t> </a:t>
            </a:r>
            <a:r>
              <a:rPr spc="-5" dirty="0"/>
              <a:t>data</a:t>
            </a:r>
            <a:r>
              <a:rPr spc="85" dirty="0"/>
              <a:t> </a:t>
            </a:r>
            <a:r>
              <a:rPr spc="-40" dirty="0"/>
              <a:t>science</a:t>
            </a:r>
            <a:r>
              <a:rPr spc="85" dirty="0"/>
              <a:t> </a:t>
            </a:r>
            <a:r>
              <a:rPr spc="-30" dirty="0"/>
              <a:t>process.</a:t>
            </a:r>
            <a:r>
              <a:rPr spc="-15" dirty="0"/>
              <a:t> </a:t>
            </a:r>
            <a:r>
              <a:rPr dirty="0"/>
              <a:t>It</a:t>
            </a:r>
            <a:r>
              <a:rPr spc="75" dirty="0"/>
              <a:t> </a:t>
            </a:r>
            <a:r>
              <a:rPr spc="-35" dirty="0"/>
              <a:t>has</a:t>
            </a:r>
            <a:r>
              <a:rPr spc="80" dirty="0"/>
              <a:t> </a:t>
            </a:r>
            <a:r>
              <a:rPr spc="-20" dirty="0"/>
              <a:t>six</a:t>
            </a:r>
            <a:r>
              <a:rPr spc="85" dirty="0"/>
              <a:t> </a:t>
            </a:r>
            <a:r>
              <a:rPr spc="-35" dirty="0"/>
              <a:t>sequential</a:t>
            </a:r>
            <a:r>
              <a:rPr spc="80" dirty="0"/>
              <a:t> </a:t>
            </a:r>
            <a:r>
              <a:rPr spc="-40" dirty="0"/>
              <a:t>phases:</a:t>
            </a:r>
          </a:p>
          <a:p>
            <a:pPr marL="289560" marR="3529329">
              <a:lnSpc>
                <a:spcPct val="120100"/>
              </a:lnSpc>
              <a:spcBef>
                <a:spcPts val="1195"/>
              </a:spcBef>
            </a:pPr>
            <a:r>
              <a:rPr sz="1000" spc="-25" dirty="0"/>
              <a:t>Business</a:t>
            </a:r>
            <a:r>
              <a:rPr sz="1000" spc="60" dirty="0"/>
              <a:t> </a:t>
            </a:r>
            <a:r>
              <a:rPr sz="1000" spc="-25" dirty="0"/>
              <a:t>understanding </a:t>
            </a:r>
            <a:r>
              <a:rPr sz="1000" spc="-225" dirty="0"/>
              <a:t> </a:t>
            </a:r>
            <a:r>
              <a:rPr sz="1000" b="1" spc="70" dirty="0">
                <a:solidFill>
                  <a:srgbClr val="FF0000"/>
                </a:solidFill>
                <a:latin typeface="Cambria"/>
                <a:cs typeface="Cambria"/>
              </a:rPr>
              <a:t>Data</a:t>
            </a:r>
            <a:r>
              <a:rPr sz="1000" b="1" spc="135" dirty="0">
                <a:solidFill>
                  <a:srgbClr val="FF0000"/>
                </a:solidFill>
                <a:latin typeface="Cambria"/>
                <a:cs typeface="Cambria"/>
              </a:rPr>
              <a:t> </a:t>
            </a:r>
            <a:r>
              <a:rPr sz="1000" b="1" spc="20" dirty="0">
                <a:solidFill>
                  <a:srgbClr val="FF0000"/>
                </a:solidFill>
                <a:latin typeface="Cambria"/>
                <a:cs typeface="Cambria"/>
              </a:rPr>
              <a:t>understanding </a:t>
            </a:r>
            <a:r>
              <a:rPr sz="1000" b="1" spc="25" dirty="0">
                <a:solidFill>
                  <a:srgbClr val="FF0000"/>
                </a:solidFill>
                <a:latin typeface="Cambria"/>
                <a:cs typeface="Cambria"/>
              </a:rPr>
              <a:t> </a:t>
            </a:r>
            <a:r>
              <a:rPr sz="1000" spc="5" dirty="0"/>
              <a:t>Data</a:t>
            </a:r>
            <a:r>
              <a:rPr sz="1000" spc="10" dirty="0"/>
              <a:t> </a:t>
            </a:r>
            <a:r>
              <a:rPr sz="1000" spc="-20" dirty="0"/>
              <a:t>preparation </a:t>
            </a:r>
            <a:r>
              <a:rPr sz="1000" spc="-15" dirty="0"/>
              <a:t> </a:t>
            </a:r>
            <a:r>
              <a:rPr sz="1000" spc="-25" dirty="0"/>
              <a:t>Modeling</a:t>
            </a:r>
            <a:endParaRPr sz="1000">
              <a:latin typeface="Cambria"/>
              <a:cs typeface="Cambria"/>
            </a:endParaRPr>
          </a:p>
          <a:p>
            <a:pPr marL="289560" marR="4169410">
              <a:lnSpc>
                <a:spcPct val="120100"/>
              </a:lnSpc>
            </a:pPr>
            <a:r>
              <a:rPr sz="1000" spc="-15" dirty="0"/>
              <a:t>Evaluation </a:t>
            </a:r>
            <a:r>
              <a:rPr sz="1000" spc="-10" dirty="0"/>
              <a:t> </a:t>
            </a:r>
            <a:r>
              <a:rPr sz="1000" spc="-25" dirty="0"/>
              <a:t>Depl</a:t>
            </a:r>
            <a:r>
              <a:rPr sz="1000" spc="-50" dirty="0"/>
              <a:t>o</a:t>
            </a:r>
            <a:r>
              <a:rPr sz="1000" spc="-30" dirty="0"/>
              <a:t>yme</a:t>
            </a:r>
            <a:r>
              <a:rPr sz="1000" spc="-55" dirty="0"/>
              <a:t>n</a:t>
            </a:r>
            <a:r>
              <a:rPr sz="1000" spc="40" dirty="0"/>
              <a:t>t</a:t>
            </a:r>
            <a:endParaRPr sz="1000"/>
          </a:p>
          <a:p>
            <a:pPr>
              <a:lnSpc>
                <a:spcPct val="100000"/>
              </a:lnSpc>
              <a:spcBef>
                <a:spcPts val="15"/>
              </a:spcBef>
            </a:pPr>
            <a:endParaRPr sz="1200"/>
          </a:p>
          <a:p>
            <a:pPr marL="12700" marR="157480">
              <a:lnSpc>
                <a:spcPts val="1150"/>
              </a:lnSpc>
            </a:pPr>
            <a:r>
              <a:rPr spc="-20" dirty="0"/>
              <a:t>Published </a:t>
            </a:r>
            <a:r>
              <a:rPr spc="-35" dirty="0"/>
              <a:t>in</a:t>
            </a:r>
            <a:r>
              <a:rPr spc="-30" dirty="0"/>
              <a:t> </a:t>
            </a:r>
            <a:r>
              <a:rPr spc="-45" dirty="0"/>
              <a:t>1999</a:t>
            </a:r>
            <a:r>
              <a:rPr spc="-40" dirty="0"/>
              <a:t> </a:t>
            </a:r>
            <a:r>
              <a:rPr spc="-10" dirty="0"/>
              <a:t>to </a:t>
            </a:r>
            <a:r>
              <a:rPr spc="-25" dirty="0"/>
              <a:t>standardize</a:t>
            </a:r>
            <a:r>
              <a:rPr spc="-20" dirty="0"/>
              <a:t> </a:t>
            </a:r>
            <a:r>
              <a:rPr spc="-5" dirty="0"/>
              <a:t>data </a:t>
            </a:r>
            <a:r>
              <a:rPr spc="-40" dirty="0"/>
              <a:t>mining</a:t>
            </a:r>
            <a:r>
              <a:rPr spc="-35" dirty="0"/>
              <a:t> </a:t>
            </a:r>
            <a:r>
              <a:rPr spc="-40" dirty="0"/>
              <a:t>processes</a:t>
            </a:r>
            <a:r>
              <a:rPr spc="-35" dirty="0"/>
              <a:t> across</a:t>
            </a:r>
            <a:r>
              <a:rPr spc="195" dirty="0"/>
              <a:t> </a:t>
            </a:r>
            <a:r>
              <a:rPr spc="-30" dirty="0"/>
              <a:t>industries,</a:t>
            </a:r>
            <a:r>
              <a:rPr spc="204" dirty="0"/>
              <a:t> </a:t>
            </a:r>
            <a:r>
              <a:rPr spc="10" dirty="0"/>
              <a:t>it </a:t>
            </a:r>
            <a:r>
              <a:rPr spc="-35" dirty="0"/>
              <a:t>has </a:t>
            </a:r>
            <a:r>
              <a:rPr spc="-30" dirty="0"/>
              <a:t> </a:t>
            </a:r>
            <a:r>
              <a:rPr spc="-40" dirty="0"/>
              <a:t>since</a:t>
            </a:r>
            <a:r>
              <a:rPr spc="95" dirty="0"/>
              <a:t> </a:t>
            </a:r>
            <a:r>
              <a:rPr spc="-40" dirty="0"/>
              <a:t>become</a:t>
            </a:r>
            <a:r>
              <a:rPr spc="100" dirty="0"/>
              <a:t> </a:t>
            </a:r>
            <a:r>
              <a:rPr spc="-20" dirty="0"/>
              <a:t>the</a:t>
            </a:r>
            <a:r>
              <a:rPr spc="100" dirty="0"/>
              <a:t> </a:t>
            </a:r>
            <a:r>
              <a:rPr spc="-35" dirty="0"/>
              <a:t>most</a:t>
            </a:r>
            <a:r>
              <a:rPr spc="95" dirty="0"/>
              <a:t> </a:t>
            </a:r>
            <a:r>
              <a:rPr spc="-50" dirty="0"/>
              <a:t>common</a:t>
            </a:r>
            <a:r>
              <a:rPr spc="100" dirty="0"/>
              <a:t> </a:t>
            </a:r>
            <a:r>
              <a:rPr spc="-25" dirty="0"/>
              <a:t>methodology</a:t>
            </a:r>
            <a:r>
              <a:rPr spc="100" dirty="0"/>
              <a:t> </a:t>
            </a:r>
            <a:r>
              <a:rPr spc="-40" dirty="0"/>
              <a:t>for</a:t>
            </a:r>
            <a:r>
              <a:rPr spc="95" dirty="0"/>
              <a:t> </a:t>
            </a:r>
            <a:r>
              <a:rPr spc="-5" dirty="0"/>
              <a:t>data</a:t>
            </a:r>
            <a:r>
              <a:rPr spc="100" dirty="0"/>
              <a:t> </a:t>
            </a:r>
            <a:r>
              <a:rPr spc="-35" dirty="0"/>
              <a:t>mining,</a:t>
            </a:r>
            <a:r>
              <a:rPr spc="100" dirty="0"/>
              <a:t> </a:t>
            </a:r>
            <a:r>
              <a:rPr spc="-10" dirty="0"/>
              <a:t>analytics,</a:t>
            </a:r>
            <a:r>
              <a:rPr spc="100" dirty="0"/>
              <a:t> </a:t>
            </a:r>
            <a:r>
              <a:rPr spc="-30" dirty="0"/>
              <a:t>and</a:t>
            </a:r>
            <a:r>
              <a:rPr spc="95" dirty="0"/>
              <a:t> </a:t>
            </a:r>
            <a:r>
              <a:rPr spc="-5" dirty="0"/>
              <a:t>data </a:t>
            </a:r>
            <a:r>
              <a:rPr spc="-250" dirty="0"/>
              <a:t> </a:t>
            </a:r>
            <a:r>
              <a:rPr spc="-40" dirty="0"/>
              <a:t>science</a:t>
            </a:r>
            <a:r>
              <a:rPr spc="90" dirty="0"/>
              <a:t> </a:t>
            </a:r>
            <a:r>
              <a:rPr spc="-15" dirty="0"/>
              <a:t>projects.</a:t>
            </a:r>
          </a:p>
        </p:txBody>
      </p:sp>
      <p:sp>
        <p:nvSpPr>
          <p:cNvPr id="6" name="object 6"/>
          <p:cNvSpPr/>
          <p:nvPr/>
        </p:nvSpPr>
        <p:spPr>
          <a:xfrm>
            <a:off x="337972" y="236087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1" name="object 1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0" dirty="0"/>
              <a:t>6</a:t>
            </a:fld>
            <a:r>
              <a:rPr spc="-25" dirty="0"/>
              <a:t> </a:t>
            </a:r>
            <a:r>
              <a:rPr spc="80" dirty="0"/>
              <a:t>/</a:t>
            </a:r>
            <a:r>
              <a:rPr spc="-25" dirty="0"/>
              <a:t> </a:t>
            </a:r>
            <a:r>
              <a:rPr spc="40" dirty="0"/>
              <a:t>106</a:t>
            </a:r>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518410" cy="244475"/>
          </a:xfrm>
          <a:prstGeom prst="rect">
            <a:avLst/>
          </a:prstGeom>
        </p:spPr>
        <p:txBody>
          <a:bodyPr vert="horz" wrap="square" lIns="0" tIns="17145" rIns="0" bIns="0" rtlCol="0">
            <a:spAutoFit/>
          </a:bodyPr>
          <a:lstStyle/>
          <a:p>
            <a:pPr marL="12700">
              <a:lnSpc>
                <a:spcPct val="100000"/>
              </a:lnSpc>
              <a:spcBef>
                <a:spcPts val="135"/>
              </a:spcBef>
            </a:pPr>
            <a:r>
              <a:rPr spc="15" dirty="0"/>
              <a:t>Measuring</a:t>
            </a:r>
            <a:r>
              <a:rPr spc="95" dirty="0"/>
              <a:t> </a:t>
            </a:r>
            <a:r>
              <a:rPr spc="60" dirty="0"/>
              <a:t>the</a:t>
            </a:r>
            <a:r>
              <a:rPr spc="95" dirty="0"/>
              <a:t> </a:t>
            </a:r>
            <a:r>
              <a:rPr spc="15" dirty="0"/>
              <a:t>dispersion</a:t>
            </a:r>
            <a:r>
              <a:rPr spc="105" dirty="0"/>
              <a:t> </a:t>
            </a:r>
            <a:r>
              <a:rPr spc="-40" dirty="0"/>
              <a:t>of</a:t>
            </a:r>
            <a:r>
              <a:rPr spc="95" dirty="0"/>
              <a:t> </a:t>
            </a:r>
            <a:r>
              <a:rPr spc="75" dirty="0"/>
              <a:t>data</a:t>
            </a:r>
          </a:p>
        </p:txBody>
      </p:sp>
      <p:sp>
        <p:nvSpPr>
          <p:cNvPr id="3" name="object 3"/>
          <p:cNvSpPr/>
          <p:nvPr/>
        </p:nvSpPr>
        <p:spPr>
          <a:xfrm>
            <a:off x="299567" y="77628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01451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25272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1490954"/>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p:nvPr/>
        </p:nvSpPr>
        <p:spPr>
          <a:xfrm>
            <a:off x="299567" y="1729168"/>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8" name="object 8"/>
          <p:cNvSpPr/>
          <p:nvPr/>
        </p:nvSpPr>
        <p:spPr>
          <a:xfrm>
            <a:off x="299567" y="1967395"/>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9" name="object 9"/>
          <p:cNvSpPr/>
          <p:nvPr/>
        </p:nvSpPr>
        <p:spPr>
          <a:xfrm>
            <a:off x="299567" y="2205608"/>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10" name="object 10"/>
          <p:cNvSpPr/>
          <p:nvPr/>
        </p:nvSpPr>
        <p:spPr>
          <a:xfrm>
            <a:off x="299567" y="2443835"/>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11" name="object 11"/>
          <p:cNvSpPr txBox="1"/>
          <p:nvPr/>
        </p:nvSpPr>
        <p:spPr>
          <a:xfrm>
            <a:off x="309016" y="633676"/>
            <a:ext cx="2135505" cy="1931670"/>
          </a:xfrm>
          <a:prstGeom prst="rect">
            <a:avLst/>
          </a:prstGeom>
        </p:spPr>
        <p:txBody>
          <a:bodyPr vert="horz" wrap="square" lIns="0" tIns="83185" rIns="0" bIns="0" rtlCol="0">
            <a:spAutoFit/>
          </a:bodyPr>
          <a:lstStyle/>
          <a:p>
            <a:pPr marL="157480" indent="-145415">
              <a:lnSpc>
                <a:spcPct val="100000"/>
              </a:lnSpc>
              <a:spcBef>
                <a:spcPts val="655"/>
              </a:spcBef>
              <a:buClr>
                <a:srgbClr val="FFFFFF"/>
              </a:buClr>
              <a:buSzPct val="72727"/>
              <a:buAutoNum type="arabicPlain"/>
              <a:tabLst>
                <a:tab pos="158115" algn="l"/>
              </a:tabLst>
            </a:pPr>
            <a:r>
              <a:rPr sz="1100" spc="-30" dirty="0">
                <a:latin typeface="Georgia"/>
                <a:cs typeface="Georgia"/>
              </a:rPr>
              <a:t>Range</a:t>
            </a:r>
            <a:endParaRPr sz="1100">
              <a:latin typeface="Georgia"/>
              <a:cs typeface="Georgia"/>
            </a:endParaRPr>
          </a:p>
          <a:p>
            <a:pPr marL="157480" indent="-145415">
              <a:lnSpc>
                <a:spcPct val="100000"/>
              </a:lnSpc>
              <a:spcBef>
                <a:spcPts val="555"/>
              </a:spcBef>
              <a:buClr>
                <a:srgbClr val="FFFFFF"/>
              </a:buClr>
              <a:buSzPct val="72727"/>
              <a:buAutoNum type="arabicPlain"/>
              <a:tabLst>
                <a:tab pos="158115" algn="l"/>
              </a:tabLst>
            </a:pPr>
            <a:r>
              <a:rPr sz="1100" spc="-25" dirty="0">
                <a:latin typeface="Georgia"/>
                <a:cs typeface="Georgia"/>
              </a:rPr>
              <a:t>Quantiles</a:t>
            </a:r>
            <a:endParaRPr sz="1100">
              <a:latin typeface="Georgia"/>
              <a:cs typeface="Georgia"/>
            </a:endParaRPr>
          </a:p>
          <a:p>
            <a:pPr marL="157480" indent="-145415">
              <a:lnSpc>
                <a:spcPct val="100000"/>
              </a:lnSpc>
              <a:spcBef>
                <a:spcPts val="560"/>
              </a:spcBef>
              <a:buClr>
                <a:srgbClr val="FFFFFF"/>
              </a:buClr>
              <a:buSzPct val="72727"/>
              <a:buAutoNum type="arabicPlain"/>
              <a:tabLst>
                <a:tab pos="158115" algn="l"/>
              </a:tabLst>
            </a:pPr>
            <a:r>
              <a:rPr sz="1100" spc="-20" dirty="0">
                <a:latin typeface="Georgia"/>
                <a:cs typeface="Georgia"/>
              </a:rPr>
              <a:t>Quartiles</a:t>
            </a:r>
            <a:endParaRPr sz="1100">
              <a:latin typeface="Georgia"/>
              <a:cs typeface="Georgia"/>
            </a:endParaRPr>
          </a:p>
          <a:p>
            <a:pPr marL="157480" indent="-145415">
              <a:lnSpc>
                <a:spcPct val="100000"/>
              </a:lnSpc>
              <a:spcBef>
                <a:spcPts val="555"/>
              </a:spcBef>
              <a:buClr>
                <a:srgbClr val="FFFFFF"/>
              </a:buClr>
              <a:buSzPct val="72727"/>
              <a:buAutoNum type="arabicPlain"/>
              <a:tabLst>
                <a:tab pos="158115" algn="l"/>
              </a:tabLst>
            </a:pPr>
            <a:r>
              <a:rPr sz="1100" spc="-30" dirty="0">
                <a:latin typeface="Georgia"/>
                <a:cs typeface="Georgia"/>
              </a:rPr>
              <a:t>Interquartile</a:t>
            </a:r>
            <a:r>
              <a:rPr sz="1100" spc="65" dirty="0">
                <a:latin typeface="Georgia"/>
                <a:cs typeface="Georgia"/>
              </a:rPr>
              <a:t> </a:t>
            </a:r>
            <a:r>
              <a:rPr sz="1100" spc="-40" dirty="0">
                <a:latin typeface="Georgia"/>
                <a:cs typeface="Georgia"/>
              </a:rPr>
              <a:t>range</a:t>
            </a:r>
            <a:endParaRPr sz="1100">
              <a:latin typeface="Georgia"/>
              <a:cs typeface="Georgia"/>
            </a:endParaRPr>
          </a:p>
          <a:p>
            <a:pPr marL="157480" indent="-145415">
              <a:lnSpc>
                <a:spcPct val="100000"/>
              </a:lnSpc>
              <a:spcBef>
                <a:spcPts val="555"/>
              </a:spcBef>
              <a:buClr>
                <a:srgbClr val="FFFFFF"/>
              </a:buClr>
              <a:buSzPct val="72727"/>
              <a:buAutoNum type="arabicPlain"/>
              <a:tabLst>
                <a:tab pos="158115" algn="l"/>
              </a:tabLst>
            </a:pPr>
            <a:r>
              <a:rPr sz="1100" spc="-45" dirty="0">
                <a:latin typeface="Georgia"/>
                <a:cs typeface="Georgia"/>
              </a:rPr>
              <a:t>Five–number</a:t>
            </a:r>
            <a:r>
              <a:rPr sz="1100" spc="65" dirty="0">
                <a:latin typeface="Georgia"/>
                <a:cs typeface="Georgia"/>
              </a:rPr>
              <a:t> </a:t>
            </a:r>
            <a:r>
              <a:rPr sz="1100" spc="-35" dirty="0">
                <a:latin typeface="Georgia"/>
                <a:cs typeface="Georgia"/>
              </a:rPr>
              <a:t>summary</a:t>
            </a:r>
            <a:endParaRPr sz="1100">
              <a:latin typeface="Georgia"/>
              <a:cs typeface="Georgia"/>
            </a:endParaRPr>
          </a:p>
          <a:p>
            <a:pPr marL="157480" indent="-145415">
              <a:lnSpc>
                <a:spcPct val="100000"/>
              </a:lnSpc>
              <a:spcBef>
                <a:spcPts val="555"/>
              </a:spcBef>
              <a:buClr>
                <a:srgbClr val="FFFFFF"/>
              </a:buClr>
              <a:buSzPct val="72727"/>
              <a:buAutoNum type="arabicPlain"/>
              <a:tabLst>
                <a:tab pos="158115" algn="l"/>
              </a:tabLst>
            </a:pPr>
            <a:r>
              <a:rPr sz="1100" spc="-20" dirty="0">
                <a:latin typeface="Georgia"/>
                <a:cs typeface="Georgia"/>
              </a:rPr>
              <a:t>Boxplots</a:t>
            </a:r>
            <a:endParaRPr sz="1100">
              <a:latin typeface="Georgia"/>
              <a:cs typeface="Georgia"/>
            </a:endParaRPr>
          </a:p>
          <a:p>
            <a:pPr marL="157480" indent="-145415">
              <a:lnSpc>
                <a:spcPct val="100000"/>
              </a:lnSpc>
              <a:spcBef>
                <a:spcPts val="555"/>
              </a:spcBef>
              <a:buClr>
                <a:srgbClr val="FFFFFF"/>
              </a:buClr>
              <a:buSzPct val="72727"/>
              <a:buAutoNum type="arabicPlain"/>
              <a:tabLst>
                <a:tab pos="158115" algn="l"/>
              </a:tabLst>
            </a:pPr>
            <a:r>
              <a:rPr sz="1100" spc="-20" dirty="0">
                <a:latin typeface="Georgia"/>
                <a:cs typeface="Georgia"/>
              </a:rPr>
              <a:t>Outliers</a:t>
            </a:r>
            <a:endParaRPr sz="1100">
              <a:latin typeface="Georgia"/>
              <a:cs typeface="Georgia"/>
            </a:endParaRPr>
          </a:p>
          <a:p>
            <a:pPr marL="157480" indent="-145415">
              <a:lnSpc>
                <a:spcPct val="100000"/>
              </a:lnSpc>
              <a:spcBef>
                <a:spcPts val="555"/>
              </a:spcBef>
              <a:buClr>
                <a:srgbClr val="FFFFFF"/>
              </a:buClr>
              <a:buSzPct val="72727"/>
              <a:buAutoNum type="arabicPlain"/>
              <a:tabLst>
                <a:tab pos="158115" algn="l"/>
              </a:tabLst>
            </a:pPr>
            <a:r>
              <a:rPr sz="1100" spc="-30" dirty="0">
                <a:latin typeface="Georgia"/>
                <a:cs typeface="Georgia"/>
              </a:rPr>
              <a:t>Variance</a:t>
            </a:r>
            <a:r>
              <a:rPr sz="1100" spc="90" dirty="0">
                <a:latin typeface="Georgia"/>
                <a:cs typeface="Georgia"/>
              </a:rPr>
              <a:t> </a:t>
            </a:r>
            <a:r>
              <a:rPr sz="1100" spc="-35" dirty="0">
                <a:latin typeface="Georgia"/>
                <a:cs typeface="Georgia"/>
              </a:rPr>
              <a:t>and</a:t>
            </a:r>
            <a:r>
              <a:rPr sz="1100" spc="95" dirty="0">
                <a:latin typeface="Georgia"/>
                <a:cs typeface="Georgia"/>
              </a:rPr>
              <a:t> </a:t>
            </a:r>
            <a:r>
              <a:rPr sz="1100" spc="-25" dirty="0">
                <a:latin typeface="Georgia"/>
                <a:cs typeface="Georgia"/>
              </a:rPr>
              <a:t>standard</a:t>
            </a:r>
            <a:r>
              <a:rPr sz="1100" spc="95" dirty="0">
                <a:latin typeface="Georgia"/>
                <a:cs typeface="Georgia"/>
              </a:rPr>
              <a:t> </a:t>
            </a:r>
            <a:r>
              <a:rPr sz="1100" spc="-20" dirty="0">
                <a:latin typeface="Georgia"/>
                <a:cs typeface="Georgia"/>
              </a:rPr>
              <a:t>deviation</a:t>
            </a:r>
            <a:endParaRPr sz="1100">
              <a:latin typeface="Georgia"/>
              <a:cs typeface="Georgia"/>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6" name="object 16"/>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7" name="object 1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60</a:t>
            </a:fld>
            <a:r>
              <a:rPr spc="-25" dirty="0"/>
              <a:t> </a:t>
            </a:r>
            <a:r>
              <a:rPr spc="80" dirty="0"/>
              <a:t>/</a:t>
            </a:r>
            <a:r>
              <a:rPr spc="-25" dirty="0"/>
              <a:t> </a:t>
            </a:r>
            <a:r>
              <a:rPr spc="40" dirty="0"/>
              <a:t>106</a:t>
            </a:r>
          </a:p>
        </p:txBody>
      </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00380" cy="244475"/>
          </a:xfrm>
          <a:prstGeom prst="rect">
            <a:avLst/>
          </a:prstGeom>
        </p:spPr>
        <p:txBody>
          <a:bodyPr vert="horz" wrap="square" lIns="0" tIns="17145" rIns="0" bIns="0" rtlCol="0">
            <a:spAutoFit/>
          </a:bodyPr>
          <a:lstStyle/>
          <a:p>
            <a:pPr marL="12700">
              <a:lnSpc>
                <a:spcPct val="100000"/>
              </a:lnSpc>
              <a:spcBef>
                <a:spcPts val="135"/>
              </a:spcBef>
            </a:pPr>
            <a:r>
              <a:rPr spc="25" dirty="0"/>
              <a:t>Range</a:t>
            </a:r>
          </a:p>
        </p:txBody>
      </p:sp>
      <p:sp>
        <p:nvSpPr>
          <p:cNvPr id="3" name="object 3"/>
          <p:cNvSpPr/>
          <p:nvPr/>
        </p:nvSpPr>
        <p:spPr>
          <a:xfrm>
            <a:off x="337972" y="79764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16077" y="706042"/>
            <a:ext cx="5020945" cy="338455"/>
          </a:xfrm>
          <a:prstGeom prst="rect">
            <a:avLst/>
          </a:prstGeom>
        </p:spPr>
        <p:txBody>
          <a:bodyPr vert="horz" wrap="square" lIns="0" tIns="34290" rIns="0" bIns="0" rtlCol="0">
            <a:spAutoFit/>
          </a:bodyPr>
          <a:lstStyle/>
          <a:p>
            <a:pPr marL="50800" marR="43180">
              <a:lnSpc>
                <a:spcPts val="1150"/>
              </a:lnSpc>
              <a:spcBef>
                <a:spcPts val="270"/>
              </a:spcBef>
            </a:pPr>
            <a:r>
              <a:rPr sz="1100" dirty="0">
                <a:latin typeface="Georgia"/>
                <a:cs typeface="Georgia"/>
              </a:rPr>
              <a:t>Let</a:t>
            </a:r>
            <a:r>
              <a:rPr sz="1100" spc="100" dirty="0">
                <a:latin typeface="Georgia"/>
                <a:cs typeface="Georgia"/>
              </a:rPr>
              <a:t> </a:t>
            </a:r>
            <a:r>
              <a:rPr sz="1100" spc="15" dirty="0">
                <a:latin typeface="Lucida Sans Unicode"/>
                <a:cs typeface="Lucida Sans Unicode"/>
              </a:rPr>
              <a:t>D</a:t>
            </a:r>
            <a:r>
              <a:rPr sz="1100" spc="-5" dirty="0">
                <a:latin typeface="Lucida Sans Unicode"/>
                <a:cs typeface="Lucida Sans Unicode"/>
              </a:rPr>
              <a:t> </a:t>
            </a:r>
            <a:r>
              <a:rPr sz="1100" spc="295" dirty="0">
                <a:latin typeface="Calibri"/>
                <a:cs typeface="Calibri"/>
              </a:rPr>
              <a:t>=</a:t>
            </a:r>
            <a:r>
              <a:rPr sz="1100" spc="60" dirty="0">
                <a:latin typeface="Calibri"/>
                <a:cs typeface="Calibri"/>
              </a:rPr>
              <a:t> </a:t>
            </a:r>
            <a:r>
              <a:rPr sz="1100" spc="105" dirty="0">
                <a:latin typeface="Lucida Sans Unicode"/>
                <a:cs typeface="Lucida Sans Unicode"/>
              </a:rPr>
              <a:t>{</a:t>
            </a:r>
            <a:r>
              <a:rPr sz="1100" i="1" spc="105" dirty="0">
                <a:latin typeface="Calibri"/>
                <a:cs typeface="Calibri"/>
              </a:rPr>
              <a:t>x</a:t>
            </a:r>
            <a:r>
              <a:rPr sz="1200" spc="157" baseline="-10416" dirty="0">
                <a:latin typeface="Calibri"/>
                <a:cs typeface="Calibri"/>
              </a:rPr>
              <a:t>1</a:t>
            </a:r>
            <a:r>
              <a:rPr sz="1100" i="1" spc="105" dirty="0">
                <a:latin typeface="Calibri"/>
                <a:cs typeface="Calibri"/>
              </a:rPr>
              <a:t>,</a:t>
            </a:r>
            <a:r>
              <a:rPr sz="1100" i="1" spc="-65" dirty="0">
                <a:latin typeface="Calibri"/>
                <a:cs typeface="Calibri"/>
              </a:rPr>
              <a:t> </a:t>
            </a:r>
            <a:r>
              <a:rPr sz="1100" i="1" spc="80" dirty="0">
                <a:latin typeface="Calibri"/>
                <a:cs typeface="Calibri"/>
              </a:rPr>
              <a:t>x</a:t>
            </a:r>
            <a:r>
              <a:rPr sz="1200" spc="120" baseline="-10416" dirty="0">
                <a:latin typeface="Calibri"/>
                <a:cs typeface="Calibri"/>
              </a:rPr>
              <a:t>2</a:t>
            </a:r>
            <a:r>
              <a:rPr sz="1100" i="1" spc="80" dirty="0">
                <a:latin typeface="Calibri"/>
                <a:cs typeface="Calibri"/>
              </a:rPr>
              <a:t>,</a:t>
            </a:r>
            <a:r>
              <a:rPr sz="1100" i="1" spc="-70" dirty="0">
                <a:latin typeface="Calibri"/>
                <a:cs typeface="Calibri"/>
              </a:rPr>
              <a:t> </a:t>
            </a:r>
            <a:r>
              <a:rPr sz="1100" i="1" spc="20" dirty="0">
                <a:latin typeface="Calibri"/>
                <a:cs typeface="Calibri"/>
              </a:rPr>
              <a:t>.</a:t>
            </a:r>
            <a:r>
              <a:rPr sz="1100" i="1" spc="-65" dirty="0">
                <a:latin typeface="Calibri"/>
                <a:cs typeface="Calibri"/>
              </a:rPr>
              <a:t> </a:t>
            </a:r>
            <a:r>
              <a:rPr sz="1100" i="1" spc="20" dirty="0">
                <a:latin typeface="Calibri"/>
                <a:cs typeface="Calibri"/>
              </a:rPr>
              <a:t>.</a:t>
            </a:r>
            <a:r>
              <a:rPr sz="1100" i="1" spc="-65" dirty="0">
                <a:latin typeface="Calibri"/>
                <a:cs typeface="Calibri"/>
              </a:rPr>
              <a:t> </a:t>
            </a:r>
            <a:r>
              <a:rPr sz="1100" i="1" spc="20" dirty="0">
                <a:latin typeface="Calibri"/>
                <a:cs typeface="Calibri"/>
              </a:rPr>
              <a:t>.</a:t>
            </a:r>
            <a:r>
              <a:rPr sz="1100" i="1" spc="-65" dirty="0">
                <a:latin typeface="Calibri"/>
                <a:cs typeface="Calibri"/>
              </a:rPr>
              <a:t> </a:t>
            </a:r>
            <a:r>
              <a:rPr sz="1100" i="1" spc="25" dirty="0">
                <a:latin typeface="Calibri"/>
                <a:cs typeface="Calibri"/>
              </a:rPr>
              <a:t>,</a:t>
            </a:r>
            <a:r>
              <a:rPr sz="1100" i="1" spc="-65" dirty="0">
                <a:latin typeface="Calibri"/>
                <a:cs typeface="Calibri"/>
              </a:rPr>
              <a:t> </a:t>
            </a:r>
            <a:r>
              <a:rPr sz="1100" i="1" spc="160" dirty="0">
                <a:latin typeface="Calibri"/>
                <a:cs typeface="Calibri"/>
              </a:rPr>
              <a:t>x</a:t>
            </a:r>
            <a:r>
              <a:rPr sz="1200" i="1" spc="240" baseline="-10416" dirty="0">
                <a:latin typeface="Calibri"/>
                <a:cs typeface="Calibri"/>
              </a:rPr>
              <a:t>n</a:t>
            </a:r>
            <a:r>
              <a:rPr sz="1100" spc="160" dirty="0">
                <a:latin typeface="Lucida Sans Unicode"/>
                <a:cs typeface="Lucida Sans Unicode"/>
              </a:rPr>
              <a:t>}</a:t>
            </a:r>
            <a:r>
              <a:rPr sz="1100" spc="15" dirty="0">
                <a:latin typeface="Lucida Sans Unicode"/>
                <a:cs typeface="Lucida Sans Unicode"/>
              </a:rPr>
              <a:t> </a:t>
            </a:r>
            <a:r>
              <a:rPr sz="1100" spc="-20" dirty="0">
                <a:latin typeface="Georgia"/>
                <a:cs typeface="Georgia"/>
              </a:rPr>
              <a:t>be</a:t>
            </a:r>
            <a:r>
              <a:rPr sz="1100" spc="105" dirty="0">
                <a:latin typeface="Georgia"/>
                <a:cs typeface="Georgia"/>
              </a:rPr>
              <a:t> </a:t>
            </a:r>
            <a:r>
              <a:rPr sz="1100" spc="-25" dirty="0">
                <a:latin typeface="Georgia"/>
                <a:cs typeface="Georgia"/>
              </a:rPr>
              <a:t>univariate</a:t>
            </a:r>
            <a:r>
              <a:rPr sz="1100" spc="100" dirty="0">
                <a:latin typeface="Georgia"/>
                <a:cs typeface="Georgia"/>
              </a:rPr>
              <a:t> </a:t>
            </a:r>
            <a:r>
              <a:rPr sz="1100" spc="-5" dirty="0">
                <a:latin typeface="Georgia"/>
                <a:cs typeface="Georgia"/>
              </a:rPr>
              <a:t>data</a:t>
            </a:r>
            <a:r>
              <a:rPr sz="1100" spc="105" dirty="0">
                <a:latin typeface="Georgia"/>
                <a:cs typeface="Georgia"/>
              </a:rPr>
              <a:t> </a:t>
            </a:r>
            <a:r>
              <a:rPr sz="1100" spc="-30" dirty="0">
                <a:latin typeface="Georgia"/>
                <a:cs typeface="Georgia"/>
              </a:rPr>
              <a:t>consisting</a:t>
            </a:r>
            <a:r>
              <a:rPr sz="1100" spc="105" dirty="0">
                <a:latin typeface="Georgia"/>
                <a:cs typeface="Georgia"/>
              </a:rPr>
              <a:t> </a:t>
            </a:r>
            <a:r>
              <a:rPr sz="1100" spc="-40" dirty="0">
                <a:latin typeface="Georgia"/>
                <a:cs typeface="Georgia"/>
              </a:rPr>
              <a:t>of</a:t>
            </a:r>
            <a:r>
              <a:rPr sz="1100" spc="100" dirty="0">
                <a:latin typeface="Georgia"/>
                <a:cs typeface="Georgia"/>
              </a:rPr>
              <a:t> </a:t>
            </a:r>
            <a:r>
              <a:rPr sz="1100" i="1" spc="85" dirty="0">
                <a:latin typeface="Calibri"/>
                <a:cs typeface="Calibri"/>
              </a:rPr>
              <a:t>n</a:t>
            </a:r>
            <a:r>
              <a:rPr sz="1100" i="1" spc="120" dirty="0">
                <a:latin typeface="Calibri"/>
                <a:cs typeface="Calibri"/>
              </a:rPr>
              <a:t> </a:t>
            </a:r>
            <a:r>
              <a:rPr sz="1100" spc="-35" dirty="0">
                <a:latin typeface="Georgia"/>
                <a:cs typeface="Georgia"/>
              </a:rPr>
              <a:t>observations</a:t>
            </a:r>
            <a:r>
              <a:rPr sz="1100" spc="100" dirty="0">
                <a:latin typeface="Georgia"/>
                <a:cs typeface="Georgia"/>
              </a:rPr>
              <a:t> </a:t>
            </a:r>
            <a:r>
              <a:rPr sz="1100" spc="-35" dirty="0">
                <a:latin typeface="Georgia"/>
                <a:cs typeface="Georgia"/>
              </a:rPr>
              <a:t>sampling </a:t>
            </a:r>
            <a:r>
              <a:rPr sz="1100" spc="-250" dirty="0">
                <a:latin typeface="Georgia"/>
                <a:cs typeface="Georgia"/>
              </a:rPr>
              <a:t> </a:t>
            </a:r>
            <a:r>
              <a:rPr sz="1100" spc="-45" dirty="0">
                <a:latin typeface="Georgia"/>
                <a:cs typeface="Georgia"/>
              </a:rPr>
              <a:t>from</a:t>
            </a:r>
            <a:r>
              <a:rPr sz="1100" spc="95" dirty="0">
                <a:latin typeface="Georgia"/>
                <a:cs typeface="Georgia"/>
              </a:rPr>
              <a:t> </a:t>
            </a:r>
            <a:r>
              <a:rPr sz="1100" spc="-15" dirty="0">
                <a:latin typeface="Georgia"/>
                <a:cs typeface="Georgia"/>
              </a:rPr>
              <a:t>a</a:t>
            </a:r>
            <a:r>
              <a:rPr sz="1100" spc="95" dirty="0">
                <a:latin typeface="Georgia"/>
                <a:cs typeface="Georgia"/>
              </a:rPr>
              <a:t> </a:t>
            </a:r>
            <a:r>
              <a:rPr sz="1100" spc="-45" dirty="0">
                <a:latin typeface="Georgia"/>
                <a:cs typeface="Georgia"/>
              </a:rPr>
              <a:t>numeric</a:t>
            </a:r>
            <a:r>
              <a:rPr sz="1100" spc="95" dirty="0">
                <a:latin typeface="Georgia"/>
                <a:cs typeface="Georgia"/>
              </a:rPr>
              <a:t> </a:t>
            </a:r>
            <a:r>
              <a:rPr sz="1100" spc="-15" dirty="0">
                <a:latin typeface="Georgia"/>
                <a:cs typeface="Georgia"/>
              </a:rPr>
              <a:t>variable/attribute</a:t>
            </a:r>
            <a:r>
              <a:rPr sz="1100" spc="90" dirty="0">
                <a:latin typeface="Georgia"/>
                <a:cs typeface="Georgia"/>
              </a:rPr>
              <a:t> </a:t>
            </a:r>
            <a:r>
              <a:rPr sz="1100" i="1" spc="210" dirty="0">
                <a:latin typeface="Calibri"/>
                <a:cs typeface="Calibri"/>
              </a:rPr>
              <a:t>X</a:t>
            </a:r>
            <a:r>
              <a:rPr sz="1100" spc="210" dirty="0">
                <a:latin typeface="Georgia"/>
                <a:cs typeface="Georgia"/>
              </a:rPr>
              <a:t>.</a:t>
            </a:r>
            <a:endParaRPr sz="1100">
              <a:latin typeface="Georgia"/>
              <a:cs typeface="Georgia"/>
            </a:endParaRPr>
          </a:p>
        </p:txBody>
      </p:sp>
      <p:sp>
        <p:nvSpPr>
          <p:cNvPr id="5" name="object 5"/>
          <p:cNvSpPr/>
          <p:nvPr/>
        </p:nvSpPr>
        <p:spPr>
          <a:xfrm>
            <a:off x="337972" y="118212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454177" y="1090522"/>
            <a:ext cx="501332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Georgia"/>
                <a:cs typeface="Georgia"/>
              </a:rPr>
              <a:t>The</a:t>
            </a:r>
            <a:r>
              <a:rPr sz="1100" spc="95" dirty="0">
                <a:latin typeface="Georgia"/>
                <a:cs typeface="Georgia"/>
              </a:rPr>
              <a:t> </a:t>
            </a:r>
            <a:r>
              <a:rPr sz="1100" b="1" spc="-55" dirty="0">
                <a:latin typeface="Georgia"/>
                <a:cs typeface="Georgia"/>
              </a:rPr>
              <a:t>range</a:t>
            </a:r>
            <a:r>
              <a:rPr sz="1100" b="1" spc="85" dirty="0">
                <a:latin typeface="Georgia"/>
                <a:cs typeface="Georgia"/>
              </a:rPr>
              <a:t> </a:t>
            </a:r>
            <a:r>
              <a:rPr sz="1100" spc="-40" dirty="0">
                <a:latin typeface="Georgia"/>
                <a:cs typeface="Georgia"/>
              </a:rPr>
              <a:t>of</a:t>
            </a:r>
            <a:r>
              <a:rPr sz="1100" spc="95" dirty="0">
                <a:latin typeface="Georgia"/>
                <a:cs typeface="Georgia"/>
              </a:rPr>
              <a:t> </a:t>
            </a:r>
            <a:r>
              <a:rPr sz="1100" spc="15" dirty="0">
                <a:latin typeface="Lucida Sans Unicode"/>
                <a:cs typeface="Lucida Sans Unicode"/>
              </a:rPr>
              <a:t>D</a:t>
            </a:r>
            <a:r>
              <a:rPr sz="1100" spc="45" dirty="0">
                <a:latin typeface="Lucida Sans Unicode"/>
                <a:cs typeface="Lucida Sans Unicode"/>
              </a:rPr>
              <a:t> </a:t>
            </a:r>
            <a:r>
              <a:rPr sz="1100" spc="-35" dirty="0">
                <a:latin typeface="Georgia"/>
                <a:cs typeface="Georgia"/>
              </a:rPr>
              <a:t>is</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40" dirty="0">
                <a:latin typeface="Georgia"/>
                <a:cs typeface="Georgia"/>
              </a:rPr>
              <a:t>difference</a:t>
            </a:r>
            <a:r>
              <a:rPr sz="1100" spc="95" dirty="0">
                <a:latin typeface="Georgia"/>
                <a:cs typeface="Georgia"/>
              </a:rPr>
              <a:t> </a:t>
            </a:r>
            <a:r>
              <a:rPr sz="1100" spc="-35" dirty="0">
                <a:latin typeface="Georgia"/>
                <a:cs typeface="Georgia"/>
              </a:rPr>
              <a:t>between</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Georgia"/>
                <a:cs typeface="Georgia"/>
              </a:rPr>
              <a:t>largest</a:t>
            </a:r>
            <a:r>
              <a:rPr sz="1100" spc="100" dirty="0">
                <a:latin typeface="Georgia"/>
                <a:cs typeface="Georgia"/>
              </a:rPr>
              <a:t> </a:t>
            </a:r>
            <a:r>
              <a:rPr sz="1100" spc="-10" dirty="0">
                <a:latin typeface="Georgia"/>
                <a:cs typeface="Georgia"/>
              </a:rPr>
              <a:t>(max())</a:t>
            </a:r>
            <a:r>
              <a:rPr sz="1100" spc="95" dirty="0">
                <a:latin typeface="Georgia"/>
                <a:cs typeface="Georgia"/>
              </a:rPr>
              <a:t> </a:t>
            </a:r>
            <a:r>
              <a:rPr sz="1100" spc="-30" dirty="0">
                <a:latin typeface="Georgia"/>
                <a:cs typeface="Georgia"/>
              </a:rPr>
              <a:t>and</a:t>
            </a:r>
            <a:r>
              <a:rPr sz="1100" spc="100" dirty="0">
                <a:latin typeface="Georgia"/>
                <a:cs typeface="Georgia"/>
              </a:rPr>
              <a:t> </a:t>
            </a:r>
            <a:r>
              <a:rPr sz="1100" spc="-30" dirty="0">
                <a:latin typeface="Georgia"/>
                <a:cs typeface="Georgia"/>
              </a:rPr>
              <a:t>smallest</a:t>
            </a:r>
            <a:r>
              <a:rPr sz="1100" spc="95" dirty="0">
                <a:latin typeface="Georgia"/>
                <a:cs typeface="Georgia"/>
              </a:rPr>
              <a:t> </a:t>
            </a:r>
            <a:r>
              <a:rPr sz="1100" spc="-20" dirty="0">
                <a:latin typeface="Georgia"/>
                <a:cs typeface="Georgia"/>
              </a:rPr>
              <a:t>(min())</a:t>
            </a:r>
            <a:endParaRPr sz="1100">
              <a:latin typeface="Georgia"/>
              <a:cs typeface="Georgia"/>
            </a:endParaRPr>
          </a:p>
        </p:txBody>
      </p:sp>
      <p:sp>
        <p:nvSpPr>
          <p:cNvPr id="7" name="object 7"/>
          <p:cNvSpPr/>
          <p:nvPr/>
        </p:nvSpPr>
        <p:spPr>
          <a:xfrm>
            <a:off x="337972" y="154940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620229" y="176295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txBox="1"/>
          <p:nvPr/>
        </p:nvSpPr>
        <p:spPr>
          <a:xfrm>
            <a:off x="454177" y="1182037"/>
            <a:ext cx="3506470" cy="673735"/>
          </a:xfrm>
          <a:prstGeom prst="rect">
            <a:avLst/>
          </a:prstGeom>
        </p:spPr>
        <p:txBody>
          <a:bodyPr vert="horz" wrap="square" lIns="0" tIns="12700" rIns="0" bIns="0" rtlCol="0">
            <a:spAutoFit/>
          </a:bodyPr>
          <a:lstStyle/>
          <a:p>
            <a:pPr marL="12700" marR="2783840">
              <a:lnSpc>
                <a:spcPct val="131800"/>
              </a:lnSpc>
              <a:spcBef>
                <a:spcPts val="100"/>
              </a:spcBef>
            </a:pPr>
            <a:r>
              <a:rPr sz="1100" spc="-35" dirty="0">
                <a:latin typeface="Georgia"/>
                <a:cs typeface="Georgia"/>
              </a:rPr>
              <a:t>values</a:t>
            </a:r>
            <a:r>
              <a:rPr sz="1100" spc="55" dirty="0">
                <a:latin typeface="Georgia"/>
                <a:cs typeface="Georgia"/>
              </a:rPr>
              <a:t> </a:t>
            </a:r>
            <a:r>
              <a:rPr sz="1100" spc="-35" dirty="0">
                <a:latin typeface="Georgia"/>
                <a:cs typeface="Georgia"/>
              </a:rPr>
              <a:t>in</a:t>
            </a:r>
            <a:r>
              <a:rPr sz="1100" spc="60" dirty="0">
                <a:latin typeface="Georgia"/>
                <a:cs typeface="Georgia"/>
              </a:rPr>
              <a:t> </a:t>
            </a:r>
            <a:r>
              <a:rPr sz="1100" i="1" spc="114" dirty="0">
                <a:latin typeface="Calibri"/>
                <a:cs typeface="Calibri"/>
              </a:rPr>
              <a:t>S</a:t>
            </a:r>
            <a:r>
              <a:rPr sz="1100" spc="114" dirty="0">
                <a:latin typeface="Georgia"/>
                <a:cs typeface="Georgia"/>
              </a:rPr>
              <a:t>. </a:t>
            </a:r>
            <a:r>
              <a:rPr sz="1100" spc="-250" dirty="0">
                <a:latin typeface="Georgia"/>
                <a:cs typeface="Georgia"/>
              </a:rPr>
              <a:t> </a:t>
            </a:r>
            <a:r>
              <a:rPr sz="1100" spc="-25" dirty="0">
                <a:latin typeface="Georgia"/>
                <a:cs typeface="Georgia"/>
              </a:rPr>
              <a:t>Examples:</a:t>
            </a:r>
            <a:endParaRPr sz="1100">
              <a:latin typeface="Georgia"/>
              <a:cs typeface="Georgia"/>
            </a:endParaRPr>
          </a:p>
          <a:p>
            <a:pPr marL="289560">
              <a:lnSpc>
                <a:spcPct val="100000"/>
              </a:lnSpc>
              <a:spcBef>
                <a:spcPts val="420"/>
              </a:spcBef>
            </a:pPr>
            <a:r>
              <a:rPr sz="1000" spc="-20" dirty="0">
                <a:latin typeface="Georgia"/>
                <a:cs typeface="Georgia"/>
              </a:rPr>
              <a:t>Messi’s</a:t>
            </a:r>
            <a:r>
              <a:rPr sz="1000" spc="95" dirty="0">
                <a:latin typeface="Georgia"/>
                <a:cs typeface="Georgia"/>
              </a:rPr>
              <a:t> </a:t>
            </a:r>
            <a:r>
              <a:rPr sz="1000" spc="-30" dirty="0">
                <a:latin typeface="Georgia"/>
                <a:cs typeface="Georgia"/>
              </a:rPr>
              <a:t>goals</a:t>
            </a:r>
            <a:r>
              <a:rPr sz="1000" spc="95" dirty="0">
                <a:latin typeface="Georgia"/>
                <a:cs typeface="Georgia"/>
              </a:rPr>
              <a:t> </a:t>
            </a:r>
            <a:r>
              <a:rPr sz="1000" spc="-30" dirty="0">
                <a:latin typeface="Georgia"/>
                <a:cs typeface="Georgia"/>
              </a:rPr>
              <a:t>for</a:t>
            </a:r>
            <a:r>
              <a:rPr sz="1000" spc="95" dirty="0">
                <a:latin typeface="Georgia"/>
                <a:cs typeface="Georgia"/>
              </a:rPr>
              <a:t> </a:t>
            </a:r>
            <a:r>
              <a:rPr sz="1000" spc="-15" dirty="0">
                <a:latin typeface="Georgia"/>
                <a:cs typeface="Georgia"/>
              </a:rPr>
              <a:t>Barcelona</a:t>
            </a:r>
            <a:r>
              <a:rPr sz="1000" spc="95" dirty="0">
                <a:latin typeface="Georgia"/>
                <a:cs typeface="Georgia"/>
              </a:rPr>
              <a:t> </a:t>
            </a:r>
            <a:r>
              <a:rPr sz="1000" spc="-35" dirty="0">
                <a:latin typeface="Georgia"/>
                <a:cs typeface="Georgia"/>
              </a:rPr>
              <a:t>from</a:t>
            </a:r>
            <a:r>
              <a:rPr sz="1000" spc="95" dirty="0">
                <a:latin typeface="Georgia"/>
                <a:cs typeface="Georgia"/>
              </a:rPr>
              <a:t> </a:t>
            </a:r>
            <a:r>
              <a:rPr sz="1000" spc="-100" dirty="0">
                <a:latin typeface="Georgia"/>
                <a:cs typeface="Georgia"/>
              </a:rPr>
              <a:t>2004–2005</a:t>
            </a:r>
            <a:r>
              <a:rPr sz="1000" spc="95" dirty="0">
                <a:latin typeface="Georgia"/>
                <a:cs typeface="Georgia"/>
              </a:rPr>
              <a:t> </a:t>
            </a:r>
            <a:r>
              <a:rPr sz="1000" spc="-5" dirty="0">
                <a:latin typeface="Georgia"/>
                <a:cs typeface="Georgia"/>
              </a:rPr>
              <a:t>to</a:t>
            </a:r>
            <a:r>
              <a:rPr sz="1000" spc="100" dirty="0">
                <a:latin typeface="Georgia"/>
                <a:cs typeface="Georgia"/>
              </a:rPr>
              <a:t> </a:t>
            </a:r>
            <a:r>
              <a:rPr sz="1000" spc="-80" dirty="0">
                <a:latin typeface="Georgia"/>
                <a:cs typeface="Georgia"/>
              </a:rPr>
              <a:t>2020–2021:</a:t>
            </a:r>
            <a:endParaRPr sz="1000">
              <a:latin typeface="Georgia"/>
              <a:cs typeface="Georgia"/>
            </a:endParaRPr>
          </a:p>
        </p:txBody>
      </p:sp>
      <p:sp>
        <p:nvSpPr>
          <p:cNvPr id="10" name="object 10"/>
          <p:cNvSpPr txBox="1"/>
          <p:nvPr/>
        </p:nvSpPr>
        <p:spPr>
          <a:xfrm>
            <a:off x="731266" y="1807240"/>
            <a:ext cx="3346450" cy="177800"/>
          </a:xfrm>
          <a:prstGeom prst="rect">
            <a:avLst/>
          </a:prstGeom>
        </p:spPr>
        <p:txBody>
          <a:bodyPr vert="horz" wrap="square" lIns="0" tIns="12065" rIns="0" bIns="0" rtlCol="0">
            <a:spAutoFit/>
          </a:bodyPr>
          <a:lstStyle/>
          <a:p>
            <a:pPr marL="12700">
              <a:lnSpc>
                <a:spcPct val="100000"/>
              </a:lnSpc>
              <a:spcBef>
                <a:spcPts val="95"/>
              </a:spcBef>
            </a:pPr>
            <a:r>
              <a:rPr sz="1000" spc="15" dirty="0">
                <a:latin typeface="Lucida Sans Unicode"/>
                <a:cs typeface="Lucida Sans Unicode"/>
              </a:rPr>
              <a:t>D</a:t>
            </a:r>
            <a:r>
              <a:rPr sz="1000" spc="-15" dirty="0">
                <a:latin typeface="Lucida Sans Unicode"/>
                <a:cs typeface="Lucida Sans Unicode"/>
              </a:rPr>
              <a:t> </a:t>
            </a:r>
            <a:r>
              <a:rPr sz="1000" spc="275" dirty="0">
                <a:latin typeface="Calibri"/>
                <a:cs typeface="Calibri"/>
              </a:rPr>
              <a:t>=</a:t>
            </a:r>
            <a:r>
              <a:rPr sz="1000" spc="50" dirty="0">
                <a:latin typeface="Calibri"/>
                <a:cs typeface="Calibri"/>
              </a:rPr>
              <a:t> </a:t>
            </a:r>
            <a:r>
              <a:rPr sz="1000" spc="60" dirty="0">
                <a:latin typeface="Lucida Sans Unicode"/>
                <a:cs typeface="Lucida Sans Unicode"/>
              </a:rPr>
              <a:t>{</a:t>
            </a:r>
            <a:r>
              <a:rPr sz="1000" spc="60" dirty="0">
                <a:solidFill>
                  <a:srgbClr val="0000FF"/>
                </a:solidFill>
                <a:latin typeface="Calibri"/>
                <a:cs typeface="Calibri"/>
              </a:rPr>
              <a:t>1</a:t>
            </a:r>
            <a:r>
              <a:rPr sz="1000" i="1" spc="60" dirty="0">
                <a:latin typeface="Calibri"/>
                <a:cs typeface="Calibri"/>
              </a:rPr>
              <a:t>,</a:t>
            </a:r>
            <a:r>
              <a:rPr sz="1000" i="1" spc="-60" dirty="0">
                <a:latin typeface="Calibri"/>
                <a:cs typeface="Calibri"/>
              </a:rPr>
              <a:t> </a:t>
            </a:r>
            <a:r>
              <a:rPr sz="1000" spc="5" dirty="0">
                <a:solidFill>
                  <a:srgbClr val="0000FF"/>
                </a:solidFill>
                <a:latin typeface="Calibri"/>
                <a:cs typeface="Calibri"/>
              </a:rPr>
              <a:t>8</a:t>
            </a:r>
            <a:r>
              <a:rPr sz="1000" i="1" spc="5" dirty="0">
                <a:latin typeface="Calibri"/>
                <a:cs typeface="Calibri"/>
              </a:rPr>
              <a:t>,</a:t>
            </a:r>
            <a:r>
              <a:rPr sz="1000" i="1" spc="-55" dirty="0">
                <a:latin typeface="Calibri"/>
                <a:cs typeface="Calibri"/>
              </a:rPr>
              <a:t> </a:t>
            </a:r>
            <a:r>
              <a:rPr sz="1000" dirty="0">
                <a:solidFill>
                  <a:srgbClr val="0000FF"/>
                </a:solidFill>
                <a:latin typeface="Calibri"/>
                <a:cs typeface="Calibri"/>
              </a:rPr>
              <a:t>17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16</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38</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47</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53</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73</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60</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58</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41</a:t>
            </a:r>
            <a:r>
              <a:rPr sz="1000" i="1" dirty="0">
                <a:latin typeface="Calibri"/>
                <a:cs typeface="Calibri"/>
              </a:rPr>
              <a:t>,</a:t>
            </a:r>
            <a:r>
              <a:rPr sz="1000" i="1" spc="-55" dirty="0">
                <a:latin typeface="Calibri"/>
                <a:cs typeface="Calibri"/>
              </a:rPr>
              <a:t> </a:t>
            </a:r>
            <a:r>
              <a:rPr sz="1000" dirty="0">
                <a:solidFill>
                  <a:srgbClr val="0000FF"/>
                </a:solidFill>
                <a:latin typeface="Calibri"/>
                <a:cs typeface="Calibri"/>
              </a:rPr>
              <a:t>54</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45</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51</a:t>
            </a:r>
            <a:r>
              <a:rPr sz="1000" i="1" dirty="0">
                <a:latin typeface="Calibri"/>
                <a:cs typeface="Calibri"/>
              </a:rPr>
              <a:t>,</a:t>
            </a:r>
            <a:r>
              <a:rPr sz="1000" i="1" spc="-60" dirty="0">
                <a:latin typeface="Calibri"/>
                <a:cs typeface="Calibri"/>
              </a:rPr>
              <a:t> </a:t>
            </a:r>
            <a:r>
              <a:rPr sz="1000" dirty="0">
                <a:solidFill>
                  <a:srgbClr val="0000FF"/>
                </a:solidFill>
                <a:latin typeface="Calibri"/>
                <a:cs typeface="Calibri"/>
              </a:rPr>
              <a:t>31</a:t>
            </a:r>
            <a:r>
              <a:rPr sz="1000" i="1" dirty="0">
                <a:latin typeface="Calibri"/>
                <a:cs typeface="Calibri"/>
              </a:rPr>
              <a:t>,</a:t>
            </a:r>
            <a:r>
              <a:rPr sz="1000" i="1" spc="-60" dirty="0">
                <a:latin typeface="Calibri"/>
                <a:cs typeface="Calibri"/>
              </a:rPr>
              <a:t> </a:t>
            </a:r>
            <a:r>
              <a:rPr sz="1000" spc="50" dirty="0">
                <a:solidFill>
                  <a:srgbClr val="0000FF"/>
                </a:solidFill>
                <a:latin typeface="Calibri"/>
                <a:cs typeface="Calibri"/>
              </a:rPr>
              <a:t>38</a:t>
            </a:r>
            <a:r>
              <a:rPr sz="1000" spc="50" dirty="0">
                <a:latin typeface="Lucida Sans Unicode"/>
                <a:cs typeface="Lucida Sans Unicode"/>
              </a:rPr>
              <a:t>}</a:t>
            </a:r>
            <a:endParaRPr sz="1000">
              <a:latin typeface="Lucida Sans Unicode"/>
              <a:cs typeface="Lucida Sans Unicode"/>
            </a:endParaRPr>
          </a:p>
        </p:txBody>
      </p:sp>
      <p:sp>
        <p:nvSpPr>
          <p:cNvPr id="11" name="object 11"/>
          <p:cNvSpPr txBox="1"/>
          <p:nvPr/>
        </p:nvSpPr>
        <p:spPr>
          <a:xfrm>
            <a:off x="731266" y="1905082"/>
            <a:ext cx="2522220" cy="391795"/>
          </a:xfrm>
          <a:prstGeom prst="rect">
            <a:avLst/>
          </a:prstGeom>
        </p:spPr>
        <p:txBody>
          <a:bodyPr vert="horz" wrap="square" lIns="0" tIns="43180" rIns="0" bIns="0" rtlCol="0">
            <a:spAutoFit/>
          </a:bodyPr>
          <a:lstStyle/>
          <a:p>
            <a:pPr marL="12700">
              <a:lnSpc>
                <a:spcPct val="100000"/>
              </a:lnSpc>
              <a:spcBef>
                <a:spcPts val="340"/>
              </a:spcBef>
            </a:pPr>
            <a:r>
              <a:rPr sz="1000" b="1" spc="55" dirty="0">
                <a:latin typeface="Cambria"/>
                <a:cs typeface="Cambria"/>
              </a:rPr>
              <a:t>Range</a:t>
            </a:r>
            <a:r>
              <a:rPr sz="1000" b="1" spc="100" dirty="0">
                <a:latin typeface="Cambria"/>
                <a:cs typeface="Cambria"/>
              </a:rPr>
              <a:t> </a:t>
            </a:r>
            <a:r>
              <a:rPr sz="1000" spc="130" dirty="0">
                <a:latin typeface="Georgia"/>
                <a:cs typeface="Georgia"/>
              </a:rPr>
              <a:t>=</a:t>
            </a:r>
            <a:r>
              <a:rPr sz="1000" spc="85" dirty="0">
                <a:latin typeface="Georgia"/>
                <a:cs typeface="Georgia"/>
              </a:rPr>
              <a:t> </a:t>
            </a:r>
            <a:r>
              <a:rPr sz="1000" spc="-35" dirty="0">
                <a:latin typeface="Georgia"/>
                <a:cs typeface="Georgia"/>
              </a:rPr>
              <a:t>73</a:t>
            </a:r>
            <a:r>
              <a:rPr sz="1000" spc="80" dirty="0">
                <a:latin typeface="Georgia"/>
                <a:cs typeface="Georgia"/>
              </a:rPr>
              <a:t> </a:t>
            </a:r>
            <a:r>
              <a:rPr sz="1000" spc="-45" dirty="0">
                <a:latin typeface="Georgia"/>
                <a:cs typeface="Georgia"/>
              </a:rPr>
              <a:t>-</a:t>
            </a:r>
            <a:r>
              <a:rPr sz="1000" spc="85" dirty="0">
                <a:latin typeface="Georgia"/>
                <a:cs typeface="Georgia"/>
              </a:rPr>
              <a:t> </a:t>
            </a:r>
            <a:r>
              <a:rPr sz="1000" spc="65" dirty="0">
                <a:latin typeface="Georgia"/>
                <a:cs typeface="Georgia"/>
              </a:rPr>
              <a:t>1</a:t>
            </a:r>
            <a:r>
              <a:rPr sz="1000" spc="80" dirty="0">
                <a:latin typeface="Georgia"/>
                <a:cs typeface="Georgia"/>
              </a:rPr>
              <a:t> </a:t>
            </a:r>
            <a:r>
              <a:rPr sz="1000" spc="130" dirty="0">
                <a:latin typeface="Georgia"/>
                <a:cs typeface="Georgia"/>
              </a:rPr>
              <a:t>=</a:t>
            </a:r>
            <a:r>
              <a:rPr sz="1000" spc="85" dirty="0">
                <a:latin typeface="Georgia"/>
                <a:cs typeface="Georgia"/>
              </a:rPr>
              <a:t> </a:t>
            </a:r>
            <a:r>
              <a:rPr sz="1000" spc="-25" dirty="0">
                <a:solidFill>
                  <a:srgbClr val="FF0000"/>
                </a:solidFill>
                <a:latin typeface="Georgia"/>
                <a:cs typeface="Georgia"/>
              </a:rPr>
              <a:t>72</a:t>
            </a:r>
            <a:r>
              <a:rPr sz="1000" spc="-25" dirty="0">
                <a:latin typeface="Georgia"/>
                <a:cs typeface="Georgia"/>
              </a:rPr>
              <a:t>.</a:t>
            </a:r>
            <a:endParaRPr sz="1000">
              <a:latin typeface="Georgia"/>
              <a:cs typeface="Georgia"/>
            </a:endParaRPr>
          </a:p>
          <a:p>
            <a:pPr marL="12700">
              <a:lnSpc>
                <a:spcPct val="100000"/>
              </a:lnSpc>
              <a:spcBef>
                <a:spcPts val="240"/>
              </a:spcBef>
            </a:pPr>
            <a:r>
              <a:rPr sz="1000" spc="-5" dirty="0">
                <a:latin typeface="Georgia"/>
                <a:cs typeface="Georgia"/>
              </a:rPr>
              <a:t>Salary</a:t>
            </a:r>
            <a:r>
              <a:rPr sz="1000" spc="85" dirty="0">
                <a:latin typeface="Georgia"/>
                <a:cs typeface="Georgia"/>
              </a:rPr>
              <a:t> </a:t>
            </a:r>
            <a:r>
              <a:rPr sz="1000" spc="-20" dirty="0">
                <a:latin typeface="Georgia"/>
                <a:cs typeface="Georgia"/>
              </a:rPr>
              <a:t>(in</a:t>
            </a:r>
            <a:r>
              <a:rPr sz="1000" spc="85" dirty="0">
                <a:latin typeface="Georgia"/>
                <a:cs typeface="Georgia"/>
              </a:rPr>
              <a:t> </a:t>
            </a:r>
            <a:r>
              <a:rPr sz="1000" spc="-40" dirty="0">
                <a:latin typeface="Georgia"/>
                <a:cs typeface="Georgia"/>
              </a:rPr>
              <a:t>$k)</a:t>
            </a:r>
            <a:r>
              <a:rPr sz="1000" spc="85" dirty="0">
                <a:latin typeface="Georgia"/>
                <a:cs typeface="Georgia"/>
              </a:rPr>
              <a:t> </a:t>
            </a:r>
            <a:r>
              <a:rPr sz="1000" spc="-35" dirty="0">
                <a:latin typeface="Georgia"/>
                <a:cs typeface="Georgia"/>
              </a:rPr>
              <a:t>of</a:t>
            </a:r>
            <a:r>
              <a:rPr sz="1000" spc="90" dirty="0">
                <a:latin typeface="Georgia"/>
                <a:cs typeface="Georgia"/>
              </a:rPr>
              <a:t> </a:t>
            </a:r>
            <a:r>
              <a:rPr sz="1000" dirty="0">
                <a:latin typeface="Georgia"/>
                <a:cs typeface="Georgia"/>
              </a:rPr>
              <a:t>12</a:t>
            </a:r>
            <a:r>
              <a:rPr sz="1000" spc="85" dirty="0">
                <a:latin typeface="Georgia"/>
                <a:cs typeface="Georgia"/>
              </a:rPr>
              <a:t> </a:t>
            </a:r>
            <a:r>
              <a:rPr sz="1000" spc="-35" dirty="0">
                <a:latin typeface="Georgia"/>
                <a:cs typeface="Georgia"/>
              </a:rPr>
              <a:t>employees</a:t>
            </a:r>
            <a:r>
              <a:rPr sz="1000" spc="85" dirty="0">
                <a:latin typeface="Georgia"/>
                <a:cs typeface="Georgia"/>
              </a:rPr>
              <a:t> </a:t>
            </a:r>
            <a:r>
              <a:rPr sz="1000" spc="-30" dirty="0">
                <a:latin typeface="Georgia"/>
                <a:cs typeface="Georgia"/>
              </a:rPr>
              <a:t>in</a:t>
            </a:r>
            <a:r>
              <a:rPr sz="1000" spc="90" dirty="0">
                <a:latin typeface="Georgia"/>
                <a:cs typeface="Georgia"/>
              </a:rPr>
              <a:t> </a:t>
            </a:r>
            <a:r>
              <a:rPr sz="1000" spc="-10" dirty="0">
                <a:latin typeface="Georgia"/>
                <a:cs typeface="Georgia"/>
              </a:rPr>
              <a:t>a</a:t>
            </a:r>
            <a:r>
              <a:rPr sz="1000" spc="85" dirty="0">
                <a:latin typeface="Georgia"/>
                <a:cs typeface="Georgia"/>
              </a:rPr>
              <a:t> </a:t>
            </a:r>
            <a:r>
              <a:rPr sz="1000" spc="-30" dirty="0">
                <a:latin typeface="Georgia"/>
                <a:cs typeface="Georgia"/>
              </a:rPr>
              <a:t>company:</a:t>
            </a:r>
            <a:endParaRPr sz="1000">
              <a:latin typeface="Georgia"/>
              <a:cs typeface="Georgia"/>
            </a:endParaRPr>
          </a:p>
        </p:txBody>
      </p:sp>
      <p:sp>
        <p:nvSpPr>
          <p:cNvPr id="12" name="object 12"/>
          <p:cNvSpPr/>
          <p:nvPr/>
        </p:nvSpPr>
        <p:spPr>
          <a:xfrm>
            <a:off x="620229" y="2204110"/>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3" name="object 13"/>
          <p:cNvSpPr txBox="1"/>
          <p:nvPr/>
        </p:nvSpPr>
        <p:spPr>
          <a:xfrm>
            <a:off x="731266" y="2248400"/>
            <a:ext cx="2685415" cy="306705"/>
          </a:xfrm>
          <a:prstGeom prst="rect">
            <a:avLst/>
          </a:prstGeom>
        </p:spPr>
        <p:txBody>
          <a:bodyPr vert="horz" wrap="square" lIns="0" tIns="12065" rIns="0" bIns="0" rtlCol="0">
            <a:spAutoFit/>
          </a:bodyPr>
          <a:lstStyle/>
          <a:p>
            <a:pPr marL="12700">
              <a:lnSpc>
                <a:spcPts val="1110"/>
              </a:lnSpc>
              <a:spcBef>
                <a:spcPts val="95"/>
              </a:spcBef>
            </a:pPr>
            <a:r>
              <a:rPr sz="1000" spc="15" dirty="0">
                <a:latin typeface="Lucida Sans Unicode"/>
                <a:cs typeface="Lucida Sans Unicode"/>
              </a:rPr>
              <a:t>D</a:t>
            </a:r>
            <a:r>
              <a:rPr sz="1000" spc="-15" dirty="0">
                <a:latin typeface="Lucida Sans Unicode"/>
                <a:cs typeface="Lucida Sans Unicode"/>
              </a:rPr>
              <a:t> </a:t>
            </a:r>
            <a:r>
              <a:rPr sz="1000" spc="275" dirty="0">
                <a:latin typeface="Calibri"/>
                <a:cs typeface="Calibri"/>
              </a:rPr>
              <a:t>=</a:t>
            </a:r>
            <a:r>
              <a:rPr sz="1000" spc="50" dirty="0">
                <a:latin typeface="Calibri"/>
                <a:cs typeface="Calibri"/>
              </a:rPr>
              <a:t> </a:t>
            </a:r>
            <a:r>
              <a:rPr sz="1000" spc="170" dirty="0">
                <a:latin typeface="Lucida Sans Unicode"/>
                <a:cs typeface="Lucida Sans Unicode"/>
              </a:rPr>
              <a:t>{</a:t>
            </a:r>
            <a:r>
              <a:rPr sz="1000" spc="-10" dirty="0">
                <a:solidFill>
                  <a:srgbClr val="0000FF"/>
                </a:solidFill>
                <a:latin typeface="Calibri"/>
                <a:cs typeface="Calibri"/>
              </a:rPr>
              <a:t>30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3</a:t>
            </a:r>
            <a:r>
              <a:rPr sz="1000" spc="-15" dirty="0">
                <a:solidFill>
                  <a:srgbClr val="0000FF"/>
                </a:solidFill>
                <a:latin typeface="Calibri"/>
                <a:cs typeface="Calibri"/>
              </a:rPr>
              <a:t>6</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47</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a:t>
            </a:r>
            <a:r>
              <a:rPr sz="1000" spc="-15" dirty="0">
                <a:solidFill>
                  <a:srgbClr val="0000FF"/>
                </a:solidFill>
                <a:latin typeface="Calibri"/>
                <a:cs typeface="Calibri"/>
              </a:rPr>
              <a:t>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56</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60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62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70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110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215</a:t>
            </a:r>
            <a:r>
              <a:rPr sz="1000" spc="170" dirty="0">
                <a:latin typeface="Lucida Sans Unicode"/>
                <a:cs typeface="Lucida Sans Unicode"/>
              </a:rPr>
              <a:t>}</a:t>
            </a:r>
            <a:endParaRPr sz="1000">
              <a:latin typeface="Lucida Sans Unicode"/>
              <a:cs typeface="Lucida Sans Unicode"/>
            </a:endParaRPr>
          </a:p>
          <a:p>
            <a:pPr marL="12700">
              <a:lnSpc>
                <a:spcPts val="1110"/>
              </a:lnSpc>
            </a:pPr>
            <a:r>
              <a:rPr sz="1000" b="1" spc="55" dirty="0">
                <a:latin typeface="Cambria"/>
                <a:cs typeface="Cambria"/>
              </a:rPr>
              <a:t>Range</a:t>
            </a:r>
            <a:r>
              <a:rPr sz="1000" b="1" spc="100" dirty="0">
                <a:latin typeface="Cambria"/>
                <a:cs typeface="Cambria"/>
              </a:rPr>
              <a:t> </a:t>
            </a:r>
            <a:r>
              <a:rPr sz="1000" spc="130" dirty="0">
                <a:latin typeface="Georgia"/>
                <a:cs typeface="Georgia"/>
              </a:rPr>
              <a:t>=</a:t>
            </a:r>
            <a:r>
              <a:rPr sz="1000" spc="85" dirty="0">
                <a:latin typeface="Georgia"/>
                <a:cs typeface="Georgia"/>
              </a:rPr>
              <a:t> </a:t>
            </a:r>
            <a:r>
              <a:rPr sz="1000" spc="-15" dirty="0">
                <a:latin typeface="Georgia"/>
                <a:cs typeface="Georgia"/>
              </a:rPr>
              <a:t>215</a:t>
            </a:r>
            <a:r>
              <a:rPr sz="1000" spc="85" dirty="0">
                <a:latin typeface="Georgia"/>
                <a:cs typeface="Georgia"/>
              </a:rPr>
              <a:t> </a:t>
            </a:r>
            <a:r>
              <a:rPr sz="1000" spc="-45" dirty="0">
                <a:latin typeface="Georgia"/>
                <a:cs typeface="Georgia"/>
              </a:rPr>
              <a:t>-</a:t>
            </a:r>
            <a:r>
              <a:rPr sz="1000" spc="85" dirty="0">
                <a:latin typeface="Georgia"/>
                <a:cs typeface="Georgia"/>
              </a:rPr>
              <a:t> </a:t>
            </a:r>
            <a:r>
              <a:rPr sz="1000" spc="-90" dirty="0">
                <a:latin typeface="Georgia"/>
                <a:cs typeface="Georgia"/>
              </a:rPr>
              <a:t>30</a:t>
            </a:r>
            <a:r>
              <a:rPr sz="1000" spc="-60" dirty="0">
                <a:latin typeface="Georgia"/>
                <a:cs typeface="Georgia"/>
              </a:rPr>
              <a:t> </a:t>
            </a:r>
            <a:r>
              <a:rPr sz="1000" spc="130" dirty="0">
                <a:latin typeface="Georgia"/>
                <a:cs typeface="Georgia"/>
              </a:rPr>
              <a:t>=</a:t>
            </a:r>
            <a:r>
              <a:rPr sz="1000" spc="85" dirty="0">
                <a:latin typeface="Georgia"/>
                <a:cs typeface="Georgia"/>
              </a:rPr>
              <a:t> </a:t>
            </a:r>
            <a:r>
              <a:rPr sz="1000" spc="-20" dirty="0">
                <a:solidFill>
                  <a:srgbClr val="FF0000"/>
                </a:solidFill>
                <a:latin typeface="Georgia"/>
                <a:cs typeface="Georgia"/>
              </a:rPr>
              <a:t>185</a:t>
            </a:r>
            <a:r>
              <a:rPr sz="1000" spc="-20" dirty="0">
                <a:latin typeface="Georgia"/>
                <a:cs typeface="Georgia"/>
              </a:rPr>
              <a:t>.</a:t>
            </a:r>
            <a:endParaRPr sz="1000">
              <a:latin typeface="Georgia"/>
              <a:cs typeface="Georgia"/>
            </a:endParaRPr>
          </a:p>
        </p:txBody>
      </p:sp>
      <p:grpSp>
        <p:nvGrpSpPr>
          <p:cNvPr id="14" name="object 14"/>
          <p:cNvGrpSpPr/>
          <p:nvPr/>
        </p:nvGrpSpPr>
        <p:grpSpPr>
          <a:xfrm>
            <a:off x="0" y="3121545"/>
            <a:ext cx="5760085" cy="118745"/>
            <a:chOff x="0" y="3121545"/>
            <a:chExt cx="5760085" cy="118745"/>
          </a:xfrm>
        </p:grpSpPr>
        <p:sp>
          <p:nvSpPr>
            <p:cNvPr id="15" name="object 1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6" name="object 1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7" name="object 1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8" name="object 18"/>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9" name="object 19"/>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61</a:t>
            </a:fld>
            <a:r>
              <a:rPr spc="-25" dirty="0"/>
              <a:t> </a:t>
            </a:r>
            <a:r>
              <a:rPr spc="80" dirty="0"/>
              <a:t>/</a:t>
            </a:r>
            <a:r>
              <a:rPr spc="-25" dirty="0"/>
              <a:t> </a:t>
            </a:r>
            <a:r>
              <a:rPr spc="40" dirty="0"/>
              <a:t>106</a:t>
            </a: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744220" cy="244475"/>
          </a:xfrm>
          <a:prstGeom prst="rect">
            <a:avLst/>
          </a:prstGeom>
        </p:spPr>
        <p:txBody>
          <a:bodyPr vert="horz" wrap="square" lIns="0" tIns="17145" rIns="0" bIns="0" rtlCol="0">
            <a:spAutoFit/>
          </a:bodyPr>
          <a:lstStyle/>
          <a:p>
            <a:pPr marL="12700">
              <a:lnSpc>
                <a:spcPct val="100000"/>
              </a:lnSpc>
              <a:spcBef>
                <a:spcPts val="135"/>
              </a:spcBef>
            </a:pPr>
            <a:r>
              <a:rPr spc="50" dirty="0"/>
              <a:t>Qua</a:t>
            </a:r>
            <a:r>
              <a:rPr spc="10" dirty="0"/>
              <a:t>n</a:t>
            </a:r>
            <a:r>
              <a:rPr spc="65" dirty="0"/>
              <a:t>t</a:t>
            </a:r>
            <a:r>
              <a:rPr spc="60" dirty="0"/>
              <a:t>i</a:t>
            </a:r>
            <a:r>
              <a:rPr spc="-15" dirty="0"/>
              <a:t>les</a:t>
            </a:r>
          </a:p>
        </p:txBody>
      </p:sp>
      <p:sp>
        <p:nvSpPr>
          <p:cNvPr id="3" name="object 3"/>
          <p:cNvSpPr/>
          <p:nvPr/>
        </p:nvSpPr>
        <p:spPr>
          <a:xfrm>
            <a:off x="337972" y="53063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439024"/>
            <a:ext cx="4994275" cy="338455"/>
          </a:xfrm>
          <a:prstGeom prst="rect">
            <a:avLst/>
          </a:prstGeom>
        </p:spPr>
        <p:txBody>
          <a:bodyPr vert="horz" wrap="square" lIns="0" tIns="34290" rIns="0" bIns="0" rtlCol="0">
            <a:spAutoFit/>
          </a:bodyPr>
          <a:lstStyle/>
          <a:p>
            <a:pPr marL="12700" marR="5080">
              <a:lnSpc>
                <a:spcPts val="1150"/>
              </a:lnSpc>
              <a:spcBef>
                <a:spcPts val="270"/>
              </a:spcBef>
            </a:pPr>
            <a:r>
              <a:rPr sz="1100" spc="-35" dirty="0">
                <a:latin typeface="Georgia"/>
                <a:cs typeface="Georgia"/>
              </a:rPr>
              <a:t>Suppose</a:t>
            </a:r>
            <a:r>
              <a:rPr sz="1100" spc="-30" dirty="0">
                <a:latin typeface="Georgia"/>
                <a:cs typeface="Georgia"/>
              </a:rPr>
              <a:t> </a:t>
            </a:r>
            <a:r>
              <a:rPr sz="1100" dirty="0">
                <a:latin typeface="Georgia"/>
                <a:cs typeface="Georgia"/>
              </a:rPr>
              <a:t>that </a:t>
            </a:r>
            <a:r>
              <a:rPr sz="1100" spc="-20" dirty="0">
                <a:latin typeface="Georgia"/>
                <a:cs typeface="Georgia"/>
              </a:rPr>
              <a:t>the </a:t>
            </a:r>
            <a:r>
              <a:rPr sz="1100" spc="-5" dirty="0">
                <a:latin typeface="Georgia"/>
                <a:cs typeface="Georgia"/>
              </a:rPr>
              <a:t>data </a:t>
            </a:r>
            <a:r>
              <a:rPr sz="1100" spc="-30" dirty="0">
                <a:latin typeface="Georgia"/>
                <a:cs typeface="Georgia"/>
              </a:rPr>
              <a:t>points/values</a:t>
            </a:r>
            <a:r>
              <a:rPr sz="1100" spc="-25" dirty="0">
                <a:latin typeface="Georgia"/>
                <a:cs typeface="Georgia"/>
              </a:rPr>
              <a:t> </a:t>
            </a:r>
            <a:r>
              <a:rPr sz="1100" spc="-35" dirty="0">
                <a:latin typeface="Georgia"/>
                <a:cs typeface="Georgia"/>
              </a:rPr>
              <a:t>in</a:t>
            </a:r>
            <a:r>
              <a:rPr sz="1100" spc="-30" dirty="0">
                <a:latin typeface="Georgia"/>
                <a:cs typeface="Georgia"/>
              </a:rPr>
              <a:t> </a:t>
            </a:r>
            <a:r>
              <a:rPr sz="1100" spc="-20" dirty="0">
                <a:latin typeface="Georgia"/>
                <a:cs typeface="Georgia"/>
              </a:rPr>
              <a:t>the </a:t>
            </a:r>
            <a:r>
              <a:rPr sz="1100" spc="-5" dirty="0">
                <a:latin typeface="Georgia"/>
                <a:cs typeface="Georgia"/>
              </a:rPr>
              <a:t>data </a:t>
            </a:r>
            <a:r>
              <a:rPr sz="1100" spc="-40" dirty="0">
                <a:latin typeface="Georgia"/>
                <a:cs typeface="Georgia"/>
              </a:rPr>
              <a:t>sample</a:t>
            </a:r>
            <a:r>
              <a:rPr sz="1100" spc="-35" dirty="0">
                <a:latin typeface="Georgia"/>
                <a:cs typeface="Georgia"/>
              </a:rPr>
              <a:t> </a:t>
            </a:r>
            <a:r>
              <a:rPr sz="1100" spc="15" dirty="0">
                <a:latin typeface="Lucida Sans Unicode"/>
                <a:cs typeface="Lucida Sans Unicode"/>
              </a:rPr>
              <a:t>D </a:t>
            </a:r>
            <a:r>
              <a:rPr sz="1100" spc="-30" dirty="0">
                <a:latin typeface="Georgia"/>
                <a:cs typeface="Georgia"/>
              </a:rPr>
              <a:t>are</a:t>
            </a:r>
            <a:r>
              <a:rPr sz="1100" spc="-25" dirty="0">
                <a:latin typeface="Georgia"/>
                <a:cs typeface="Georgia"/>
              </a:rPr>
              <a:t> </a:t>
            </a:r>
            <a:r>
              <a:rPr sz="1100" spc="-30" dirty="0">
                <a:latin typeface="Georgia"/>
                <a:cs typeface="Georgia"/>
              </a:rPr>
              <a:t>sorted</a:t>
            </a:r>
            <a:r>
              <a:rPr sz="1100" spc="-25" dirty="0">
                <a:latin typeface="Georgia"/>
                <a:cs typeface="Georgia"/>
              </a:rPr>
              <a:t> </a:t>
            </a:r>
            <a:r>
              <a:rPr sz="1100" spc="-35" dirty="0">
                <a:latin typeface="Georgia"/>
                <a:cs typeface="Georgia"/>
              </a:rPr>
              <a:t>in</a:t>
            </a:r>
            <a:r>
              <a:rPr sz="1100" spc="-30" dirty="0">
                <a:latin typeface="Georgia"/>
                <a:cs typeface="Georgia"/>
              </a:rPr>
              <a:t> </a:t>
            </a:r>
            <a:r>
              <a:rPr sz="1100" spc="-35" dirty="0">
                <a:latin typeface="Georgia"/>
                <a:cs typeface="Georgia"/>
              </a:rPr>
              <a:t>increasing </a:t>
            </a:r>
            <a:r>
              <a:rPr sz="1100" spc="-254" dirty="0">
                <a:latin typeface="Georgia"/>
                <a:cs typeface="Georgia"/>
              </a:rPr>
              <a:t> </a:t>
            </a:r>
            <a:r>
              <a:rPr sz="1100" spc="-45" dirty="0">
                <a:latin typeface="Georgia"/>
                <a:cs typeface="Georgia"/>
              </a:rPr>
              <a:t>numeric</a:t>
            </a:r>
            <a:r>
              <a:rPr sz="1100" spc="90" dirty="0">
                <a:latin typeface="Georgia"/>
                <a:cs typeface="Georgia"/>
              </a:rPr>
              <a:t> </a:t>
            </a:r>
            <a:r>
              <a:rPr sz="1100" spc="-35" dirty="0">
                <a:latin typeface="Georgia"/>
                <a:cs typeface="Georgia"/>
              </a:rPr>
              <a:t>order.</a:t>
            </a:r>
            <a:endParaRPr sz="1100">
              <a:latin typeface="Georgia"/>
              <a:cs typeface="Georgia"/>
            </a:endParaRPr>
          </a:p>
        </p:txBody>
      </p:sp>
      <p:sp>
        <p:nvSpPr>
          <p:cNvPr id="5" name="object 5"/>
          <p:cNvSpPr/>
          <p:nvPr/>
        </p:nvSpPr>
        <p:spPr>
          <a:xfrm>
            <a:off x="337972" y="91512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454177" y="823517"/>
            <a:ext cx="4610100"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Georgia"/>
                <a:cs typeface="Georgia"/>
              </a:rPr>
              <a:t>Imagine</a:t>
            </a:r>
            <a:r>
              <a:rPr sz="1100" spc="95" dirty="0">
                <a:latin typeface="Georgia"/>
                <a:cs typeface="Georgia"/>
              </a:rPr>
              <a:t> </a:t>
            </a:r>
            <a:r>
              <a:rPr sz="1100" dirty="0">
                <a:latin typeface="Georgia"/>
                <a:cs typeface="Georgia"/>
              </a:rPr>
              <a:t>that</a:t>
            </a:r>
            <a:r>
              <a:rPr sz="1100" spc="100" dirty="0">
                <a:latin typeface="Georgia"/>
                <a:cs typeface="Georgia"/>
              </a:rPr>
              <a:t> </a:t>
            </a:r>
            <a:r>
              <a:rPr sz="1100" spc="-60" dirty="0">
                <a:latin typeface="Georgia"/>
                <a:cs typeface="Georgia"/>
              </a:rPr>
              <a:t>we</a:t>
            </a:r>
            <a:r>
              <a:rPr sz="1100" spc="100" dirty="0">
                <a:latin typeface="Georgia"/>
                <a:cs typeface="Georgia"/>
              </a:rPr>
              <a:t> </a:t>
            </a:r>
            <a:r>
              <a:rPr sz="1100" spc="-30" dirty="0">
                <a:latin typeface="Georgia"/>
                <a:cs typeface="Georgia"/>
              </a:rPr>
              <a:t>can</a:t>
            </a:r>
            <a:r>
              <a:rPr sz="1100" spc="95" dirty="0">
                <a:latin typeface="Georgia"/>
                <a:cs typeface="Georgia"/>
              </a:rPr>
              <a:t> </a:t>
            </a:r>
            <a:r>
              <a:rPr sz="1100" spc="-30" dirty="0">
                <a:latin typeface="Georgia"/>
                <a:cs typeface="Georgia"/>
              </a:rPr>
              <a:t>pick</a:t>
            </a:r>
            <a:r>
              <a:rPr sz="1100" spc="100" dirty="0">
                <a:latin typeface="Georgia"/>
                <a:cs typeface="Georgia"/>
              </a:rPr>
              <a:t> </a:t>
            </a:r>
            <a:r>
              <a:rPr sz="1100" spc="-20" dirty="0">
                <a:latin typeface="Georgia"/>
                <a:cs typeface="Georgia"/>
              </a:rPr>
              <a:t>certain</a:t>
            </a:r>
            <a:r>
              <a:rPr sz="1100" spc="100" dirty="0">
                <a:latin typeface="Georgia"/>
                <a:cs typeface="Georgia"/>
              </a:rPr>
              <a:t> </a:t>
            </a:r>
            <a:r>
              <a:rPr sz="1100" spc="-5" dirty="0">
                <a:latin typeface="Georgia"/>
                <a:cs typeface="Georgia"/>
              </a:rPr>
              <a:t>data</a:t>
            </a:r>
            <a:r>
              <a:rPr sz="1100" spc="95" dirty="0">
                <a:latin typeface="Georgia"/>
                <a:cs typeface="Georgia"/>
              </a:rPr>
              <a:t> </a:t>
            </a:r>
            <a:r>
              <a:rPr sz="1100" spc="-30" dirty="0">
                <a:latin typeface="Georgia"/>
                <a:cs typeface="Georgia"/>
              </a:rPr>
              <a:t>points</a:t>
            </a:r>
            <a:r>
              <a:rPr sz="1100" spc="100" dirty="0">
                <a:latin typeface="Georgia"/>
                <a:cs typeface="Georgia"/>
              </a:rPr>
              <a:t> </a:t>
            </a:r>
            <a:r>
              <a:rPr sz="1100" spc="-50" dirty="0">
                <a:latin typeface="Georgia"/>
                <a:cs typeface="Georgia"/>
              </a:rPr>
              <a:t>so</a:t>
            </a:r>
            <a:r>
              <a:rPr sz="1100" spc="100" dirty="0">
                <a:latin typeface="Georgia"/>
                <a:cs typeface="Georgia"/>
              </a:rPr>
              <a:t> </a:t>
            </a:r>
            <a:r>
              <a:rPr sz="1100" spc="-30" dirty="0">
                <a:latin typeface="Georgia"/>
                <a:cs typeface="Georgia"/>
              </a:rPr>
              <a:t>as</a:t>
            </a:r>
            <a:r>
              <a:rPr sz="1100" spc="95" dirty="0">
                <a:latin typeface="Georgia"/>
                <a:cs typeface="Georgia"/>
              </a:rPr>
              <a:t> </a:t>
            </a:r>
            <a:r>
              <a:rPr sz="1100" spc="-10" dirty="0">
                <a:latin typeface="Georgia"/>
                <a:cs typeface="Georgia"/>
              </a:rPr>
              <a:t>to</a:t>
            </a:r>
            <a:r>
              <a:rPr sz="1100" spc="100" dirty="0">
                <a:latin typeface="Georgia"/>
                <a:cs typeface="Georgia"/>
              </a:rPr>
              <a:t> </a:t>
            </a:r>
            <a:r>
              <a:rPr sz="1100" spc="-15" dirty="0">
                <a:latin typeface="Georgia"/>
                <a:cs typeface="Georgia"/>
              </a:rPr>
              <a:t>split</a:t>
            </a:r>
            <a:r>
              <a:rPr sz="1100" spc="105" dirty="0">
                <a:latin typeface="Georgia"/>
                <a:cs typeface="Georgia"/>
              </a:rPr>
              <a:t> </a:t>
            </a:r>
            <a:r>
              <a:rPr sz="1100" spc="15" dirty="0">
                <a:latin typeface="Lucida Sans Unicode"/>
                <a:cs typeface="Lucida Sans Unicode"/>
              </a:rPr>
              <a:t>D</a:t>
            </a:r>
            <a:r>
              <a:rPr sz="1100" spc="45" dirty="0">
                <a:latin typeface="Lucida Sans Unicode"/>
                <a:cs typeface="Lucida Sans Unicode"/>
              </a:rPr>
              <a:t> </a:t>
            </a:r>
            <a:r>
              <a:rPr sz="1100" spc="-30" dirty="0">
                <a:latin typeface="Georgia"/>
                <a:cs typeface="Georgia"/>
              </a:rPr>
              <a:t>into</a:t>
            </a:r>
            <a:r>
              <a:rPr sz="1100" spc="95" dirty="0">
                <a:latin typeface="Georgia"/>
                <a:cs typeface="Georgia"/>
              </a:rPr>
              <a:t> </a:t>
            </a:r>
            <a:r>
              <a:rPr sz="1100" spc="-35" dirty="0">
                <a:latin typeface="Georgia"/>
                <a:cs typeface="Georgia"/>
              </a:rPr>
              <a:t>equal-size</a:t>
            </a:r>
            <a:endParaRPr sz="1100">
              <a:latin typeface="Georgia"/>
              <a:cs typeface="Georgia"/>
            </a:endParaRPr>
          </a:p>
        </p:txBody>
      </p:sp>
      <p:sp>
        <p:nvSpPr>
          <p:cNvPr id="7" name="object 7"/>
          <p:cNvSpPr txBox="1"/>
          <p:nvPr/>
        </p:nvSpPr>
        <p:spPr>
          <a:xfrm>
            <a:off x="428777" y="897824"/>
            <a:ext cx="5028565" cy="1054735"/>
          </a:xfrm>
          <a:prstGeom prst="rect">
            <a:avLst/>
          </a:prstGeom>
        </p:spPr>
        <p:txBody>
          <a:bodyPr vert="horz" wrap="square" lIns="0" tIns="83185" rIns="0" bIns="0" rtlCol="0">
            <a:spAutoFit/>
          </a:bodyPr>
          <a:lstStyle/>
          <a:p>
            <a:pPr marL="38100">
              <a:lnSpc>
                <a:spcPct val="100000"/>
              </a:lnSpc>
              <a:spcBef>
                <a:spcPts val="655"/>
              </a:spcBef>
            </a:pPr>
            <a:r>
              <a:rPr sz="1100" spc="-30" dirty="0">
                <a:latin typeface="Georgia"/>
                <a:cs typeface="Georgia"/>
              </a:rPr>
              <a:t>consecutive</a:t>
            </a:r>
            <a:r>
              <a:rPr sz="1100" spc="65" dirty="0">
                <a:latin typeface="Georgia"/>
                <a:cs typeface="Georgia"/>
              </a:rPr>
              <a:t> </a:t>
            </a:r>
            <a:r>
              <a:rPr sz="1100" spc="-15" dirty="0">
                <a:latin typeface="Georgia"/>
                <a:cs typeface="Georgia"/>
              </a:rPr>
              <a:t>sets/parts.</a:t>
            </a:r>
            <a:endParaRPr sz="1100">
              <a:latin typeface="Georgia"/>
              <a:cs typeface="Georgia"/>
            </a:endParaRPr>
          </a:p>
          <a:p>
            <a:pPr marL="38100" marR="304165">
              <a:lnSpc>
                <a:spcPts val="1150"/>
              </a:lnSpc>
              <a:spcBef>
                <a:spcPts val="735"/>
              </a:spcBef>
            </a:pPr>
            <a:r>
              <a:rPr sz="1100" spc="-20" dirty="0">
                <a:latin typeface="Georgia"/>
                <a:cs typeface="Georgia"/>
              </a:rPr>
              <a:t>These</a:t>
            </a:r>
            <a:r>
              <a:rPr sz="1100" spc="100" dirty="0">
                <a:latin typeface="Georgia"/>
                <a:cs typeface="Georgia"/>
              </a:rPr>
              <a:t> </a:t>
            </a:r>
            <a:r>
              <a:rPr sz="1100" spc="-5" dirty="0">
                <a:latin typeface="Georgia"/>
                <a:cs typeface="Georgia"/>
              </a:rPr>
              <a:t>data</a:t>
            </a:r>
            <a:r>
              <a:rPr sz="1100" spc="105" dirty="0">
                <a:latin typeface="Georgia"/>
                <a:cs typeface="Georgia"/>
              </a:rPr>
              <a:t> </a:t>
            </a:r>
            <a:r>
              <a:rPr sz="1100" spc="-30" dirty="0">
                <a:latin typeface="Georgia"/>
                <a:cs typeface="Georgia"/>
              </a:rPr>
              <a:t>points</a:t>
            </a:r>
            <a:r>
              <a:rPr sz="1100" spc="105" dirty="0">
                <a:latin typeface="Georgia"/>
                <a:cs typeface="Georgia"/>
              </a:rPr>
              <a:t> </a:t>
            </a:r>
            <a:r>
              <a:rPr sz="1100" spc="-30" dirty="0">
                <a:latin typeface="Georgia"/>
                <a:cs typeface="Georgia"/>
              </a:rPr>
              <a:t>are</a:t>
            </a:r>
            <a:r>
              <a:rPr sz="1100" spc="105" dirty="0">
                <a:latin typeface="Georgia"/>
                <a:cs typeface="Georgia"/>
              </a:rPr>
              <a:t> </a:t>
            </a:r>
            <a:r>
              <a:rPr sz="1100" spc="-25" dirty="0">
                <a:latin typeface="Georgia"/>
                <a:cs typeface="Georgia"/>
              </a:rPr>
              <a:t>called</a:t>
            </a:r>
            <a:r>
              <a:rPr sz="1100" spc="100" dirty="0">
                <a:latin typeface="Georgia"/>
                <a:cs typeface="Georgia"/>
              </a:rPr>
              <a:t> </a:t>
            </a:r>
            <a:r>
              <a:rPr sz="1100" i="1" spc="5" dirty="0">
                <a:latin typeface="Palatino Linotype"/>
                <a:cs typeface="Palatino Linotype"/>
              </a:rPr>
              <a:t>quantiles</a:t>
            </a:r>
            <a:r>
              <a:rPr sz="1100" spc="5" dirty="0">
                <a:latin typeface="Georgia"/>
                <a:cs typeface="Georgia"/>
              </a:rPr>
              <a:t>.</a:t>
            </a:r>
            <a:r>
              <a:rPr sz="1100" spc="229" dirty="0">
                <a:latin typeface="Georgia"/>
                <a:cs typeface="Georgia"/>
              </a:rPr>
              <a:t> </a:t>
            </a:r>
            <a:r>
              <a:rPr sz="1100" b="1" spc="-40" dirty="0">
                <a:latin typeface="Georgia"/>
                <a:cs typeface="Georgia"/>
              </a:rPr>
              <a:t>Quantiles</a:t>
            </a:r>
            <a:r>
              <a:rPr sz="1100" b="1" spc="90" dirty="0">
                <a:latin typeface="Georgia"/>
                <a:cs typeface="Georgia"/>
              </a:rPr>
              <a:t> </a:t>
            </a:r>
            <a:r>
              <a:rPr sz="1100" spc="-30" dirty="0">
                <a:latin typeface="Georgia"/>
                <a:cs typeface="Georgia"/>
              </a:rPr>
              <a:t>are</a:t>
            </a:r>
            <a:r>
              <a:rPr sz="1100" spc="100" dirty="0">
                <a:latin typeface="Georgia"/>
                <a:cs typeface="Georgia"/>
              </a:rPr>
              <a:t> </a:t>
            </a:r>
            <a:r>
              <a:rPr sz="1100" spc="-30" dirty="0">
                <a:latin typeface="Georgia"/>
                <a:cs typeface="Georgia"/>
              </a:rPr>
              <a:t>points</a:t>
            </a:r>
            <a:r>
              <a:rPr sz="1100" spc="105" dirty="0">
                <a:latin typeface="Georgia"/>
                <a:cs typeface="Georgia"/>
              </a:rPr>
              <a:t> </a:t>
            </a:r>
            <a:r>
              <a:rPr sz="1100" spc="-30" dirty="0">
                <a:latin typeface="Georgia"/>
                <a:cs typeface="Georgia"/>
              </a:rPr>
              <a:t>taken</a:t>
            </a:r>
            <a:r>
              <a:rPr sz="1100" spc="105" dirty="0">
                <a:latin typeface="Georgia"/>
                <a:cs typeface="Georgia"/>
              </a:rPr>
              <a:t> </a:t>
            </a:r>
            <a:r>
              <a:rPr sz="1100" spc="10" dirty="0">
                <a:latin typeface="Georgia"/>
                <a:cs typeface="Georgia"/>
              </a:rPr>
              <a:t>at</a:t>
            </a:r>
            <a:r>
              <a:rPr sz="1100" spc="105" dirty="0">
                <a:latin typeface="Georgia"/>
                <a:cs typeface="Georgia"/>
              </a:rPr>
              <a:t> </a:t>
            </a:r>
            <a:r>
              <a:rPr sz="1100" spc="-35" dirty="0">
                <a:latin typeface="Georgia"/>
                <a:cs typeface="Georgia"/>
              </a:rPr>
              <a:t>regular </a:t>
            </a:r>
            <a:r>
              <a:rPr sz="1100" spc="-250" dirty="0">
                <a:latin typeface="Georgia"/>
                <a:cs typeface="Georgia"/>
              </a:rPr>
              <a:t> </a:t>
            </a:r>
            <a:r>
              <a:rPr sz="1100" spc="-30" dirty="0">
                <a:latin typeface="Georgia"/>
                <a:cs typeface="Georgia"/>
              </a:rPr>
              <a:t>intervals</a:t>
            </a:r>
            <a:r>
              <a:rPr sz="1100" spc="-25" dirty="0">
                <a:latin typeface="Georgia"/>
                <a:cs typeface="Georgia"/>
              </a:rPr>
              <a:t> </a:t>
            </a:r>
            <a:r>
              <a:rPr sz="1100" spc="-40" dirty="0">
                <a:latin typeface="Georgia"/>
                <a:cs typeface="Georgia"/>
              </a:rPr>
              <a:t>of</a:t>
            </a:r>
            <a:r>
              <a:rPr sz="1100" spc="-35" dirty="0">
                <a:latin typeface="Georgia"/>
                <a:cs typeface="Georgia"/>
              </a:rPr>
              <a:t> </a:t>
            </a:r>
            <a:r>
              <a:rPr sz="1100" spc="-15" dirty="0">
                <a:latin typeface="Georgia"/>
                <a:cs typeface="Georgia"/>
              </a:rPr>
              <a:t>a </a:t>
            </a:r>
            <a:r>
              <a:rPr sz="1100" spc="-5" dirty="0">
                <a:latin typeface="Georgia"/>
                <a:cs typeface="Georgia"/>
              </a:rPr>
              <a:t>data </a:t>
            </a:r>
            <a:r>
              <a:rPr sz="1100" spc="-30" dirty="0">
                <a:latin typeface="Georgia"/>
                <a:cs typeface="Georgia"/>
              </a:rPr>
              <a:t>sample,</a:t>
            </a:r>
            <a:r>
              <a:rPr sz="1100" spc="-25" dirty="0">
                <a:latin typeface="Georgia"/>
                <a:cs typeface="Georgia"/>
              </a:rPr>
              <a:t> dividing</a:t>
            </a:r>
            <a:r>
              <a:rPr sz="1100" spc="-20" dirty="0">
                <a:latin typeface="Georgia"/>
                <a:cs typeface="Georgia"/>
              </a:rPr>
              <a:t> </a:t>
            </a:r>
            <a:r>
              <a:rPr sz="1100" spc="10" dirty="0">
                <a:latin typeface="Georgia"/>
                <a:cs typeface="Georgia"/>
              </a:rPr>
              <a:t>it </a:t>
            </a:r>
            <a:r>
              <a:rPr sz="1100" spc="-30" dirty="0">
                <a:latin typeface="Georgia"/>
                <a:cs typeface="Georgia"/>
              </a:rPr>
              <a:t>into</a:t>
            </a:r>
            <a:r>
              <a:rPr sz="1100" spc="-25" dirty="0">
                <a:latin typeface="Georgia"/>
                <a:cs typeface="Georgia"/>
              </a:rPr>
              <a:t> </a:t>
            </a:r>
            <a:r>
              <a:rPr sz="1100" spc="-30" dirty="0">
                <a:latin typeface="Georgia"/>
                <a:cs typeface="Georgia"/>
              </a:rPr>
              <a:t>essentially</a:t>
            </a:r>
            <a:r>
              <a:rPr sz="1100" spc="-25" dirty="0">
                <a:latin typeface="Georgia"/>
                <a:cs typeface="Georgia"/>
              </a:rPr>
              <a:t> </a:t>
            </a:r>
            <a:r>
              <a:rPr sz="1100" spc="-35" dirty="0">
                <a:latin typeface="Georgia"/>
                <a:cs typeface="Georgia"/>
              </a:rPr>
              <a:t>equal-size</a:t>
            </a:r>
            <a:r>
              <a:rPr sz="1100" spc="-30" dirty="0">
                <a:latin typeface="Georgia"/>
                <a:cs typeface="Georgia"/>
              </a:rPr>
              <a:t> consecutive </a:t>
            </a:r>
            <a:r>
              <a:rPr sz="1100" spc="-25" dirty="0">
                <a:latin typeface="Georgia"/>
                <a:cs typeface="Georgia"/>
              </a:rPr>
              <a:t> </a:t>
            </a:r>
            <a:r>
              <a:rPr sz="1100" spc="-15" dirty="0">
                <a:latin typeface="Georgia"/>
                <a:cs typeface="Georgia"/>
              </a:rPr>
              <a:t>sets/parts.</a:t>
            </a:r>
            <a:endParaRPr sz="1100">
              <a:latin typeface="Georgia"/>
              <a:cs typeface="Georgia"/>
            </a:endParaRPr>
          </a:p>
          <a:p>
            <a:pPr marL="38100">
              <a:lnSpc>
                <a:spcPct val="100000"/>
              </a:lnSpc>
              <a:spcBef>
                <a:spcPts val="720"/>
              </a:spcBef>
            </a:pPr>
            <a:r>
              <a:rPr sz="1100" spc="5" dirty="0">
                <a:latin typeface="Georgia"/>
                <a:cs typeface="Georgia"/>
              </a:rPr>
              <a:t>The</a:t>
            </a:r>
            <a:r>
              <a:rPr sz="1100" spc="95" dirty="0">
                <a:latin typeface="Georgia"/>
                <a:cs typeface="Georgia"/>
              </a:rPr>
              <a:t> </a:t>
            </a:r>
            <a:r>
              <a:rPr sz="1100" i="1" spc="70" dirty="0">
                <a:latin typeface="Calibri"/>
                <a:cs typeface="Calibri"/>
              </a:rPr>
              <a:t>k</a:t>
            </a:r>
            <a:r>
              <a:rPr sz="1200" i="1" spc="104" baseline="27777" dirty="0">
                <a:latin typeface="Calibri"/>
                <a:cs typeface="Calibri"/>
              </a:rPr>
              <a:t>th</a:t>
            </a:r>
            <a:r>
              <a:rPr sz="1200" i="1" spc="359" baseline="27777" dirty="0">
                <a:latin typeface="Calibri"/>
                <a:cs typeface="Calibri"/>
              </a:rPr>
              <a:t> </a:t>
            </a:r>
            <a:r>
              <a:rPr sz="1100" i="1" spc="5" dirty="0">
                <a:latin typeface="Palatino Linotype"/>
                <a:cs typeface="Palatino Linotype"/>
              </a:rPr>
              <a:t>q-quantile</a:t>
            </a:r>
            <a:r>
              <a:rPr sz="1100" i="1" spc="170" dirty="0">
                <a:latin typeface="Palatino Linotype"/>
                <a:cs typeface="Palatino Linotype"/>
              </a:rPr>
              <a:t> </a:t>
            </a:r>
            <a:r>
              <a:rPr sz="1100" spc="-40" dirty="0">
                <a:latin typeface="Georgia"/>
                <a:cs typeface="Georgia"/>
              </a:rPr>
              <a:t>for</a:t>
            </a:r>
            <a:r>
              <a:rPr sz="1100" spc="100" dirty="0">
                <a:latin typeface="Georgia"/>
                <a:cs typeface="Georgia"/>
              </a:rPr>
              <a:t> </a:t>
            </a:r>
            <a:r>
              <a:rPr sz="1100" spc="-15" dirty="0">
                <a:latin typeface="Georgia"/>
                <a:cs typeface="Georgia"/>
              </a:rPr>
              <a:t>a</a:t>
            </a:r>
            <a:r>
              <a:rPr sz="1100" spc="95" dirty="0">
                <a:latin typeface="Georgia"/>
                <a:cs typeface="Georgia"/>
              </a:rPr>
              <a:t> </a:t>
            </a:r>
            <a:r>
              <a:rPr sz="1100" spc="-30" dirty="0">
                <a:latin typeface="Georgia"/>
                <a:cs typeface="Georgia"/>
              </a:rPr>
              <a:t>given</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40" dirty="0">
                <a:latin typeface="Georgia"/>
                <a:cs typeface="Georgia"/>
              </a:rPr>
              <a:t>sample</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value</a:t>
            </a:r>
            <a:r>
              <a:rPr sz="1100" spc="100" dirty="0">
                <a:latin typeface="Georgia"/>
                <a:cs typeface="Georgia"/>
              </a:rPr>
              <a:t> </a:t>
            </a:r>
            <a:r>
              <a:rPr sz="1100" i="1" spc="145" dirty="0">
                <a:latin typeface="Calibri"/>
                <a:cs typeface="Calibri"/>
              </a:rPr>
              <a:t>x</a:t>
            </a:r>
            <a:r>
              <a:rPr sz="1100" i="1" spc="114" dirty="0">
                <a:latin typeface="Calibri"/>
                <a:cs typeface="Calibri"/>
              </a:rPr>
              <a:t> </a:t>
            </a:r>
            <a:r>
              <a:rPr sz="1100" spc="-45" dirty="0">
                <a:latin typeface="Georgia"/>
                <a:cs typeface="Georgia"/>
              </a:rPr>
              <a:t>such</a:t>
            </a:r>
            <a:r>
              <a:rPr sz="1100" spc="95" dirty="0">
                <a:latin typeface="Georgia"/>
                <a:cs typeface="Georgia"/>
              </a:rPr>
              <a:t> </a:t>
            </a:r>
            <a:r>
              <a:rPr sz="1100" dirty="0">
                <a:latin typeface="Georgia"/>
                <a:cs typeface="Georgia"/>
              </a:rPr>
              <a:t>that</a:t>
            </a:r>
            <a:r>
              <a:rPr sz="1100" spc="100" dirty="0">
                <a:latin typeface="Georgia"/>
                <a:cs typeface="Georgia"/>
              </a:rPr>
              <a:t> </a:t>
            </a:r>
            <a:r>
              <a:rPr sz="1100" spc="15" dirty="0">
                <a:latin typeface="Georgia"/>
                <a:cs typeface="Georgia"/>
              </a:rPr>
              <a:t>at</a:t>
            </a:r>
            <a:r>
              <a:rPr sz="1100" spc="100" dirty="0">
                <a:latin typeface="Georgia"/>
                <a:cs typeface="Georgia"/>
              </a:rPr>
              <a:t> </a:t>
            </a:r>
            <a:r>
              <a:rPr sz="1100" spc="-35" dirty="0">
                <a:latin typeface="Georgia"/>
                <a:cs typeface="Georgia"/>
              </a:rPr>
              <a:t>most</a:t>
            </a:r>
            <a:r>
              <a:rPr sz="1100" spc="100" dirty="0">
                <a:latin typeface="Georgia"/>
                <a:cs typeface="Georgia"/>
              </a:rPr>
              <a:t> </a:t>
            </a:r>
            <a:r>
              <a:rPr sz="1100" i="1" spc="10" dirty="0">
                <a:latin typeface="Calibri"/>
                <a:cs typeface="Calibri"/>
              </a:rPr>
              <a:t>k</a:t>
            </a:r>
            <a:r>
              <a:rPr sz="1100" spc="10" dirty="0">
                <a:latin typeface="Georgia"/>
                <a:cs typeface="Georgia"/>
              </a:rPr>
              <a:t>/</a:t>
            </a:r>
            <a:r>
              <a:rPr sz="1100" i="1" spc="10" dirty="0">
                <a:latin typeface="Calibri"/>
                <a:cs typeface="Calibri"/>
              </a:rPr>
              <a:t>q</a:t>
            </a:r>
            <a:r>
              <a:rPr sz="1100" i="1" spc="155" dirty="0">
                <a:latin typeface="Calibri"/>
                <a:cs typeface="Calibri"/>
              </a:rPr>
              <a:t> </a:t>
            </a:r>
            <a:r>
              <a:rPr sz="1100" spc="-40" dirty="0">
                <a:latin typeface="Georgia"/>
                <a:cs typeface="Georgia"/>
              </a:rPr>
              <a:t>of</a:t>
            </a:r>
            <a:endParaRPr sz="1100">
              <a:latin typeface="Georgia"/>
              <a:cs typeface="Georgia"/>
            </a:endParaRPr>
          </a:p>
        </p:txBody>
      </p:sp>
      <p:sp>
        <p:nvSpPr>
          <p:cNvPr id="8" name="object 8"/>
          <p:cNvSpPr/>
          <p:nvPr/>
        </p:nvSpPr>
        <p:spPr>
          <a:xfrm>
            <a:off x="337972" y="129960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185193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txBox="1"/>
          <p:nvPr/>
        </p:nvSpPr>
        <p:spPr>
          <a:xfrm>
            <a:off x="454177" y="1906598"/>
            <a:ext cx="4939030" cy="191770"/>
          </a:xfrm>
          <a:prstGeom prst="rect">
            <a:avLst/>
          </a:prstGeom>
        </p:spPr>
        <p:txBody>
          <a:bodyPr vert="horz" wrap="square" lIns="0" tIns="11430" rIns="0" bIns="0" rtlCol="0">
            <a:spAutoFit/>
          </a:bodyPr>
          <a:lstStyle/>
          <a:p>
            <a:pPr marL="12700">
              <a:lnSpc>
                <a:spcPct val="100000"/>
              </a:lnSpc>
              <a:spcBef>
                <a:spcPts val="90"/>
              </a:spcBef>
            </a:pPr>
            <a:r>
              <a:rPr sz="1100" spc="-20" dirty="0">
                <a:latin typeface="Georgia"/>
                <a:cs typeface="Georgia"/>
              </a:rPr>
              <a:t>the</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40" dirty="0">
                <a:latin typeface="Georgia"/>
                <a:cs typeface="Georgia"/>
              </a:rPr>
              <a:t>less</a:t>
            </a:r>
            <a:r>
              <a:rPr sz="1100" spc="100" dirty="0">
                <a:latin typeface="Georgia"/>
                <a:cs typeface="Georgia"/>
              </a:rPr>
              <a:t> </a:t>
            </a:r>
            <a:r>
              <a:rPr sz="1100" spc="-20" dirty="0">
                <a:latin typeface="Georgia"/>
                <a:cs typeface="Georgia"/>
              </a:rPr>
              <a:t>than</a:t>
            </a:r>
            <a:r>
              <a:rPr sz="1100" spc="95" dirty="0">
                <a:latin typeface="Georgia"/>
                <a:cs typeface="Georgia"/>
              </a:rPr>
              <a:t> </a:t>
            </a:r>
            <a:r>
              <a:rPr sz="1100" i="1" spc="145" dirty="0">
                <a:latin typeface="Calibri"/>
                <a:cs typeface="Calibri"/>
              </a:rPr>
              <a:t>x</a:t>
            </a:r>
            <a:r>
              <a:rPr sz="1100" i="1" spc="110" dirty="0">
                <a:latin typeface="Calibri"/>
                <a:cs typeface="Calibri"/>
              </a:rPr>
              <a:t> </a:t>
            </a:r>
            <a:r>
              <a:rPr sz="1100" spc="-30" dirty="0">
                <a:latin typeface="Georgia"/>
                <a:cs typeface="Georgia"/>
              </a:rPr>
              <a:t>and</a:t>
            </a:r>
            <a:r>
              <a:rPr sz="1100" spc="95" dirty="0">
                <a:latin typeface="Georgia"/>
                <a:cs typeface="Georgia"/>
              </a:rPr>
              <a:t> </a:t>
            </a:r>
            <a:r>
              <a:rPr sz="1100" spc="15" dirty="0">
                <a:latin typeface="Georgia"/>
                <a:cs typeface="Georgia"/>
              </a:rPr>
              <a:t>at</a:t>
            </a:r>
            <a:r>
              <a:rPr sz="1100" spc="100" dirty="0">
                <a:latin typeface="Georgia"/>
                <a:cs typeface="Georgia"/>
              </a:rPr>
              <a:t> </a:t>
            </a:r>
            <a:r>
              <a:rPr sz="1100" spc="-35" dirty="0">
                <a:latin typeface="Georgia"/>
                <a:cs typeface="Georgia"/>
              </a:rPr>
              <a:t>most</a:t>
            </a:r>
            <a:r>
              <a:rPr sz="1100" spc="95" dirty="0">
                <a:latin typeface="Georgia"/>
                <a:cs typeface="Georgia"/>
              </a:rPr>
              <a:t> </a:t>
            </a:r>
            <a:r>
              <a:rPr sz="1100" spc="-40" dirty="0">
                <a:latin typeface="Georgia"/>
                <a:cs typeface="Georgia"/>
              </a:rPr>
              <a:t>(</a:t>
            </a:r>
            <a:r>
              <a:rPr sz="1100" i="1" spc="-40" dirty="0">
                <a:latin typeface="Calibri"/>
                <a:cs typeface="Calibri"/>
              </a:rPr>
              <a:t>q</a:t>
            </a:r>
            <a:r>
              <a:rPr sz="1100" i="1" spc="3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10" dirty="0">
                <a:latin typeface="Calibri"/>
                <a:cs typeface="Calibri"/>
              </a:rPr>
              <a:t>k</a:t>
            </a:r>
            <a:r>
              <a:rPr sz="1100" spc="10" dirty="0">
                <a:latin typeface="Georgia"/>
                <a:cs typeface="Georgia"/>
              </a:rPr>
              <a:t>)/</a:t>
            </a:r>
            <a:r>
              <a:rPr sz="1100" i="1" spc="10" dirty="0">
                <a:latin typeface="Calibri"/>
                <a:cs typeface="Calibri"/>
              </a:rPr>
              <a:t>q</a:t>
            </a:r>
            <a:r>
              <a:rPr sz="1100" i="1" spc="150" dirty="0">
                <a:latin typeface="Calibri"/>
                <a:cs typeface="Calibri"/>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30" dirty="0">
                <a:latin typeface="Georgia"/>
                <a:cs typeface="Georgia"/>
              </a:rPr>
              <a:t>are</a:t>
            </a:r>
            <a:r>
              <a:rPr sz="1100" spc="100" dirty="0">
                <a:latin typeface="Georgia"/>
                <a:cs typeface="Georgia"/>
              </a:rPr>
              <a:t> </a:t>
            </a:r>
            <a:r>
              <a:rPr sz="1100" spc="-50" dirty="0">
                <a:latin typeface="Georgia"/>
                <a:cs typeface="Georgia"/>
              </a:rPr>
              <a:t>more</a:t>
            </a:r>
            <a:endParaRPr sz="1100">
              <a:latin typeface="Georgia"/>
              <a:cs typeface="Georgia"/>
            </a:endParaRPr>
          </a:p>
        </p:txBody>
      </p:sp>
      <p:sp>
        <p:nvSpPr>
          <p:cNvPr id="11" name="object 11"/>
          <p:cNvSpPr/>
          <p:nvPr/>
        </p:nvSpPr>
        <p:spPr>
          <a:xfrm>
            <a:off x="337972" y="236547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2" name="object 12"/>
          <p:cNvSpPr/>
          <p:nvPr/>
        </p:nvSpPr>
        <p:spPr>
          <a:xfrm>
            <a:off x="620229" y="255027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3" name="object 13"/>
          <p:cNvSpPr/>
          <p:nvPr/>
        </p:nvSpPr>
        <p:spPr>
          <a:xfrm>
            <a:off x="620229" y="2704579"/>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4" name="object 14"/>
          <p:cNvSpPr/>
          <p:nvPr/>
        </p:nvSpPr>
        <p:spPr>
          <a:xfrm>
            <a:off x="620229" y="285888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5" name="object 15"/>
          <p:cNvSpPr txBox="1"/>
          <p:nvPr/>
        </p:nvSpPr>
        <p:spPr>
          <a:xfrm>
            <a:off x="454177" y="1998114"/>
            <a:ext cx="4801235" cy="951230"/>
          </a:xfrm>
          <a:prstGeom prst="rect">
            <a:avLst/>
          </a:prstGeom>
        </p:spPr>
        <p:txBody>
          <a:bodyPr vert="horz" wrap="square" lIns="0" tIns="12700" rIns="0" bIns="0" rtlCol="0">
            <a:spAutoFit/>
          </a:bodyPr>
          <a:lstStyle/>
          <a:p>
            <a:pPr marL="12700" marR="5080">
              <a:lnSpc>
                <a:spcPct val="131800"/>
              </a:lnSpc>
              <a:spcBef>
                <a:spcPts val="100"/>
              </a:spcBef>
            </a:pPr>
            <a:r>
              <a:rPr sz="1100" spc="-20" dirty="0">
                <a:latin typeface="Georgia"/>
                <a:cs typeface="Georgia"/>
              </a:rPr>
              <a:t>than</a:t>
            </a:r>
            <a:r>
              <a:rPr sz="1100" spc="95" dirty="0">
                <a:latin typeface="Georgia"/>
                <a:cs typeface="Georgia"/>
              </a:rPr>
              <a:t> </a:t>
            </a:r>
            <a:r>
              <a:rPr sz="1100" i="1" spc="75" dirty="0">
                <a:latin typeface="Calibri"/>
                <a:cs typeface="Calibri"/>
              </a:rPr>
              <a:t>x</a:t>
            </a:r>
            <a:r>
              <a:rPr sz="1100" spc="75" dirty="0">
                <a:latin typeface="Georgia"/>
                <a:cs typeface="Georgia"/>
              </a:rPr>
              <a:t>,</a:t>
            </a:r>
            <a:r>
              <a:rPr sz="1100" spc="95" dirty="0">
                <a:latin typeface="Georgia"/>
                <a:cs typeface="Georgia"/>
              </a:rPr>
              <a:t> </a:t>
            </a:r>
            <a:r>
              <a:rPr sz="1100" spc="-40" dirty="0">
                <a:latin typeface="Georgia"/>
                <a:cs typeface="Georgia"/>
              </a:rPr>
              <a:t>where</a:t>
            </a:r>
            <a:r>
              <a:rPr sz="1100" spc="95" dirty="0">
                <a:latin typeface="Georgia"/>
                <a:cs typeface="Georgia"/>
              </a:rPr>
              <a:t> </a:t>
            </a:r>
            <a:r>
              <a:rPr sz="1100" i="1" spc="65" dirty="0">
                <a:latin typeface="Calibri"/>
                <a:cs typeface="Calibri"/>
              </a:rPr>
              <a:t>k</a:t>
            </a:r>
            <a:r>
              <a:rPr sz="1100" i="1" spc="145" dirty="0">
                <a:latin typeface="Calibri"/>
                <a:cs typeface="Calibri"/>
              </a:rPr>
              <a:t> </a:t>
            </a:r>
            <a:r>
              <a:rPr sz="1100" spc="-35" dirty="0">
                <a:latin typeface="Georgia"/>
                <a:cs typeface="Georgia"/>
              </a:rPr>
              <a:t>is</a:t>
            </a:r>
            <a:r>
              <a:rPr sz="1100" spc="95" dirty="0">
                <a:latin typeface="Georgia"/>
                <a:cs typeface="Georgia"/>
              </a:rPr>
              <a:t> </a:t>
            </a:r>
            <a:r>
              <a:rPr sz="1100" spc="-35" dirty="0">
                <a:latin typeface="Georgia"/>
                <a:cs typeface="Georgia"/>
              </a:rPr>
              <a:t>an</a:t>
            </a:r>
            <a:r>
              <a:rPr sz="1100" spc="95" dirty="0">
                <a:latin typeface="Georgia"/>
                <a:cs typeface="Georgia"/>
              </a:rPr>
              <a:t> </a:t>
            </a:r>
            <a:r>
              <a:rPr sz="1100" spc="-35" dirty="0">
                <a:latin typeface="Georgia"/>
                <a:cs typeface="Georgia"/>
              </a:rPr>
              <a:t>integer</a:t>
            </a:r>
            <a:r>
              <a:rPr sz="1100" spc="95" dirty="0">
                <a:latin typeface="Georgia"/>
                <a:cs typeface="Georgia"/>
              </a:rPr>
              <a:t> </a:t>
            </a:r>
            <a:r>
              <a:rPr sz="1100" spc="-45" dirty="0">
                <a:latin typeface="Georgia"/>
                <a:cs typeface="Georgia"/>
              </a:rPr>
              <a:t>such</a:t>
            </a:r>
            <a:r>
              <a:rPr sz="1100" spc="95" dirty="0">
                <a:latin typeface="Georgia"/>
                <a:cs typeface="Georgia"/>
              </a:rPr>
              <a:t> </a:t>
            </a:r>
            <a:r>
              <a:rPr sz="1100" spc="5" dirty="0">
                <a:latin typeface="Georgia"/>
                <a:cs typeface="Georgia"/>
              </a:rPr>
              <a:t>that</a:t>
            </a:r>
            <a:r>
              <a:rPr sz="1100" spc="95" dirty="0">
                <a:latin typeface="Georgia"/>
                <a:cs typeface="Georgia"/>
              </a:rPr>
              <a:t> </a:t>
            </a:r>
            <a:r>
              <a:rPr sz="1100" spc="-135" dirty="0">
                <a:latin typeface="Georgia"/>
                <a:cs typeface="Georgia"/>
              </a:rPr>
              <a:t>0</a:t>
            </a:r>
            <a:r>
              <a:rPr sz="1100" spc="-30" dirty="0">
                <a:latin typeface="Georgia"/>
                <a:cs typeface="Georgia"/>
              </a:rPr>
              <a:t> </a:t>
            </a:r>
            <a:r>
              <a:rPr sz="1100" spc="135" dirty="0">
                <a:latin typeface="Georgia"/>
                <a:cs typeface="Georgia"/>
              </a:rPr>
              <a:t>&lt;</a:t>
            </a:r>
            <a:r>
              <a:rPr sz="1100" spc="95" dirty="0">
                <a:latin typeface="Georgia"/>
                <a:cs typeface="Georgia"/>
              </a:rPr>
              <a:t> </a:t>
            </a:r>
            <a:r>
              <a:rPr sz="1100" i="1" spc="65" dirty="0">
                <a:latin typeface="Calibri"/>
                <a:cs typeface="Calibri"/>
              </a:rPr>
              <a:t>k</a:t>
            </a:r>
            <a:r>
              <a:rPr sz="1100" i="1" spc="145" dirty="0">
                <a:latin typeface="Calibri"/>
                <a:cs typeface="Calibri"/>
              </a:rPr>
              <a:t> </a:t>
            </a:r>
            <a:r>
              <a:rPr sz="1100" spc="135" dirty="0">
                <a:latin typeface="Georgia"/>
                <a:cs typeface="Georgia"/>
              </a:rPr>
              <a:t>&lt;</a:t>
            </a:r>
            <a:r>
              <a:rPr sz="1100" spc="95" dirty="0">
                <a:latin typeface="Georgia"/>
                <a:cs typeface="Georgia"/>
              </a:rPr>
              <a:t> </a:t>
            </a:r>
            <a:r>
              <a:rPr sz="1100" i="1" spc="-20" dirty="0">
                <a:latin typeface="Calibri"/>
                <a:cs typeface="Calibri"/>
              </a:rPr>
              <a:t>q</a:t>
            </a:r>
            <a:r>
              <a:rPr sz="1100" spc="-20" dirty="0">
                <a:latin typeface="Georgia"/>
                <a:cs typeface="Georgia"/>
              </a:rPr>
              <a:t>.</a:t>
            </a:r>
            <a:r>
              <a:rPr sz="1100" spc="215" dirty="0">
                <a:latin typeface="Georgia"/>
                <a:cs typeface="Georgia"/>
              </a:rPr>
              <a:t> </a:t>
            </a:r>
            <a:r>
              <a:rPr sz="1100" spc="-15" dirty="0">
                <a:latin typeface="Georgia"/>
                <a:cs typeface="Georgia"/>
              </a:rPr>
              <a:t>There</a:t>
            </a:r>
            <a:r>
              <a:rPr sz="1100" spc="100" dirty="0">
                <a:latin typeface="Georgia"/>
                <a:cs typeface="Georgia"/>
              </a:rPr>
              <a:t> </a:t>
            </a:r>
            <a:r>
              <a:rPr sz="1100" spc="-30" dirty="0">
                <a:latin typeface="Georgia"/>
                <a:cs typeface="Georgia"/>
              </a:rPr>
              <a:t>are</a:t>
            </a:r>
            <a:r>
              <a:rPr sz="1100" spc="95" dirty="0">
                <a:latin typeface="Georgia"/>
                <a:cs typeface="Georgia"/>
              </a:rPr>
              <a:t> </a:t>
            </a:r>
            <a:r>
              <a:rPr sz="1100" i="1" spc="-80" dirty="0">
                <a:latin typeface="Calibri"/>
                <a:cs typeface="Calibri"/>
              </a:rPr>
              <a:t>q</a:t>
            </a:r>
            <a:r>
              <a:rPr sz="1100" i="1" spc="3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spc="-15" dirty="0">
                <a:latin typeface="Calibri"/>
                <a:cs typeface="Calibri"/>
              </a:rPr>
              <a:t>1</a:t>
            </a:r>
            <a:r>
              <a:rPr sz="1100" spc="110" dirty="0">
                <a:latin typeface="Calibri"/>
                <a:cs typeface="Calibri"/>
              </a:rPr>
              <a:t> </a:t>
            </a:r>
            <a:r>
              <a:rPr sz="1100" i="1" spc="-35" dirty="0">
                <a:latin typeface="Calibri"/>
                <a:cs typeface="Calibri"/>
              </a:rPr>
              <a:t>q</a:t>
            </a:r>
            <a:r>
              <a:rPr sz="1100" spc="-35" dirty="0">
                <a:latin typeface="Georgia"/>
                <a:cs typeface="Georgia"/>
              </a:rPr>
              <a:t>-quantiles. </a:t>
            </a:r>
            <a:r>
              <a:rPr sz="1100" spc="-30" dirty="0">
                <a:latin typeface="Georgia"/>
                <a:cs typeface="Georgia"/>
              </a:rPr>
              <a:t> </a:t>
            </a:r>
            <a:r>
              <a:rPr sz="1100" spc="-15" dirty="0">
                <a:latin typeface="Georgia"/>
                <a:cs typeface="Georgia"/>
              </a:rPr>
              <a:t>There</a:t>
            </a:r>
            <a:r>
              <a:rPr sz="1100" spc="90" dirty="0">
                <a:latin typeface="Georgia"/>
                <a:cs typeface="Georgia"/>
              </a:rPr>
              <a:t> </a:t>
            </a:r>
            <a:r>
              <a:rPr sz="1100" spc="-30" dirty="0">
                <a:latin typeface="Georgia"/>
                <a:cs typeface="Georgia"/>
              </a:rPr>
              <a:t>are</a:t>
            </a:r>
            <a:r>
              <a:rPr sz="1100" spc="95" dirty="0">
                <a:latin typeface="Georgia"/>
                <a:cs typeface="Georgia"/>
              </a:rPr>
              <a:t> </a:t>
            </a:r>
            <a:r>
              <a:rPr sz="1100" spc="-55" dirty="0">
                <a:latin typeface="Georgia"/>
                <a:cs typeface="Georgia"/>
              </a:rPr>
              <a:t>some</a:t>
            </a:r>
            <a:r>
              <a:rPr sz="1100" spc="95" dirty="0">
                <a:latin typeface="Georgia"/>
                <a:cs typeface="Georgia"/>
              </a:rPr>
              <a:t> </a:t>
            </a:r>
            <a:r>
              <a:rPr sz="1100" spc="-45" dirty="0">
                <a:latin typeface="Georgia"/>
                <a:cs typeface="Georgia"/>
              </a:rPr>
              <a:t>well-known</a:t>
            </a:r>
            <a:r>
              <a:rPr sz="1100" spc="95" dirty="0">
                <a:latin typeface="Georgia"/>
                <a:cs typeface="Georgia"/>
              </a:rPr>
              <a:t> </a:t>
            </a:r>
            <a:r>
              <a:rPr sz="1100" i="1" spc="-40" dirty="0">
                <a:latin typeface="Calibri"/>
                <a:cs typeface="Calibri"/>
              </a:rPr>
              <a:t>q</a:t>
            </a:r>
            <a:r>
              <a:rPr sz="1100" spc="-40" dirty="0">
                <a:latin typeface="Georgia"/>
                <a:cs typeface="Georgia"/>
              </a:rPr>
              <a:t>-quantiles:</a:t>
            </a:r>
            <a:endParaRPr sz="1100">
              <a:latin typeface="Georgia"/>
              <a:cs typeface="Georgia"/>
            </a:endParaRPr>
          </a:p>
          <a:p>
            <a:pPr marL="289560">
              <a:lnSpc>
                <a:spcPct val="100000"/>
              </a:lnSpc>
              <a:spcBef>
                <a:spcPts val="295"/>
              </a:spcBef>
            </a:pPr>
            <a:r>
              <a:rPr sz="900" b="1" spc="-25" dirty="0">
                <a:latin typeface="Georgia"/>
                <a:cs typeface="Georgia"/>
              </a:rPr>
              <a:t>4-quantiles</a:t>
            </a:r>
            <a:r>
              <a:rPr sz="900" b="1" spc="80" dirty="0">
                <a:latin typeface="Georgia"/>
                <a:cs typeface="Georgia"/>
              </a:rPr>
              <a:t> </a:t>
            </a:r>
            <a:r>
              <a:rPr sz="900" spc="-5" dirty="0">
                <a:latin typeface="Georgia"/>
                <a:cs typeface="Georgia"/>
              </a:rPr>
              <a:t>(Quartiles):</a:t>
            </a:r>
            <a:r>
              <a:rPr sz="900" spc="200" dirty="0">
                <a:latin typeface="Georgia"/>
                <a:cs typeface="Georgia"/>
              </a:rPr>
              <a:t> </a:t>
            </a:r>
            <a:r>
              <a:rPr sz="900" spc="-40" dirty="0">
                <a:latin typeface="Georgia"/>
                <a:cs typeface="Georgia"/>
              </a:rPr>
              <a:t>3</a:t>
            </a:r>
            <a:r>
              <a:rPr sz="900" spc="85" dirty="0">
                <a:latin typeface="Georgia"/>
                <a:cs typeface="Georgia"/>
              </a:rPr>
              <a:t> </a:t>
            </a:r>
            <a:r>
              <a:rPr sz="900" spc="-5" dirty="0">
                <a:latin typeface="Georgia"/>
                <a:cs typeface="Georgia"/>
              </a:rPr>
              <a:t>quartiles</a:t>
            </a:r>
            <a:r>
              <a:rPr sz="900" spc="95" dirty="0">
                <a:latin typeface="Georgia"/>
                <a:cs typeface="Georgia"/>
              </a:rPr>
              <a:t> </a:t>
            </a:r>
            <a:r>
              <a:rPr sz="900" dirty="0">
                <a:latin typeface="Georgia"/>
                <a:cs typeface="Georgia"/>
              </a:rPr>
              <a:t>split</a:t>
            </a:r>
            <a:r>
              <a:rPr sz="900" spc="90" dirty="0">
                <a:latin typeface="Georgia"/>
                <a:cs typeface="Georgia"/>
              </a:rPr>
              <a:t> </a:t>
            </a:r>
            <a:r>
              <a:rPr sz="900" dirty="0">
                <a:latin typeface="Georgia"/>
                <a:cs typeface="Georgia"/>
              </a:rPr>
              <a:t>the</a:t>
            </a:r>
            <a:r>
              <a:rPr sz="900" spc="95" dirty="0">
                <a:latin typeface="Georgia"/>
                <a:cs typeface="Georgia"/>
              </a:rPr>
              <a:t> </a:t>
            </a:r>
            <a:r>
              <a:rPr sz="900" spc="10" dirty="0">
                <a:latin typeface="Georgia"/>
                <a:cs typeface="Georgia"/>
              </a:rPr>
              <a:t>data</a:t>
            </a:r>
            <a:r>
              <a:rPr sz="900" spc="85" dirty="0">
                <a:latin typeface="Georgia"/>
                <a:cs typeface="Georgia"/>
              </a:rPr>
              <a:t> </a:t>
            </a:r>
            <a:r>
              <a:rPr sz="900" spc="-10" dirty="0">
                <a:latin typeface="Georgia"/>
                <a:cs typeface="Georgia"/>
              </a:rPr>
              <a:t>into</a:t>
            </a:r>
            <a:r>
              <a:rPr sz="900" spc="90" dirty="0">
                <a:latin typeface="Georgia"/>
                <a:cs typeface="Georgia"/>
              </a:rPr>
              <a:t> </a:t>
            </a:r>
            <a:r>
              <a:rPr sz="900" spc="-15" dirty="0">
                <a:latin typeface="Georgia"/>
                <a:cs typeface="Georgia"/>
              </a:rPr>
              <a:t>four</a:t>
            </a:r>
            <a:r>
              <a:rPr sz="900" spc="95" dirty="0">
                <a:latin typeface="Georgia"/>
                <a:cs typeface="Georgia"/>
              </a:rPr>
              <a:t> </a:t>
            </a:r>
            <a:r>
              <a:rPr sz="900" spc="-5" dirty="0">
                <a:latin typeface="Georgia"/>
                <a:cs typeface="Georgia"/>
              </a:rPr>
              <a:t>parts</a:t>
            </a:r>
            <a:endParaRPr sz="900">
              <a:latin typeface="Georgia"/>
              <a:cs typeface="Georgia"/>
            </a:endParaRPr>
          </a:p>
          <a:p>
            <a:pPr marL="289560">
              <a:lnSpc>
                <a:spcPct val="100000"/>
              </a:lnSpc>
              <a:spcBef>
                <a:spcPts val="135"/>
              </a:spcBef>
            </a:pPr>
            <a:r>
              <a:rPr sz="900" b="1" spc="-20" dirty="0">
                <a:latin typeface="Georgia"/>
                <a:cs typeface="Georgia"/>
              </a:rPr>
              <a:t>10-quantiles</a:t>
            </a:r>
            <a:r>
              <a:rPr sz="900" b="1" spc="80" dirty="0">
                <a:latin typeface="Georgia"/>
                <a:cs typeface="Georgia"/>
              </a:rPr>
              <a:t> </a:t>
            </a:r>
            <a:r>
              <a:rPr sz="900" spc="-10" dirty="0">
                <a:latin typeface="Georgia"/>
                <a:cs typeface="Georgia"/>
              </a:rPr>
              <a:t>(Deciles):</a:t>
            </a:r>
            <a:r>
              <a:rPr sz="900" spc="195" dirty="0">
                <a:latin typeface="Georgia"/>
                <a:cs typeface="Georgia"/>
              </a:rPr>
              <a:t> </a:t>
            </a:r>
            <a:r>
              <a:rPr sz="900" spc="-50" dirty="0">
                <a:latin typeface="Georgia"/>
                <a:cs typeface="Georgia"/>
              </a:rPr>
              <a:t>9</a:t>
            </a:r>
            <a:r>
              <a:rPr sz="900" spc="85" dirty="0">
                <a:latin typeface="Georgia"/>
                <a:cs typeface="Georgia"/>
              </a:rPr>
              <a:t> </a:t>
            </a:r>
            <a:r>
              <a:rPr sz="900" spc="-20" dirty="0">
                <a:latin typeface="Georgia"/>
                <a:cs typeface="Georgia"/>
              </a:rPr>
              <a:t>deciles</a:t>
            </a:r>
            <a:r>
              <a:rPr sz="900" spc="90" dirty="0">
                <a:latin typeface="Georgia"/>
                <a:cs typeface="Georgia"/>
              </a:rPr>
              <a:t> </a:t>
            </a:r>
            <a:r>
              <a:rPr sz="900" dirty="0">
                <a:latin typeface="Georgia"/>
                <a:cs typeface="Georgia"/>
              </a:rPr>
              <a:t>split</a:t>
            </a:r>
            <a:r>
              <a:rPr sz="900" spc="90" dirty="0">
                <a:latin typeface="Georgia"/>
                <a:cs typeface="Georgia"/>
              </a:rPr>
              <a:t> </a:t>
            </a:r>
            <a:r>
              <a:rPr sz="900" dirty="0">
                <a:latin typeface="Georgia"/>
                <a:cs typeface="Georgia"/>
              </a:rPr>
              <a:t>the</a:t>
            </a:r>
            <a:r>
              <a:rPr sz="900" spc="90" dirty="0">
                <a:latin typeface="Georgia"/>
                <a:cs typeface="Georgia"/>
              </a:rPr>
              <a:t> </a:t>
            </a:r>
            <a:r>
              <a:rPr sz="900" spc="10" dirty="0">
                <a:latin typeface="Georgia"/>
                <a:cs typeface="Georgia"/>
              </a:rPr>
              <a:t>data</a:t>
            </a:r>
            <a:r>
              <a:rPr sz="900" spc="85" dirty="0">
                <a:latin typeface="Georgia"/>
                <a:cs typeface="Georgia"/>
              </a:rPr>
              <a:t> </a:t>
            </a:r>
            <a:r>
              <a:rPr sz="900" spc="-10" dirty="0">
                <a:latin typeface="Georgia"/>
                <a:cs typeface="Georgia"/>
              </a:rPr>
              <a:t>into</a:t>
            </a:r>
            <a:r>
              <a:rPr sz="900" spc="85" dirty="0">
                <a:latin typeface="Georgia"/>
                <a:cs typeface="Georgia"/>
              </a:rPr>
              <a:t> </a:t>
            </a:r>
            <a:r>
              <a:rPr sz="900" spc="-15" dirty="0">
                <a:latin typeface="Georgia"/>
                <a:cs typeface="Georgia"/>
              </a:rPr>
              <a:t>10</a:t>
            </a:r>
            <a:r>
              <a:rPr sz="900" spc="95" dirty="0">
                <a:latin typeface="Georgia"/>
                <a:cs typeface="Georgia"/>
              </a:rPr>
              <a:t> </a:t>
            </a:r>
            <a:r>
              <a:rPr sz="900" spc="-5" dirty="0">
                <a:latin typeface="Georgia"/>
                <a:cs typeface="Georgia"/>
              </a:rPr>
              <a:t>parts</a:t>
            </a:r>
            <a:endParaRPr sz="900">
              <a:latin typeface="Georgia"/>
              <a:cs typeface="Georgia"/>
            </a:endParaRPr>
          </a:p>
          <a:p>
            <a:pPr marL="289560">
              <a:lnSpc>
                <a:spcPct val="100000"/>
              </a:lnSpc>
              <a:spcBef>
                <a:spcPts val="135"/>
              </a:spcBef>
            </a:pPr>
            <a:r>
              <a:rPr sz="900" b="1" spc="-25" dirty="0">
                <a:latin typeface="Georgia"/>
                <a:cs typeface="Georgia"/>
              </a:rPr>
              <a:t>100-quantiles</a:t>
            </a:r>
            <a:r>
              <a:rPr sz="900" b="1" spc="85" dirty="0">
                <a:latin typeface="Georgia"/>
                <a:cs typeface="Georgia"/>
              </a:rPr>
              <a:t> </a:t>
            </a:r>
            <a:r>
              <a:rPr sz="900" spc="-10" dirty="0">
                <a:latin typeface="Georgia"/>
                <a:cs typeface="Georgia"/>
              </a:rPr>
              <a:t>(Percentiles):</a:t>
            </a:r>
            <a:r>
              <a:rPr sz="900" spc="200" dirty="0">
                <a:latin typeface="Georgia"/>
                <a:cs typeface="Georgia"/>
              </a:rPr>
              <a:t> </a:t>
            </a:r>
            <a:r>
              <a:rPr sz="900" spc="-55" dirty="0">
                <a:latin typeface="Georgia"/>
                <a:cs typeface="Georgia"/>
              </a:rPr>
              <a:t>99</a:t>
            </a:r>
            <a:r>
              <a:rPr sz="900" spc="90" dirty="0">
                <a:latin typeface="Georgia"/>
                <a:cs typeface="Georgia"/>
              </a:rPr>
              <a:t> </a:t>
            </a:r>
            <a:r>
              <a:rPr sz="900" spc="-15" dirty="0">
                <a:latin typeface="Georgia"/>
                <a:cs typeface="Georgia"/>
              </a:rPr>
              <a:t>percentiles</a:t>
            </a:r>
            <a:r>
              <a:rPr sz="900" spc="95" dirty="0">
                <a:latin typeface="Georgia"/>
                <a:cs typeface="Georgia"/>
              </a:rPr>
              <a:t> </a:t>
            </a:r>
            <a:r>
              <a:rPr sz="900" dirty="0">
                <a:latin typeface="Georgia"/>
                <a:cs typeface="Georgia"/>
              </a:rPr>
              <a:t>split</a:t>
            </a:r>
            <a:r>
              <a:rPr sz="900" spc="90" dirty="0">
                <a:latin typeface="Georgia"/>
                <a:cs typeface="Georgia"/>
              </a:rPr>
              <a:t> </a:t>
            </a:r>
            <a:r>
              <a:rPr sz="900" dirty="0">
                <a:latin typeface="Georgia"/>
                <a:cs typeface="Georgia"/>
              </a:rPr>
              <a:t>the</a:t>
            </a:r>
            <a:r>
              <a:rPr sz="900" spc="95" dirty="0">
                <a:latin typeface="Georgia"/>
                <a:cs typeface="Georgia"/>
              </a:rPr>
              <a:t> </a:t>
            </a:r>
            <a:r>
              <a:rPr sz="900" spc="10" dirty="0">
                <a:latin typeface="Georgia"/>
                <a:cs typeface="Georgia"/>
              </a:rPr>
              <a:t>data</a:t>
            </a:r>
            <a:r>
              <a:rPr sz="900" spc="90" dirty="0">
                <a:latin typeface="Georgia"/>
                <a:cs typeface="Georgia"/>
              </a:rPr>
              <a:t> </a:t>
            </a:r>
            <a:r>
              <a:rPr sz="900" spc="-10" dirty="0">
                <a:latin typeface="Georgia"/>
                <a:cs typeface="Georgia"/>
              </a:rPr>
              <a:t>into</a:t>
            </a:r>
            <a:r>
              <a:rPr sz="900" spc="95" dirty="0">
                <a:latin typeface="Georgia"/>
                <a:cs typeface="Georgia"/>
              </a:rPr>
              <a:t> </a:t>
            </a:r>
            <a:r>
              <a:rPr sz="900" spc="-40" dirty="0">
                <a:latin typeface="Georgia"/>
                <a:cs typeface="Georgia"/>
              </a:rPr>
              <a:t>100</a:t>
            </a:r>
            <a:r>
              <a:rPr sz="900" spc="90" dirty="0">
                <a:latin typeface="Georgia"/>
                <a:cs typeface="Georgia"/>
              </a:rPr>
              <a:t> </a:t>
            </a:r>
            <a:r>
              <a:rPr sz="900" spc="-5" dirty="0">
                <a:latin typeface="Georgia"/>
                <a:cs typeface="Georgia"/>
              </a:rPr>
              <a:t>parts</a:t>
            </a:r>
            <a:endParaRPr sz="900">
              <a:latin typeface="Georgia"/>
              <a:cs typeface="Georgia"/>
            </a:endParaRPr>
          </a:p>
        </p:txBody>
      </p:sp>
      <p:grpSp>
        <p:nvGrpSpPr>
          <p:cNvPr id="16" name="object 16"/>
          <p:cNvGrpSpPr/>
          <p:nvPr/>
        </p:nvGrpSpPr>
        <p:grpSpPr>
          <a:xfrm>
            <a:off x="0" y="3121545"/>
            <a:ext cx="5760085" cy="118745"/>
            <a:chOff x="0" y="3121545"/>
            <a:chExt cx="5760085" cy="118745"/>
          </a:xfrm>
        </p:grpSpPr>
        <p:sp>
          <p:nvSpPr>
            <p:cNvPr id="17" name="object 1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8" name="object 1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9" name="object 1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0" name="object 20"/>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21" name="object 21"/>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62</a:t>
            </a:fld>
            <a:r>
              <a:rPr spc="-25" dirty="0"/>
              <a:t> </a:t>
            </a:r>
            <a:r>
              <a:rPr spc="80" dirty="0"/>
              <a:t>/</a:t>
            </a:r>
            <a:r>
              <a:rPr spc="-25" dirty="0"/>
              <a:t> </a:t>
            </a:r>
            <a:r>
              <a:rPr spc="40" dirty="0"/>
              <a:t>106</a:t>
            </a: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722755" cy="244475"/>
          </a:xfrm>
          <a:prstGeom prst="rect">
            <a:avLst/>
          </a:prstGeom>
        </p:spPr>
        <p:txBody>
          <a:bodyPr vert="horz" wrap="square" lIns="0" tIns="17145" rIns="0" bIns="0" rtlCol="0">
            <a:spAutoFit/>
          </a:bodyPr>
          <a:lstStyle/>
          <a:p>
            <a:pPr marL="12700">
              <a:lnSpc>
                <a:spcPct val="100000"/>
              </a:lnSpc>
              <a:spcBef>
                <a:spcPts val="135"/>
              </a:spcBef>
            </a:pPr>
            <a:r>
              <a:rPr spc="10" dirty="0"/>
              <a:t>10–quantiles</a:t>
            </a:r>
            <a:r>
              <a:rPr spc="90" dirty="0"/>
              <a:t> </a:t>
            </a:r>
            <a:r>
              <a:rPr spc="20" dirty="0"/>
              <a:t>or</a:t>
            </a:r>
            <a:r>
              <a:rPr spc="95" dirty="0"/>
              <a:t> </a:t>
            </a:r>
            <a:r>
              <a:rPr spc="-10" dirty="0"/>
              <a:t>deciles</a:t>
            </a:r>
          </a:p>
        </p:txBody>
      </p:sp>
      <p:pic>
        <p:nvPicPr>
          <p:cNvPr id="3" name="object 3"/>
          <p:cNvPicPr/>
          <p:nvPr/>
        </p:nvPicPr>
        <p:blipFill>
          <a:blip r:embed="rId2" cstate="print"/>
          <a:stretch>
            <a:fillRect/>
          </a:stretch>
        </p:blipFill>
        <p:spPr>
          <a:xfrm>
            <a:off x="1213408" y="763079"/>
            <a:ext cx="3312414" cy="1693926"/>
          </a:xfrm>
          <a:prstGeom prst="rect">
            <a:avLst/>
          </a:prstGeom>
        </p:spPr>
      </p:pic>
      <p:sp>
        <p:nvSpPr>
          <p:cNvPr id="4" name="object 4"/>
          <p:cNvSpPr txBox="1"/>
          <p:nvPr/>
        </p:nvSpPr>
        <p:spPr>
          <a:xfrm>
            <a:off x="151688" y="2562007"/>
            <a:ext cx="5379720" cy="249554"/>
          </a:xfrm>
          <a:prstGeom prst="rect">
            <a:avLst/>
          </a:prstGeom>
        </p:spPr>
        <p:txBody>
          <a:bodyPr vert="horz" wrap="square" lIns="0" tIns="32384" rIns="0" bIns="0" rtlCol="0">
            <a:spAutoFit/>
          </a:bodyPr>
          <a:lstStyle/>
          <a:p>
            <a:pPr marL="38100" marR="30480">
              <a:lnSpc>
                <a:spcPts val="800"/>
              </a:lnSpc>
              <a:spcBef>
                <a:spcPts val="254"/>
              </a:spcBef>
            </a:pPr>
            <a:r>
              <a:rPr sz="800" spc="-5" dirty="0">
                <a:latin typeface="Georgia"/>
                <a:cs typeface="Georgia"/>
              </a:rPr>
              <a:t>10–quantiles</a:t>
            </a:r>
            <a:r>
              <a:rPr sz="800" spc="90" dirty="0">
                <a:latin typeface="Georgia"/>
                <a:cs typeface="Georgia"/>
              </a:rPr>
              <a:t> </a:t>
            </a:r>
            <a:r>
              <a:rPr sz="800" spc="5" dirty="0">
                <a:latin typeface="Georgia"/>
                <a:cs typeface="Georgia"/>
              </a:rPr>
              <a:t>(also</a:t>
            </a:r>
            <a:r>
              <a:rPr sz="800" spc="90" dirty="0">
                <a:latin typeface="Georgia"/>
                <a:cs typeface="Georgia"/>
              </a:rPr>
              <a:t> </a:t>
            </a:r>
            <a:r>
              <a:rPr sz="800" spc="5" dirty="0">
                <a:latin typeface="Georgia"/>
                <a:cs typeface="Georgia"/>
              </a:rPr>
              <a:t>called</a:t>
            </a:r>
            <a:r>
              <a:rPr sz="800" spc="90" dirty="0">
                <a:latin typeface="Georgia"/>
                <a:cs typeface="Georgia"/>
              </a:rPr>
              <a:t> </a:t>
            </a:r>
            <a:r>
              <a:rPr sz="800" i="1" spc="10" dirty="0">
                <a:latin typeface="Georgia"/>
                <a:cs typeface="Georgia"/>
              </a:rPr>
              <a:t>deciles</a:t>
            </a:r>
            <a:r>
              <a:rPr sz="800" spc="10" dirty="0">
                <a:latin typeface="Georgia"/>
                <a:cs typeface="Georgia"/>
              </a:rPr>
              <a:t>)</a:t>
            </a:r>
            <a:r>
              <a:rPr sz="800" spc="90" dirty="0">
                <a:latin typeface="Georgia"/>
                <a:cs typeface="Georgia"/>
              </a:rPr>
              <a:t> </a:t>
            </a:r>
            <a:r>
              <a:rPr sz="800" dirty="0">
                <a:latin typeface="Georgia"/>
                <a:cs typeface="Georgia"/>
              </a:rPr>
              <a:t>are</a:t>
            </a:r>
            <a:r>
              <a:rPr sz="800" spc="90" dirty="0">
                <a:latin typeface="Georgia"/>
                <a:cs typeface="Georgia"/>
              </a:rPr>
              <a:t> </a:t>
            </a:r>
            <a:r>
              <a:rPr sz="800" spc="15" dirty="0">
                <a:latin typeface="Calibri"/>
                <a:cs typeface="Calibri"/>
              </a:rPr>
              <a:t>9</a:t>
            </a:r>
            <a:r>
              <a:rPr sz="800" spc="105" dirty="0">
                <a:latin typeface="Calibri"/>
                <a:cs typeface="Calibri"/>
              </a:rPr>
              <a:t> </a:t>
            </a:r>
            <a:r>
              <a:rPr sz="800" dirty="0">
                <a:latin typeface="Georgia"/>
                <a:cs typeface="Georgia"/>
              </a:rPr>
              <a:t>values</a:t>
            </a:r>
            <a:r>
              <a:rPr sz="800" spc="90" dirty="0">
                <a:latin typeface="Georgia"/>
                <a:cs typeface="Georgia"/>
              </a:rPr>
              <a:t> </a:t>
            </a:r>
            <a:r>
              <a:rPr sz="800" spc="70" dirty="0">
                <a:latin typeface="Georgia"/>
                <a:cs typeface="Georgia"/>
              </a:rPr>
              <a:t>(</a:t>
            </a:r>
            <a:r>
              <a:rPr sz="800" i="1" spc="70" dirty="0">
                <a:latin typeface="Calibri"/>
                <a:cs typeface="Calibri"/>
              </a:rPr>
              <a:t>D</a:t>
            </a:r>
            <a:r>
              <a:rPr sz="900" spc="104" baseline="-9259" dirty="0">
                <a:latin typeface="Lucida Console"/>
                <a:cs typeface="Lucida Console"/>
              </a:rPr>
              <a:t>1</a:t>
            </a:r>
            <a:r>
              <a:rPr sz="800" spc="70" dirty="0">
                <a:latin typeface="Georgia"/>
                <a:cs typeface="Georgia"/>
              </a:rPr>
              <a:t>,</a:t>
            </a:r>
            <a:r>
              <a:rPr sz="800" spc="90" dirty="0">
                <a:latin typeface="Georgia"/>
                <a:cs typeface="Georgia"/>
              </a:rPr>
              <a:t> </a:t>
            </a:r>
            <a:r>
              <a:rPr sz="800" i="1" spc="90" dirty="0">
                <a:latin typeface="Calibri"/>
                <a:cs typeface="Calibri"/>
              </a:rPr>
              <a:t>D</a:t>
            </a:r>
            <a:r>
              <a:rPr sz="900" spc="135" baseline="-9259" dirty="0">
                <a:latin typeface="Lucida Console"/>
                <a:cs typeface="Lucida Console"/>
              </a:rPr>
              <a:t>2</a:t>
            </a:r>
            <a:r>
              <a:rPr sz="800" spc="90" dirty="0">
                <a:latin typeface="Georgia"/>
                <a:cs typeface="Georgia"/>
              </a:rPr>
              <a:t>, </a:t>
            </a:r>
            <a:r>
              <a:rPr sz="800" i="1" spc="30" dirty="0">
                <a:latin typeface="Calibri"/>
                <a:cs typeface="Calibri"/>
              </a:rPr>
              <a:t>.</a:t>
            </a:r>
            <a:r>
              <a:rPr sz="800" i="1" spc="-40" dirty="0">
                <a:latin typeface="Calibri"/>
                <a:cs typeface="Calibri"/>
              </a:rPr>
              <a:t> </a:t>
            </a:r>
            <a:r>
              <a:rPr sz="800" i="1" spc="30" dirty="0">
                <a:latin typeface="Calibri"/>
                <a:cs typeface="Calibri"/>
              </a:rPr>
              <a:t>.</a:t>
            </a:r>
            <a:r>
              <a:rPr sz="800" i="1" spc="-35" dirty="0">
                <a:latin typeface="Calibri"/>
                <a:cs typeface="Calibri"/>
              </a:rPr>
              <a:t> </a:t>
            </a:r>
            <a:r>
              <a:rPr sz="800" i="1" spc="30" dirty="0">
                <a:latin typeface="Calibri"/>
                <a:cs typeface="Calibri"/>
              </a:rPr>
              <a:t>.</a:t>
            </a:r>
            <a:r>
              <a:rPr sz="800" i="1" spc="-40" dirty="0">
                <a:latin typeface="Calibri"/>
                <a:cs typeface="Calibri"/>
              </a:rPr>
              <a:t> </a:t>
            </a:r>
            <a:r>
              <a:rPr sz="800" spc="15" dirty="0">
                <a:latin typeface="Georgia"/>
                <a:cs typeface="Georgia"/>
              </a:rPr>
              <a:t>,</a:t>
            </a:r>
            <a:r>
              <a:rPr sz="800" spc="90" dirty="0">
                <a:latin typeface="Georgia"/>
                <a:cs typeface="Georgia"/>
              </a:rPr>
              <a:t> </a:t>
            </a:r>
            <a:r>
              <a:rPr sz="800" i="1" spc="90" dirty="0">
                <a:latin typeface="Calibri"/>
                <a:cs typeface="Calibri"/>
              </a:rPr>
              <a:t>D</a:t>
            </a:r>
            <a:r>
              <a:rPr sz="900" spc="135" baseline="-9259" dirty="0">
                <a:latin typeface="Lucida Console"/>
                <a:cs typeface="Lucida Console"/>
              </a:rPr>
              <a:t>9</a:t>
            </a:r>
            <a:r>
              <a:rPr sz="800" spc="90" dirty="0">
                <a:latin typeface="Georgia"/>
                <a:cs typeface="Georgia"/>
              </a:rPr>
              <a:t>) </a:t>
            </a:r>
            <a:r>
              <a:rPr sz="800" spc="10" dirty="0">
                <a:latin typeface="Georgia"/>
                <a:cs typeface="Georgia"/>
              </a:rPr>
              <a:t>dividing</a:t>
            </a:r>
            <a:r>
              <a:rPr sz="800" spc="90" dirty="0">
                <a:latin typeface="Georgia"/>
                <a:cs typeface="Georgia"/>
              </a:rPr>
              <a:t> </a:t>
            </a:r>
            <a:r>
              <a:rPr sz="800" spc="15" dirty="0">
                <a:latin typeface="Georgia"/>
                <a:cs typeface="Georgia"/>
              </a:rPr>
              <a:t>the</a:t>
            </a:r>
            <a:r>
              <a:rPr sz="800" spc="90" dirty="0">
                <a:latin typeface="Georgia"/>
                <a:cs typeface="Georgia"/>
              </a:rPr>
              <a:t> </a:t>
            </a:r>
            <a:r>
              <a:rPr sz="800" spc="25" dirty="0">
                <a:latin typeface="Georgia"/>
                <a:cs typeface="Georgia"/>
              </a:rPr>
              <a:t>data</a:t>
            </a:r>
            <a:r>
              <a:rPr sz="800" spc="90" dirty="0">
                <a:latin typeface="Georgia"/>
                <a:cs typeface="Georgia"/>
              </a:rPr>
              <a:t> </a:t>
            </a:r>
            <a:r>
              <a:rPr sz="800" spc="10" dirty="0">
                <a:latin typeface="Georgia"/>
                <a:cs typeface="Georgia"/>
              </a:rPr>
              <a:t>distribution</a:t>
            </a:r>
            <a:r>
              <a:rPr sz="800" spc="95" dirty="0">
                <a:latin typeface="Georgia"/>
                <a:cs typeface="Georgia"/>
              </a:rPr>
              <a:t> </a:t>
            </a:r>
            <a:r>
              <a:rPr sz="800" dirty="0">
                <a:latin typeface="Georgia"/>
                <a:cs typeface="Georgia"/>
              </a:rPr>
              <a:t>into</a:t>
            </a:r>
            <a:r>
              <a:rPr sz="800" spc="90" dirty="0">
                <a:latin typeface="Georgia"/>
                <a:cs typeface="Georgia"/>
              </a:rPr>
              <a:t> </a:t>
            </a:r>
            <a:r>
              <a:rPr sz="800" spc="5" dirty="0">
                <a:latin typeface="Georgia"/>
                <a:cs typeface="Georgia"/>
              </a:rPr>
              <a:t>10</a:t>
            </a:r>
            <a:r>
              <a:rPr sz="800" spc="90" dirty="0">
                <a:latin typeface="Georgia"/>
                <a:cs typeface="Georgia"/>
              </a:rPr>
              <a:t> </a:t>
            </a:r>
            <a:r>
              <a:rPr sz="800" spc="-10" dirty="0">
                <a:latin typeface="Georgia"/>
                <a:cs typeface="Georgia"/>
              </a:rPr>
              <a:t>equal–size </a:t>
            </a:r>
            <a:r>
              <a:rPr sz="800" spc="-175" dirty="0">
                <a:latin typeface="Georgia"/>
                <a:cs typeface="Georgia"/>
              </a:rPr>
              <a:t> </a:t>
            </a:r>
            <a:r>
              <a:rPr sz="800" spc="5" dirty="0">
                <a:latin typeface="Georgia"/>
                <a:cs typeface="Georgia"/>
              </a:rPr>
              <a:t>consecutive</a:t>
            </a:r>
            <a:r>
              <a:rPr sz="800" spc="80" dirty="0">
                <a:latin typeface="Georgia"/>
                <a:cs typeface="Georgia"/>
              </a:rPr>
              <a:t> </a:t>
            </a:r>
            <a:r>
              <a:rPr sz="800" spc="15" dirty="0">
                <a:latin typeface="Georgia"/>
                <a:cs typeface="Georgia"/>
              </a:rPr>
              <a:t>parts</a:t>
            </a:r>
            <a:r>
              <a:rPr sz="800" spc="85" dirty="0">
                <a:latin typeface="Georgia"/>
                <a:cs typeface="Georgia"/>
              </a:rPr>
              <a:t> </a:t>
            </a:r>
            <a:r>
              <a:rPr sz="800" spc="-15" dirty="0">
                <a:latin typeface="Georgia"/>
                <a:cs typeface="Georgia"/>
              </a:rPr>
              <a:t>[source:</a:t>
            </a:r>
            <a:r>
              <a:rPr sz="800" spc="10" dirty="0">
                <a:latin typeface="Georgia"/>
                <a:cs typeface="Georgia"/>
              </a:rPr>
              <a:t> </a:t>
            </a:r>
            <a:r>
              <a:rPr sz="800" spc="-5" dirty="0">
                <a:latin typeface="Georgia"/>
                <a:cs typeface="Georgia"/>
              </a:rPr>
              <a:t>Internet]</a:t>
            </a:r>
            <a:endParaRPr sz="800">
              <a:latin typeface="Georgia"/>
              <a:cs typeface="Georgia"/>
            </a:endParaRPr>
          </a:p>
        </p:txBody>
      </p:sp>
      <p:grpSp>
        <p:nvGrpSpPr>
          <p:cNvPr id="5" name="object 5"/>
          <p:cNvGrpSpPr/>
          <p:nvPr/>
        </p:nvGrpSpPr>
        <p:grpSpPr>
          <a:xfrm>
            <a:off x="0" y="3121545"/>
            <a:ext cx="5760085" cy="118745"/>
            <a:chOff x="0" y="3121545"/>
            <a:chExt cx="5760085" cy="118745"/>
          </a:xfrm>
        </p:grpSpPr>
        <p:sp>
          <p:nvSpPr>
            <p:cNvPr id="6" name="object 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7" name="object 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9" name="object 9"/>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0" name="object 10"/>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63</a:t>
            </a:fld>
            <a:r>
              <a:rPr spc="-25" dirty="0"/>
              <a:t> </a:t>
            </a:r>
            <a:r>
              <a:rPr spc="80" dirty="0"/>
              <a:t>/</a:t>
            </a:r>
            <a:r>
              <a:rPr spc="-25" dirty="0"/>
              <a:t> </a:t>
            </a:r>
            <a:r>
              <a:rPr spc="40" dirty="0"/>
              <a:t>106</a:t>
            </a:r>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719455" cy="244475"/>
          </a:xfrm>
          <a:prstGeom prst="rect">
            <a:avLst/>
          </a:prstGeom>
        </p:spPr>
        <p:txBody>
          <a:bodyPr vert="horz" wrap="square" lIns="0" tIns="17145" rIns="0" bIns="0" rtlCol="0">
            <a:spAutoFit/>
          </a:bodyPr>
          <a:lstStyle/>
          <a:p>
            <a:pPr marL="12700">
              <a:lnSpc>
                <a:spcPct val="100000"/>
              </a:lnSpc>
              <a:spcBef>
                <a:spcPts val="135"/>
              </a:spcBef>
            </a:pPr>
            <a:r>
              <a:rPr spc="30" dirty="0"/>
              <a:t>Quartiles</a:t>
            </a:r>
          </a:p>
        </p:txBody>
      </p:sp>
      <p:pic>
        <p:nvPicPr>
          <p:cNvPr id="3" name="object 3"/>
          <p:cNvPicPr/>
          <p:nvPr/>
        </p:nvPicPr>
        <p:blipFill>
          <a:blip r:embed="rId2" cstate="print"/>
          <a:stretch>
            <a:fillRect/>
          </a:stretch>
        </p:blipFill>
        <p:spPr>
          <a:xfrm>
            <a:off x="1544878" y="519531"/>
            <a:ext cx="2629661" cy="1234821"/>
          </a:xfrm>
          <a:prstGeom prst="rect">
            <a:avLst/>
          </a:prstGeom>
        </p:spPr>
      </p:pic>
      <p:sp>
        <p:nvSpPr>
          <p:cNvPr id="4" name="object 4"/>
          <p:cNvSpPr txBox="1"/>
          <p:nvPr/>
        </p:nvSpPr>
        <p:spPr>
          <a:xfrm>
            <a:off x="428777" y="1784678"/>
            <a:ext cx="5104130" cy="1261110"/>
          </a:xfrm>
          <a:prstGeom prst="rect">
            <a:avLst/>
          </a:prstGeom>
        </p:spPr>
        <p:txBody>
          <a:bodyPr vert="horz" wrap="square" lIns="0" tIns="12065" rIns="0" bIns="0" rtlCol="0">
            <a:spAutoFit/>
          </a:bodyPr>
          <a:lstStyle/>
          <a:p>
            <a:pPr marR="193675" algn="ctr">
              <a:lnSpc>
                <a:spcPct val="100000"/>
              </a:lnSpc>
              <a:spcBef>
                <a:spcPts val="95"/>
              </a:spcBef>
            </a:pPr>
            <a:r>
              <a:rPr sz="800" spc="10" dirty="0">
                <a:latin typeface="Georgia"/>
                <a:cs typeface="Georgia"/>
              </a:rPr>
              <a:t>Quartiles</a:t>
            </a:r>
            <a:r>
              <a:rPr sz="800" spc="90" dirty="0">
                <a:latin typeface="Georgia"/>
                <a:cs typeface="Georgia"/>
              </a:rPr>
              <a:t> </a:t>
            </a:r>
            <a:r>
              <a:rPr sz="800" spc="10" dirty="0">
                <a:latin typeface="Georgia"/>
                <a:cs typeface="Georgia"/>
              </a:rPr>
              <a:t>divide</a:t>
            </a:r>
            <a:r>
              <a:rPr sz="800" spc="85" dirty="0">
                <a:latin typeface="Georgia"/>
                <a:cs typeface="Georgia"/>
              </a:rPr>
              <a:t> </a:t>
            </a:r>
            <a:r>
              <a:rPr sz="800" spc="15" dirty="0">
                <a:latin typeface="Georgia"/>
                <a:cs typeface="Georgia"/>
              </a:rPr>
              <a:t>the</a:t>
            </a:r>
            <a:r>
              <a:rPr sz="800" spc="90" dirty="0">
                <a:latin typeface="Georgia"/>
                <a:cs typeface="Georgia"/>
              </a:rPr>
              <a:t> </a:t>
            </a:r>
            <a:r>
              <a:rPr sz="800" spc="10" dirty="0">
                <a:latin typeface="Georgia"/>
                <a:cs typeface="Georgia"/>
              </a:rPr>
              <a:t>distribution</a:t>
            </a:r>
            <a:r>
              <a:rPr sz="800" spc="90" dirty="0">
                <a:latin typeface="Georgia"/>
                <a:cs typeface="Georgia"/>
              </a:rPr>
              <a:t> </a:t>
            </a:r>
            <a:r>
              <a:rPr sz="800" dirty="0">
                <a:latin typeface="Georgia"/>
                <a:cs typeface="Georgia"/>
              </a:rPr>
              <a:t>into</a:t>
            </a:r>
            <a:r>
              <a:rPr sz="800" spc="90" dirty="0">
                <a:latin typeface="Georgia"/>
                <a:cs typeface="Georgia"/>
              </a:rPr>
              <a:t> </a:t>
            </a:r>
            <a:r>
              <a:rPr sz="800" spc="-5" dirty="0">
                <a:latin typeface="Georgia"/>
                <a:cs typeface="Georgia"/>
              </a:rPr>
              <a:t>four</a:t>
            </a:r>
            <a:r>
              <a:rPr sz="800" spc="90" dirty="0">
                <a:latin typeface="Georgia"/>
                <a:cs typeface="Georgia"/>
              </a:rPr>
              <a:t> </a:t>
            </a:r>
            <a:r>
              <a:rPr sz="800" spc="-10" dirty="0">
                <a:latin typeface="Georgia"/>
                <a:cs typeface="Georgia"/>
              </a:rPr>
              <a:t>equal–size</a:t>
            </a:r>
            <a:r>
              <a:rPr sz="800" spc="90" dirty="0">
                <a:latin typeface="Georgia"/>
                <a:cs typeface="Georgia"/>
              </a:rPr>
              <a:t> </a:t>
            </a:r>
            <a:r>
              <a:rPr sz="800" spc="5" dirty="0">
                <a:latin typeface="Georgia"/>
                <a:cs typeface="Georgia"/>
              </a:rPr>
              <a:t>consecutive</a:t>
            </a:r>
            <a:r>
              <a:rPr sz="800" spc="90" dirty="0">
                <a:latin typeface="Georgia"/>
                <a:cs typeface="Georgia"/>
              </a:rPr>
              <a:t> </a:t>
            </a:r>
            <a:r>
              <a:rPr sz="800" spc="5" dirty="0">
                <a:latin typeface="Georgia"/>
                <a:cs typeface="Georgia"/>
              </a:rPr>
              <a:t>subsets</a:t>
            </a:r>
            <a:r>
              <a:rPr sz="800" spc="90" dirty="0">
                <a:latin typeface="Georgia"/>
                <a:cs typeface="Georgia"/>
              </a:rPr>
              <a:t> </a:t>
            </a:r>
            <a:r>
              <a:rPr sz="800" spc="-20" dirty="0">
                <a:latin typeface="Georgia"/>
                <a:cs typeface="Georgia"/>
                <a:hlinkClick r:id="rId3" action="ppaction://hlinksldjump"/>
              </a:rPr>
              <a:t>[1]</a:t>
            </a:r>
            <a:endParaRPr sz="800">
              <a:latin typeface="Georgia"/>
              <a:cs typeface="Georgia"/>
            </a:endParaRPr>
          </a:p>
          <a:p>
            <a:pPr>
              <a:lnSpc>
                <a:spcPct val="100000"/>
              </a:lnSpc>
            </a:pPr>
            <a:endParaRPr sz="900">
              <a:latin typeface="Georgia"/>
              <a:cs typeface="Georgia"/>
            </a:endParaRPr>
          </a:p>
          <a:p>
            <a:pPr marL="38100" marR="30480">
              <a:lnSpc>
                <a:spcPts val="1150"/>
              </a:lnSpc>
            </a:pPr>
            <a:r>
              <a:rPr sz="1100" spc="-20" dirty="0">
                <a:latin typeface="Georgia"/>
                <a:cs typeface="Georgia"/>
              </a:rPr>
              <a:t>Quartiles</a:t>
            </a:r>
            <a:r>
              <a:rPr sz="1100" spc="100" dirty="0">
                <a:latin typeface="Georgia"/>
                <a:cs typeface="Georgia"/>
              </a:rPr>
              <a:t> </a:t>
            </a:r>
            <a:r>
              <a:rPr sz="1100" spc="-30" dirty="0">
                <a:latin typeface="Georgia"/>
                <a:cs typeface="Georgia"/>
              </a:rPr>
              <a:t>are</a:t>
            </a:r>
            <a:r>
              <a:rPr sz="1100" spc="100" dirty="0">
                <a:latin typeface="Georgia"/>
                <a:cs typeface="Georgia"/>
              </a:rPr>
              <a:t> </a:t>
            </a:r>
            <a:r>
              <a:rPr sz="1100" spc="-30" dirty="0">
                <a:latin typeface="Georgia"/>
                <a:cs typeface="Georgia"/>
              </a:rPr>
              <a:t>three</a:t>
            </a:r>
            <a:r>
              <a:rPr sz="1100" spc="100" dirty="0">
                <a:latin typeface="Georgia"/>
                <a:cs typeface="Georgia"/>
              </a:rPr>
              <a:t> </a:t>
            </a:r>
            <a:r>
              <a:rPr sz="1100" spc="-35" dirty="0">
                <a:latin typeface="Georgia"/>
                <a:cs typeface="Georgia"/>
              </a:rPr>
              <a:t>values</a:t>
            </a:r>
            <a:r>
              <a:rPr sz="1100" spc="100" dirty="0">
                <a:latin typeface="Georgia"/>
                <a:cs typeface="Georgia"/>
              </a:rPr>
              <a:t> </a:t>
            </a:r>
            <a:r>
              <a:rPr sz="1100" spc="50" dirty="0">
                <a:latin typeface="Georgia"/>
                <a:cs typeface="Georgia"/>
              </a:rPr>
              <a:t>(</a:t>
            </a:r>
            <a:r>
              <a:rPr sz="1100" i="1" spc="50" dirty="0">
                <a:latin typeface="Calibri"/>
                <a:cs typeface="Calibri"/>
              </a:rPr>
              <a:t>Q</a:t>
            </a:r>
            <a:r>
              <a:rPr sz="1200" spc="75" baseline="-10416" dirty="0">
                <a:latin typeface="Calibri"/>
                <a:cs typeface="Calibri"/>
              </a:rPr>
              <a:t>1</a:t>
            </a:r>
            <a:r>
              <a:rPr sz="1100" spc="50" dirty="0">
                <a:latin typeface="Georgia"/>
                <a:cs typeface="Georgia"/>
              </a:rPr>
              <a:t>,</a:t>
            </a:r>
            <a:r>
              <a:rPr sz="1100" spc="100" dirty="0">
                <a:latin typeface="Georgia"/>
                <a:cs typeface="Georgia"/>
              </a:rPr>
              <a:t> </a:t>
            </a:r>
            <a:r>
              <a:rPr sz="1100" i="1" spc="65" dirty="0">
                <a:latin typeface="Calibri"/>
                <a:cs typeface="Calibri"/>
              </a:rPr>
              <a:t>Q</a:t>
            </a:r>
            <a:r>
              <a:rPr sz="1200" spc="97" baseline="-10416" dirty="0">
                <a:latin typeface="Calibri"/>
                <a:cs typeface="Calibri"/>
              </a:rPr>
              <a:t>2</a:t>
            </a:r>
            <a:r>
              <a:rPr sz="1100" spc="65" dirty="0">
                <a:latin typeface="Georgia"/>
                <a:cs typeface="Georgia"/>
              </a:rPr>
              <a:t>,</a:t>
            </a:r>
            <a:r>
              <a:rPr sz="1100" spc="100" dirty="0">
                <a:latin typeface="Georgia"/>
                <a:cs typeface="Georgia"/>
              </a:rPr>
              <a:t> </a:t>
            </a:r>
            <a:r>
              <a:rPr sz="1100" i="1" spc="65" dirty="0">
                <a:latin typeface="Calibri"/>
                <a:cs typeface="Calibri"/>
              </a:rPr>
              <a:t>Q</a:t>
            </a:r>
            <a:r>
              <a:rPr sz="1200" spc="97" baseline="-10416" dirty="0">
                <a:latin typeface="Calibri"/>
                <a:cs typeface="Calibri"/>
              </a:rPr>
              <a:t>3</a:t>
            </a:r>
            <a:r>
              <a:rPr sz="1100" spc="65" dirty="0">
                <a:latin typeface="Georgia"/>
                <a:cs typeface="Georgia"/>
              </a:rPr>
              <a:t>)</a:t>
            </a:r>
            <a:r>
              <a:rPr sz="1100" spc="105" dirty="0">
                <a:latin typeface="Georgia"/>
                <a:cs typeface="Georgia"/>
              </a:rPr>
              <a:t> </a:t>
            </a:r>
            <a:r>
              <a:rPr sz="1100" spc="-25" dirty="0">
                <a:latin typeface="Georgia"/>
                <a:cs typeface="Georgia"/>
              </a:rPr>
              <a:t>dividing</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(sample)</a:t>
            </a:r>
            <a:r>
              <a:rPr sz="1100" spc="100" dirty="0">
                <a:latin typeface="Georgia"/>
                <a:cs typeface="Georgia"/>
              </a:rPr>
              <a:t> </a:t>
            </a:r>
            <a:r>
              <a:rPr sz="1100" spc="-20" dirty="0">
                <a:latin typeface="Georgia"/>
                <a:cs typeface="Georgia"/>
              </a:rPr>
              <a:t>distribution</a:t>
            </a:r>
            <a:r>
              <a:rPr sz="1100" spc="100" dirty="0">
                <a:latin typeface="Georgia"/>
                <a:cs typeface="Georgia"/>
              </a:rPr>
              <a:t> </a:t>
            </a:r>
            <a:r>
              <a:rPr sz="1100" spc="-30" dirty="0">
                <a:latin typeface="Georgia"/>
                <a:cs typeface="Georgia"/>
              </a:rPr>
              <a:t>into</a:t>
            </a:r>
            <a:r>
              <a:rPr sz="1100" spc="100" dirty="0">
                <a:latin typeface="Georgia"/>
                <a:cs typeface="Georgia"/>
              </a:rPr>
              <a:t> </a:t>
            </a:r>
            <a:r>
              <a:rPr sz="1100" spc="-35" dirty="0">
                <a:latin typeface="Georgia"/>
                <a:cs typeface="Georgia"/>
              </a:rPr>
              <a:t>four </a:t>
            </a:r>
            <a:r>
              <a:rPr sz="1100" spc="-250" dirty="0">
                <a:latin typeface="Georgia"/>
                <a:cs typeface="Georgia"/>
              </a:rPr>
              <a:t> </a:t>
            </a:r>
            <a:r>
              <a:rPr sz="1100" spc="-45" dirty="0">
                <a:latin typeface="Georgia"/>
                <a:cs typeface="Georgia"/>
              </a:rPr>
              <a:t>equal–size</a:t>
            </a:r>
            <a:r>
              <a:rPr sz="1100" spc="90" dirty="0">
                <a:latin typeface="Georgia"/>
                <a:cs typeface="Georgia"/>
              </a:rPr>
              <a:t> </a:t>
            </a:r>
            <a:r>
              <a:rPr sz="1100" spc="-30" dirty="0">
                <a:latin typeface="Georgia"/>
                <a:cs typeface="Georgia"/>
              </a:rPr>
              <a:t>consecutive</a:t>
            </a:r>
            <a:r>
              <a:rPr sz="1100" spc="95" dirty="0">
                <a:latin typeface="Georgia"/>
                <a:cs typeface="Georgia"/>
              </a:rPr>
              <a:t> </a:t>
            </a:r>
            <a:r>
              <a:rPr sz="1100" spc="-15" dirty="0">
                <a:latin typeface="Georgia"/>
                <a:cs typeface="Georgia"/>
              </a:rPr>
              <a:t>parts.</a:t>
            </a:r>
            <a:endParaRPr sz="1100">
              <a:latin typeface="Georgia"/>
              <a:cs typeface="Georgia"/>
            </a:endParaRPr>
          </a:p>
          <a:p>
            <a:pPr marL="38100">
              <a:lnSpc>
                <a:spcPct val="100000"/>
              </a:lnSpc>
              <a:spcBef>
                <a:spcPts val="450"/>
              </a:spcBef>
            </a:pPr>
            <a:r>
              <a:rPr sz="1100" spc="5" dirty="0">
                <a:latin typeface="Georgia"/>
                <a:cs typeface="Georgia"/>
              </a:rPr>
              <a:t>The</a:t>
            </a:r>
            <a:r>
              <a:rPr sz="1100" spc="95" dirty="0">
                <a:latin typeface="Georgia"/>
                <a:cs typeface="Georgia"/>
              </a:rPr>
              <a:t> </a:t>
            </a:r>
            <a:r>
              <a:rPr sz="1100" spc="-30" dirty="0">
                <a:latin typeface="Georgia"/>
                <a:cs typeface="Georgia"/>
              </a:rPr>
              <a:t>first</a:t>
            </a:r>
            <a:r>
              <a:rPr sz="1100" spc="100" dirty="0">
                <a:latin typeface="Georgia"/>
                <a:cs typeface="Georgia"/>
              </a:rPr>
              <a:t> </a:t>
            </a:r>
            <a:r>
              <a:rPr sz="1100" spc="-25" dirty="0">
                <a:latin typeface="Georgia"/>
                <a:cs typeface="Georgia"/>
              </a:rPr>
              <a:t>quartile</a:t>
            </a:r>
            <a:r>
              <a:rPr sz="1100" spc="100" dirty="0">
                <a:latin typeface="Georgia"/>
                <a:cs typeface="Georgia"/>
              </a:rPr>
              <a:t> </a:t>
            </a:r>
            <a:r>
              <a:rPr sz="1100" spc="50" dirty="0">
                <a:latin typeface="Georgia"/>
                <a:cs typeface="Georgia"/>
              </a:rPr>
              <a:t>(</a:t>
            </a:r>
            <a:r>
              <a:rPr sz="1100" i="1" spc="50" dirty="0">
                <a:latin typeface="Calibri"/>
                <a:cs typeface="Calibri"/>
              </a:rPr>
              <a:t>Q</a:t>
            </a:r>
            <a:r>
              <a:rPr sz="1200" spc="75" baseline="-10416" dirty="0">
                <a:latin typeface="Calibri"/>
                <a:cs typeface="Calibri"/>
              </a:rPr>
              <a:t>1</a:t>
            </a:r>
            <a:r>
              <a:rPr sz="1100" spc="50" dirty="0">
                <a:latin typeface="Georgia"/>
                <a:cs typeface="Georgia"/>
              </a:rPr>
              <a:t>)</a:t>
            </a:r>
            <a:r>
              <a:rPr sz="1100" spc="95" dirty="0">
                <a:latin typeface="Georgia"/>
                <a:cs typeface="Georgia"/>
              </a:rPr>
              <a:t> </a:t>
            </a:r>
            <a:r>
              <a:rPr sz="1100" spc="-40" dirty="0">
                <a:latin typeface="Georgia"/>
                <a:cs typeface="Georgia"/>
              </a:rPr>
              <a:t>corresponds</a:t>
            </a:r>
            <a:r>
              <a:rPr sz="1100" spc="100" dirty="0">
                <a:latin typeface="Georgia"/>
                <a:cs typeface="Georgia"/>
              </a:rPr>
              <a:t> </a:t>
            </a:r>
            <a:r>
              <a:rPr sz="1100" spc="-10" dirty="0">
                <a:latin typeface="Georgia"/>
                <a:cs typeface="Georgia"/>
              </a:rPr>
              <a:t>to</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20" dirty="0">
                <a:latin typeface="Calibri"/>
                <a:cs typeface="Calibri"/>
              </a:rPr>
              <a:t>25</a:t>
            </a:r>
            <a:r>
              <a:rPr sz="1200" i="1" spc="30" baseline="27777" dirty="0">
                <a:latin typeface="Calibri"/>
                <a:cs typeface="Calibri"/>
              </a:rPr>
              <a:t>th</a:t>
            </a:r>
            <a:r>
              <a:rPr sz="1200" i="1" spc="52" baseline="27777" dirty="0">
                <a:latin typeface="Calibri"/>
                <a:cs typeface="Calibri"/>
              </a:rPr>
              <a:t> </a:t>
            </a:r>
            <a:r>
              <a:rPr sz="1100" spc="-30" dirty="0">
                <a:latin typeface="Georgia"/>
                <a:cs typeface="Georgia"/>
              </a:rPr>
              <a:t>percentile.</a:t>
            </a:r>
            <a:endParaRPr sz="1100">
              <a:latin typeface="Georgia"/>
              <a:cs typeface="Georgia"/>
            </a:endParaRPr>
          </a:p>
          <a:p>
            <a:pPr marL="38100" marR="407670">
              <a:lnSpc>
                <a:spcPct val="139400"/>
              </a:lnSpc>
            </a:pPr>
            <a:r>
              <a:rPr sz="1100" spc="5" dirty="0">
                <a:latin typeface="Georgia"/>
                <a:cs typeface="Georgia"/>
              </a:rPr>
              <a:t>The</a:t>
            </a:r>
            <a:r>
              <a:rPr sz="1100" spc="100" dirty="0">
                <a:latin typeface="Georgia"/>
                <a:cs typeface="Georgia"/>
              </a:rPr>
              <a:t> </a:t>
            </a:r>
            <a:r>
              <a:rPr sz="1100" spc="-45" dirty="0">
                <a:latin typeface="Georgia"/>
                <a:cs typeface="Georgia"/>
              </a:rPr>
              <a:t>second</a:t>
            </a:r>
            <a:r>
              <a:rPr sz="1100" spc="105" dirty="0">
                <a:latin typeface="Georgia"/>
                <a:cs typeface="Georgia"/>
              </a:rPr>
              <a:t> </a:t>
            </a:r>
            <a:r>
              <a:rPr sz="1100" spc="-25" dirty="0">
                <a:latin typeface="Georgia"/>
                <a:cs typeface="Georgia"/>
              </a:rPr>
              <a:t>quartile</a:t>
            </a:r>
            <a:r>
              <a:rPr sz="1100" spc="105" dirty="0">
                <a:latin typeface="Georgia"/>
                <a:cs typeface="Georgia"/>
              </a:rPr>
              <a:t> </a:t>
            </a:r>
            <a:r>
              <a:rPr sz="1100" spc="50" dirty="0">
                <a:latin typeface="Georgia"/>
                <a:cs typeface="Georgia"/>
              </a:rPr>
              <a:t>(</a:t>
            </a:r>
            <a:r>
              <a:rPr sz="1100" i="1" spc="50" dirty="0">
                <a:latin typeface="Calibri"/>
                <a:cs typeface="Calibri"/>
              </a:rPr>
              <a:t>Q</a:t>
            </a:r>
            <a:r>
              <a:rPr sz="1200" spc="75" baseline="-10416" dirty="0">
                <a:latin typeface="Calibri"/>
                <a:cs typeface="Calibri"/>
              </a:rPr>
              <a:t>2</a:t>
            </a:r>
            <a:r>
              <a:rPr sz="1100" spc="50" dirty="0">
                <a:latin typeface="Georgia"/>
                <a:cs typeface="Georgia"/>
              </a:rPr>
              <a:t>)</a:t>
            </a:r>
            <a:r>
              <a:rPr sz="1100" spc="100" dirty="0">
                <a:latin typeface="Georgia"/>
                <a:cs typeface="Georgia"/>
              </a:rPr>
              <a:t> </a:t>
            </a:r>
            <a:r>
              <a:rPr sz="1100" spc="-40" dirty="0">
                <a:latin typeface="Georgia"/>
                <a:cs typeface="Georgia"/>
              </a:rPr>
              <a:t>corresponds</a:t>
            </a:r>
            <a:r>
              <a:rPr sz="1100" spc="105" dirty="0">
                <a:latin typeface="Georgia"/>
                <a:cs typeface="Georgia"/>
              </a:rPr>
              <a:t> </a:t>
            </a:r>
            <a:r>
              <a:rPr sz="1100" spc="-10" dirty="0">
                <a:latin typeface="Georgia"/>
                <a:cs typeface="Georgia"/>
              </a:rPr>
              <a:t>to</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20" dirty="0">
                <a:latin typeface="Calibri"/>
                <a:cs typeface="Calibri"/>
              </a:rPr>
              <a:t>50</a:t>
            </a:r>
            <a:r>
              <a:rPr sz="1200" i="1" spc="30" baseline="27777" dirty="0">
                <a:latin typeface="Calibri"/>
                <a:cs typeface="Calibri"/>
              </a:rPr>
              <a:t>th</a:t>
            </a:r>
            <a:r>
              <a:rPr sz="1200" i="1" spc="67" baseline="27777" dirty="0">
                <a:latin typeface="Calibri"/>
                <a:cs typeface="Calibri"/>
              </a:rPr>
              <a:t> </a:t>
            </a:r>
            <a:r>
              <a:rPr sz="1100" spc="-30" dirty="0">
                <a:latin typeface="Georgia"/>
                <a:cs typeface="Georgia"/>
              </a:rPr>
              <a:t>percentile,</a:t>
            </a:r>
            <a:r>
              <a:rPr sz="1100" spc="105" dirty="0">
                <a:latin typeface="Georgia"/>
                <a:cs typeface="Georgia"/>
              </a:rPr>
              <a:t> </a:t>
            </a:r>
            <a:r>
              <a:rPr sz="1100" spc="-15" dirty="0">
                <a:latin typeface="Georgia"/>
                <a:cs typeface="Georgia"/>
              </a:rPr>
              <a:t>i.e.,</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median. </a:t>
            </a:r>
            <a:r>
              <a:rPr sz="1100" spc="-254" dirty="0">
                <a:latin typeface="Georgia"/>
                <a:cs typeface="Georgia"/>
              </a:rPr>
              <a:t> </a:t>
            </a:r>
            <a:r>
              <a:rPr sz="1100" spc="5" dirty="0">
                <a:latin typeface="Georgia"/>
                <a:cs typeface="Georgia"/>
              </a:rPr>
              <a:t>The</a:t>
            </a:r>
            <a:r>
              <a:rPr sz="1100" spc="95" dirty="0">
                <a:latin typeface="Georgia"/>
                <a:cs typeface="Georgia"/>
              </a:rPr>
              <a:t> </a:t>
            </a:r>
            <a:r>
              <a:rPr sz="1100" spc="-20" dirty="0">
                <a:latin typeface="Georgia"/>
                <a:cs typeface="Georgia"/>
              </a:rPr>
              <a:t>third</a:t>
            </a:r>
            <a:r>
              <a:rPr sz="1100" spc="95" dirty="0">
                <a:latin typeface="Georgia"/>
                <a:cs typeface="Georgia"/>
              </a:rPr>
              <a:t> </a:t>
            </a:r>
            <a:r>
              <a:rPr sz="1100" spc="-25" dirty="0">
                <a:latin typeface="Georgia"/>
                <a:cs typeface="Georgia"/>
              </a:rPr>
              <a:t>quartile</a:t>
            </a:r>
            <a:r>
              <a:rPr sz="1100" spc="95" dirty="0">
                <a:latin typeface="Georgia"/>
                <a:cs typeface="Georgia"/>
              </a:rPr>
              <a:t> </a:t>
            </a:r>
            <a:r>
              <a:rPr sz="1100" spc="50" dirty="0">
                <a:latin typeface="Georgia"/>
                <a:cs typeface="Georgia"/>
              </a:rPr>
              <a:t>(</a:t>
            </a:r>
            <a:r>
              <a:rPr sz="1100" i="1" spc="50" dirty="0">
                <a:latin typeface="Calibri"/>
                <a:cs typeface="Calibri"/>
              </a:rPr>
              <a:t>Q</a:t>
            </a:r>
            <a:r>
              <a:rPr sz="1200" spc="75" baseline="-10416" dirty="0">
                <a:latin typeface="Calibri"/>
                <a:cs typeface="Calibri"/>
              </a:rPr>
              <a:t>3</a:t>
            </a:r>
            <a:r>
              <a:rPr sz="1100" spc="50" dirty="0">
                <a:latin typeface="Georgia"/>
                <a:cs typeface="Georgia"/>
              </a:rPr>
              <a:t>)</a:t>
            </a:r>
            <a:r>
              <a:rPr sz="1100" spc="100" dirty="0">
                <a:latin typeface="Georgia"/>
                <a:cs typeface="Georgia"/>
              </a:rPr>
              <a:t> </a:t>
            </a:r>
            <a:r>
              <a:rPr sz="1100" spc="-40" dirty="0">
                <a:latin typeface="Georgia"/>
                <a:cs typeface="Georgia"/>
              </a:rPr>
              <a:t>corresponds</a:t>
            </a:r>
            <a:r>
              <a:rPr sz="1100" spc="95" dirty="0">
                <a:latin typeface="Georgia"/>
                <a:cs typeface="Georgia"/>
              </a:rPr>
              <a:t> </a:t>
            </a:r>
            <a:r>
              <a:rPr sz="1100" spc="-10" dirty="0">
                <a:latin typeface="Georgia"/>
                <a:cs typeface="Georgia"/>
              </a:rPr>
              <a:t>to</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Calibri"/>
                <a:cs typeface="Calibri"/>
              </a:rPr>
              <a:t>75</a:t>
            </a:r>
            <a:r>
              <a:rPr sz="1200" i="1" spc="30" baseline="27777" dirty="0">
                <a:latin typeface="Calibri"/>
                <a:cs typeface="Calibri"/>
              </a:rPr>
              <a:t>th</a:t>
            </a:r>
            <a:r>
              <a:rPr sz="1200" i="1" spc="60" baseline="27777" dirty="0">
                <a:latin typeface="Calibri"/>
                <a:cs typeface="Calibri"/>
              </a:rPr>
              <a:t> </a:t>
            </a:r>
            <a:r>
              <a:rPr sz="1100" spc="-30" dirty="0">
                <a:latin typeface="Georgia"/>
                <a:cs typeface="Georgia"/>
              </a:rPr>
              <a:t>percentile.</a:t>
            </a:r>
            <a:endParaRPr sz="1100">
              <a:latin typeface="Georgia"/>
              <a:cs typeface="Georgia"/>
            </a:endParaRPr>
          </a:p>
        </p:txBody>
      </p:sp>
      <p:sp>
        <p:nvSpPr>
          <p:cNvPr id="5" name="object 5"/>
          <p:cNvSpPr/>
          <p:nvPr/>
        </p:nvSpPr>
        <p:spPr>
          <a:xfrm>
            <a:off x="337972" y="210596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47818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71184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94549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 </a:t>
            </a:r>
            <a:r>
              <a:rPr sz="600" spc="45" dirty="0">
                <a:solidFill>
                  <a:srgbClr val="7A0000"/>
                </a:solidFill>
                <a:latin typeface="Georgia"/>
                <a:cs typeface="Georgia"/>
                <a:hlinkClick r:id="rId4"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64</a:t>
            </a:fld>
            <a:r>
              <a:rPr spc="-25" dirty="0"/>
              <a:t> </a:t>
            </a:r>
            <a:r>
              <a:rPr spc="80" dirty="0"/>
              <a:t>/</a:t>
            </a:r>
            <a:r>
              <a:rPr spc="-25" dirty="0"/>
              <a:t> </a:t>
            </a:r>
            <a:r>
              <a:rPr spc="40" dirty="0"/>
              <a:t>106</a:t>
            </a:r>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446530" cy="244475"/>
          </a:xfrm>
          <a:prstGeom prst="rect">
            <a:avLst/>
          </a:prstGeom>
        </p:spPr>
        <p:txBody>
          <a:bodyPr vert="horz" wrap="square" lIns="0" tIns="17145" rIns="0" bIns="0" rtlCol="0">
            <a:spAutoFit/>
          </a:bodyPr>
          <a:lstStyle/>
          <a:p>
            <a:pPr marL="12700">
              <a:lnSpc>
                <a:spcPct val="100000"/>
              </a:lnSpc>
              <a:spcBef>
                <a:spcPts val="135"/>
              </a:spcBef>
            </a:pPr>
            <a:r>
              <a:rPr spc="40" dirty="0"/>
              <a:t>Interquartile</a:t>
            </a:r>
            <a:r>
              <a:rPr spc="45" dirty="0"/>
              <a:t> </a:t>
            </a:r>
            <a:r>
              <a:rPr spc="30" dirty="0"/>
              <a:t>range</a:t>
            </a:r>
          </a:p>
        </p:txBody>
      </p:sp>
      <p:sp>
        <p:nvSpPr>
          <p:cNvPr id="3" name="object 3"/>
          <p:cNvSpPr/>
          <p:nvPr/>
        </p:nvSpPr>
        <p:spPr>
          <a:xfrm>
            <a:off x="337972" y="49673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28777" y="405128"/>
            <a:ext cx="5192395" cy="704850"/>
          </a:xfrm>
          <a:prstGeom prst="rect">
            <a:avLst/>
          </a:prstGeom>
        </p:spPr>
        <p:txBody>
          <a:bodyPr vert="horz" wrap="square" lIns="0" tIns="34290" rIns="0" bIns="0" rtlCol="0">
            <a:spAutoFit/>
          </a:bodyPr>
          <a:lstStyle/>
          <a:p>
            <a:pPr marL="38100" marR="43180">
              <a:lnSpc>
                <a:spcPts val="1150"/>
              </a:lnSpc>
              <a:spcBef>
                <a:spcPts val="270"/>
              </a:spcBef>
            </a:pPr>
            <a:r>
              <a:rPr sz="1100" spc="5" dirty="0">
                <a:latin typeface="Georgia"/>
                <a:cs typeface="Georgia"/>
              </a:rPr>
              <a:t>The </a:t>
            </a:r>
            <a:r>
              <a:rPr sz="1100" spc="-25" dirty="0">
                <a:latin typeface="Georgia"/>
                <a:cs typeface="Georgia"/>
              </a:rPr>
              <a:t>distance </a:t>
            </a:r>
            <a:r>
              <a:rPr sz="1100" spc="-35" dirty="0">
                <a:latin typeface="Georgia"/>
                <a:cs typeface="Georgia"/>
              </a:rPr>
              <a:t>between</a:t>
            </a:r>
            <a:r>
              <a:rPr sz="1100" spc="-30" dirty="0">
                <a:latin typeface="Georgia"/>
                <a:cs typeface="Georgia"/>
              </a:rPr>
              <a:t> </a:t>
            </a:r>
            <a:r>
              <a:rPr sz="1100" spc="-20" dirty="0">
                <a:latin typeface="Georgia"/>
                <a:cs typeface="Georgia"/>
              </a:rPr>
              <a:t>the </a:t>
            </a:r>
            <a:r>
              <a:rPr sz="1100" spc="-30" dirty="0">
                <a:latin typeface="Georgia"/>
                <a:cs typeface="Georgia"/>
              </a:rPr>
              <a:t>first</a:t>
            </a:r>
            <a:r>
              <a:rPr sz="1100" spc="-25" dirty="0">
                <a:latin typeface="Georgia"/>
                <a:cs typeface="Georgia"/>
              </a:rPr>
              <a:t> </a:t>
            </a:r>
            <a:r>
              <a:rPr sz="1100" spc="-30" dirty="0">
                <a:latin typeface="Georgia"/>
                <a:cs typeface="Georgia"/>
              </a:rPr>
              <a:t>and </a:t>
            </a:r>
            <a:r>
              <a:rPr sz="1100" spc="-20" dirty="0">
                <a:latin typeface="Georgia"/>
                <a:cs typeface="Georgia"/>
              </a:rPr>
              <a:t>third </a:t>
            </a:r>
            <a:r>
              <a:rPr sz="1100" spc="-30" dirty="0">
                <a:latin typeface="Georgia"/>
                <a:cs typeface="Georgia"/>
              </a:rPr>
              <a:t>quartiles</a:t>
            </a:r>
            <a:r>
              <a:rPr sz="1100" spc="-25" dirty="0">
                <a:latin typeface="Georgia"/>
                <a:cs typeface="Georgia"/>
              </a:rPr>
              <a:t> </a:t>
            </a:r>
            <a:r>
              <a:rPr sz="1100" spc="-35" dirty="0">
                <a:latin typeface="Georgia"/>
                <a:cs typeface="Georgia"/>
              </a:rPr>
              <a:t>is</a:t>
            </a:r>
            <a:r>
              <a:rPr sz="1100" spc="-30" dirty="0">
                <a:latin typeface="Georgia"/>
                <a:cs typeface="Georgia"/>
              </a:rPr>
              <a:t> </a:t>
            </a:r>
            <a:r>
              <a:rPr sz="1100" spc="-15" dirty="0">
                <a:latin typeface="Georgia"/>
                <a:cs typeface="Georgia"/>
              </a:rPr>
              <a:t>a </a:t>
            </a:r>
            <a:r>
              <a:rPr sz="1100" spc="-40" dirty="0">
                <a:latin typeface="Georgia"/>
                <a:cs typeface="Georgia"/>
              </a:rPr>
              <a:t>simple</a:t>
            </a:r>
            <a:r>
              <a:rPr sz="1100" spc="-35" dirty="0">
                <a:latin typeface="Georgia"/>
                <a:cs typeface="Georgia"/>
              </a:rPr>
              <a:t> </a:t>
            </a:r>
            <a:r>
              <a:rPr sz="1100" spc="-45" dirty="0">
                <a:latin typeface="Georgia"/>
                <a:cs typeface="Georgia"/>
              </a:rPr>
              <a:t>measure</a:t>
            </a:r>
            <a:r>
              <a:rPr sz="1100" spc="-40" dirty="0">
                <a:latin typeface="Georgia"/>
                <a:cs typeface="Georgia"/>
              </a:rPr>
              <a:t> of</a:t>
            </a:r>
            <a:r>
              <a:rPr sz="1100" spc="-35" dirty="0">
                <a:latin typeface="Georgia"/>
                <a:cs typeface="Georgia"/>
              </a:rPr>
              <a:t> spread</a:t>
            </a:r>
            <a:r>
              <a:rPr sz="1100" spc="-30" dirty="0">
                <a:latin typeface="Georgia"/>
                <a:cs typeface="Georgia"/>
              </a:rPr>
              <a:t> </a:t>
            </a:r>
            <a:r>
              <a:rPr sz="1100" dirty="0">
                <a:latin typeface="Georgia"/>
                <a:cs typeface="Georgia"/>
              </a:rPr>
              <a:t>that </a:t>
            </a:r>
            <a:r>
              <a:rPr sz="1100" spc="-254" dirty="0">
                <a:latin typeface="Georgia"/>
                <a:cs typeface="Georgia"/>
              </a:rPr>
              <a:t> </a:t>
            </a:r>
            <a:r>
              <a:rPr sz="1100" spc="-30" dirty="0">
                <a:latin typeface="Georgia"/>
                <a:cs typeface="Georgia"/>
              </a:rPr>
              <a:t>gives</a:t>
            </a:r>
            <a:r>
              <a:rPr sz="1100" spc="-25" dirty="0">
                <a:latin typeface="Georgia"/>
                <a:cs typeface="Georgia"/>
              </a:rPr>
              <a:t> </a:t>
            </a:r>
            <a:r>
              <a:rPr sz="1100" spc="-20" dirty="0">
                <a:latin typeface="Georgia"/>
                <a:cs typeface="Georgia"/>
              </a:rPr>
              <a:t>the</a:t>
            </a:r>
            <a:r>
              <a:rPr sz="1100" spc="-15" dirty="0">
                <a:latin typeface="Georgia"/>
                <a:cs typeface="Georgia"/>
              </a:rPr>
              <a:t> </a:t>
            </a:r>
            <a:r>
              <a:rPr sz="1100" spc="-40" dirty="0">
                <a:latin typeface="Georgia"/>
                <a:cs typeface="Georgia"/>
              </a:rPr>
              <a:t>range</a:t>
            </a:r>
            <a:r>
              <a:rPr sz="1100" spc="-35" dirty="0">
                <a:latin typeface="Georgia"/>
                <a:cs typeface="Georgia"/>
              </a:rPr>
              <a:t> </a:t>
            </a:r>
            <a:r>
              <a:rPr sz="1100" spc="-40" dirty="0">
                <a:latin typeface="Georgia"/>
                <a:cs typeface="Georgia"/>
              </a:rPr>
              <a:t>covered</a:t>
            </a:r>
            <a:r>
              <a:rPr sz="1100" spc="-35" dirty="0">
                <a:latin typeface="Georgia"/>
                <a:cs typeface="Georgia"/>
              </a:rPr>
              <a:t> </a:t>
            </a:r>
            <a:r>
              <a:rPr sz="1100" spc="-10" dirty="0">
                <a:latin typeface="Georgia"/>
                <a:cs typeface="Georgia"/>
              </a:rPr>
              <a:t>by </a:t>
            </a:r>
            <a:r>
              <a:rPr sz="1100" spc="-20" dirty="0">
                <a:latin typeface="Georgia"/>
                <a:cs typeface="Georgia"/>
              </a:rPr>
              <a:t>the</a:t>
            </a:r>
            <a:r>
              <a:rPr sz="1100" spc="-15" dirty="0">
                <a:latin typeface="Georgia"/>
                <a:cs typeface="Georgia"/>
              </a:rPr>
              <a:t> </a:t>
            </a:r>
            <a:r>
              <a:rPr sz="1100" spc="-35" dirty="0">
                <a:latin typeface="Georgia"/>
                <a:cs typeface="Georgia"/>
              </a:rPr>
              <a:t>middle</a:t>
            </a:r>
            <a:r>
              <a:rPr sz="1100" spc="-30" dirty="0">
                <a:latin typeface="Georgia"/>
                <a:cs typeface="Georgia"/>
              </a:rPr>
              <a:t> </a:t>
            </a:r>
            <a:r>
              <a:rPr sz="1100" spc="-25" dirty="0">
                <a:latin typeface="Georgia"/>
                <a:cs typeface="Georgia"/>
              </a:rPr>
              <a:t>half</a:t>
            </a:r>
            <a:r>
              <a:rPr sz="1100" spc="-20" dirty="0">
                <a:latin typeface="Georgia"/>
                <a:cs typeface="Georgia"/>
              </a:rPr>
              <a:t> </a:t>
            </a:r>
            <a:r>
              <a:rPr sz="1100" spc="-40" dirty="0">
                <a:latin typeface="Georgia"/>
                <a:cs typeface="Georgia"/>
              </a:rPr>
              <a:t>of</a:t>
            </a:r>
            <a:r>
              <a:rPr sz="1100" spc="-35" dirty="0">
                <a:latin typeface="Georgia"/>
                <a:cs typeface="Georgia"/>
              </a:rPr>
              <a:t> </a:t>
            </a:r>
            <a:r>
              <a:rPr sz="1100" spc="-20" dirty="0">
                <a:latin typeface="Georgia"/>
                <a:cs typeface="Georgia"/>
              </a:rPr>
              <a:t>the</a:t>
            </a:r>
            <a:r>
              <a:rPr sz="1100" spc="-15" dirty="0">
                <a:latin typeface="Georgia"/>
                <a:cs typeface="Georgia"/>
              </a:rPr>
              <a:t> </a:t>
            </a:r>
            <a:r>
              <a:rPr sz="1100" spc="-5" dirty="0">
                <a:latin typeface="Georgia"/>
                <a:cs typeface="Georgia"/>
              </a:rPr>
              <a:t>data.</a:t>
            </a:r>
            <a:r>
              <a:rPr sz="1100" dirty="0">
                <a:latin typeface="Georgia"/>
                <a:cs typeface="Georgia"/>
              </a:rPr>
              <a:t> </a:t>
            </a:r>
            <a:r>
              <a:rPr sz="1100" spc="-5" dirty="0">
                <a:latin typeface="Georgia"/>
                <a:cs typeface="Georgia"/>
              </a:rPr>
              <a:t>This </a:t>
            </a:r>
            <a:r>
              <a:rPr sz="1100" spc="-25" dirty="0">
                <a:latin typeface="Georgia"/>
                <a:cs typeface="Georgia"/>
              </a:rPr>
              <a:t>distance</a:t>
            </a:r>
            <a:r>
              <a:rPr sz="1100" spc="-20" dirty="0">
                <a:latin typeface="Georgia"/>
                <a:cs typeface="Georgia"/>
              </a:rPr>
              <a:t> </a:t>
            </a:r>
            <a:r>
              <a:rPr sz="1100" spc="-35" dirty="0">
                <a:latin typeface="Georgia"/>
                <a:cs typeface="Georgia"/>
              </a:rPr>
              <a:t>is</a:t>
            </a:r>
            <a:r>
              <a:rPr sz="1100" spc="-30" dirty="0">
                <a:latin typeface="Georgia"/>
                <a:cs typeface="Georgia"/>
              </a:rPr>
              <a:t> </a:t>
            </a:r>
            <a:r>
              <a:rPr sz="1100" spc="-25" dirty="0">
                <a:latin typeface="Georgia"/>
                <a:cs typeface="Georgia"/>
              </a:rPr>
              <a:t>called</a:t>
            </a:r>
            <a:r>
              <a:rPr sz="1100" spc="-20" dirty="0">
                <a:latin typeface="Georgia"/>
                <a:cs typeface="Georgia"/>
              </a:rPr>
              <a:t> </a:t>
            </a:r>
            <a:r>
              <a:rPr sz="1100" spc="-25" dirty="0">
                <a:latin typeface="Georgia"/>
                <a:cs typeface="Georgia"/>
              </a:rPr>
              <a:t>the </a:t>
            </a:r>
            <a:r>
              <a:rPr sz="1100" spc="-20" dirty="0">
                <a:latin typeface="Georgia"/>
                <a:cs typeface="Georgia"/>
              </a:rPr>
              <a:t> </a:t>
            </a:r>
            <a:r>
              <a:rPr sz="1100" b="1" spc="-45" dirty="0">
                <a:latin typeface="Georgia"/>
                <a:cs typeface="Georgia"/>
              </a:rPr>
              <a:t>interquartile</a:t>
            </a:r>
            <a:r>
              <a:rPr sz="1100" b="1" spc="135" dirty="0">
                <a:latin typeface="Georgia"/>
                <a:cs typeface="Georgia"/>
              </a:rPr>
              <a:t> </a:t>
            </a:r>
            <a:r>
              <a:rPr sz="1100" b="1" spc="-55" dirty="0">
                <a:latin typeface="Georgia"/>
                <a:cs typeface="Georgia"/>
              </a:rPr>
              <a:t>range</a:t>
            </a:r>
            <a:r>
              <a:rPr sz="1100" b="1" spc="80" dirty="0">
                <a:latin typeface="Georgia"/>
                <a:cs typeface="Georgia"/>
              </a:rPr>
              <a:t> </a:t>
            </a:r>
            <a:r>
              <a:rPr sz="1100" spc="10" dirty="0">
                <a:latin typeface="Georgia"/>
                <a:cs typeface="Georgia"/>
              </a:rPr>
              <a:t>(</a:t>
            </a:r>
            <a:r>
              <a:rPr sz="1100" b="1" spc="10" dirty="0">
                <a:latin typeface="Georgia"/>
                <a:cs typeface="Georgia"/>
              </a:rPr>
              <a:t>IQR</a:t>
            </a:r>
            <a:r>
              <a:rPr sz="1100" spc="10" dirty="0">
                <a:latin typeface="Georgia"/>
                <a:cs typeface="Georgia"/>
              </a:rPr>
              <a:t>)</a:t>
            </a:r>
            <a:r>
              <a:rPr sz="1100" spc="95" dirty="0">
                <a:latin typeface="Georgia"/>
                <a:cs typeface="Georgia"/>
              </a:rPr>
              <a:t> </a:t>
            </a:r>
            <a:r>
              <a:rPr sz="1100" spc="-30" dirty="0">
                <a:latin typeface="Georgia"/>
                <a:cs typeface="Georgia"/>
              </a:rPr>
              <a:t>and</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45" dirty="0">
                <a:latin typeface="Georgia"/>
                <a:cs typeface="Georgia"/>
              </a:rPr>
              <a:t>defined</a:t>
            </a:r>
            <a:r>
              <a:rPr sz="1100" spc="95" dirty="0">
                <a:latin typeface="Georgia"/>
                <a:cs typeface="Georgia"/>
              </a:rPr>
              <a:t> </a:t>
            </a:r>
            <a:r>
              <a:rPr sz="1100" spc="-30" dirty="0">
                <a:latin typeface="Georgia"/>
                <a:cs typeface="Georgia"/>
              </a:rPr>
              <a:t>as</a:t>
            </a:r>
            <a:endParaRPr sz="1100">
              <a:latin typeface="Georgia"/>
              <a:cs typeface="Georgia"/>
            </a:endParaRPr>
          </a:p>
          <a:p>
            <a:pPr marL="2099310">
              <a:lnSpc>
                <a:spcPct val="100000"/>
              </a:lnSpc>
              <a:spcBef>
                <a:spcPts val="409"/>
              </a:spcBef>
              <a:tabLst>
                <a:tab pos="4965065" algn="l"/>
              </a:tabLst>
            </a:pPr>
            <a:r>
              <a:rPr sz="1100" i="1" spc="215" dirty="0">
                <a:latin typeface="Calibri"/>
                <a:cs typeface="Calibri"/>
              </a:rPr>
              <a:t>IQR</a:t>
            </a:r>
            <a:r>
              <a:rPr sz="1100" i="1" spc="60" dirty="0">
                <a:latin typeface="Calibri"/>
                <a:cs typeface="Calibri"/>
              </a:rPr>
              <a:t> </a:t>
            </a:r>
            <a:r>
              <a:rPr sz="1100" spc="295" dirty="0">
                <a:latin typeface="Calibri"/>
                <a:cs typeface="Calibri"/>
              </a:rPr>
              <a:t>=</a:t>
            </a:r>
            <a:r>
              <a:rPr sz="1100" spc="60" dirty="0">
                <a:latin typeface="Calibri"/>
                <a:cs typeface="Calibri"/>
              </a:rPr>
              <a:t> </a:t>
            </a:r>
            <a:r>
              <a:rPr sz="1100" i="1" spc="70" dirty="0">
                <a:latin typeface="Calibri"/>
                <a:cs typeface="Calibri"/>
              </a:rPr>
              <a:t>Q</a:t>
            </a:r>
            <a:r>
              <a:rPr sz="1200" spc="104" baseline="-10416" dirty="0">
                <a:latin typeface="Calibri"/>
                <a:cs typeface="Calibri"/>
              </a:rPr>
              <a:t>3</a:t>
            </a:r>
            <a:r>
              <a:rPr sz="1200" spc="179" baseline="-10416"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70" dirty="0">
                <a:latin typeface="Calibri"/>
                <a:cs typeface="Calibri"/>
              </a:rPr>
              <a:t>Q</a:t>
            </a:r>
            <a:r>
              <a:rPr sz="1200" spc="104" baseline="-10416" dirty="0">
                <a:latin typeface="Calibri"/>
                <a:cs typeface="Calibri"/>
              </a:rPr>
              <a:t>1	</a:t>
            </a:r>
            <a:r>
              <a:rPr sz="1100" spc="-30" dirty="0">
                <a:latin typeface="Georgia"/>
                <a:cs typeface="Georgia"/>
              </a:rPr>
              <a:t>(9)</a:t>
            </a:r>
            <a:endParaRPr sz="1100">
              <a:latin typeface="Georgia"/>
              <a:cs typeface="Georgia"/>
            </a:endParaRPr>
          </a:p>
        </p:txBody>
      </p:sp>
      <p:pic>
        <p:nvPicPr>
          <p:cNvPr id="5" name="object 5"/>
          <p:cNvPicPr/>
          <p:nvPr/>
        </p:nvPicPr>
        <p:blipFill>
          <a:blip r:embed="rId2" cstate="print"/>
          <a:stretch>
            <a:fillRect/>
          </a:stretch>
        </p:blipFill>
        <p:spPr>
          <a:xfrm>
            <a:off x="1433626" y="1128890"/>
            <a:ext cx="3169920" cy="1056639"/>
          </a:xfrm>
          <a:prstGeom prst="rect">
            <a:avLst/>
          </a:prstGeom>
        </p:spPr>
      </p:pic>
      <p:sp>
        <p:nvSpPr>
          <p:cNvPr id="6" name="object 6"/>
          <p:cNvSpPr/>
          <p:nvPr/>
        </p:nvSpPr>
        <p:spPr>
          <a:xfrm>
            <a:off x="337972" y="225885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620229" y="245441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8" name="object 8"/>
          <p:cNvSpPr/>
          <p:nvPr/>
        </p:nvSpPr>
        <p:spPr>
          <a:xfrm>
            <a:off x="620229" y="274852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9" name="object 9"/>
          <p:cNvSpPr/>
          <p:nvPr/>
        </p:nvSpPr>
        <p:spPr>
          <a:xfrm>
            <a:off x="620229" y="2913583"/>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0" name="object 10"/>
          <p:cNvSpPr txBox="1"/>
          <p:nvPr/>
        </p:nvSpPr>
        <p:spPr>
          <a:xfrm>
            <a:off x="441477" y="2127681"/>
            <a:ext cx="4375785" cy="878840"/>
          </a:xfrm>
          <a:prstGeom prst="rect">
            <a:avLst/>
          </a:prstGeom>
        </p:spPr>
        <p:txBody>
          <a:bodyPr vert="horz" wrap="square" lIns="0" tIns="50800" rIns="0" bIns="0" rtlCol="0">
            <a:spAutoFit/>
          </a:bodyPr>
          <a:lstStyle/>
          <a:p>
            <a:pPr marL="25400">
              <a:lnSpc>
                <a:spcPct val="100000"/>
              </a:lnSpc>
              <a:spcBef>
                <a:spcPts val="400"/>
              </a:spcBef>
            </a:pPr>
            <a:r>
              <a:rPr sz="1100" spc="-25" dirty="0">
                <a:latin typeface="Georgia"/>
                <a:cs typeface="Georgia"/>
              </a:rPr>
              <a:t>Example:</a:t>
            </a:r>
            <a:endParaRPr sz="1100">
              <a:latin typeface="Georgia"/>
              <a:cs typeface="Georgia"/>
            </a:endParaRPr>
          </a:p>
          <a:p>
            <a:pPr marL="302260">
              <a:lnSpc>
                <a:spcPts val="1110"/>
              </a:lnSpc>
              <a:spcBef>
                <a:spcPts val="280"/>
              </a:spcBef>
            </a:pPr>
            <a:r>
              <a:rPr sz="1000" spc="-5" dirty="0">
                <a:latin typeface="Georgia"/>
                <a:cs typeface="Georgia"/>
              </a:rPr>
              <a:t>Salary</a:t>
            </a:r>
            <a:r>
              <a:rPr sz="1000" spc="85" dirty="0">
                <a:latin typeface="Georgia"/>
                <a:cs typeface="Georgia"/>
              </a:rPr>
              <a:t> </a:t>
            </a:r>
            <a:r>
              <a:rPr sz="1000" spc="-20" dirty="0">
                <a:latin typeface="Georgia"/>
                <a:cs typeface="Georgia"/>
              </a:rPr>
              <a:t>(in</a:t>
            </a:r>
            <a:r>
              <a:rPr sz="1000" spc="90" dirty="0">
                <a:latin typeface="Georgia"/>
                <a:cs typeface="Georgia"/>
              </a:rPr>
              <a:t> </a:t>
            </a:r>
            <a:r>
              <a:rPr sz="1000" spc="-40" dirty="0">
                <a:latin typeface="Georgia"/>
                <a:cs typeface="Georgia"/>
              </a:rPr>
              <a:t>$k)</a:t>
            </a:r>
            <a:r>
              <a:rPr sz="1000" spc="90" dirty="0">
                <a:latin typeface="Georgia"/>
                <a:cs typeface="Georgia"/>
              </a:rPr>
              <a:t> </a:t>
            </a:r>
            <a:r>
              <a:rPr sz="1000" spc="-35" dirty="0">
                <a:latin typeface="Georgia"/>
                <a:cs typeface="Georgia"/>
              </a:rPr>
              <a:t>of</a:t>
            </a:r>
            <a:r>
              <a:rPr sz="1000" spc="90" dirty="0">
                <a:latin typeface="Georgia"/>
                <a:cs typeface="Georgia"/>
              </a:rPr>
              <a:t> </a:t>
            </a:r>
            <a:r>
              <a:rPr sz="1000" dirty="0">
                <a:latin typeface="Georgia"/>
                <a:cs typeface="Georgia"/>
              </a:rPr>
              <a:t>12</a:t>
            </a:r>
            <a:r>
              <a:rPr sz="1000" spc="90" dirty="0">
                <a:latin typeface="Georgia"/>
                <a:cs typeface="Georgia"/>
              </a:rPr>
              <a:t> </a:t>
            </a:r>
            <a:r>
              <a:rPr sz="1000" spc="-35" dirty="0">
                <a:latin typeface="Georgia"/>
                <a:cs typeface="Georgia"/>
              </a:rPr>
              <a:t>employees</a:t>
            </a:r>
            <a:r>
              <a:rPr sz="1000" spc="90" dirty="0">
                <a:latin typeface="Georgia"/>
                <a:cs typeface="Georgia"/>
              </a:rPr>
              <a:t> </a:t>
            </a:r>
            <a:r>
              <a:rPr sz="1000" spc="-30" dirty="0">
                <a:latin typeface="Georgia"/>
                <a:cs typeface="Georgia"/>
              </a:rPr>
              <a:t>in</a:t>
            </a:r>
            <a:r>
              <a:rPr sz="1000" spc="90" dirty="0">
                <a:latin typeface="Georgia"/>
                <a:cs typeface="Georgia"/>
              </a:rPr>
              <a:t> </a:t>
            </a:r>
            <a:r>
              <a:rPr sz="1000" spc="-10" dirty="0">
                <a:latin typeface="Georgia"/>
                <a:cs typeface="Georgia"/>
              </a:rPr>
              <a:t>a</a:t>
            </a:r>
            <a:r>
              <a:rPr sz="1000" spc="90" dirty="0">
                <a:latin typeface="Georgia"/>
                <a:cs typeface="Georgia"/>
              </a:rPr>
              <a:t> </a:t>
            </a:r>
            <a:r>
              <a:rPr sz="1000" spc="-25" dirty="0">
                <a:latin typeface="Georgia"/>
                <a:cs typeface="Georgia"/>
              </a:rPr>
              <a:t>company</a:t>
            </a:r>
            <a:r>
              <a:rPr sz="1000" spc="90" dirty="0">
                <a:latin typeface="Georgia"/>
                <a:cs typeface="Georgia"/>
              </a:rPr>
              <a:t> </a:t>
            </a:r>
            <a:r>
              <a:rPr sz="1000" spc="-35" dirty="0">
                <a:latin typeface="Georgia"/>
                <a:cs typeface="Georgia"/>
              </a:rPr>
              <a:t>(shown</a:t>
            </a:r>
            <a:r>
              <a:rPr sz="1000" spc="90" dirty="0">
                <a:latin typeface="Georgia"/>
                <a:cs typeface="Georgia"/>
              </a:rPr>
              <a:t> </a:t>
            </a:r>
            <a:r>
              <a:rPr sz="1000" spc="-30" dirty="0">
                <a:latin typeface="Georgia"/>
                <a:cs typeface="Georgia"/>
              </a:rPr>
              <a:t>in</a:t>
            </a:r>
            <a:r>
              <a:rPr sz="1000" spc="85" dirty="0">
                <a:latin typeface="Georgia"/>
                <a:cs typeface="Georgia"/>
              </a:rPr>
              <a:t> </a:t>
            </a:r>
            <a:r>
              <a:rPr sz="1000" spc="-30" dirty="0">
                <a:latin typeface="Georgia"/>
                <a:cs typeface="Georgia"/>
              </a:rPr>
              <a:t>increasing</a:t>
            </a:r>
            <a:r>
              <a:rPr sz="1000" spc="90" dirty="0">
                <a:latin typeface="Georgia"/>
                <a:cs typeface="Georgia"/>
              </a:rPr>
              <a:t> </a:t>
            </a:r>
            <a:r>
              <a:rPr sz="1000" spc="-30" dirty="0">
                <a:latin typeface="Georgia"/>
                <a:cs typeface="Georgia"/>
              </a:rPr>
              <a:t>order):</a:t>
            </a:r>
            <a:endParaRPr sz="1000">
              <a:latin typeface="Georgia"/>
              <a:cs typeface="Georgia"/>
            </a:endParaRPr>
          </a:p>
          <a:p>
            <a:pPr marL="302260">
              <a:lnSpc>
                <a:spcPts val="1110"/>
              </a:lnSpc>
            </a:pPr>
            <a:r>
              <a:rPr sz="1000" spc="15" dirty="0">
                <a:latin typeface="Lucida Sans Unicode"/>
                <a:cs typeface="Lucida Sans Unicode"/>
              </a:rPr>
              <a:t>D</a:t>
            </a:r>
            <a:r>
              <a:rPr sz="1000" spc="-15" dirty="0">
                <a:latin typeface="Lucida Sans Unicode"/>
                <a:cs typeface="Lucida Sans Unicode"/>
              </a:rPr>
              <a:t> </a:t>
            </a:r>
            <a:r>
              <a:rPr sz="1000" spc="275" dirty="0">
                <a:latin typeface="Calibri"/>
                <a:cs typeface="Calibri"/>
              </a:rPr>
              <a:t>=</a:t>
            </a:r>
            <a:r>
              <a:rPr sz="1000" spc="50" dirty="0">
                <a:latin typeface="Calibri"/>
                <a:cs typeface="Calibri"/>
              </a:rPr>
              <a:t> </a:t>
            </a:r>
            <a:r>
              <a:rPr sz="1000" spc="170" dirty="0">
                <a:latin typeface="Lucida Sans Unicode"/>
                <a:cs typeface="Lucida Sans Unicode"/>
              </a:rPr>
              <a:t>{</a:t>
            </a:r>
            <a:r>
              <a:rPr sz="1000" spc="-10" dirty="0">
                <a:solidFill>
                  <a:srgbClr val="0000FF"/>
                </a:solidFill>
                <a:latin typeface="Calibri"/>
                <a:cs typeface="Calibri"/>
              </a:rPr>
              <a:t>30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3</a:t>
            </a:r>
            <a:r>
              <a:rPr sz="1000" spc="-15" dirty="0">
                <a:solidFill>
                  <a:srgbClr val="0000FF"/>
                </a:solidFill>
                <a:latin typeface="Calibri"/>
                <a:cs typeface="Calibri"/>
              </a:rPr>
              <a:t>6</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47</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a:t>
            </a:r>
            <a:r>
              <a:rPr sz="1000" spc="-15" dirty="0">
                <a:solidFill>
                  <a:srgbClr val="0000FF"/>
                </a:solidFill>
                <a:latin typeface="Calibri"/>
                <a:cs typeface="Calibri"/>
              </a:rPr>
              <a:t>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56</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60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62</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70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110</a:t>
            </a:r>
            <a:r>
              <a:rPr sz="1000" i="1" spc="25" dirty="0">
                <a:latin typeface="Calibri"/>
                <a:cs typeface="Calibri"/>
              </a:rPr>
              <a:t>,</a:t>
            </a:r>
            <a:r>
              <a:rPr sz="1000" i="1" spc="-60" dirty="0">
                <a:latin typeface="Calibri"/>
                <a:cs typeface="Calibri"/>
              </a:rPr>
              <a:t> </a:t>
            </a:r>
            <a:r>
              <a:rPr sz="1000" spc="-10" dirty="0">
                <a:solidFill>
                  <a:srgbClr val="0000FF"/>
                </a:solidFill>
                <a:latin typeface="Calibri"/>
                <a:cs typeface="Calibri"/>
              </a:rPr>
              <a:t>215</a:t>
            </a:r>
            <a:r>
              <a:rPr sz="1000" spc="170" dirty="0">
                <a:latin typeface="Lucida Sans Unicode"/>
                <a:cs typeface="Lucida Sans Unicode"/>
              </a:rPr>
              <a:t>}</a:t>
            </a:r>
            <a:r>
              <a:rPr sz="1000" spc="5" dirty="0">
                <a:latin typeface="Georgia"/>
                <a:cs typeface="Georgia"/>
              </a:rPr>
              <a:t>.</a:t>
            </a:r>
            <a:endParaRPr sz="1000">
              <a:latin typeface="Georgia"/>
              <a:cs typeface="Georgia"/>
            </a:endParaRPr>
          </a:p>
          <a:p>
            <a:pPr marL="302260">
              <a:lnSpc>
                <a:spcPct val="100000"/>
              </a:lnSpc>
              <a:spcBef>
                <a:spcPts val="100"/>
              </a:spcBef>
            </a:pPr>
            <a:r>
              <a:rPr sz="1000" i="1" spc="80" dirty="0">
                <a:latin typeface="Calibri"/>
                <a:cs typeface="Calibri"/>
              </a:rPr>
              <a:t>Q</a:t>
            </a:r>
            <a:r>
              <a:rPr sz="1050" spc="120" baseline="-11904" dirty="0">
                <a:latin typeface="Calibri"/>
                <a:cs typeface="Calibri"/>
              </a:rPr>
              <a:t>1</a:t>
            </a:r>
            <a:r>
              <a:rPr sz="1050" spc="322" baseline="-11904" dirty="0">
                <a:latin typeface="Calibri"/>
                <a:cs typeface="Calibri"/>
              </a:rPr>
              <a:t> </a:t>
            </a:r>
            <a:r>
              <a:rPr sz="1000" spc="130" dirty="0">
                <a:latin typeface="Georgia"/>
                <a:cs typeface="Georgia"/>
              </a:rPr>
              <a:t>=</a:t>
            </a:r>
            <a:r>
              <a:rPr sz="1000" spc="80" dirty="0">
                <a:latin typeface="Georgia"/>
                <a:cs typeface="Georgia"/>
              </a:rPr>
              <a:t> </a:t>
            </a:r>
            <a:r>
              <a:rPr sz="1000" spc="-80" dirty="0">
                <a:latin typeface="Georgia"/>
                <a:cs typeface="Georgia"/>
              </a:rPr>
              <a:t>$47,000</a:t>
            </a:r>
            <a:r>
              <a:rPr sz="1000" spc="-75" dirty="0">
                <a:latin typeface="Georgia"/>
                <a:cs typeface="Georgia"/>
              </a:rPr>
              <a:t> </a:t>
            </a:r>
            <a:r>
              <a:rPr sz="1000" spc="-25" dirty="0">
                <a:latin typeface="Georgia"/>
                <a:cs typeface="Georgia"/>
              </a:rPr>
              <a:t>and</a:t>
            </a:r>
            <a:r>
              <a:rPr sz="1000" spc="85" dirty="0">
                <a:latin typeface="Georgia"/>
                <a:cs typeface="Georgia"/>
              </a:rPr>
              <a:t> </a:t>
            </a:r>
            <a:r>
              <a:rPr sz="1000" i="1" spc="80" dirty="0">
                <a:latin typeface="Calibri"/>
                <a:cs typeface="Calibri"/>
              </a:rPr>
              <a:t>Q</a:t>
            </a:r>
            <a:r>
              <a:rPr sz="1050" spc="120" baseline="-11904" dirty="0">
                <a:latin typeface="Calibri"/>
                <a:cs typeface="Calibri"/>
              </a:rPr>
              <a:t>3</a:t>
            </a:r>
            <a:r>
              <a:rPr sz="1050" spc="322" baseline="-11904" dirty="0">
                <a:latin typeface="Calibri"/>
                <a:cs typeface="Calibri"/>
              </a:rPr>
              <a:t> </a:t>
            </a:r>
            <a:r>
              <a:rPr sz="1000" spc="130" dirty="0">
                <a:latin typeface="Georgia"/>
                <a:cs typeface="Georgia"/>
              </a:rPr>
              <a:t>=</a:t>
            </a:r>
            <a:r>
              <a:rPr sz="1000" spc="85" dirty="0">
                <a:latin typeface="Georgia"/>
                <a:cs typeface="Georgia"/>
              </a:rPr>
              <a:t> </a:t>
            </a:r>
            <a:r>
              <a:rPr sz="1000" spc="-80" dirty="0">
                <a:latin typeface="Georgia"/>
                <a:cs typeface="Georgia"/>
              </a:rPr>
              <a:t>$62,000.</a:t>
            </a:r>
            <a:endParaRPr sz="1000">
              <a:latin typeface="Georgia"/>
              <a:cs typeface="Georgia"/>
            </a:endParaRPr>
          </a:p>
          <a:p>
            <a:pPr marL="302260">
              <a:lnSpc>
                <a:spcPct val="100000"/>
              </a:lnSpc>
              <a:spcBef>
                <a:spcPts val="100"/>
              </a:spcBef>
            </a:pPr>
            <a:r>
              <a:rPr sz="1000" i="1" spc="195" dirty="0">
                <a:latin typeface="Calibri"/>
                <a:cs typeface="Calibri"/>
              </a:rPr>
              <a:t>IQR</a:t>
            </a:r>
            <a:r>
              <a:rPr sz="1000" i="1" spc="105" dirty="0">
                <a:latin typeface="Calibri"/>
                <a:cs typeface="Calibri"/>
              </a:rPr>
              <a:t> </a:t>
            </a:r>
            <a:r>
              <a:rPr sz="1000" spc="130" dirty="0">
                <a:latin typeface="Georgia"/>
                <a:cs typeface="Georgia"/>
              </a:rPr>
              <a:t>=</a:t>
            </a:r>
            <a:r>
              <a:rPr sz="1000" spc="90" dirty="0">
                <a:latin typeface="Georgia"/>
                <a:cs typeface="Georgia"/>
              </a:rPr>
              <a:t> </a:t>
            </a:r>
            <a:r>
              <a:rPr sz="1000" spc="-90" dirty="0">
                <a:latin typeface="Georgia"/>
                <a:cs typeface="Georgia"/>
              </a:rPr>
              <a:t>$62,000</a:t>
            </a:r>
            <a:r>
              <a:rPr sz="1000" spc="-60" dirty="0">
                <a:latin typeface="Georgia"/>
                <a:cs typeface="Georgia"/>
              </a:rPr>
              <a:t> </a:t>
            </a:r>
            <a:r>
              <a:rPr sz="1000" spc="-45" dirty="0">
                <a:latin typeface="Georgia"/>
                <a:cs typeface="Georgia"/>
              </a:rPr>
              <a:t>-</a:t>
            </a:r>
            <a:r>
              <a:rPr sz="1000" spc="85" dirty="0">
                <a:latin typeface="Georgia"/>
                <a:cs typeface="Georgia"/>
              </a:rPr>
              <a:t> </a:t>
            </a:r>
            <a:r>
              <a:rPr sz="1000" spc="-80" dirty="0">
                <a:latin typeface="Georgia"/>
                <a:cs typeface="Georgia"/>
              </a:rPr>
              <a:t>$47,000</a:t>
            </a:r>
            <a:r>
              <a:rPr sz="1000" spc="90" dirty="0">
                <a:latin typeface="Georgia"/>
                <a:cs typeface="Georgia"/>
              </a:rPr>
              <a:t> </a:t>
            </a:r>
            <a:r>
              <a:rPr sz="1000" spc="130" dirty="0">
                <a:latin typeface="Georgia"/>
                <a:cs typeface="Georgia"/>
              </a:rPr>
              <a:t>=</a:t>
            </a:r>
            <a:r>
              <a:rPr sz="1000" spc="85" dirty="0">
                <a:latin typeface="Georgia"/>
                <a:cs typeface="Georgia"/>
              </a:rPr>
              <a:t> </a:t>
            </a:r>
            <a:r>
              <a:rPr sz="1000" spc="-60" dirty="0">
                <a:latin typeface="Georgia"/>
                <a:cs typeface="Georgia"/>
              </a:rPr>
              <a:t>$15,000.</a:t>
            </a:r>
            <a:endParaRPr sz="1000">
              <a:latin typeface="Georgia"/>
              <a:cs typeface="Georgia"/>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5" name="object 15"/>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65</a:t>
            </a:fld>
            <a:r>
              <a:rPr spc="-25" dirty="0"/>
              <a:t> </a:t>
            </a:r>
            <a:r>
              <a:rPr spc="80" dirty="0"/>
              <a:t>/</a:t>
            </a:r>
            <a:r>
              <a:rPr spc="-25" dirty="0"/>
              <a:t> </a:t>
            </a:r>
            <a:r>
              <a:rPr spc="40" dirty="0"/>
              <a:t>106</a:t>
            </a:r>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769110" cy="244475"/>
          </a:xfrm>
          <a:prstGeom prst="rect">
            <a:avLst/>
          </a:prstGeom>
        </p:spPr>
        <p:txBody>
          <a:bodyPr vert="horz" wrap="square" lIns="0" tIns="17145" rIns="0" bIns="0" rtlCol="0">
            <a:spAutoFit/>
          </a:bodyPr>
          <a:lstStyle/>
          <a:p>
            <a:pPr marL="12700">
              <a:lnSpc>
                <a:spcPct val="100000"/>
              </a:lnSpc>
              <a:spcBef>
                <a:spcPts val="135"/>
              </a:spcBef>
            </a:pPr>
            <a:r>
              <a:rPr spc="25" dirty="0"/>
              <a:t>Five–number</a:t>
            </a:r>
            <a:r>
              <a:rPr spc="35" dirty="0"/>
              <a:t> </a:t>
            </a:r>
            <a:r>
              <a:rPr spc="40" dirty="0"/>
              <a:t>summary</a:t>
            </a:r>
          </a:p>
        </p:txBody>
      </p:sp>
      <p:sp>
        <p:nvSpPr>
          <p:cNvPr id="3" name="object 3"/>
          <p:cNvSpPr/>
          <p:nvPr/>
        </p:nvSpPr>
        <p:spPr>
          <a:xfrm>
            <a:off x="337972" y="55872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28777" y="467117"/>
            <a:ext cx="5180330" cy="2381885"/>
          </a:xfrm>
          <a:prstGeom prst="rect">
            <a:avLst/>
          </a:prstGeom>
        </p:spPr>
        <p:txBody>
          <a:bodyPr vert="horz" wrap="square" lIns="0" tIns="34290" rIns="0" bIns="0" rtlCol="0">
            <a:spAutoFit/>
          </a:bodyPr>
          <a:lstStyle/>
          <a:p>
            <a:pPr marL="38100" marR="30480">
              <a:lnSpc>
                <a:spcPts val="1150"/>
              </a:lnSpc>
              <a:spcBef>
                <a:spcPts val="270"/>
              </a:spcBef>
            </a:pPr>
            <a:r>
              <a:rPr sz="1100" spc="-45" dirty="0">
                <a:latin typeface="Georgia"/>
                <a:cs typeface="Georgia"/>
              </a:rPr>
              <a:t>No</a:t>
            </a:r>
            <a:r>
              <a:rPr sz="1100" spc="95" dirty="0">
                <a:latin typeface="Georgia"/>
                <a:cs typeface="Georgia"/>
              </a:rPr>
              <a:t> </a:t>
            </a:r>
            <a:r>
              <a:rPr sz="1100" spc="-35" dirty="0">
                <a:latin typeface="Georgia"/>
                <a:cs typeface="Georgia"/>
              </a:rPr>
              <a:t>single</a:t>
            </a:r>
            <a:r>
              <a:rPr sz="1100" spc="100" dirty="0">
                <a:latin typeface="Georgia"/>
                <a:cs typeface="Georgia"/>
              </a:rPr>
              <a:t> </a:t>
            </a:r>
            <a:r>
              <a:rPr sz="1100" spc="-45" dirty="0">
                <a:latin typeface="Georgia"/>
                <a:cs typeface="Georgia"/>
              </a:rPr>
              <a:t>numeric</a:t>
            </a:r>
            <a:r>
              <a:rPr sz="1100" spc="100" dirty="0">
                <a:latin typeface="Georgia"/>
                <a:cs typeface="Georgia"/>
              </a:rPr>
              <a:t> </a:t>
            </a:r>
            <a:r>
              <a:rPr sz="1100" spc="-45" dirty="0">
                <a:latin typeface="Georgia"/>
                <a:cs typeface="Georgia"/>
              </a:rPr>
              <a:t>measure</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35" dirty="0">
                <a:latin typeface="Georgia"/>
                <a:cs typeface="Georgia"/>
              </a:rPr>
              <a:t>spread</a:t>
            </a:r>
            <a:r>
              <a:rPr sz="1100" spc="100" dirty="0">
                <a:latin typeface="Georgia"/>
                <a:cs typeface="Georgia"/>
              </a:rPr>
              <a:t> </a:t>
            </a:r>
            <a:r>
              <a:rPr sz="1100" spc="-15" dirty="0">
                <a:latin typeface="Georgia"/>
                <a:cs typeface="Georgia"/>
              </a:rPr>
              <a:t>(e.g.,</a:t>
            </a:r>
            <a:r>
              <a:rPr sz="1100" spc="95" dirty="0">
                <a:latin typeface="Georgia"/>
                <a:cs typeface="Georgia"/>
              </a:rPr>
              <a:t> </a:t>
            </a:r>
            <a:r>
              <a:rPr sz="1100" i="1" spc="165" dirty="0">
                <a:latin typeface="Calibri"/>
                <a:cs typeface="Calibri"/>
              </a:rPr>
              <a:t>IQR</a:t>
            </a:r>
            <a:r>
              <a:rPr sz="1100" spc="165" dirty="0">
                <a:latin typeface="Georgia"/>
                <a:cs typeface="Georgia"/>
              </a:rPr>
              <a:t>)</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15" dirty="0">
                <a:latin typeface="Georgia"/>
                <a:cs typeface="Georgia"/>
              </a:rPr>
              <a:t>very</a:t>
            </a:r>
            <a:r>
              <a:rPr sz="1100" spc="100" dirty="0">
                <a:latin typeface="Georgia"/>
                <a:cs typeface="Georgia"/>
              </a:rPr>
              <a:t> </a:t>
            </a:r>
            <a:r>
              <a:rPr sz="1100" spc="-35" dirty="0">
                <a:latin typeface="Georgia"/>
                <a:cs typeface="Georgia"/>
              </a:rPr>
              <a:t>useful</a:t>
            </a:r>
            <a:r>
              <a:rPr sz="1100" spc="100" dirty="0">
                <a:latin typeface="Georgia"/>
                <a:cs typeface="Georgia"/>
              </a:rPr>
              <a:t> </a:t>
            </a:r>
            <a:r>
              <a:rPr sz="1100" spc="-40" dirty="0">
                <a:latin typeface="Georgia"/>
                <a:cs typeface="Georgia"/>
              </a:rPr>
              <a:t>for</a:t>
            </a:r>
            <a:r>
              <a:rPr sz="1100" spc="100" dirty="0">
                <a:latin typeface="Georgia"/>
                <a:cs typeface="Georgia"/>
              </a:rPr>
              <a:t> </a:t>
            </a:r>
            <a:r>
              <a:rPr sz="1100" spc="-30" dirty="0">
                <a:latin typeface="Georgia"/>
                <a:cs typeface="Georgia"/>
              </a:rPr>
              <a:t>describing</a:t>
            </a:r>
            <a:r>
              <a:rPr sz="1100" spc="100" dirty="0">
                <a:latin typeface="Georgia"/>
                <a:cs typeface="Georgia"/>
              </a:rPr>
              <a:t> </a:t>
            </a:r>
            <a:r>
              <a:rPr sz="1100" spc="-50" dirty="0">
                <a:latin typeface="Georgia"/>
                <a:cs typeface="Georgia"/>
              </a:rPr>
              <a:t>skewed </a:t>
            </a:r>
            <a:r>
              <a:rPr sz="1100" spc="-250" dirty="0">
                <a:latin typeface="Georgia"/>
                <a:cs typeface="Georgia"/>
              </a:rPr>
              <a:t> </a:t>
            </a:r>
            <a:r>
              <a:rPr sz="1100" spc="-20" dirty="0">
                <a:latin typeface="Georgia"/>
                <a:cs typeface="Georgia"/>
              </a:rPr>
              <a:t>distributions.</a:t>
            </a:r>
            <a:endParaRPr sz="1100">
              <a:latin typeface="Georgia"/>
              <a:cs typeface="Georgia"/>
            </a:endParaRPr>
          </a:p>
          <a:p>
            <a:pPr marL="38100" marR="67310">
              <a:lnSpc>
                <a:spcPts val="1150"/>
              </a:lnSpc>
              <a:spcBef>
                <a:spcPts val="725"/>
              </a:spcBef>
            </a:pPr>
            <a:r>
              <a:rPr sz="1100" spc="-45" dirty="0">
                <a:latin typeface="Georgia"/>
                <a:cs typeface="Georgia"/>
              </a:rPr>
              <a:t>In</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25" dirty="0">
                <a:latin typeface="Georgia"/>
                <a:cs typeface="Georgia"/>
              </a:rPr>
              <a:t>symmetric</a:t>
            </a:r>
            <a:r>
              <a:rPr sz="1100" spc="100" dirty="0">
                <a:latin typeface="Georgia"/>
                <a:cs typeface="Georgia"/>
              </a:rPr>
              <a:t> </a:t>
            </a:r>
            <a:r>
              <a:rPr sz="1100" spc="-20" dirty="0">
                <a:latin typeface="Georgia"/>
                <a:cs typeface="Georgia"/>
              </a:rPr>
              <a:t>distribution,</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40" dirty="0">
                <a:latin typeface="Georgia"/>
                <a:cs typeface="Georgia"/>
              </a:rPr>
              <a:t>median</a:t>
            </a:r>
            <a:r>
              <a:rPr sz="1100" spc="100" dirty="0">
                <a:latin typeface="Georgia"/>
                <a:cs typeface="Georgia"/>
              </a:rPr>
              <a:t> </a:t>
            </a:r>
            <a:r>
              <a:rPr sz="1100" spc="-25" dirty="0">
                <a:latin typeface="Georgia"/>
                <a:cs typeface="Georgia"/>
              </a:rPr>
              <a:t>(and</a:t>
            </a:r>
            <a:r>
              <a:rPr sz="1100" spc="100" dirty="0">
                <a:latin typeface="Georgia"/>
                <a:cs typeface="Georgia"/>
              </a:rPr>
              <a:t> </a:t>
            </a:r>
            <a:r>
              <a:rPr sz="1100" spc="-25" dirty="0">
                <a:latin typeface="Georgia"/>
                <a:cs typeface="Georgia"/>
              </a:rPr>
              <a:t>other</a:t>
            </a:r>
            <a:r>
              <a:rPr sz="1100" spc="100" dirty="0">
                <a:latin typeface="Georgia"/>
                <a:cs typeface="Georgia"/>
              </a:rPr>
              <a:t> </a:t>
            </a:r>
            <a:r>
              <a:rPr sz="1100" spc="-45" dirty="0">
                <a:latin typeface="Georgia"/>
                <a:cs typeface="Georgia"/>
              </a:rPr>
              <a:t>measures</a:t>
            </a:r>
            <a:r>
              <a:rPr sz="1100" spc="105" dirty="0">
                <a:latin typeface="Georgia"/>
                <a:cs typeface="Georgia"/>
              </a:rPr>
              <a:t> </a:t>
            </a:r>
            <a:r>
              <a:rPr sz="1100" spc="-40" dirty="0">
                <a:latin typeface="Georgia"/>
                <a:cs typeface="Georgia"/>
              </a:rPr>
              <a:t>of</a:t>
            </a:r>
            <a:r>
              <a:rPr sz="1100" spc="100" dirty="0">
                <a:latin typeface="Georgia"/>
                <a:cs typeface="Georgia"/>
              </a:rPr>
              <a:t> </a:t>
            </a:r>
            <a:r>
              <a:rPr sz="1100" spc="-30" dirty="0">
                <a:latin typeface="Georgia"/>
                <a:cs typeface="Georgia"/>
              </a:rPr>
              <a:t>central</a:t>
            </a:r>
            <a:r>
              <a:rPr sz="1100" spc="100" dirty="0">
                <a:latin typeface="Georgia"/>
                <a:cs typeface="Georgia"/>
              </a:rPr>
              <a:t> </a:t>
            </a:r>
            <a:r>
              <a:rPr sz="1100" spc="-25" dirty="0">
                <a:latin typeface="Georgia"/>
                <a:cs typeface="Georgia"/>
              </a:rPr>
              <a:t>tendency) </a:t>
            </a:r>
            <a:r>
              <a:rPr sz="1100" spc="-250" dirty="0">
                <a:latin typeface="Georgia"/>
                <a:cs typeface="Georgia"/>
              </a:rPr>
              <a:t> </a:t>
            </a:r>
            <a:r>
              <a:rPr sz="1100" spc="-20" dirty="0">
                <a:latin typeface="Georgia"/>
                <a:cs typeface="Georgia"/>
              </a:rPr>
              <a:t>splits</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30" dirty="0">
                <a:latin typeface="Georgia"/>
                <a:cs typeface="Georgia"/>
              </a:rPr>
              <a:t>into</a:t>
            </a:r>
            <a:r>
              <a:rPr sz="1100" spc="95" dirty="0">
                <a:latin typeface="Georgia"/>
                <a:cs typeface="Georgia"/>
              </a:rPr>
              <a:t> </a:t>
            </a:r>
            <a:r>
              <a:rPr sz="1100" spc="-45" dirty="0">
                <a:latin typeface="Georgia"/>
                <a:cs typeface="Georgia"/>
              </a:rPr>
              <a:t>equal–size</a:t>
            </a:r>
            <a:r>
              <a:rPr sz="1100" spc="100" dirty="0">
                <a:latin typeface="Georgia"/>
                <a:cs typeface="Georgia"/>
              </a:rPr>
              <a:t> </a:t>
            </a:r>
            <a:r>
              <a:rPr sz="1100" spc="-25" dirty="0">
                <a:latin typeface="Georgia"/>
                <a:cs typeface="Georgia"/>
              </a:rPr>
              <a:t>halves.</a:t>
            </a:r>
            <a:r>
              <a:rPr sz="1100" spc="-20" dirty="0">
                <a:latin typeface="Georgia"/>
                <a:cs typeface="Georgia"/>
              </a:rPr>
              <a:t> </a:t>
            </a:r>
            <a:r>
              <a:rPr sz="1100" spc="-5" dirty="0">
                <a:latin typeface="Georgia"/>
                <a:cs typeface="Georgia"/>
              </a:rPr>
              <a:t>This</a:t>
            </a:r>
            <a:r>
              <a:rPr sz="1100" spc="95" dirty="0">
                <a:latin typeface="Georgia"/>
                <a:cs typeface="Georgia"/>
              </a:rPr>
              <a:t> </a:t>
            </a:r>
            <a:r>
              <a:rPr sz="1100" spc="-40" dirty="0">
                <a:latin typeface="Georgia"/>
                <a:cs typeface="Georgia"/>
              </a:rPr>
              <a:t>does</a:t>
            </a:r>
            <a:r>
              <a:rPr sz="1100" spc="95" dirty="0">
                <a:latin typeface="Georgia"/>
                <a:cs typeface="Georgia"/>
              </a:rPr>
              <a:t> </a:t>
            </a:r>
            <a:r>
              <a:rPr sz="1100" spc="-20" dirty="0">
                <a:latin typeface="Georgia"/>
                <a:cs typeface="Georgia"/>
              </a:rPr>
              <a:t>not</a:t>
            </a:r>
            <a:r>
              <a:rPr sz="1100" spc="95" dirty="0">
                <a:latin typeface="Georgia"/>
                <a:cs typeface="Georgia"/>
              </a:rPr>
              <a:t> </a:t>
            </a:r>
            <a:r>
              <a:rPr sz="1100" spc="-25" dirty="0">
                <a:latin typeface="Georgia"/>
                <a:cs typeface="Georgia"/>
              </a:rPr>
              <a:t>occur</a:t>
            </a:r>
            <a:r>
              <a:rPr sz="1100" spc="100" dirty="0">
                <a:latin typeface="Georgia"/>
                <a:cs typeface="Georgia"/>
              </a:rPr>
              <a:t> </a:t>
            </a:r>
            <a:r>
              <a:rPr sz="1100" spc="-40" dirty="0">
                <a:latin typeface="Georgia"/>
                <a:cs typeface="Georgia"/>
              </a:rPr>
              <a:t>for</a:t>
            </a:r>
            <a:r>
              <a:rPr sz="1100" spc="95" dirty="0">
                <a:latin typeface="Georgia"/>
                <a:cs typeface="Georgia"/>
              </a:rPr>
              <a:t> </a:t>
            </a:r>
            <a:r>
              <a:rPr sz="1100" spc="-50" dirty="0">
                <a:latin typeface="Georgia"/>
                <a:cs typeface="Georgia"/>
              </a:rPr>
              <a:t>skewed</a:t>
            </a:r>
            <a:r>
              <a:rPr sz="1100" spc="95" dirty="0">
                <a:latin typeface="Georgia"/>
                <a:cs typeface="Georgia"/>
              </a:rPr>
              <a:t> </a:t>
            </a:r>
            <a:r>
              <a:rPr sz="1100" spc="-20" dirty="0">
                <a:latin typeface="Georgia"/>
                <a:cs typeface="Georgia"/>
              </a:rPr>
              <a:t>distributions.</a:t>
            </a:r>
            <a:endParaRPr sz="1100">
              <a:latin typeface="Georgia"/>
              <a:cs typeface="Georgia"/>
            </a:endParaRPr>
          </a:p>
          <a:p>
            <a:pPr marL="38100" marR="66040">
              <a:lnSpc>
                <a:spcPts val="1150"/>
              </a:lnSpc>
              <a:spcBef>
                <a:spcPts val="730"/>
              </a:spcBef>
            </a:pPr>
            <a:r>
              <a:rPr sz="1100" spc="-25" dirty="0">
                <a:latin typeface="Georgia"/>
                <a:cs typeface="Georgia"/>
              </a:rPr>
              <a:t>Therefore,</a:t>
            </a:r>
            <a:r>
              <a:rPr sz="1100" spc="100" dirty="0">
                <a:latin typeface="Georgia"/>
                <a:cs typeface="Georgia"/>
              </a:rPr>
              <a:t> </a:t>
            </a:r>
            <a:r>
              <a:rPr sz="1100" spc="10" dirty="0">
                <a:latin typeface="Georgia"/>
                <a:cs typeface="Georgia"/>
              </a:rPr>
              <a:t>it</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50" dirty="0">
                <a:latin typeface="Georgia"/>
                <a:cs typeface="Georgia"/>
              </a:rPr>
              <a:t>more</a:t>
            </a:r>
            <a:r>
              <a:rPr sz="1100" spc="100" dirty="0">
                <a:latin typeface="Georgia"/>
                <a:cs typeface="Georgia"/>
              </a:rPr>
              <a:t> </a:t>
            </a:r>
            <a:r>
              <a:rPr sz="1100" spc="-30" dirty="0">
                <a:latin typeface="Georgia"/>
                <a:cs typeface="Georgia"/>
              </a:rPr>
              <a:t>informative</a:t>
            </a:r>
            <a:r>
              <a:rPr sz="1100" spc="100" dirty="0">
                <a:latin typeface="Georgia"/>
                <a:cs typeface="Georgia"/>
              </a:rPr>
              <a:t> </a:t>
            </a:r>
            <a:r>
              <a:rPr sz="1100" spc="-10" dirty="0">
                <a:latin typeface="Georgia"/>
                <a:cs typeface="Georgia"/>
              </a:rPr>
              <a:t>to</a:t>
            </a:r>
            <a:r>
              <a:rPr sz="1100" spc="105" dirty="0">
                <a:latin typeface="Georgia"/>
                <a:cs typeface="Georgia"/>
              </a:rPr>
              <a:t> </a:t>
            </a:r>
            <a:r>
              <a:rPr sz="1100" spc="-35" dirty="0">
                <a:latin typeface="Georgia"/>
                <a:cs typeface="Georgia"/>
              </a:rPr>
              <a:t>also</a:t>
            </a:r>
            <a:r>
              <a:rPr sz="1100" spc="100" dirty="0">
                <a:latin typeface="Georgia"/>
                <a:cs typeface="Georgia"/>
              </a:rPr>
              <a:t> </a:t>
            </a:r>
            <a:r>
              <a:rPr sz="1100" spc="-35" dirty="0">
                <a:latin typeface="Georgia"/>
                <a:cs typeface="Georgia"/>
              </a:rPr>
              <a:t>provide</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two</a:t>
            </a:r>
            <a:r>
              <a:rPr sz="1100" spc="100" dirty="0">
                <a:latin typeface="Georgia"/>
                <a:cs typeface="Georgia"/>
              </a:rPr>
              <a:t> </a:t>
            </a:r>
            <a:r>
              <a:rPr sz="1100" spc="-30" dirty="0">
                <a:latin typeface="Georgia"/>
                <a:cs typeface="Georgia"/>
              </a:rPr>
              <a:t>quartiles</a:t>
            </a:r>
            <a:r>
              <a:rPr sz="1100" spc="105" dirty="0">
                <a:latin typeface="Georgia"/>
                <a:cs typeface="Georgia"/>
              </a:rPr>
              <a:t> </a:t>
            </a:r>
            <a:r>
              <a:rPr sz="1100" i="1" spc="70" dirty="0">
                <a:latin typeface="Calibri"/>
                <a:cs typeface="Calibri"/>
              </a:rPr>
              <a:t>Q</a:t>
            </a:r>
            <a:r>
              <a:rPr sz="1200" spc="104" baseline="-10416" dirty="0">
                <a:latin typeface="Calibri"/>
                <a:cs typeface="Calibri"/>
              </a:rPr>
              <a:t>1</a:t>
            </a:r>
            <a:r>
              <a:rPr sz="1200" spc="352" baseline="-10416" dirty="0">
                <a:latin typeface="Calibri"/>
                <a:cs typeface="Calibri"/>
              </a:rPr>
              <a:t> </a:t>
            </a:r>
            <a:r>
              <a:rPr sz="1100" spc="-30" dirty="0">
                <a:latin typeface="Georgia"/>
                <a:cs typeface="Georgia"/>
              </a:rPr>
              <a:t>and</a:t>
            </a:r>
            <a:r>
              <a:rPr sz="1100" spc="100" dirty="0">
                <a:latin typeface="Georgia"/>
                <a:cs typeface="Georgia"/>
              </a:rPr>
              <a:t> </a:t>
            </a:r>
            <a:r>
              <a:rPr sz="1100" i="1" spc="65" dirty="0">
                <a:latin typeface="Calibri"/>
                <a:cs typeface="Calibri"/>
              </a:rPr>
              <a:t>Q</a:t>
            </a:r>
            <a:r>
              <a:rPr sz="1200" spc="97" baseline="-10416" dirty="0">
                <a:latin typeface="Calibri"/>
                <a:cs typeface="Calibri"/>
              </a:rPr>
              <a:t>3</a:t>
            </a:r>
            <a:r>
              <a:rPr sz="1100" spc="65" dirty="0">
                <a:latin typeface="Georgia"/>
                <a:cs typeface="Georgia"/>
              </a:rPr>
              <a:t>,</a:t>
            </a:r>
            <a:r>
              <a:rPr sz="1100" spc="100" dirty="0">
                <a:latin typeface="Georgia"/>
                <a:cs typeface="Georgia"/>
              </a:rPr>
              <a:t> </a:t>
            </a:r>
            <a:r>
              <a:rPr sz="1100" spc="-30" dirty="0">
                <a:latin typeface="Georgia"/>
                <a:cs typeface="Georgia"/>
              </a:rPr>
              <a:t>along </a:t>
            </a:r>
            <a:r>
              <a:rPr sz="1100" spc="-250" dirty="0">
                <a:latin typeface="Georgia"/>
                <a:cs typeface="Georgia"/>
              </a:rPr>
              <a:t> </a:t>
            </a:r>
            <a:r>
              <a:rPr sz="1100" spc="-15" dirty="0">
                <a:latin typeface="Georgia"/>
                <a:cs typeface="Georgia"/>
              </a:rPr>
              <a:t>with</a:t>
            </a:r>
            <a:r>
              <a:rPr sz="1100" spc="90" dirty="0">
                <a:latin typeface="Georgia"/>
                <a:cs typeface="Georgia"/>
              </a:rPr>
              <a:t> </a:t>
            </a:r>
            <a:r>
              <a:rPr sz="1100" spc="-20" dirty="0">
                <a:latin typeface="Georgia"/>
                <a:cs typeface="Georgia"/>
              </a:rPr>
              <a:t>the</a:t>
            </a:r>
            <a:r>
              <a:rPr sz="1100" spc="95" dirty="0">
                <a:latin typeface="Georgia"/>
                <a:cs typeface="Georgia"/>
              </a:rPr>
              <a:t> </a:t>
            </a:r>
            <a:r>
              <a:rPr sz="1100" spc="-35" dirty="0">
                <a:latin typeface="Georgia"/>
                <a:cs typeface="Georgia"/>
              </a:rPr>
              <a:t>median.</a:t>
            </a:r>
            <a:endParaRPr sz="1100">
              <a:latin typeface="Georgia"/>
              <a:cs typeface="Georgia"/>
            </a:endParaRPr>
          </a:p>
          <a:p>
            <a:pPr marL="38100" marR="162560">
              <a:lnSpc>
                <a:spcPts val="1150"/>
              </a:lnSpc>
              <a:spcBef>
                <a:spcPts val="725"/>
              </a:spcBef>
            </a:pPr>
            <a:r>
              <a:rPr sz="1100" spc="-25" dirty="0">
                <a:latin typeface="Georgia"/>
                <a:cs typeface="Georgia"/>
              </a:rPr>
              <a:t>Because </a:t>
            </a:r>
            <a:r>
              <a:rPr sz="1100" i="1" spc="65" dirty="0">
                <a:latin typeface="Calibri"/>
                <a:cs typeface="Calibri"/>
              </a:rPr>
              <a:t>Q</a:t>
            </a:r>
            <a:r>
              <a:rPr sz="1200" spc="97" baseline="-10416" dirty="0">
                <a:latin typeface="Calibri"/>
                <a:cs typeface="Calibri"/>
              </a:rPr>
              <a:t>1</a:t>
            </a:r>
            <a:r>
              <a:rPr sz="1100" spc="65" dirty="0">
                <a:latin typeface="Georgia"/>
                <a:cs typeface="Georgia"/>
              </a:rPr>
              <a:t>, </a:t>
            </a:r>
            <a:r>
              <a:rPr sz="1100" spc="-20" dirty="0">
                <a:latin typeface="Georgia"/>
                <a:cs typeface="Georgia"/>
              </a:rPr>
              <a:t>the </a:t>
            </a:r>
            <a:r>
              <a:rPr sz="1100" spc="-35" dirty="0">
                <a:latin typeface="Georgia"/>
                <a:cs typeface="Georgia"/>
              </a:rPr>
              <a:t>median,</a:t>
            </a:r>
            <a:r>
              <a:rPr sz="1100" spc="-30" dirty="0">
                <a:latin typeface="Georgia"/>
                <a:cs typeface="Georgia"/>
              </a:rPr>
              <a:t> and</a:t>
            </a:r>
            <a:r>
              <a:rPr sz="1100" spc="-25" dirty="0">
                <a:latin typeface="Georgia"/>
                <a:cs typeface="Georgia"/>
              </a:rPr>
              <a:t> </a:t>
            </a:r>
            <a:r>
              <a:rPr sz="1100" i="1" spc="70" dirty="0">
                <a:latin typeface="Calibri"/>
                <a:cs typeface="Calibri"/>
              </a:rPr>
              <a:t>Q</a:t>
            </a:r>
            <a:r>
              <a:rPr sz="1200" spc="104" baseline="-10416" dirty="0">
                <a:latin typeface="Calibri"/>
                <a:cs typeface="Calibri"/>
              </a:rPr>
              <a:t>3</a:t>
            </a:r>
            <a:r>
              <a:rPr sz="1200" spc="112" baseline="-10416" dirty="0">
                <a:latin typeface="Calibri"/>
                <a:cs typeface="Calibri"/>
              </a:rPr>
              <a:t> </a:t>
            </a:r>
            <a:r>
              <a:rPr sz="1100" spc="-25" dirty="0">
                <a:latin typeface="Georgia"/>
                <a:cs typeface="Georgia"/>
              </a:rPr>
              <a:t>together </a:t>
            </a:r>
            <a:r>
              <a:rPr sz="1100" spc="-30" dirty="0">
                <a:latin typeface="Georgia"/>
                <a:cs typeface="Georgia"/>
              </a:rPr>
              <a:t>contain</a:t>
            </a:r>
            <a:r>
              <a:rPr sz="1100" spc="-25" dirty="0">
                <a:latin typeface="Georgia"/>
                <a:cs typeface="Georgia"/>
              </a:rPr>
              <a:t> </a:t>
            </a:r>
            <a:r>
              <a:rPr sz="1100" spc="-50" dirty="0">
                <a:latin typeface="Georgia"/>
                <a:cs typeface="Georgia"/>
              </a:rPr>
              <a:t>no</a:t>
            </a:r>
            <a:r>
              <a:rPr sz="1100" spc="-45" dirty="0">
                <a:latin typeface="Georgia"/>
                <a:cs typeface="Georgia"/>
              </a:rPr>
              <a:t> </a:t>
            </a:r>
            <a:r>
              <a:rPr sz="1100" spc="-30" dirty="0">
                <a:latin typeface="Georgia"/>
                <a:cs typeface="Georgia"/>
              </a:rPr>
              <a:t>information</a:t>
            </a:r>
            <a:r>
              <a:rPr sz="1100" spc="-25" dirty="0">
                <a:latin typeface="Georgia"/>
                <a:cs typeface="Georgia"/>
              </a:rPr>
              <a:t> </a:t>
            </a:r>
            <a:r>
              <a:rPr sz="1100" spc="-10" dirty="0">
                <a:latin typeface="Georgia"/>
                <a:cs typeface="Georgia"/>
              </a:rPr>
              <a:t>about </a:t>
            </a:r>
            <a:r>
              <a:rPr sz="1100" spc="-20" dirty="0">
                <a:latin typeface="Georgia"/>
                <a:cs typeface="Georgia"/>
              </a:rPr>
              <a:t>the </a:t>
            </a:r>
            <a:r>
              <a:rPr sz="1100" spc="-15" dirty="0">
                <a:latin typeface="Georgia"/>
                <a:cs typeface="Georgia"/>
              </a:rPr>
              <a:t> </a:t>
            </a:r>
            <a:r>
              <a:rPr sz="1100" spc="-50" dirty="0">
                <a:latin typeface="Georgia"/>
                <a:cs typeface="Georgia"/>
              </a:rPr>
              <a:t>end–points</a:t>
            </a:r>
            <a:r>
              <a:rPr sz="1100" spc="100" dirty="0">
                <a:latin typeface="Georgia"/>
                <a:cs typeface="Georgia"/>
              </a:rPr>
              <a:t> </a:t>
            </a:r>
            <a:r>
              <a:rPr sz="1100" spc="-15" dirty="0">
                <a:latin typeface="Georgia"/>
                <a:cs typeface="Georgia"/>
              </a:rPr>
              <a:t>(e.g.,</a:t>
            </a:r>
            <a:r>
              <a:rPr sz="1100" spc="100" dirty="0">
                <a:latin typeface="Georgia"/>
                <a:cs typeface="Georgia"/>
              </a:rPr>
              <a:t> </a:t>
            </a:r>
            <a:r>
              <a:rPr sz="1100" spc="-10" dirty="0">
                <a:latin typeface="Georgia"/>
                <a:cs typeface="Georgia"/>
              </a:rPr>
              <a:t>tails)</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15" dirty="0">
                <a:latin typeface="Georgia"/>
                <a:cs typeface="Georgia"/>
              </a:rPr>
              <a:t>a</a:t>
            </a:r>
            <a:r>
              <a:rPr sz="1100" spc="105" dirty="0">
                <a:latin typeface="Georgia"/>
                <a:cs typeface="Georgia"/>
              </a:rPr>
              <a:t> </a:t>
            </a:r>
            <a:r>
              <a:rPr sz="1100" spc="-30" dirty="0">
                <a:latin typeface="Georgia"/>
                <a:cs typeface="Georgia"/>
              </a:rPr>
              <a:t>fuller</a:t>
            </a:r>
            <a:r>
              <a:rPr sz="1100" spc="100" dirty="0">
                <a:latin typeface="Georgia"/>
                <a:cs typeface="Georgia"/>
              </a:rPr>
              <a:t> </a:t>
            </a:r>
            <a:r>
              <a:rPr sz="1100" spc="-35" dirty="0">
                <a:latin typeface="Georgia"/>
                <a:cs typeface="Georgia"/>
              </a:rPr>
              <a:t>summary</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shape</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15" dirty="0">
                <a:latin typeface="Georgia"/>
                <a:cs typeface="Georgia"/>
              </a:rPr>
              <a:t>a</a:t>
            </a:r>
            <a:r>
              <a:rPr sz="1100" spc="105" dirty="0">
                <a:latin typeface="Georgia"/>
                <a:cs typeface="Georgia"/>
              </a:rPr>
              <a:t> </a:t>
            </a:r>
            <a:r>
              <a:rPr sz="1100" spc="-20" dirty="0">
                <a:latin typeface="Georgia"/>
                <a:cs typeface="Georgia"/>
              </a:rPr>
              <a:t>distribution </a:t>
            </a:r>
            <a:r>
              <a:rPr sz="1100" spc="-254" dirty="0">
                <a:latin typeface="Georgia"/>
                <a:cs typeface="Georgia"/>
              </a:rPr>
              <a:t> </a:t>
            </a:r>
            <a:r>
              <a:rPr sz="1100" spc="-30" dirty="0">
                <a:latin typeface="Georgia"/>
                <a:cs typeface="Georgia"/>
              </a:rPr>
              <a:t>can</a:t>
            </a:r>
            <a:r>
              <a:rPr sz="1100" spc="95" dirty="0">
                <a:latin typeface="Georgia"/>
                <a:cs typeface="Georgia"/>
              </a:rPr>
              <a:t> </a:t>
            </a:r>
            <a:r>
              <a:rPr sz="1100" spc="-20" dirty="0">
                <a:latin typeface="Georgia"/>
                <a:cs typeface="Georgia"/>
              </a:rPr>
              <a:t>be</a:t>
            </a:r>
            <a:r>
              <a:rPr sz="1100" spc="100" dirty="0">
                <a:latin typeface="Georgia"/>
                <a:cs typeface="Georgia"/>
              </a:rPr>
              <a:t> </a:t>
            </a:r>
            <a:r>
              <a:rPr sz="1100" spc="-30" dirty="0">
                <a:latin typeface="Georgia"/>
                <a:cs typeface="Georgia"/>
              </a:rPr>
              <a:t>obtained</a:t>
            </a:r>
            <a:r>
              <a:rPr sz="1100" spc="95" dirty="0">
                <a:latin typeface="Georgia"/>
                <a:cs typeface="Georgia"/>
              </a:rPr>
              <a:t> </a:t>
            </a:r>
            <a:r>
              <a:rPr sz="1100" spc="-10" dirty="0">
                <a:latin typeface="Georgia"/>
                <a:cs typeface="Georgia"/>
              </a:rPr>
              <a:t>by</a:t>
            </a:r>
            <a:r>
              <a:rPr sz="1100" spc="95" dirty="0">
                <a:latin typeface="Georgia"/>
                <a:cs typeface="Georgia"/>
              </a:rPr>
              <a:t> </a:t>
            </a:r>
            <a:r>
              <a:rPr sz="1100" spc="-35" dirty="0">
                <a:latin typeface="Georgia"/>
                <a:cs typeface="Georgia"/>
              </a:rPr>
              <a:t>providing</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lowest</a:t>
            </a:r>
            <a:r>
              <a:rPr sz="1100" spc="100" dirty="0">
                <a:latin typeface="Georgia"/>
                <a:cs typeface="Georgia"/>
              </a:rPr>
              <a:t> </a:t>
            </a:r>
            <a:r>
              <a:rPr sz="1100" spc="-30" dirty="0">
                <a:latin typeface="Georgia"/>
                <a:cs typeface="Georgia"/>
              </a:rPr>
              <a:t>and</a:t>
            </a:r>
            <a:r>
              <a:rPr sz="1100" spc="95" dirty="0">
                <a:latin typeface="Georgia"/>
                <a:cs typeface="Georgia"/>
              </a:rPr>
              <a:t> </a:t>
            </a:r>
            <a:r>
              <a:rPr sz="1100" spc="-25" dirty="0">
                <a:latin typeface="Georgia"/>
                <a:cs typeface="Georgia"/>
              </a:rPr>
              <a:t>highest</a:t>
            </a:r>
            <a:r>
              <a:rPr sz="1100" spc="100" dirty="0">
                <a:latin typeface="Georgia"/>
                <a:cs typeface="Georgia"/>
              </a:rPr>
              <a:t> </a:t>
            </a:r>
            <a:r>
              <a:rPr sz="1100" spc="-5" dirty="0">
                <a:latin typeface="Georgia"/>
                <a:cs typeface="Georgia"/>
              </a:rPr>
              <a:t>data</a:t>
            </a:r>
            <a:r>
              <a:rPr sz="1100" spc="95" dirty="0">
                <a:latin typeface="Georgia"/>
                <a:cs typeface="Georgia"/>
              </a:rPr>
              <a:t> </a:t>
            </a:r>
            <a:r>
              <a:rPr sz="1100" spc="-35" dirty="0">
                <a:latin typeface="Georgia"/>
                <a:cs typeface="Georgia"/>
              </a:rPr>
              <a:t>values</a:t>
            </a:r>
            <a:r>
              <a:rPr sz="1100" spc="100" dirty="0">
                <a:latin typeface="Georgia"/>
                <a:cs typeface="Georgia"/>
              </a:rPr>
              <a:t> </a:t>
            </a:r>
            <a:r>
              <a:rPr sz="1100" spc="-30" dirty="0">
                <a:latin typeface="Georgia"/>
                <a:cs typeface="Georgia"/>
              </a:rPr>
              <a:t>as</a:t>
            </a:r>
            <a:r>
              <a:rPr sz="1100" spc="95" dirty="0">
                <a:latin typeface="Georgia"/>
                <a:cs typeface="Georgia"/>
              </a:rPr>
              <a:t> </a:t>
            </a:r>
            <a:r>
              <a:rPr sz="1100" spc="-30" dirty="0">
                <a:latin typeface="Georgia"/>
                <a:cs typeface="Georgia"/>
              </a:rPr>
              <a:t>well.</a:t>
            </a:r>
            <a:endParaRPr sz="1100">
              <a:latin typeface="Georgia"/>
              <a:cs typeface="Georgia"/>
            </a:endParaRPr>
          </a:p>
          <a:p>
            <a:pPr marL="38100" marR="111125">
              <a:lnSpc>
                <a:spcPts val="1150"/>
              </a:lnSpc>
              <a:spcBef>
                <a:spcPts val="730"/>
              </a:spcBef>
            </a:pPr>
            <a:r>
              <a:rPr sz="1100" spc="-5" dirty="0">
                <a:latin typeface="Georgia"/>
                <a:cs typeface="Georgia"/>
              </a:rPr>
              <a:t>This </a:t>
            </a:r>
            <a:r>
              <a:rPr sz="1100" spc="-35" dirty="0">
                <a:latin typeface="Georgia"/>
                <a:cs typeface="Georgia"/>
              </a:rPr>
              <a:t>is</a:t>
            </a:r>
            <a:r>
              <a:rPr sz="1100" spc="-30" dirty="0">
                <a:latin typeface="Georgia"/>
                <a:cs typeface="Georgia"/>
              </a:rPr>
              <a:t> </a:t>
            </a:r>
            <a:r>
              <a:rPr sz="1100" spc="-50" dirty="0">
                <a:latin typeface="Georgia"/>
                <a:cs typeface="Georgia"/>
              </a:rPr>
              <a:t>known</a:t>
            </a:r>
            <a:r>
              <a:rPr sz="1100" spc="-45" dirty="0">
                <a:latin typeface="Georgia"/>
                <a:cs typeface="Georgia"/>
              </a:rPr>
              <a:t> </a:t>
            </a:r>
            <a:r>
              <a:rPr sz="1100" spc="-30" dirty="0">
                <a:latin typeface="Georgia"/>
                <a:cs typeface="Georgia"/>
              </a:rPr>
              <a:t>as</a:t>
            </a:r>
            <a:r>
              <a:rPr sz="1100" spc="-25" dirty="0">
                <a:latin typeface="Georgia"/>
                <a:cs typeface="Georgia"/>
              </a:rPr>
              <a:t> </a:t>
            </a:r>
            <a:r>
              <a:rPr sz="1100" spc="-20" dirty="0">
                <a:latin typeface="Georgia"/>
                <a:cs typeface="Georgia"/>
              </a:rPr>
              <a:t>the </a:t>
            </a:r>
            <a:r>
              <a:rPr sz="1100" i="1" dirty="0">
                <a:latin typeface="Palatino Linotype"/>
                <a:cs typeface="Palatino Linotype"/>
              </a:rPr>
              <a:t>five–number </a:t>
            </a:r>
            <a:r>
              <a:rPr sz="1100" i="1" spc="10" dirty="0">
                <a:latin typeface="Palatino Linotype"/>
                <a:cs typeface="Palatino Linotype"/>
              </a:rPr>
              <a:t>summary</a:t>
            </a:r>
            <a:r>
              <a:rPr sz="1100" spc="10" dirty="0">
                <a:latin typeface="Georgia"/>
                <a:cs typeface="Georgia"/>
              </a:rPr>
              <a:t>.</a:t>
            </a:r>
            <a:r>
              <a:rPr sz="1100" spc="15" dirty="0">
                <a:latin typeface="Georgia"/>
                <a:cs typeface="Georgia"/>
              </a:rPr>
              <a:t> </a:t>
            </a:r>
            <a:r>
              <a:rPr sz="1100" spc="5" dirty="0">
                <a:latin typeface="Georgia"/>
                <a:cs typeface="Georgia"/>
              </a:rPr>
              <a:t>The </a:t>
            </a:r>
            <a:r>
              <a:rPr sz="1100" b="1" spc="-70" dirty="0">
                <a:latin typeface="Georgia"/>
                <a:cs typeface="Georgia"/>
              </a:rPr>
              <a:t>five–number</a:t>
            </a:r>
            <a:r>
              <a:rPr sz="1100" b="1" spc="-65" dirty="0">
                <a:latin typeface="Georgia"/>
                <a:cs typeface="Georgia"/>
              </a:rPr>
              <a:t> </a:t>
            </a:r>
            <a:r>
              <a:rPr sz="1100" b="1" spc="-55" dirty="0">
                <a:latin typeface="Georgia"/>
                <a:cs typeface="Georgia"/>
              </a:rPr>
              <a:t>summary</a:t>
            </a:r>
            <a:r>
              <a:rPr sz="1100" b="1" spc="-50" dirty="0">
                <a:latin typeface="Georgia"/>
                <a:cs typeface="Georgia"/>
              </a:rPr>
              <a:t> </a:t>
            </a:r>
            <a:r>
              <a:rPr sz="1100" spc="-40" dirty="0">
                <a:latin typeface="Georgia"/>
                <a:cs typeface="Georgia"/>
              </a:rPr>
              <a:t>of</a:t>
            </a:r>
            <a:r>
              <a:rPr sz="1100" spc="-35" dirty="0">
                <a:latin typeface="Georgia"/>
                <a:cs typeface="Georgia"/>
              </a:rPr>
              <a:t> </a:t>
            </a:r>
            <a:r>
              <a:rPr sz="1100" spc="-15" dirty="0">
                <a:latin typeface="Georgia"/>
                <a:cs typeface="Georgia"/>
              </a:rPr>
              <a:t>a </a:t>
            </a:r>
            <a:r>
              <a:rPr sz="1100" spc="-10" dirty="0">
                <a:latin typeface="Georgia"/>
                <a:cs typeface="Georgia"/>
              </a:rPr>
              <a:t> </a:t>
            </a:r>
            <a:r>
              <a:rPr sz="1100" spc="-20" dirty="0">
                <a:latin typeface="Georgia"/>
                <a:cs typeface="Georgia"/>
              </a:rPr>
              <a:t>distribution </a:t>
            </a:r>
            <a:r>
              <a:rPr sz="1100" spc="-30" dirty="0">
                <a:latin typeface="Georgia"/>
                <a:cs typeface="Georgia"/>
              </a:rPr>
              <a:t>consists</a:t>
            </a:r>
            <a:r>
              <a:rPr sz="1100" spc="-25" dirty="0">
                <a:latin typeface="Georgia"/>
                <a:cs typeface="Georgia"/>
              </a:rPr>
              <a:t> </a:t>
            </a:r>
            <a:r>
              <a:rPr sz="1100" spc="-40" dirty="0">
                <a:latin typeface="Georgia"/>
                <a:cs typeface="Georgia"/>
              </a:rPr>
              <a:t>of</a:t>
            </a:r>
            <a:r>
              <a:rPr sz="1100" spc="-35" dirty="0">
                <a:latin typeface="Georgia"/>
                <a:cs typeface="Georgia"/>
              </a:rPr>
              <a:t> </a:t>
            </a:r>
            <a:r>
              <a:rPr sz="1100" spc="-20" dirty="0">
                <a:latin typeface="Georgia"/>
                <a:cs typeface="Georgia"/>
              </a:rPr>
              <a:t>the </a:t>
            </a:r>
            <a:r>
              <a:rPr sz="1100" spc="-40" dirty="0">
                <a:latin typeface="Georgia"/>
                <a:cs typeface="Georgia"/>
              </a:rPr>
              <a:t>median</a:t>
            </a:r>
            <a:r>
              <a:rPr sz="1100" spc="-35" dirty="0">
                <a:latin typeface="Georgia"/>
                <a:cs typeface="Georgia"/>
              </a:rPr>
              <a:t> </a:t>
            </a:r>
            <a:r>
              <a:rPr sz="1100" spc="40" dirty="0">
                <a:latin typeface="Georgia"/>
                <a:cs typeface="Georgia"/>
              </a:rPr>
              <a:t>(</a:t>
            </a:r>
            <a:r>
              <a:rPr sz="1100" i="1" spc="40" dirty="0">
                <a:latin typeface="Calibri"/>
                <a:cs typeface="Calibri"/>
              </a:rPr>
              <a:t>Q</a:t>
            </a:r>
            <a:r>
              <a:rPr sz="1200" spc="60" baseline="-10416" dirty="0">
                <a:latin typeface="Calibri"/>
                <a:cs typeface="Calibri"/>
              </a:rPr>
              <a:t>2</a:t>
            </a:r>
            <a:r>
              <a:rPr sz="1100" spc="40" dirty="0">
                <a:latin typeface="Georgia"/>
                <a:cs typeface="Georgia"/>
              </a:rPr>
              <a:t>), </a:t>
            </a:r>
            <a:r>
              <a:rPr sz="1100" spc="-20" dirty="0">
                <a:latin typeface="Georgia"/>
                <a:cs typeface="Georgia"/>
              </a:rPr>
              <a:t>the </a:t>
            </a:r>
            <a:r>
              <a:rPr sz="1100" spc="-30" dirty="0">
                <a:latin typeface="Georgia"/>
                <a:cs typeface="Georgia"/>
              </a:rPr>
              <a:t>quartiles</a:t>
            </a:r>
            <a:r>
              <a:rPr sz="1100" spc="-25" dirty="0">
                <a:latin typeface="Georgia"/>
                <a:cs typeface="Georgia"/>
              </a:rPr>
              <a:t> </a:t>
            </a:r>
            <a:r>
              <a:rPr sz="1100" i="1" spc="70" dirty="0">
                <a:latin typeface="Calibri"/>
                <a:cs typeface="Calibri"/>
              </a:rPr>
              <a:t>Q</a:t>
            </a:r>
            <a:r>
              <a:rPr sz="1200" spc="104" baseline="-10416" dirty="0">
                <a:latin typeface="Calibri"/>
                <a:cs typeface="Calibri"/>
              </a:rPr>
              <a:t>1</a:t>
            </a:r>
            <a:r>
              <a:rPr sz="1200" spc="112" baseline="-10416" dirty="0">
                <a:latin typeface="Calibri"/>
                <a:cs typeface="Calibri"/>
              </a:rPr>
              <a:t> </a:t>
            </a:r>
            <a:r>
              <a:rPr sz="1100" spc="-30" dirty="0">
                <a:latin typeface="Georgia"/>
                <a:cs typeface="Georgia"/>
              </a:rPr>
              <a:t>and</a:t>
            </a:r>
            <a:r>
              <a:rPr sz="1100" spc="-25" dirty="0">
                <a:latin typeface="Georgia"/>
                <a:cs typeface="Georgia"/>
              </a:rPr>
              <a:t> </a:t>
            </a:r>
            <a:r>
              <a:rPr sz="1100" i="1" spc="65" dirty="0">
                <a:latin typeface="Calibri"/>
                <a:cs typeface="Calibri"/>
              </a:rPr>
              <a:t>Q</a:t>
            </a:r>
            <a:r>
              <a:rPr sz="1200" spc="97" baseline="-10416" dirty="0">
                <a:latin typeface="Calibri"/>
                <a:cs typeface="Calibri"/>
              </a:rPr>
              <a:t>3</a:t>
            </a:r>
            <a:r>
              <a:rPr sz="1100" spc="65" dirty="0">
                <a:latin typeface="Georgia"/>
                <a:cs typeface="Georgia"/>
              </a:rPr>
              <a:t>, </a:t>
            </a:r>
            <a:r>
              <a:rPr sz="1100" spc="-35" dirty="0">
                <a:latin typeface="Georgia"/>
                <a:cs typeface="Georgia"/>
              </a:rPr>
              <a:t>and</a:t>
            </a:r>
            <a:r>
              <a:rPr sz="1100" spc="195" dirty="0">
                <a:latin typeface="Georgia"/>
                <a:cs typeface="Georgia"/>
              </a:rPr>
              <a:t> </a:t>
            </a:r>
            <a:r>
              <a:rPr sz="1100" spc="-20" dirty="0">
                <a:latin typeface="Georgia"/>
                <a:cs typeface="Georgia"/>
              </a:rPr>
              <a:t>the </a:t>
            </a:r>
            <a:r>
              <a:rPr sz="1100" spc="-30" dirty="0">
                <a:latin typeface="Georgia"/>
                <a:cs typeface="Georgia"/>
              </a:rPr>
              <a:t>smallest </a:t>
            </a:r>
            <a:r>
              <a:rPr sz="1100" spc="-254" dirty="0">
                <a:latin typeface="Georgia"/>
                <a:cs typeface="Georgia"/>
              </a:rPr>
              <a:t> </a:t>
            </a:r>
            <a:r>
              <a:rPr sz="1100" spc="-30" dirty="0">
                <a:latin typeface="Georgia"/>
                <a:cs typeface="Georgia"/>
              </a:rPr>
              <a:t>and</a:t>
            </a:r>
            <a:r>
              <a:rPr sz="1100" spc="95" dirty="0">
                <a:latin typeface="Georgia"/>
                <a:cs typeface="Georgia"/>
              </a:rPr>
              <a:t> </a:t>
            </a:r>
            <a:r>
              <a:rPr sz="1100" spc="-20" dirty="0">
                <a:latin typeface="Georgia"/>
                <a:cs typeface="Georgia"/>
              </a:rPr>
              <a:t>largest</a:t>
            </a:r>
            <a:r>
              <a:rPr sz="1100" spc="95" dirty="0">
                <a:latin typeface="Georgia"/>
                <a:cs typeface="Georgia"/>
              </a:rPr>
              <a:t> </a:t>
            </a:r>
            <a:r>
              <a:rPr sz="1100" spc="-25" dirty="0">
                <a:latin typeface="Georgia"/>
                <a:cs typeface="Georgia"/>
              </a:rPr>
              <a:t>individual</a:t>
            </a:r>
            <a:r>
              <a:rPr sz="1100" spc="95" dirty="0">
                <a:latin typeface="Georgia"/>
                <a:cs typeface="Georgia"/>
              </a:rPr>
              <a:t> </a:t>
            </a:r>
            <a:r>
              <a:rPr sz="1100" spc="-30" dirty="0">
                <a:latin typeface="Georgia"/>
                <a:cs typeface="Georgia"/>
              </a:rPr>
              <a:t>observations,</a:t>
            </a:r>
            <a:r>
              <a:rPr sz="1100" spc="95" dirty="0">
                <a:latin typeface="Georgia"/>
                <a:cs typeface="Georgia"/>
              </a:rPr>
              <a:t> </a:t>
            </a:r>
            <a:r>
              <a:rPr sz="1100" spc="-15" dirty="0">
                <a:latin typeface="Georgia"/>
                <a:cs typeface="Georgia"/>
              </a:rPr>
              <a:t>written</a:t>
            </a:r>
            <a:r>
              <a:rPr sz="1100" spc="95" dirty="0">
                <a:latin typeface="Georgia"/>
                <a:cs typeface="Georgia"/>
              </a:rPr>
              <a:t> </a:t>
            </a:r>
            <a:r>
              <a:rPr sz="1100" spc="-35" dirty="0">
                <a:latin typeface="Georgia"/>
                <a:cs typeface="Georgia"/>
              </a:rPr>
              <a:t>in</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order</a:t>
            </a:r>
            <a:r>
              <a:rPr sz="1100" spc="95" dirty="0">
                <a:latin typeface="Georgia"/>
                <a:cs typeface="Georgia"/>
              </a:rPr>
              <a:t> </a:t>
            </a:r>
            <a:r>
              <a:rPr sz="1100" spc="-40" dirty="0">
                <a:latin typeface="Georgia"/>
                <a:cs typeface="Georgia"/>
              </a:rPr>
              <a:t>of</a:t>
            </a:r>
            <a:endParaRPr sz="1100">
              <a:latin typeface="Georgia"/>
              <a:cs typeface="Georgia"/>
            </a:endParaRPr>
          </a:p>
          <a:p>
            <a:pPr algn="ctr">
              <a:lnSpc>
                <a:spcPct val="100000"/>
              </a:lnSpc>
              <a:spcBef>
                <a:spcPts val="355"/>
              </a:spcBef>
            </a:pPr>
            <a:r>
              <a:rPr sz="1100" spc="180" dirty="0">
                <a:latin typeface="Lucida Sans Unicode"/>
                <a:cs typeface="Lucida Sans Unicode"/>
              </a:rPr>
              <a:t>{</a:t>
            </a:r>
            <a:r>
              <a:rPr sz="1100" i="1" spc="229" dirty="0">
                <a:latin typeface="Calibri"/>
                <a:cs typeface="Calibri"/>
              </a:rPr>
              <a:t>M</a:t>
            </a:r>
            <a:r>
              <a:rPr sz="1100" i="1" spc="85" dirty="0">
                <a:latin typeface="Calibri"/>
                <a:cs typeface="Calibri"/>
              </a:rPr>
              <a:t>inimum,</a:t>
            </a:r>
            <a:r>
              <a:rPr sz="1100" i="1" spc="-70" dirty="0">
                <a:latin typeface="Calibri"/>
                <a:cs typeface="Calibri"/>
              </a:rPr>
              <a:t> </a:t>
            </a:r>
            <a:r>
              <a:rPr sz="1100" i="1" spc="125" dirty="0">
                <a:latin typeface="Calibri"/>
                <a:cs typeface="Calibri"/>
              </a:rPr>
              <a:t>Q</a:t>
            </a:r>
            <a:r>
              <a:rPr sz="1200" spc="97" baseline="-10416" dirty="0">
                <a:latin typeface="Calibri"/>
                <a:cs typeface="Calibri"/>
              </a:rPr>
              <a:t>1</a:t>
            </a:r>
            <a:r>
              <a:rPr sz="1100" i="1" spc="25" dirty="0">
                <a:latin typeface="Calibri"/>
                <a:cs typeface="Calibri"/>
              </a:rPr>
              <a:t>,</a:t>
            </a:r>
            <a:r>
              <a:rPr sz="1100" i="1" spc="-70" dirty="0">
                <a:latin typeface="Calibri"/>
                <a:cs typeface="Calibri"/>
              </a:rPr>
              <a:t> </a:t>
            </a:r>
            <a:r>
              <a:rPr sz="1100" i="1" spc="229" dirty="0">
                <a:latin typeface="Calibri"/>
                <a:cs typeface="Calibri"/>
              </a:rPr>
              <a:t>M</a:t>
            </a:r>
            <a:r>
              <a:rPr sz="1100" i="1" spc="35" dirty="0">
                <a:latin typeface="Calibri"/>
                <a:cs typeface="Calibri"/>
              </a:rPr>
              <a:t>edian,</a:t>
            </a:r>
            <a:r>
              <a:rPr sz="1100" i="1" spc="-70" dirty="0">
                <a:latin typeface="Calibri"/>
                <a:cs typeface="Calibri"/>
              </a:rPr>
              <a:t> </a:t>
            </a:r>
            <a:r>
              <a:rPr sz="1100" i="1" spc="130" dirty="0">
                <a:latin typeface="Calibri"/>
                <a:cs typeface="Calibri"/>
              </a:rPr>
              <a:t>Q</a:t>
            </a:r>
            <a:r>
              <a:rPr sz="1200" spc="97" baseline="-10416" dirty="0">
                <a:latin typeface="Calibri"/>
                <a:cs typeface="Calibri"/>
              </a:rPr>
              <a:t>3</a:t>
            </a:r>
            <a:r>
              <a:rPr sz="1100" i="1" spc="25" dirty="0">
                <a:latin typeface="Calibri"/>
                <a:cs typeface="Calibri"/>
              </a:rPr>
              <a:t>,</a:t>
            </a:r>
            <a:r>
              <a:rPr sz="1100" i="1" spc="-70" dirty="0">
                <a:latin typeface="Calibri"/>
                <a:cs typeface="Calibri"/>
              </a:rPr>
              <a:t> </a:t>
            </a:r>
            <a:r>
              <a:rPr sz="1100" i="1" spc="229" dirty="0">
                <a:latin typeface="Calibri"/>
                <a:cs typeface="Calibri"/>
              </a:rPr>
              <a:t>M</a:t>
            </a:r>
            <a:r>
              <a:rPr sz="1100" i="1" spc="75" dirty="0">
                <a:latin typeface="Calibri"/>
                <a:cs typeface="Calibri"/>
              </a:rPr>
              <a:t>aximu</a:t>
            </a:r>
            <a:r>
              <a:rPr sz="1100" i="1" spc="114" dirty="0">
                <a:latin typeface="Calibri"/>
                <a:cs typeface="Calibri"/>
              </a:rPr>
              <a:t>m</a:t>
            </a:r>
            <a:r>
              <a:rPr sz="1100" spc="185" dirty="0">
                <a:latin typeface="Lucida Sans Unicode"/>
                <a:cs typeface="Lucida Sans Unicode"/>
              </a:rPr>
              <a:t>}</a:t>
            </a:r>
            <a:endParaRPr sz="1100">
              <a:latin typeface="Lucida Sans Unicode"/>
              <a:cs typeface="Lucida Sans Unicode"/>
            </a:endParaRPr>
          </a:p>
        </p:txBody>
      </p:sp>
      <p:sp>
        <p:nvSpPr>
          <p:cNvPr id="5" name="object 5"/>
          <p:cNvSpPr/>
          <p:nvPr/>
        </p:nvSpPr>
        <p:spPr>
          <a:xfrm>
            <a:off x="337972" y="94320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327696"/>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71217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24292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4" name="object 14"/>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66</a:t>
            </a:fld>
            <a:r>
              <a:rPr spc="-25" dirty="0"/>
              <a:t> </a:t>
            </a:r>
            <a:r>
              <a:rPr spc="80" dirty="0"/>
              <a:t>/</a:t>
            </a:r>
            <a:r>
              <a:rPr spc="-25" dirty="0"/>
              <a:t> </a:t>
            </a:r>
            <a:r>
              <a:rPr spc="40" dirty="0"/>
              <a:t>106</a:t>
            </a:r>
          </a:p>
        </p:txBody>
      </p:sp>
    </p:spTree>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965450" cy="244475"/>
          </a:xfrm>
          <a:prstGeom prst="rect">
            <a:avLst/>
          </a:prstGeom>
        </p:spPr>
        <p:txBody>
          <a:bodyPr vert="horz" wrap="square" lIns="0" tIns="17145" rIns="0" bIns="0" rtlCol="0">
            <a:spAutoFit/>
          </a:bodyPr>
          <a:lstStyle/>
          <a:p>
            <a:pPr marL="12700">
              <a:lnSpc>
                <a:spcPct val="100000"/>
              </a:lnSpc>
              <a:spcBef>
                <a:spcPts val="135"/>
              </a:spcBef>
            </a:pPr>
            <a:r>
              <a:rPr spc="20" dirty="0"/>
              <a:t>Boxplots</a:t>
            </a:r>
            <a:r>
              <a:rPr spc="95" dirty="0"/>
              <a:t> </a:t>
            </a:r>
            <a:r>
              <a:rPr spc="40" dirty="0"/>
              <a:t>(a.k.a</a:t>
            </a:r>
            <a:r>
              <a:rPr spc="95" dirty="0"/>
              <a:t> </a:t>
            </a:r>
            <a:r>
              <a:rPr spc="15" dirty="0"/>
              <a:t>box-and-whisker</a:t>
            </a:r>
            <a:r>
              <a:rPr spc="95" dirty="0"/>
              <a:t> </a:t>
            </a:r>
            <a:r>
              <a:rPr spc="35" dirty="0"/>
              <a:t>plots)</a:t>
            </a:r>
          </a:p>
        </p:txBody>
      </p:sp>
      <p:sp>
        <p:nvSpPr>
          <p:cNvPr id="3" name="object 3"/>
          <p:cNvSpPr/>
          <p:nvPr/>
        </p:nvSpPr>
        <p:spPr>
          <a:xfrm>
            <a:off x="337972" y="834770"/>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20126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42148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02565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39214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75863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txBox="1"/>
          <p:nvPr/>
        </p:nvSpPr>
        <p:spPr>
          <a:xfrm>
            <a:off x="151688" y="367955"/>
            <a:ext cx="5407660" cy="2637155"/>
          </a:xfrm>
          <a:prstGeom prst="rect">
            <a:avLst/>
          </a:prstGeom>
        </p:spPr>
        <p:txBody>
          <a:bodyPr vert="horz" wrap="square" lIns="0" tIns="34290" rIns="0" bIns="0" rtlCol="0">
            <a:spAutoFit/>
          </a:bodyPr>
          <a:lstStyle/>
          <a:p>
            <a:pPr marL="38100" marR="194945">
              <a:lnSpc>
                <a:spcPts val="1150"/>
              </a:lnSpc>
              <a:spcBef>
                <a:spcPts val="270"/>
              </a:spcBef>
            </a:pPr>
            <a:r>
              <a:rPr sz="1100" b="1" spc="-30" dirty="0">
                <a:latin typeface="Georgia"/>
                <a:cs typeface="Georgia"/>
              </a:rPr>
              <a:t>Boxplots </a:t>
            </a:r>
            <a:r>
              <a:rPr sz="1100" spc="-30" dirty="0">
                <a:latin typeface="Georgia"/>
                <a:cs typeface="Georgia"/>
              </a:rPr>
              <a:t>are</a:t>
            </a:r>
            <a:r>
              <a:rPr sz="1100" spc="-25" dirty="0">
                <a:latin typeface="Georgia"/>
                <a:cs typeface="Georgia"/>
              </a:rPr>
              <a:t> </a:t>
            </a:r>
            <a:r>
              <a:rPr sz="1100" spc="-15" dirty="0">
                <a:latin typeface="Georgia"/>
                <a:cs typeface="Georgia"/>
              </a:rPr>
              <a:t>a </a:t>
            </a:r>
            <a:r>
              <a:rPr sz="1100" spc="-25" dirty="0">
                <a:latin typeface="Georgia"/>
                <a:cs typeface="Georgia"/>
              </a:rPr>
              <a:t>popular</a:t>
            </a:r>
            <a:r>
              <a:rPr sz="1100" spc="-20" dirty="0">
                <a:latin typeface="Georgia"/>
                <a:cs typeface="Georgia"/>
              </a:rPr>
              <a:t> </a:t>
            </a:r>
            <a:r>
              <a:rPr sz="1100" spc="-25" dirty="0">
                <a:latin typeface="Georgia"/>
                <a:cs typeface="Georgia"/>
              </a:rPr>
              <a:t>way</a:t>
            </a:r>
            <a:r>
              <a:rPr sz="1100" spc="-20" dirty="0">
                <a:latin typeface="Georgia"/>
                <a:cs typeface="Georgia"/>
              </a:rPr>
              <a:t> </a:t>
            </a:r>
            <a:r>
              <a:rPr sz="1100" spc="-40" dirty="0">
                <a:latin typeface="Georgia"/>
                <a:cs typeface="Georgia"/>
              </a:rPr>
              <a:t>of</a:t>
            </a:r>
            <a:r>
              <a:rPr sz="1100" spc="-35" dirty="0">
                <a:latin typeface="Georgia"/>
                <a:cs typeface="Georgia"/>
              </a:rPr>
              <a:t> </a:t>
            </a:r>
            <a:r>
              <a:rPr sz="1100" spc="-25" dirty="0">
                <a:latin typeface="Georgia"/>
                <a:cs typeface="Georgia"/>
              </a:rPr>
              <a:t>visualizing</a:t>
            </a:r>
            <a:r>
              <a:rPr sz="1100" spc="-20" dirty="0">
                <a:latin typeface="Georgia"/>
                <a:cs typeface="Georgia"/>
              </a:rPr>
              <a:t> </a:t>
            </a:r>
            <a:r>
              <a:rPr sz="1100" spc="-15" dirty="0">
                <a:latin typeface="Georgia"/>
                <a:cs typeface="Georgia"/>
              </a:rPr>
              <a:t>a </a:t>
            </a:r>
            <a:r>
              <a:rPr sz="1100" spc="-20" dirty="0">
                <a:latin typeface="Georgia"/>
                <a:cs typeface="Georgia"/>
              </a:rPr>
              <a:t>distribution.</a:t>
            </a:r>
            <a:r>
              <a:rPr sz="1100" spc="-15" dirty="0">
                <a:latin typeface="Georgia"/>
                <a:cs typeface="Georgia"/>
              </a:rPr>
              <a:t> </a:t>
            </a:r>
            <a:r>
              <a:rPr sz="1100" spc="70" dirty="0">
                <a:latin typeface="Georgia"/>
                <a:cs typeface="Georgia"/>
              </a:rPr>
              <a:t>A </a:t>
            </a:r>
            <a:r>
              <a:rPr sz="1100" spc="-20" dirty="0">
                <a:latin typeface="Georgia"/>
                <a:cs typeface="Georgia"/>
              </a:rPr>
              <a:t>boxplot </a:t>
            </a:r>
            <a:r>
              <a:rPr sz="1100" spc="-30" dirty="0">
                <a:latin typeface="Georgia"/>
                <a:cs typeface="Georgia"/>
              </a:rPr>
              <a:t>incorporates</a:t>
            </a:r>
            <a:r>
              <a:rPr sz="1100" spc="-25" dirty="0">
                <a:latin typeface="Georgia"/>
                <a:cs typeface="Georgia"/>
              </a:rPr>
              <a:t> the </a:t>
            </a:r>
            <a:r>
              <a:rPr sz="1100" spc="-254" dirty="0">
                <a:latin typeface="Georgia"/>
                <a:cs typeface="Georgia"/>
              </a:rPr>
              <a:t> </a:t>
            </a:r>
            <a:r>
              <a:rPr sz="1100" spc="-55" dirty="0">
                <a:latin typeface="Georgia"/>
                <a:cs typeface="Georgia"/>
              </a:rPr>
              <a:t>five–number</a:t>
            </a:r>
            <a:r>
              <a:rPr sz="1100" spc="90" dirty="0">
                <a:latin typeface="Georgia"/>
                <a:cs typeface="Georgia"/>
              </a:rPr>
              <a:t> </a:t>
            </a:r>
            <a:r>
              <a:rPr sz="1100" spc="-35" dirty="0">
                <a:latin typeface="Georgia"/>
                <a:cs typeface="Georgia"/>
              </a:rPr>
              <a:t>summary</a:t>
            </a:r>
            <a:r>
              <a:rPr sz="1100" spc="95" dirty="0">
                <a:latin typeface="Georgia"/>
                <a:cs typeface="Georgia"/>
              </a:rPr>
              <a:t> </a:t>
            </a:r>
            <a:r>
              <a:rPr sz="1100" spc="-30" dirty="0">
                <a:latin typeface="Georgia"/>
                <a:cs typeface="Georgia"/>
              </a:rPr>
              <a:t>as</a:t>
            </a:r>
            <a:r>
              <a:rPr sz="1100" spc="95" dirty="0">
                <a:latin typeface="Georgia"/>
                <a:cs typeface="Georgia"/>
              </a:rPr>
              <a:t> </a:t>
            </a:r>
            <a:r>
              <a:rPr sz="1100" spc="-40" dirty="0">
                <a:latin typeface="Georgia"/>
                <a:cs typeface="Georgia"/>
              </a:rPr>
              <a:t>follows:</a:t>
            </a:r>
            <a:endParaRPr sz="1100">
              <a:latin typeface="Georgia"/>
              <a:cs typeface="Georgia"/>
            </a:endParaRPr>
          </a:p>
          <a:p>
            <a:pPr marL="314960" marR="311150">
              <a:lnSpc>
                <a:spcPts val="1150"/>
              </a:lnSpc>
              <a:spcBef>
                <a:spcPts val="655"/>
              </a:spcBef>
            </a:pPr>
            <a:r>
              <a:rPr sz="1100" spc="-10" dirty="0">
                <a:latin typeface="Georgia"/>
                <a:cs typeface="Georgia"/>
              </a:rPr>
              <a:t>Typically,</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45" dirty="0">
                <a:latin typeface="Georgia"/>
                <a:cs typeface="Georgia"/>
              </a:rPr>
              <a:t>ends</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20" dirty="0">
                <a:latin typeface="Georgia"/>
                <a:cs typeface="Georgia"/>
              </a:rPr>
              <a:t>box</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15" dirty="0">
                <a:latin typeface="Georgia"/>
                <a:cs typeface="Georgia"/>
              </a:rPr>
              <a:t>at</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quartiles</a:t>
            </a:r>
            <a:r>
              <a:rPr sz="1100" spc="95" dirty="0">
                <a:latin typeface="Georgia"/>
                <a:cs typeface="Georgia"/>
              </a:rPr>
              <a:t> </a:t>
            </a:r>
            <a:r>
              <a:rPr sz="1100" spc="50" dirty="0">
                <a:latin typeface="Georgia"/>
                <a:cs typeface="Georgia"/>
              </a:rPr>
              <a:t>(</a:t>
            </a:r>
            <a:r>
              <a:rPr sz="1100" i="1" spc="50" dirty="0">
                <a:latin typeface="Calibri"/>
                <a:cs typeface="Calibri"/>
              </a:rPr>
              <a:t>Q</a:t>
            </a:r>
            <a:r>
              <a:rPr sz="1200" spc="75" baseline="-10416" dirty="0">
                <a:latin typeface="Calibri"/>
                <a:cs typeface="Calibri"/>
              </a:rPr>
              <a:t>1</a:t>
            </a:r>
            <a:r>
              <a:rPr sz="1200" spc="345" baseline="-10416" dirty="0">
                <a:latin typeface="Calibri"/>
                <a:cs typeface="Calibri"/>
              </a:rPr>
              <a:t> </a:t>
            </a:r>
            <a:r>
              <a:rPr sz="1100" spc="-30" dirty="0">
                <a:latin typeface="Georgia"/>
                <a:cs typeface="Georgia"/>
              </a:rPr>
              <a:t>and</a:t>
            </a:r>
            <a:r>
              <a:rPr sz="1100" spc="100" dirty="0">
                <a:latin typeface="Georgia"/>
                <a:cs typeface="Georgia"/>
              </a:rPr>
              <a:t> </a:t>
            </a:r>
            <a:r>
              <a:rPr sz="1100" i="1" spc="65" dirty="0">
                <a:latin typeface="Calibri"/>
                <a:cs typeface="Calibri"/>
              </a:rPr>
              <a:t>Q</a:t>
            </a:r>
            <a:r>
              <a:rPr sz="1200" spc="97" baseline="-10416" dirty="0">
                <a:latin typeface="Calibri"/>
                <a:cs typeface="Calibri"/>
              </a:rPr>
              <a:t>3</a:t>
            </a:r>
            <a:r>
              <a:rPr sz="1100" spc="65" dirty="0">
                <a:latin typeface="Georgia"/>
                <a:cs typeface="Georgia"/>
              </a:rPr>
              <a:t>)</a:t>
            </a:r>
            <a:r>
              <a:rPr sz="1100" spc="95" dirty="0">
                <a:latin typeface="Georgia"/>
                <a:cs typeface="Georgia"/>
              </a:rPr>
              <a:t> </a:t>
            </a:r>
            <a:r>
              <a:rPr sz="1100" spc="-50" dirty="0">
                <a:latin typeface="Georgia"/>
                <a:cs typeface="Georgia"/>
              </a:rPr>
              <a:t>so</a:t>
            </a:r>
            <a:r>
              <a:rPr sz="1100" spc="95" dirty="0">
                <a:latin typeface="Georgia"/>
                <a:cs typeface="Georgia"/>
              </a:rPr>
              <a:t> </a:t>
            </a:r>
            <a:r>
              <a:rPr sz="1100" dirty="0">
                <a:latin typeface="Georgia"/>
                <a:cs typeface="Georgia"/>
              </a:rPr>
              <a:t>that</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20" dirty="0">
                <a:latin typeface="Georgia"/>
                <a:cs typeface="Georgia"/>
              </a:rPr>
              <a:t>box </a:t>
            </a:r>
            <a:r>
              <a:rPr sz="1100" spc="-250" dirty="0">
                <a:latin typeface="Georgia"/>
                <a:cs typeface="Georgia"/>
              </a:rPr>
              <a:t> </a:t>
            </a:r>
            <a:r>
              <a:rPr sz="1100" spc="-25" dirty="0">
                <a:latin typeface="Georgia"/>
                <a:cs typeface="Georgia"/>
              </a:rPr>
              <a:t>length</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interquartile</a:t>
            </a:r>
            <a:r>
              <a:rPr sz="1100" spc="95" dirty="0">
                <a:latin typeface="Georgia"/>
                <a:cs typeface="Georgia"/>
              </a:rPr>
              <a:t> </a:t>
            </a:r>
            <a:r>
              <a:rPr sz="1100" spc="-35" dirty="0">
                <a:latin typeface="Georgia"/>
                <a:cs typeface="Georgia"/>
              </a:rPr>
              <a:t>range.</a:t>
            </a:r>
            <a:endParaRPr sz="1100">
              <a:latin typeface="Georgia"/>
              <a:cs typeface="Georgia"/>
            </a:endParaRPr>
          </a:p>
          <a:p>
            <a:pPr marL="314960">
              <a:lnSpc>
                <a:spcPct val="100000"/>
              </a:lnSpc>
              <a:spcBef>
                <a:spcPts val="405"/>
              </a:spcBef>
            </a:pPr>
            <a:r>
              <a:rPr sz="1100" spc="5" dirty="0">
                <a:latin typeface="Georgia"/>
                <a:cs typeface="Georgia"/>
              </a:rPr>
              <a:t>The</a:t>
            </a:r>
            <a:r>
              <a:rPr sz="1100" spc="90" dirty="0">
                <a:latin typeface="Georgia"/>
                <a:cs typeface="Georgia"/>
              </a:rPr>
              <a:t> </a:t>
            </a:r>
            <a:r>
              <a:rPr sz="1100" spc="-40" dirty="0">
                <a:latin typeface="Georgia"/>
                <a:cs typeface="Georgia"/>
              </a:rPr>
              <a:t>median</a:t>
            </a:r>
            <a:r>
              <a:rPr sz="1100" spc="90" dirty="0">
                <a:latin typeface="Georgia"/>
                <a:cs typeface="Georgia"/>
              </a:rPr>
              <a:t> </a:t>
            </a:r>
            <a:r>
              <a:rPr sz="1100" spc="-35" dirty="0">
                <a:latin typeface="Georgia"/>
                <a:cs typeface="Georgia"/>
              </a:rPr>
              <a:t>is</a:t>
            </a:r>
            <a:r>
              <a:rPr sz="1100" spc="90" dirty="0">
                <a:latin typeface="Georgia"/>
                <a:cs typeface="Georgia"/>
              </a:rPr>
              <a:t> </a:t>
            </a:r>
            <a:r>
              <a:rPr sz="1100" spc="-40" dirty="0">
                <a:latin typeface="Georgia"/>
                <a:cs typeface="Georgia"/>
              </a:rPr>
              <a:t>marked</a:t>
            </a:r>
            <a:r>
              <a:rPr sz="1100" spc="90" dirty="0">
                <a:latin typeface="Georgia"/>
                <a:cs typeface="Georgia"/>
              </a:rPr>
              <a:t> </a:t>
            </a:r>
            <a:r>
              <a:rPr sz="1100" spc="-10" dirty="0">
                <a:latin typeface="Georgia"/>
                <a:cs typeface="Georgia"/>
              </a:rPr>
              <a:t>by</a:t>
            </a:r>
            <a:r>
              <a:rPr sz="1100" spc="90" dirty="0">
                <a:latin typeface="Georgia"/>
                <a:cs typeface="Georgia"/>
              </a:rPr>
              <a:t> </a:t>
            </a:r>
            <a:r>
              <a:rPr sz="1100" spc="-15" dirty="0">
                <a:latin typeface="Georgia"/>
                <a:cs typeface="Georgia"/>
              </a:rPr>
              <a:t>a</a:t>
            </a:r>
            <a:r>
              <a:rPr sz="1100" spc="90" dirty="0">
                <a:latin typeface="Georgia"/>
                <a:cs typeface="Georgia"/>
              </a:rPr>
              <a:t> </a:t>
            </a:r>
            <a:r>
              <a:rPr sz="1100" spc="-35" dirty="0">
                <a:latin typeface="Georgia"/>
                <a:cs typeface="Georgia"/>
              </a:rPr>
              <a:t>line</a:t>
            </a:r>
            <a:r>
              <a:rPr sz="1100" spc="90" dirty="0">
                <a:latin typeface="Georgia"/>
                <a:cs typeface="Georgia"/>
              </a:rPr>
              <a:t> </a:t>
            </a:r>
            <a:r>
              <a:rPr sz="1100" spc="-20" dirty="0">
                <a:latin typeface="Georgia"/>
                <a:cs typeface="Georgia"/>
              </a:rPr>
              <a:t>within</a:t>
            </a:r>
            <a:r>
              <a:rPr sz="1100" spc="90" dirty="0">
                <a:latin typeface="Georgia"/>
                <a:cs typeface="Georgia"/>
              </a:rPr>
              <a:t> </a:t>
            </a:r>
            <a:r>
              <a:rPr sz="1100" spc="-20" dirty="0">
                <a:latin typeface="Georgia"/>
                <a:cs typeface="Georgia"/>
              </a:rPr>
              <a:t>the</a:t>
            </a:r>
            <a:r>
              <a:rPr sz="1100" spc="90" dirty="0">
                <a:latin typeface="Georgia"/>
                <a:cs typeface="Georgia"/>
              </a:rPr>
              <a:t> </a:t>
            </a:r>
            <a:r>
              <a:rPr sz="1100" spc="-15" dirty="0">
                <a:latin typeface="Georgia"/>
                <a:cs typeface="Georgia"/>
              </a:rPr>
              <a:t>box.</a:t>
            </a:r>
            <a:endParaRPr sz="1100">
              <a:latin typeface="Georgia"/>
              <a:cs typeface="Georgia"/>
            </a:endParaRPr>
          </a:p>
          <a:p>
            <a:pPr marL="314960" marR="30480">
              <a:lnSpc>
                <a:spcPts val="1150"/>
              </a:lnSpc>
              <a:spcBef>
                <a:spcPts val="595"/>
              </a:spcBef>
            </a:pPr>
            <a:r>
              <a:rPr sz="1100" spc="-35" dirty="0">
                <a:latin typeface="Georgia"/>
                <a:cs typeface="Georgia"/>
              </a:rPr>
              <a:t>Two</a:t>
            </a:r>
            <a:r>
              <a:rPr sz="1100" spc="100" dirty="0">
                <a:latin typeface="Georgia"/>
                <a:cs typeface="Georgia"/>
              </a:rPr>
              <a:t> </a:t>
            </a:r>
            <a:r>
              <a:rPr sz="1100" spc="-40" dirty="0">
                <a:latin typeface="Georgia"/>
                <a:cs typeface="Georgia"/>
              </a:rPr>
              <a:t>lines</a:t>
            </a:r>
            <a:r>
              <a:rPr sz="1100" spc="100" dirty="0">
                <a:latin typeface="Georgia"/>
                <a:cs typeface="Georgia"/>
              </a:rPr>
              <a:t> </a:t>
            </a:r>
            <a:r>
              <a:rPr sz="1100" spc="-25" dirty="0">
                <a:latin typeface="Georgia"/>
                <a:cs typeface="Georgia"/>
              </a:rPr>
              <a:t>(called</a:t>
            </a:r>
            <a:r>
              <a:rPr sz="1100" spc="100" dirty="0">
                <a:latin typeface="Georgia"/>
                <a:cs typeface="Georgia"/>
              </a:rPr>
              <a:t> </a:t>
            </a:r>
            <a:r>
              <a:rPr sz="1100" i="1" spc="20" dirty="0">
                <a:latin typeface="Palatino Linotype"/>
                <a:cs typeface="Palatino Linotype"/>
              </a:rPr>
              <a:t>whiskers</a:t>
            </a:r>
            <a:r>
              <a:rPr sz="1100" spc="20" dirty="0">
                <a:latin typeface="Georgia"/>
                <a:cs typeface="Georgia"/>
              </a:rPr>
              <a:t>)</a:t>
            </a:r>
            <a:r>
              <a:rPr sz="1100" spc="100" dirty="0">
                <a:latin typeface="Georgia"/>
                <a:cs typeface="Georgia"/>
              </a:rPr>
              <a:t> </a:t>
            </a:r>
            <a:r>
              <a:rPr sz="1100" spc="-35" dirty="0">
                <a:latin typeface="Georgia"/>
                <a:cs typeface="Georgia"/>
              </a:rPr>
              <a:t>outside</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20" dirty="0">
                <a:latin typeface="Georgia"/>
                <a:cs typeface="Georgia"/>
              </a:rPr>
              <a:t>box</a:t>
            </a:r>
            <a:r>
              <a:rPr sz="1100" spc="100" dirty="0">
                <a:latin typeface="Georgia"/>
                <a:cs typeface="Georgia"/>
              </a:rPr>
              <a:t> </a:t>
            </a:r>
            <a:r>
              <a:rPr sz="1100" spc="-20" dirty="0">
                <a:latin typeface="Georgia"/>
                <a:cs typeface="Georgia"/>
              </a:rPr>
              <a:t>extend</a:t>
            </a:r>
            <a:r>
              <a:rPr sz="1100" spc="100" dirty="0">
                <a:latin typeface="Georgia"/>
                <a:cs typeface="Georgia"/>
              </a:rPr>
              <a:t> </a:t>
            </a:r>
            <a:r>
              <a:rPr sz="1100" spc="-10" dirty="0">
                <a:latin typeface="Georgia"/>
                <a:cs typeface="Georgia"/>
              </a:rPr>
              <a:t>to</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smallest</a:t>
            </a:r>
            <a:r>
              <a:rPr sz="1100" spc="100" dirty="0">
                <a:latin typeface="Georgia"/>
                <a:cs typeface="Georgia"/>
              </a:rPr>
              <a:t> </a:t>
            </a:r>
            <a:r>
              <a:rPr sz="1100" spc="90" dirty="0">
                <a:latin typeface="Georgia"/>
                <a:cs typeface="Georgia"/>
              </a:rPr>
              <a:t>(</a:t>
            </a:r>
            <a:r>
              <a:rPr sz="1100" i="1" spc="90" dirty="0">
                <a:latin typeface="Calibri"/>
                <a:cs typeface="Calibri"/>
              </a:rPr>
              <a:t>Minimum</a:t>
            </a:r>
            <a:r>
              <a:rPr sz="1100" spc="90" dirty="0">
                <a:latin typeface="Georgia"/>
                <a:cs typeface="Georgia"/>
              </a:rPr>
              <a:t>)</a:t>
            </a:r>
            <a:r>
              <a:rPr sz="1100" spc="100" dirty="0">
                <a:latin typeface="Georgia"/>
                <a:cs typeface="Georgia"/>
              </a:rPr>
              <a:t> </a:t>
            </a:r>
            <a:r>
              <a:rPr sz="1100" spc="-35" dirty="0">
                <a:latin typeface="Georgia"/>
                <a:cs typeface="Georgia"/>
              </a:rPr>
              <a:t>and </a:t>
            </a:r>
            <a:r>
              <a:rPr sz="1100" spc="-254" dirty="0">
                <a:latin typeface="Georgia"/>
                <a:cs typeface="Georgia"/>
              </a:rPr>
              <a:t> </a:t>
            </a:r>
            <a:r>
              <a:rPr sz="1100" spc="-20" dirty="0">
                <a:latin typeface="Georgia"/>
                <a:cs typeface="Georgia"/>
              </a:rPr>
              <a:t>largest</a:t>
            </a:r>
            <a:r>
              <a:rPr sz="1100" spc="95" dirty="0">
                <a:latin typeface="Georgia"/>
                <a:cs typeface="Georgia"/>
              </a:rPr>
              <a:t> </a:t>
            </a:r>
            <a:r>
              <a:rPr sz="1100" spc="80" dirty="0">
                <a:latin typeface="Georgia"/>
                <a:cs typeface="Georgia"/>
              </a:rPr>
              <a:t>(</a:t>
            </a:r>
            <a:r>
              <a:rPr sz="1100" i="1" spc="80" dirty="0">
                <a:latin typeface="Calibri"/>
                <a:cs typeface="Calibri"/>
              </a:rPr>
              <a:t>Maximum</a:t>
            </a:r>
            <a:r>
              <a:rPr sz="1100" spc="80" dirty="0">
                <a:latin typeface="Georgia"/>
                <a:cs typeface="Georgia"/>
              </a:rPr>
              <a:t>)</a:t>
            </a:r>
            <a:r>
              <a:rPr sz="1100" spc="95" dirty="0">
                <a:latin typeface="Georgia"/>
                <a:cs typeface="Georgia"/>
              </a:rPr>
              <a:t> </a:t>
            </a:r>
            <a:r>
              <a:rPr sz="1100" spc="-30" dirty="0">
                <a:latin typeface="Georgia"/>
                <a:cs typeface="Georgia"/>
              </a:rPr>
              <a:t>observations/values.</a:t>
            </a:r>
            <a:endParaRPr sz="1100">
              <a:latin typeface="Georgia"/>
              <a:cs typeface="Georgia"/>
            </a:endParaRPr>
          </a:p>
          <a:p>
            <a:pPr marL="38100">
              <a:lnSpc>
                <a:spcPct val="100000"/>
              </a:lnSpc>
              <a:spcBef>
                <a:spcPts val="475"/>
              </a:spcBef>
            </a:pPr>
            <a:r>
              <a:rPr sz="1100" spc="-20" dirty="0">
                <a:latin typeface="Georgia"/>
                <a:cs typeface="Georgia"/>
              </a:rPr>
              <a:t>Boxplots</a:t>
            </a:r>
            <a:r>
              <a:rPr sz="1100" spc="75" dirty="0">
                <a:latin typeface="Georgia"/>
                <a:cs typeface="Georgia"/>
              </a:rPr>
              <a:t> </a:t>
            </a:r>
            <a:r>
              <a:rPr sz="1100" spc="-15" dirty="0">
                <a:latin typeface="Georgia"/>
                <a:cs typeface="Georgia"/>
              </a:rPr>
              <a:t>with</a:t>
            </a:r>
            <a:r>
              <a:rPr sz="1100" spc="75" dirty="0">
                <a:latin typeface="Georgia"/>
                <a:cs typeface="Georgia"/>
              </a:rPr>
              <a:t> </a:t>
            </a:r>
            <a:r>
              <a:rPr sz="1100" b="1" spc="-45" dirty="0">
                <a:latin typeface="Georgia"/>
                <a:cs typeface="Georgia"/>
              </a:rPr>
              <a:t>outliers</a:t>
            </a:r>
            <a:r>
              <a:rPr sz="1100" spc="-45" dirty="0">
                <a:latin typeface="Georgia"/>
                <a:cs typeface="Georgia"/>
              </a:rPr>
              <a:t>:</a:t>
            </a:r>
            <a:endParaRPr sz="1100">
              <a:latin typeface="Georgia"/>
              <a:cs typeface="Georgia"/>
            </a:endParaRPr>
          </a:p>
          <a:p>
            <a:pPr marL="314960" marR="301625">
              <a:lnSpc>
                <a:spcPts val="1150"/>
              </a:lnSpc>
              <a:spcBef>
                <a:spcPts val="660"/>
              </a:spcBef>
            </a:pPr>
            <a:r>
              <a:rPr sz="1100" spc="-25" dirty="0">
                <a:latin typeface="Georgia"/>
                <a:cs typeface="Georgia"/>
              </a:rPr>
              <a:t>When</a:t>
            </a:r>
            <a:r>
              <a:rPr sz="1100" spc="100" dirty="0">
                <a:latin typeface="Georgia"/>
                <a:cs typeface="Georgia"/>
              </a:rPr>
              <a:t> </a:t>
            </a:r>
            <a:r>
              <a:rPr sz="1100" spc="-30" dirty="0">
                <a:latin typeface="Georgia"/>
                <a:cs typeface="Georgia"/>
              </a:rPr>
              <a:t>dealing</a:t>
            </a:r>
            <a:r>
              <a:rPr sz="1100" spc="100" dirty="0">
                <a:latin typeface="Georgia"/>
                <a:cs typeface="Georgia"/>
              </a:rPr>
              <a:t> </a:t>
            </a:r>
            <a:r>
              <a:rPr sz="1100" spc="-15" dirty="0">
                <a:latin typeface="Georgia"/>
                <a:cs typeface="Georgia"/>
              </a:rPr>
              <a:t>with</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30" dirty="0">
                <a:latin typeface="Georgia"/>
                <a:cs typeface="Georgia"/>
              </a:rPr>
              <a:t>moderate</a:t>
            </a:r>
            <a:r>
              <a:rPr sz="1100" spc="100" dirty="0">
                <a:latin typeface="Georgia"/>
                <a:cs typeface="Georgia"/>
              </a:rPr>
              <a:t> </a:t>
            </a:r>
            <a:r>
              <a:rPr sz="1100" spc="-50" dirty="0">
                <a:latin typeface="Georgia"/>
                <a:cs typeface="Georgia"/>
              </a:rPr>
              <a:t>number</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30" dirty="0">
                <a:latin typeface="Georgia"/>
                <a:cs typeface="Georgia"/>
              </a:rPr>
              <a:t>observations,</a:t>
            </a:r>
            <a:r>
              <a:rPr sz="1100" spc="100" dirty="0">
                <a:latin typeface="Georgia"/>
                <a:cs typeface="Georgia"/>
              </a:rPr>
              <a:t> </a:t>
            </a:r>
            <a:r>
              <a:rPr sz="1100" spc="10" dirty="0">
                <a:latin typeface="Georgia"/>
                <a:cs typeface="Georgia"/>
              </a:rPr>
              <a:t>it</a:t>
            </a:r>
            <a:r>
              <a:rPr sz="1100" spc="100" dirty="0">
                <a:latin typeface="Georgia"/>
                <a:cs typeface="Georgia"/>
              </a:rPr>
              <a:t> </a:t>
            </a:r>
            <a:r>
              <a:rPr sz="1100" spc="-35" dirty="0">
                <a:latin typeface="Georgia"/>
                <a:cs typeface="Georgia"/>
              </a:rPr>
              <a:t>is</a:t>
            </a:r>
            <a:r>
              <a:rPr sz="1100" spc="105" dirty="0">
                <a:latin typeface="Georgia"/>
                <a:cs typeface="Georgia"/>
              </a:rPr>
              <a:t> </a:t>
            </a:r>
            <a:r>
              <a:rPr sz="1100" spc="-35" dirty="0">
                <a:latin typeface="Georgia"/>
                <a:cs typeface="Georgia"/>
              </a:rPr>
              <a:t>worthwhile</a:t>
            </a:r>
            <a:r>
              <a:rPr sz="1100" spc="100" dirty="0">
                <a:latin typeface="Georgia"/>
                <a:cs typeface="Georgia"/>
              </a:rPr>
              <a:t> </a:t>
            </a:r>
            <a:r>
              <a:rPr sz="1100" spc="-10" dirty="0">
                <a:latin typeface="Georgia"/>
                <a:cs typeface="Georgia"/>
              </a:rPr>
              <a:t>to</a:t>
            </a:r>
            <a:r>
              <a:rPr sz="1100" spc="100" dirty="0">
                <a:latin typeface="Georgia"/>
                <a:cs typeface="Georgia"/>
              </a:rPr>
              <a:t> </a:t>
            </a:r>
            <a:r>
              <a:rPr sz="1100" spc="-15" dirty="0">
                <a:latin typeface="Georgia"/>
                <a:cs typeface="Georgia"/>
              </a:rPr>
              <a:t>plot </a:t>
            </a:r>
            <a:r>
              <a:rPr sz="1100" spc="-250" dirty="0">
                <a:latin typeface="Georgia"/>
                <a:cs typeface="Georgia"/>
              </a:rPr>
              <a:t> </a:t>
            </a:r>
            <a:r>
              <a:rPr sz="1100" spc="-20" dirty="0">
                <a:latin typeface="Georgia"/>
                <a:cs typeface="Georgia"/>
              </a:rPr>
              <a:t>potential</a:t>
            </a:r>
            <a:r>
              <a:rPr sz="1100" spc="90" dirty="0">
                <a:latin typeface="Georgia"/>
                <a:cs typeface="Georgia"/>
              </a:rPr>
              <a:t> </a:t>
            </a:r>
            <a:r>
              <a:rPr sz="1100" spc="-25" dirty="0">
                <a:latin typeface="Georgia"/>
                <a:cs typeface="Georgia"/>
              </a:rPr>
              <a:t>outliers</a:t>
            </a:r>
            <a:r>
              <a:rPr sz="1100" spc="95" dirty="0">
                <a:latin typeface="Georgia"/>
                <a:cs typeface="Georgia"/>
              </a:rPr>
              <a:t> </a:t>
            </a:r>
            <a:r>
              <a:rPr sz="1100" spc="-25" dirty="0">
                <a:latin typeface="Georgia"/>
                <a:cs typeface="Georgia"/>
              </a:rPr>
              <a:t>individually.</a:t>
            </a:r>
            <a:endParaRPr sz="1100">
              <a:latin typeface="Georgia"/>
              <a:cs typeface="Georgia"/>
            </a:endParaRPr>
          </a:p>
          <a:p>
            <a:pPr marL="314960" marR="129539">
              <a:lnSpc>
                <a:spcPts val="1150"/>
              </a:lnSpc>
              <a:spcBef>
                <a:spcPts val="585"/>
              </a:spcBef>
            </a:pPr>
            <a:r>
              <a:rPr sz="1100" spc="5" dirty="0">
                <a:latin typeface="Georgia"/>
                <a:cs typeface="Georgia"/>
              </a:rPr>
              <a:t>The</a:t>
            </a:r>
            <a:r>
              <a:rPr sz="1100" spc="100" dirty="0">
                <a:latin typeface="Georgia"/>
                <a:cs typeface="Georgia"/>
              </a:rPr>
              <a:t> </a:t>
            </a:r>
            <a:r>
              <a:rPr sz="1100" spc="-40" dirty="0">
                <a:latin typeface="Georgia"/>
                <a:cs typeface="Georgia"/>
              </a:rPr>
              <a:t>whiskers</a:t>
            </a:r>
            <a:r>
              <a:rPr sz="1100" spc="100" dirty="0">
                <a:latin typeface="Georgia"/>
                <a:cs typeface="Georgia"/>
              </a:rPr>
              <a:t> </a:t>
            </a:r>
            <a:r>
              <a:rPr sz="1100" spc="-30" dirty="0">
                <a:latin typeface="Georgia"/>
                <a:cs typeface="Georgia"/>
              </a:rPr>
              <a:t>are</a:t>
            </a:r>
            <a:r>
              <a:rPr sz="1100" spc="100" dirty="0">
                <a:latin typeface="Georgia"/>
                <a:cs typeface="Georgia"/>
              </a:rPr>
              <a:t> </a:t>
            </a:r>
            <a:r>
              <a:rPr sz="1100" spc="-30" dirty="0">
                <a:latin typeface="Georgia"/>
                <a:cs typeface="Georgia"/>
              </a:rPr>
              <a:t>extended</a:t>
            </a:r>
            <a:r>
              <a:rPr sz="1100" spc="100" dirty="0">
                <a:latin typeface="Georgia"/>
                <a:cs typeface="Georgia"/>
              </a:rPr>
              <a:t> </a:t>
            </a:r>
            <a:r>
              <a:rPr sz="1100" spc="-10" dirty="0">
                <a:latin typeface="Georgia"/>
                <a:cs typeface="Georgia"/>
              </a:rPr>
              <a:t>to</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extreme</a:t>
            </a:r>
            <a:r>
              <a:rPr sz="1100" spc="100" dirty="0">
                <a:latin typeface="Georgia"/>
                <a:cs typeface="Georgia"/>
              </a:rPr>
              <a:t> </a:t>
            </a:r>
            <a:r>
              <a:rPr sz="1100" spc="-45" dirty="0">
                <a:latin typeface="Georgia"/>
                <a:cs typeface="Georgia"/>
              </a:rPr>
              <a:t>low</a:t>
            </a:r>
            <a:r>
              <a:rPr sz="1100" spc="100" dirty="0">
                <a:latin typeface="Georgia"/>
                <a:cs typeface="Georgia"/>
              </a:rPr>
              <a:t> </a:t>
            </a:r>
            <a:r>
              <a:rPr sz="1100" spc="-30" dirty="0">
                <a:latin typeface="Georgia"/>
                <a:cs typeface="Georgia"/>
              </a:rPr>
              <a:t>and</a:t>
            </a:r>
            <a:r>
              <a:rPr sz="1100" spc="100" dirty="0">
                <a:latin typeface="Georgia"/>
                <a:cs typeface="Georgia"/>
              </a:rPr>
              <a:t> </a:t>
            </a:r>
            <a:r>
              <a:rPr sz="1100" spc="-30" dirty="0">
                <a:latin typeface="Georgia"/>
                <a:cs typeface="Georgia"/>
              </a:rPr>
              <a:t>high</a:t>
            </a:r>
            <a:r>
              <a:rPr sz="1100" spc="105" dirty="0">
                <a:latin typeface="Georgia"/>
                <a:cs typeface="Georgia"/>
              </a:rPr>
              <a:t> </a:t>
            </a:r>
            <a:r>
              <a:rPr sz="1100" spc="-35" dirty="0">
                <a:latin typeface="Georgia"/>
                <a:cs typeface="Georgia"/>
              </a:rPr>
              <a:t>observations</a:t>
            </a:r>
            <a:r>
              <a:rPr sz="1100" spc="100" dirty="0">
                <a:latin typeface="Georgia"/>
                <a:cs typeface="Georgia"/>
              </a:rPr>
              <a:t> </a:t>
            </a:r>
            <a:r>
              <a:rPr sz="1100" i="1" dirty="0">
                <a:latin typeface="Palatino Linotype"/>
                <a:cs typeface="Palatino Linotype"/>
              </a:rPr>
              <a:t>only</a:t>
            </a:r>
            <a:r>
              <a:rPr sz="1100" i="1" spc="114" dirty="0">
                <a:latin typeface="Palatino Linotype"/>
                <a:cs typeface="Palatino Linotype"/>
              </a:rPr>
              <a:t> </a:t>
            </a:r>
            <a:r>
              <a:rPr sz="1100" i="1" spc="25" dirty="0">
                <a:latin typeface="Palatino Linotype"/>
                <a:cs typeface="Palatino Linotype"/>
              </a:rPr>
              <a:t>if  </a:t>
            </a:r>
            <a:r>
              <a:rPr sz="1100" spc="-35" dirty="0">
                <a:latin typeface="Georgia"/>
                <a:cs typeface="Georgia"/>
              </a:rPr>
              <a:t>these </a:t>
            </a:r>
            <a:r>
              <a:rPr sz="1100" spc="-250" dirty="0">
                <a:latin typeface="Georgia"/>
                <a:cs typeface="Georgia"/>
              </a:rPr>
              <a:t> </a:t>
            </a:r>
            <a:r>
              <a:rPr sz="1100" spc="-40" dirty="0">
                <a:latin typeface="Georgia"/>
                <a:cs typeface="Georgia"/>
              </a:rPr>
              <a:t>v</a:t>
            </a:r>
            <a:r>
              <a:rPr sz="1100" spc="-35" dirty="0">
                <a:latin typeface="Georgia"/>
                <a:cs typeface="Georgia"/>
              </a:rPr>
              <a:t>alues</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40" dirty="0">
                <a:latin typeface="Georgia"/>
                <a:cs typeface="Georgia"/>
              </a:rPr>
              <a:t>less</a:t>
            </a:r>
            <a:r>
              <a:rPr sz="1100" spc="95" dirty="0">
                <a:latin typeface="Georgia"/>
                <a:cs typeface="Georgia"/>
              </a:rPr>
              <a:t> </a:t>
            </a:r>
            <a:r>
              <a:rPr sz="1100" spc="-20" dirty="0">
                <a:latin typeface="Georgia"/>
                <a:cs typeface="Georgia"/>
              </a:rPr>
              <a:t>than</a:t>
            </a:r>
            <a:r>
              <a:rPr sz="1100" spc="95" dirty="0">
                <a:latin typeface="Georgia"/>
                <a:cs typeface="Georgia"/>
              </a:rPr>
              <a:t> </a:t>
            </a:r>
            <a:r>
              <a:rPr sz="1100" spc="-15" dirty="0">
                <a:latin typeface="Calibri"/>
                <a:cs typeface="Calibri"/>
              </a:rPr>
              <a:t>1</a:t>
            </a:r>
            <a:r>
              <a:rPr sz="1100" i="1" spc="20" dirty="0">
                <a:latin typeface="Calibri"/>
                <a:cs typeface="Calibri"/>
              </a:rPr>
              <a:t>.</a:t>
            </a:r>
            <a:r>
              <a:rPr sz="1100" spc="-15" dirty="0">
                <a:latin typeface="Calibri"/>
                <a:cs typeface="Calibri"/>
              </a:rPr>
              <a:t>5</a:t>
            </a:r>
            <a:r>
              <a:rPr sz="1100" spc="-10" dirty="0">
                <a:latin typeface="Calibri"/>
                <a:cs typeface="Calibri"/>
              </a:rPr>
              <a:t> </a:t>
            </a:r>
            <a:r>
              <a:rPr sz="1100" spc="-30" dirty="0">
                <a:latin typeface="Lucida Sans Unicode"/>
                <a:cs typeface="Lucida Sans Unicode"/>
              </a:rPr>
              <a:t>×</a:t>
            </a:r>
            <a:r>
              <a:rPr sz="1100" spc="-105" dirty="0">
                <a:latin typeface="Lucida Sans Unicode"/>
                <a:cs typeface="Lucida Sans Unicode"/>
              </a:rPr>
              <a:t> </a:t>
            </a:r>
            <a:r>
              <a:rPr sz="1100" i="1" spc="285" dirty="0">
                <a:latin typeface="Calibri"/>
                <a:cs typeface="Calibri"/>
              </a:rPr>
              <a:t>I</a:t>
            </a:r>
            <a:r>
              <a:rPr sz="1100" i="1" spc="180" dirty="0">
                <a:latin typeface="Calibri"/>
                <a:cs typeface="Calibri"/>
              </a:rPr>
              <a:t>QR</a:t>
            </a:r>
            <a:r>
              <a:rPr sz="1100" i="1" spc="120" dirty="0">
                <a:latin typeface="Calibri"/>
                <a:cs typeface="Calibri"/>
              </a:rPr>
              <a:t> </a:t>
            </a:r>
            <a:r>
              <a:rPr sz="1100" spc="15" dirty="0">
                <a:latin typeface="Georgia"/>
                <a:cs typeface="Georgia"/>
              </a:rPr>
              <a:t>b</a:t>
            </a:r>
            <a:r>
              <a:rPr sz="1100" spc="-10" dirty="0">
                <a:latin typeface="Georgia"/>
                <a:cs typeface="Georgia"/>
              </a:rPr>
              <a:t>e</a:t>
            </a:r>
            <a:r>
              <a:rPr sz="1100" spc="-45" dirty="0">
                <a:latin typeface="Georgia"/>
                <a:cs typeface="Georgia"/>
              </a:rPr>
              <a:t>yond</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5" dirty="0">
                <a:latin typeface="Georgia"/>
                <a:cs typeface="Georgia"/>
              </a:rPr>
              <a:t>quartiles.</a:t>
            </a:r>
            <a:endParaRPr sz="1100">
              <a:latin typeface="Georgia"/>
              <a:cs typeface="Georgia"/>
            </a:endParaRPr>
          </a:p>
          <a:p>
            <a:pPr marL="314960" marR="361315">
              <a:lnSpc>
                <a:spcPts val="1150"/>
              </a:lnSpc>
              <a:spcBef>
                <a:spcPts val="585"/>
              </a:spcBef>
            </a:pPr>
            <a:r>
              <a:rPr sz="1100" spc="-20" dirty="0">
                <a:latin typeface="Georgia"/>
                <a:cs typeface="Georgia"/>
              </a:rPr>
              <a:t>Otherwise,</a:t>
            </a:r>
            <a:r>
              <a:rPr sz="1100" spc="105" dirty="0">
                <a:latin typeface="Georgia"/>
                <a:cs typeface="Georgia"/>
              </a:rPr>
              <a:t> </a:t>
            </a:r>
            <a:r>
              <a:rPr sz="1100" spc="-20" dirty="0">
                <a:latin typeface="Georgia"/>
                <a:cs typeface="Georgia"/>
              </a:rPr>
              <a:t>the</a:t>
            </a:r>
            <a:r>
              <a:rPr sz="1100" spc="105" dirty="0">
                <a:latin typeface="Georgia"/>
                <a:cs typeface="Georgia"/>
              </a:rPr>
              <a:t> </a:t>
            </a:r>
            <a:r>
              <a:rPr sz="1100" spc="-40" dirty="0">
                <a:latin typeface="Georgia"/>
                <a:cs typeface="Georgia"/>
              </a:rPr>
              <a:t>whiskers</a:t>
            </a:r>
            <a:r>
              <a:rPr sz="1100" spc="105" dirty="0">
                <a:latin typeface="Georgia"/>
                <a:cs typeface="Georgia"/>
              </a:rPr>
              <a:t> </a:t>
            </a:r>
            <a:r>
              <a:rPr sz="1100" spc="-30" dirty="0">
                <a:latin typeface="Georgia"/>
                <a:cs typeface="Georgia"/>
              </a:rPr>
              <a:t>terminate</a:t>
            </a:r>
            <a:r>
              <a:rPr sz="1100" spc="105" dirty="0">
                <a:latin typeface="Georgia"/>
                <a:cs typeface="Georgia"/>
              </a:rPr>
              <a:t> </a:t>
            </a:r>
            <a:r>
              <a:rPr sz="1100" spc="15" dirty="0">
                <a:latin typeface="Georgia"/>
                <a:cs typeface="Georgia"/>
              </a:rPr>
              <a:t>at</a:t>
            </a:r>
            <a:r>
              <a:rPr sz="1100" spc="110" dirty="0">
                <a:latin typeface="Georgia"/>
                <a:cs typeface="Georgia"/>
              </a:rPr>
              <a:t> </a:t>
            </a:r>
            <a:r>
              <a:rPr sz="1100" spc="-20" dirty="0">
                <a:latin typeface="Georgia"/>
                <a:cs typeface="Georgia"/>
              </a:rPr>
              <a:t>the</a:t>
            </a:r>
            <a:r>
              <a:rPr sz="1100" spc="105" dirty="0">
                <a:latin typeface="Georgia"/>
                <a:cs typeface="Georgia"/>
              </a:rPr>
              <a:t> </a:t>
            </a:r>
            <a:r>
              <a:rPr sz="1100" spc="-35" dirty="0">
                <a:latin typeface="Georgia"/>
                <a:cs typeface="Georgia"/>
              </a:rPr>
              <a:t>most</a:t>
            </a:r>
            <a:r>
              <a:rPr sz="1100" spc="105" dirty="0">
                <a:latin typeface="Georgia"/>
                <a:cs typeface="Georgia"/>
              </a:rPr>
              <a:t> </a:t>
            </a:r>
            <a:r>
              <a:rPr sz="1100" spc="-30" dirty="0">
                <a:latin typeface="Georgia"/>
                <a:cs typeface="Georgia"/>
              </a:rPr>
              <a:t>extreme</a:t>
            </a:r>
            <a:r>
              <a:rPr sz="1100" spc="105" dirty="0">
                <a:latin typeface="Georgia"/>
                <a:cs typeface="Georgia"/>
              </a:rPr>
              <a:t> </a:t>
            </a:r>
            <a:r>
              <a:rPr sz="1100" spc="-35" dirty="0">
                <a:latin typeface="Georgia"/>
                <a:cs typeface="Georgia"/>
              </a:rPr>
              <a:t>observations</a:t>
            </a:r>
            <a:r>
              <a:rPr sz="1100" spc="105" dirty="0">
                <a:latin typeface="Georgia"/>
                <a:cs typeface="Georgia"/>
              </a:rPr>
              <a:t> </a:t>
            </a:r>
            <a:r>
              <a:rPr sz="1100" spc="-30" dirty="0">
                <a:latin typeface="Georgia"/>
                <a:cs typeface="Georgia"/>
              </a:rPr>
              <a:t>occurring </a:t>
            </a:r>
            <a:r>
              <a:rPr sz="1100" spc="-250" dirty="0">
                <a:latin typeface="Georgia"/>
                <a:cs typeface="Georgia"/>
              </a:rPr>
              <a:t> </a:t>
            </a:r>
            <a:r>
              <a:rPr sz="1100" spc="-20" dirty="0">
                <a:latin typeface="Georgia"/>
                <a:cs typeface="Georgia"/>
              </a:rPr>
              <a:t>within</a:t>
            </a:r>
            <a:r>
              <a:rPr sz="1100" spc="95" dirty="0">
                <a:latin typeface="Georgia"/>
                <a:cs typeface="Georgia"/>
              </a:rPr>
              <a:t> </a:t>
            </a:r>
            <a:r>
              <a:rPr sz="1100" spc="-20" dirty="0">
                <a:latin typeface="Calibri"/>
                <a:cs typeface="Calibri"/>
              </a:rPr>
              <a:t>1</a:t>
            </a:r>
            <a:r>
              <a:rPr sz="1100" i="1" spc="20" dirty="0">
                <a:latin typeface="Calibri"/>
                <a:cs typeface="Calibri"/>
              </a:rPr>
              <a:t>.</a:t>
            </a:r>
            <a:r>
              <a:rPr sz="1100" spc="-15" dirty="0">
                <a:latin typeface="Calibri"/>
                <a:cs typeface="Calibri"/>
              </a:rPr>
              <a:t>5</a:t>
            </a:r>
            <a:r>
              <a:rPr sz="1100" spc="-10" dirty="0">
                <a:latin typeface="Calibri"/>
                <a:cs typeface="Calibri"/>
              </a:rPr>
              <a:t> </a:t>
            </a:r>
            <a:r>
              <a:rPr sz="1100" spc="-30" dirty="0">
                <a:latin typeface="Lucida Sans Unicode"/>
                <a:cs typeface="Lucida Sans Unicode"/>
              </a:rPr>
              <a:t>×</a:t>
            </a:r>
            <a:r>
              <a:rPr sz="1100" spc="-105" dirty="0">
                <a:latin typeface="Lucida Sans Unicode"/>
                <a:cs typeface="Lucida Sans Unicode"/>
              </a:rPr>
              <a:t> </a:t>
            </a:r>
            <a:r>
              <a:rPr sz="1100" i="1" spc="285" dirty="0">
                <a:latin typeface="Calibri"/>
                <a:cs typeface="Calibri"/>
              </a:rPr>
              <a:t>I</a:t>
            </a:r>
            <a:r>
              <a:rPr sz="1100" i="1" spc="180" dirty="0">
                <a:latin typeface="Calibri"/>
                <a:cs typeface="Calibri"/>
              </a:rPr>
              <a:t>QR</a:t>
            </a:r>
            <a:r>
              <a:rPr sz="1100" i="1" spc="120" dirty="0">
                <a:latin typeface="Calibri"/>
                <a:cs typeface="Calibri"/>
              </a:rPr>
              <a:t> </a:t>
            </a:r>
            <a:r>
              <a:rPr sz="1100" spc="-40" dirty="0">
                <a:latin typeface="Georgia"/>
                <a:cs typeface="Georgia"/>
              </a:rPr>
              <a:t>of</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5" dirty="0">
                <a:latin typeface="Georgia"/>
                <a:cs typeface="Georgia"/>
              </a:rPr>
              <a:t>quartiles.</a:t>
            </a:r>
            <a:endParaRPr sz="1100">
              <a:latin typeface="Georgia"/>
              <a:cs typeface="Georgia"/>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4" name="object 14"/>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5" name="object 15"/>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67</a:t>
            </a:fld>
            <a:r>
              <a:rPr spc="-25" dirty="0"/>
              <a:t> </a:t>
            </a:r>
            <a:r>
              <a:rPr spc="80" dirty="0"/>
              <a:t>/</a:t>
            </a:r>
            <a:r>
              <a:rPr spc="-25" dirty="0"/>
              <a:t> </a:t>
            </a:r>
            <a:r>
              <a:rPr spc="40" dirty="0"/>
              <a:t>106</a:t>
            </a:r>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8267"/>
            <a:ext cx="1368425" cy="244475"/>
          </a:xfrm>
          <a:prstGeom prst="rect">
            <a:avLst/>
          </a:prstGeom>
        </p:spPr>
        <p:txBody>
          <a:bodyPr vert="horz" wrap="square" lIns="0" tIns="17145" rIns="0" bIns="0" rtlCol="0">
            <a:spAutoFit/>
          </a:bodyPr>
          <a:lstStyle/>
          <a:p>
            <a:pPr marL="12700">
              <a:lnSpc>
                <a:spcPct val="100000"/>
              </a:lnSpc>
              <a:spcBef>
                <a:spcPts val="135"/>
              </a:spcBef>
            </a:pPr>
            <a:r>
              <a:rPr sz="1400" spc="20" dirty="0">
                <a:solidFill>
                  <a:srgbClr val="CC0000"/>
                </a:solidFill>
                <a:latin typeface="Times New Roman"/>
                <a:cs typeface="Times New Roman"/>
              </a:rPr>
              <a:t>Boxplot</a:t>
            </a:r>
            <a:r>
              <a:rPr sz="1400" spc="65" dirty="0">
                <a:solidFill>
                  <a:srgbClr val="CC0000"/>
                </a:solidFill>
                <a:latin typeface="Times New Roman"/>
                <a:cs typeface="Times New Roman"/>
              </a:rPr>
              <a:t> </a:t>
            </a:r>
            <a:r>
              <a:rPr sz="1400" spc="15" dirty="0">
                <a:solidFill>
                  <a:srgbClr val="CC0000"/>
                </a:solidFill>
                <a:latin typeface="Times New Roman"/>
                <a:cs typeface="Times New Roman"/>
              </a:rPr>
              <a:t>examples</a:t>
            </a:r>
            <a:endParaRPr sz="1400">
              <a:latin typeface="Times New Roman"/>
              <a:cs typeface="Times New Roman"/>
            </a:endParaRPr>
          </a:p>
        </p:txBody>
      </p:sp>
      <p:pic>
        <p:nvPicPr>
          <p:cNvPr id="3" name="object 3"/>
          <p:cNvPicPr/>
          <p:nvPr/>
        </p:nvPicPr>
        <p:blipFill>
          <a:blip r:embed="rId2" cstate="print"/>
          <a:stretch>
            <a:fillRect/>
          </a:stretch>
        </p:blipFill>
        <p:spPr>
          <a:xfrm>
            <a:off x="1263370" y="608698"/>
            <a:ext cx="3079699" cy="952804"/>
          </a:xfrm>
          <a:prstGeom prst="rect">
            <a:avLst/>
          </a:prstGeom>
        </p:spPr>
      </p:pic>
      <p:pic>
        <p:nvPicPr>
          <p:cNvPr id="4" name="object 4"/>
          <p:cNvPicPr/>
          <p:nvPr/>
        </p:nvPicPr>
        <p:blipFill>
          <a:blip r:embed="rId3" cstate="print"/>
          <a:stretch>
            <a:fillRect/>
          </a:stretch>
        </p:blipFill>
        <p:spPr>
          <a:xfrm>
            <a:off x="1058544" y="1828114"/>
            <a:ext cx="3423513" cy="1057046"/>
          </a:xfrm>
          <a:prstGeom prst="rect">
            <a:avLst/>
          </a:prstGeom>
        </p:spPr>
      </p:pic>
      <p:grpSp>
        <p:nvGrpSpPr>
          <p:cNvPr id="5" name="object 5"/>
          <p:cNvGrpSpPr/>
          <p:nvPr/>
        </p:nvGrpSpPr>
        <p:grpSpPr>
          <a:xfrm>
            <a:off x="0" y="3121545"/>
            <a:ext cx="5760085" cy="118745"/>
            <a:chOff x="0" y="3121545"/>
            <a:chExt cx="5760085" cy="118745"/>
          </a:xfrm>
        </p:grpSpPr>
        <p:sp>
          <p:nvSpPr>
            <p:cNvPr id="6" name="object 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7" name="object 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9" name="object 9"/>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 </a:t>
            </a:r>
            <a:r>
              <a:rPr sz="600" spc="45" dirty="0">
                <a:solidFill>
                  <a:srgbClr val="7A0000"/>
                </a:solidFill>
                <a:latin typeface="Georgia"/>
                <a:cs typeface="Georgia"/>
                <a:hlinkClick r:id="rId4" action="ppaction://hlinksldjump"/>
              </a:rPr>
              <a:t>understanding</a:t>
            </a:r>
            <a:endParaRPr sz="600">
              <a:latin typeface="Georgia"/>
              <a:cs typeface="Georgia"/>
            </a:endParaRPr>
          </a:p>
        </p:txBody>
      </p:sp>
      <p:sp>
        <p:nvSpPr>
          <p:cNvPr id="10" name="object 10"/>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68</a:t>
            </a:fld>
            <a:r>
              <a:rPr spc="-25" dirty="0"/>
              <a:t> </a:t>
            </a:r>
            <a:r>
              <a:rPr spc="80" dirty="0"/>
              <a:t>/</a:t>
            </a:r>
            <a:r>
              <a:rPr spc="-25" dirty="0"/>
              <a:t> </a:t>
            </a:r>
            <a:r>
              <a:rPr spc="40" dirty="0"/>
              <a:t>106</a:t>
            </a:r>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028189" cy="244475"/>
          </a:xfrm>
          <a:prstGeom prst="rect">
            <a:avLst/>
          </a:prstGeom>
        </p:spPr>
        <p:txBody>
          <a:bodyPr vert="horz" wrap="square" lIns="0" tIns="17145" rIns="0" bIns="0" rtlCol="0">
            <a:spAutoFit/>
          </a:bodyPr>
          <a:lstStyle/>
          <a:p>
            <a:pPr marL="12700">
              <a:lnSpc>
                <a:spcPct val="100000"/>
              </a:lnSpc>
              <a:spcBef>
                <a:spcPts val="135"/>
              </a:spcBef>
            </a:pPr>
            <a:r>
              <a:rPr spc="20" dirty="0"/>
              <a:t>Boxplot</a:t>
            </a:r>
            <a:r>
              <a:rPr spc="95" dirty="0"/>
              <a:t> </a:t>
            </a:r>
            <a:r>
              <a:rPr spc="15" dirty="0"/>
              <a:t>examples</a:t>
            </a:r>
            <a:r>
              <a:rPr spc="95" dirty="0"/>
              <a:t> </a:t>
            </a:r>
            <a:r>
              <a:rPr spc="25" dirty="0"/>
              <a:t>(cont’d)</a:t>
            </a:r>
          </a:p>
        </p:txBody>
      </p:sp>
      <p:sp>
        <p:nvSpPr>
          <p:cNvPr id="3" name="object 3"/>
          <p:cNvSpPr txBox="1"/>
          <p:nvPr/>
        </p:nvSpPr>
        <p:spPr>
          <a:xfrm>
            <a:off x="126288" y="367930"/>
            <a:ext cx="3763010" cy="484505"/>
          </a:xfrm>
          <a:prstGeom prst="rect">
            <a:avLst/>
          </a:prstGeom>
        </p:spPr>
        <p:txBody>
          <a:bodyPr vert="horz" wrap="square" lIns="0" tIns="11430" rIns="0" bIns="0" rtlCol="0">
            <a:spAutoFit/>
          </a:bodyPr>
          <a:lstStyle/>
          <a:p>
            <a:pPr marL="63500">
              <a:lnSpc>
                <a:spcPts val="1235"/>
              </a:lnSpc>
              <a:spcBef>
                <a:spcPts val="90"/>
              </a:spcBef>
            </a:pPr>
            <a:r>
              <a:rPr sz="1100" spc="-35" dirty="0">
                <a:latin typeface="Georgia"/>
                <a:cs typeface="Georgia"/>
              </a:rPr>
              <a:t>Messi’s</a:t>
            </a:r>
            <a:r>
              <a:rPr sz="1100" spc="100" dirty="0">
                <a:latin typeface="Georgia"/>
                <a:cs typeface="Georgia"/>
              </a:rPr>
              <a:t> </a:t>
            </a:r>
            <a:r>
              <a:rPr sz="1100" spc="-30" dirty="0">
                <a:latin typeface="Georgia"/>
                <a:cs typeface="Georgia"/>
              </a:rPr>
              <a:t>goals</a:t>
            </a:r>
            <a:r>
              <a:rPr sz="1100" spc="100" dirty="0">
                <a:latin typeface="Georgia"/>
                <a:cs typeface="Georgia"/>
              </a:rPr>
              <a:t> </a:t>
            </a:r>
            <a:r>
              <a:rPr sz="1100" spc="-40" dirty="0">
                <a:latin typeface="Georgia"/>
                <a:cs typeface="Georgia"/>
              </a:rPr>
              <a:t>for</a:t>
            </a:r>
            <a:r>
              <a:rPr sz="1100" spc="105" dirty="0">
                <a:latin typeface="Georgia"/>
                <a:cs typeface="Georgia"/>
              </a:rPr>
              <a:t> </a:t>
            </a:r>
            <a:r>
              <a:rPr sz="1100" spc="-25" dirty="0">
                <a:latin typeface="Georgia"/>
                <a:cs typeface="Georgia"/>
              </a:rPr>
              <a:t>Barcelona</a:t>
            </a:r>
            <a:r>
              <a:rPr sz="1100" spc="100" dirty="0">
                <a:latin typeface="Georgia"/>
                <a:cs typeface="Georgia"/>
              </a:rPr>
              <a:t> </a:t>
            </a:r>
            <a:r>
              <a:rPr sz="1100" spc="-45" dirty="0">
                <a:latin typeface="Georgia"/>
                <a:cs typeface="Georgia"/>
              </a:rPr>
              <a:t>from</a:t>
            </a:r>
            <a:r>
              <a:rPr sz="1100" spc="100" dirty="0">
                <a:latin typeface="Georgia"/>
                <a:cs typeface="Georgia"/>
              </a:rPr>
              <a:t> </a:t>
            </a:r>
            <a:r>
              <a:rPr sz="1100" spc="-110" dirty="0">
                <a:latin typeface="Georgia"/>
                <a:cs typeface="Georgia"/>
              </a:rPr>
              <a:t>2004–2005</a:t>
            </a:r>
            <a:r>
              <a:rPr sz="1100" spc="-50" dirty="0">
                <a:latin typeface="Georgia"/>
                <a:cs typeface="Georgia"/>
              </a:rPr>
              <a:t> </a:t>
            </a:r>
            <a:r>
              <a:rPr sz="1100" spc="-10" dirty="0">
                <a:latin typeface="Georgia"/>
                <a:cs typeface="Georgia"/>
              </a:rPr>
              <a:t>to</a:t>
            </a:r>
            <a:r>
              <a:rPr sz="1100" spc="105" dirty="0">
                <a:latin typeface="Georgia"/>
                <a:cs typeface="Georgia"/>
              </a:rPr>
              <a:t> </a:t>
            </a:r>
            <a:r>
              <a:rPr sz="1100" spc="-85" dirty="0">
                <a:latin typeface="Georgia"/>
                <a:cs typeface="Georgia"/>
              </a:rPr>
              <a:t>2020–2021:</a:t>
            </a:r>
            <a:endParaRPr sz="1100">
              <a:latin typeface="Georgia"/>
              <a:cs typeface="Georgia"/>
            </a:endParaRPr>
          </a:p>
          <a:p>
            <a:pPr marL="63500">
              <a:lnSpc>
                <a:spcPts val="1150"/>
              </a:lnSpc>
            </a:pPr>
            <a:r>
              <a:rPr sz="1100" spc="45" dirty="0">
                <a:latin typeface="Lucida Sans Unicode"/>
                <a:cs typeface="Lucida Sans Unicode"/>
              </a:rPr>
              <a:t>D</a:t>
            </a:r>
            <a:r>
              <a:rPr sz="1200" i="1" spc="-89" baseline="-52083" dirty="0">
                <a:latin typeface="Verdana"/>
                <a:cs typeface="Verdana"/>
              </a:rPr>
              <a:t>′</a:t>
            </a:r>
            <a:r>
              <a:rPr sz="1200" i="1" spc="-315" baseline="-52083" dirty="0">
                <a:latin typeface="Verdana"/>
                <a:cs typeface="Verdana"/>
              </a:rPr>
              <a:t> </a:t>
            </a:r>
            <a:r>
              <a:rPr sz="1100" spc="295" dirty="0">
                <a:latin typeface="Calibri"/>
                <a:cs typeface="Calibri"/>
              </a:rPr>
              <a:t>=</a:t>
            </a:r>
            <a:r>
              <a:rPr sz="1100" spc="55" dirty="0">
                <a:latin typeface="Calibri"/>
                <a:cs typeface="Calibri"/>
              </a:rPr>
              <a:t> </a:t>
            </a:r>
            <a:r>
              <a:rPr sz="1100" spc="180" dirty="0">
                <a:latin typeface="Lucida Sans Unicode"/>
                <a:cs typeface="Lucida Sans Unicode"/>
              </a:rPr>
              <a:t>{</a:t>
            </a:r>
            <a:r>
              <a:rPr sz="1100" spc="-15" dirty="0">
                <a:solidFill>
                  <a:srgbClr val="0000FF"/>
                </a:solidFill>
                <a:latin typeface="Calibri"/>
                <a:cs typeface="Calibri"/>
              </a:rPr>
              <a:t>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8</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17</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16</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38</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47</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53</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73</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60</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41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58</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41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54</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45</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31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38</a:t>
            </a:r>
            <a:r>
              <a:rPr sz="1100" spc="185" dirty="0">
                <a:latin typeface="Lucida Sans Unicode"/>
                <a:cs typeface="Lucida Sans Unicode"/>
              </a:rPr>
              <a:t>}</a:t>
            </a:r>
            <a:endParaRPr sz="1100">
              <a:latin typeface="Lucida Sans Unicode"/>
              <a:cs typeface="Lucida Sans Unicode"/>
            </a:endParaRPr>
          </a:p>
          <a:p>
            <a:pPr marL="62865">
              <a:lnSpc>
                <a:spcPts val="1235"/>
              </a:lnSpc>
            </a:pPr>
            <a:r>
              <a:rPr sz="1100" spc="15" dirty="0">
                <a:latin typeface="Lucida Sans Unicode"/>
                <a:cs typeface="Lucida Sans Unicode"/>
              </a:rPr>
              <a:t>D </a:t>
            </a:r>
            <a:r>
              <a:rPr sz="1100" spc="-85" dirty="0">
                <a:latin typeface="Lucida Sans Unicode"/>
                <a:cs typeface="Lucida Sans Unicode"/>
              </a:rPr>
              <a:t> </a:t>
            </a:r>
            <a:r>
              <a:rPr sz="1100" spc="295" dirty="0">
                <a:latin typeface="Calibri"/>
                <a:cs typeface="Calibri"/>
              </a:rPr>
              <a:t>=</a:t>
            </a:r>
            <a:r>
              <a:rPr sz="1100" spc="55" dirty="0">
                <a:latin typeface="Calibri"/>
                <a:cs typeface="Calibri"/>
              </a:rPr>
              <a:t> </a:t>
            </a:r>
            <a:r>
              <a:rPr sz="1100" spc="180" dirty="0">
                <a:latin typeface="Lucida Sans Unicode"/>
                <a:cs typeface="Lucida Sans Unicode"/>
              </a:rPr>
              <a:t>{</a:t>
            </a:r>
            <a:r>
              <a:rPr sz="1100" spc="-15" dirty="0">
                <a:solidFill>
                  <a:srgbClr val="0000FF"/>
                </a:solidFill>
                <a:latin typeface="Calibri"/>
                <a:cs typeface="Calibri"/>
              </a:rPr>
              <a:t>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8</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16</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17</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31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38</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38</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41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41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45</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47</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51</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53</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54</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58</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60</a:t>
            </a:r>
            <a:r>
              <a:rPr sz="1100" i="1" spc="25" dirty="0">
                <a:latin typeface="Calibri"/>
                <a:cs typeface="Calibri"/>
              </a:rPr>
              <a:t>,</a:t>
            </a:r>
            <a:r>
              <a:rPr sz="1100" i="1" spc="-70" dirty="0">
                <a:latin typeface="Calibri"/>
                <a:cs typeface="Calibri"/>
              </a:rPr>
              <a:t> </a:t>
            </a:r>
            <a:r>
              <a:rPr sz="1100" spc="-15" dirty="0">
                <a:solidFill>
                  <a:srgbClr val="0000FF"/>
                </a:solidFill>
                <a:latin typeface="Calibri"/>
                <a:cs typeface="Calibri"/>
              </a:rPr>
              <a:t>73</a:t>
            </a:r>
            <a:r>
              <a:rPr sz="1100" spc="185" dirty="0">
                <a:latin typeface="Lucida Sans Unicode"/>
                <a:cs typeface="Lucida Sans Unicode"/>
              </a:rPr>
              <a:t>}</a:t>
            </a:r>
            <a:endParaRPr sz="1100">
              <a:latin typeface="Lucida Sans Unicode"/>
              <a:cs typeface="Lucida Sans Unicode"/>
            </a:endParaRPr>
          </a:p>
        </p:txBody>
      </p:sp>
      <p:pic>
        <p:nvPicPr>
          <p:cNvPr id="4" name="object 4"/>
          <p:cNvPicPr/>
          <p:nvPr/>
        </p:nvPicPr>
        <p:blipFill>
          <a:blip r:embed="rId2" cstate="print"/>
          <a:stretch>
            <a:fillRect/>
          </a:stretch>
        </p:blipFill>
        <p:spPr>
          <a:xfrm>
            <a:off x="749452" y="855598"/>
            <a:ext cx="4261104" cy="1175004"/>
          </a:xfrm>
          <a:prstGeom prst="rect">
            <a:avLst/>
          </a:prstGeom>
        </p:spPr>
      </p:pic>
      <p:sp>
        <p:nvSpPr>
          <p:cNvPr id="5" name="object 5"/>
          <p:cNvSpPr/>
          <p:nvPr/>
        </p:nvSpPr>
        <p:spPr>
          <a:xfrm>
            <a:off x="337972" y="2151786"/>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428777" y="2031413"/>
            <a:ext cx="1226820" cy="1000760"/>
          </a:xfrm>
          <a:prstGeom prst="rect">
            <a:avLst/>
          </a:prstGeom>
        </p:spPr>
        <p:txBody>
          <a:bodyPr vert="horz" wrap="square" lIns="0" tIns="40005" rIns="0" bIns="0" rtlCol="0">
            <a:spAutoFit/>
          </a:bodyPr>
          <a:lstStyle/>
          <a:p>
            <a:pPr marL="38100">
              <a:lnSpc>
                <a:spcPct val="100000"/>
              </a:lnSpc>
              <a:spcBef>
                <a:spcPts val="315"/>
              </a:spcBef>
            </a:pPr>
            <a:r>
              <a:rPr sz="1100" i="1" spc="110" dirty="0">
                <a:latin typeface="Calibri"/>
                <a:cs typeface="Calibri"/>
              </a:rPr>
              <a:t>Minimum</a:t>
            </a:r>
            <a:r>
              <a:rPr sz="1100" i="1" spc="30" dirty="0">
                <a:latin typeface="Calibri"/>
                <a:cs typeface="Calibri"/>
              </a:rPr>
              <a:t> </a:t>
            </a:r>
            <a:r>
              <a:rPr sz="1100" spc="295" dirty="0">
                <a:latin typeface="Calibri"/>
                <a:cs typeface="Calibri"/>
              </a:rPr>
              <a:t>=</a:t>
            </a:r>
            <a:r>
              <a:rPr sz="1100" spc="35" dirty="0">
                <a:latin typeface="Calibri"/>
                <a:cs typeface="Calibri"/>
              </a:rPr>
              <a:t> </a:t>
            </a:r>
            <a:r>
              <a:rPr sz="1100" spc="-15" dirty="0">
                <a:latin typeface="Calibri"/>
                <a:cs typeface="Calibri"/>
              </a:rPr>
              <a:t>1</a:t>
            </a:r>
            <a:endParaRPr sz="1100">
              <a:latin typeface="Calibri"/>
              <a:cs typeface="Calibri"/>
            </a:endParaRPr>
          </a:p>
          <a:p>
            <a:pPr marL="38100">
              <a:lnSpc>
                <a:spcPct val="100000"/>
              </a:lnSpc>
              <a:spcBef>
                <a:spcPts val="215"/>
              </a:spcBef>
            </a:pPr>
            <a:r>
              <a:rPr sz="1100" i="1" spc="70" dirty="0">
                <a:latin typeface="Calibri"/>
                <a:cs typeface="Calibri"/>
              </a:rPr>
              <a:t>Q</a:t>
            </a:r>
            <a:r>
              <a:rPr sz="1200" spc="104" baseline="-10416" dirty="0">
                <a:latin typeface="Calibri"/>
                <a:cs typeface="Calibri"/>
              </a:rPr>
              <a:t>1</a:t>
            </a:r>
            <a:r>
              <a:rPr sz="1200" spc="209" baseline="-10416" dirty="0">
                <a:latin typeface="Calibri"/>
                <a:cs typeface="Calibri"/>
              </a:rPr>
              <a:t> </a:t>
            </a:r>
            <a:r>
              <a:rPr sz="1100" spc="295" dirty="0">
                <a:latin typeface="Calibri"/>
                <a:cs typeface="Calibri"/>
              </a:rPr>
              <a:t>=</a:t>
            </a:r>
            <a:r>
              <a:rPr sz="1100" spc="30" dirty="0">
                <a:latin typeface="Calibri"/>
                <a:cs typeface="Calibri"/>
              </a:rPr>
              <a:t> </a:t>
            </a:r>
            <a:r>
              <a:rPr sz="1100" spc="-15" dirty="0">
                <a:latin typeface="Calibri"/>
                <a:cs typeface="Calibri"/>
              </a:rPr>
              <a:t>31</a:t>
            </a:r>
            <a:endParaRPr sz="1100">
              <a:latin typeface="Calibri"/>
              <a:cs typeface="Calibri"/>
            </a:endParaRPr>
          </a:p>
          <a:p>
            <a:pPr marL="38100">
              <a:lnSpc>
                <a:spcPct val="100000"/>
              </a:lnSpc>
              <a:spcBef>
                <a:spcPts val="215"/>
              </a:spcBef>
            </a:pPr>
            <a:r>
              <a:rPr sz="1100" i="1" spc="70" dirty="0">
                <a:latin typeface="Calibri"/>
                <a:cs typeface="Calibri"/>
              </a:rPr>
              <a:t>Median</a:t>
            </a:r>
            <a:r>
              <a:rPr sz="1100" i="1" spc="90" dirty="0">
                <a:latin typeface="Calibri"/>
                <a:cs typeface="Calibri"/>
              </a:rPr>
              <a:t> </a:t>
            </a:r>
            <a:r>
              <a:rPr sz="1100" spc="50" dirty="0">
                <a:latin typeface="Georgia"/>
                <a:cs typeface="Georgia"/>
              </a:rPr>
              <a:t>(</a:t>
            </a:r>
            <a:r>
              <a:rPr sz="1100" i="1" spc="50" dirty="0">
                <a:latin typeface="Calibri"/>
                <a:cs typeface="Calibri"/>
              </a:rPr>
              <a:t>Q</a:t>
            </a:r>
            <a:r>
              <a:rPr sz="1200" spc="75" baseline="-10416" dirty="0">
                <a:latin typeface="Calibri"/>
                <a:cs typeface="Calibri"/>
              </a:rPr>
              <a:t>2</a:t>
            </a:r>
            <a:r>
              <a:rPr sz="1100" spc="50" dirty="0">
                <a:latin typeface="Georgia"/>
                <a:cs typeface="Georgia"/>
              </a:rPr>
              <a:t>)</a:t>
            </a:r>
            <a:r>
              <a:rPr sz="1100" spc="80" dirty="0">
                <a:latin typeface="Georgia"/>
                <a:cs typeface="Georgia"/>
              </a:rPr>
              <a:t> </a:t>
            </a:r>
            <a:r>
              <a:rPr sz="1100" spc="135" dirty="0">
                <a:latin typeface="Georgia"/>
                <a:cs typeface="Georgia"/>
              </a:rPr>
              <a:t>=</a:t>
            </a:r>
            <a:r>
              <a:rPr sz="1100" spc="80" dirty="0">
                <a:latin typeface="Georgia"/>
                <a:cs typeface="Georgia"/>
              </a:rPr>
              <a:t> </a:t>
            </a:r>
            <a:r>
              <a:rPr sz="1100" spc="-15" dirty="0">
                <a:latin typeface="Calibri"/>
                <a:cs typeface="Calibri"/>
              </a:rPr>
              <a:t>41</a:t>
            </a:r>
            <a:endParaRPr sz="1100">
              <a:latin typeface="Calibri"/>
              <a:cs typeface="Calibri"/>
            </a:endParaRPr>
          </a:p>
          <a:p>
            <a:pPr marL="38100">
              <a:lnSpc>
                <a:spcPct val="100000"/>
              </a:lnSpc>
              <a:spcBef>
                <a:spcPts val="219"/>
              </a:spcBef>
            </a:pPr>
            <a:r>
              <a:rPr sz="1100" i="1" spc="70" dirty="0">
                <a:latin typeface="Calibri"/>
                <a:cs typeface="Calibri"/>
              </a:rPr>
              <a:t>Q</a:t>
            </a:r>
            <a:r>
              <a:rPr sz="1200" spc="104" baseline="-10416" dirty="0">
                <a:latin typeface="Calibri"/>
                <a:cs typeface="Calibri"/>
              </a:rPr>
              <a:t>3</a:t>
            </a:r>
            <a:r>
              <a:rPr sz="1200" spc="209" baseline="-10416" dirty="0">
                <a:latin typeface="Calibri"/>
                <a:cs typeface="Calibri"/>
              </a:rPr>
              <a:t> </a:t>
            </a:r>
            <a:r>
              <a:rPr sz="1100" spc="295" dirty="0">
                <a:latin typeface="Calibri"/>
                <a:cs typeface="Calibri"/>
              </a:rPr>
              <a:t>=</a:t>
            </a:r>
            <a:r>
              <a:rPr sz="1100" spc="30" dirty="0">
                <a:latin typeface="Calibri"/>
                <a:cs typeface="Calibri"/>
              </a:rPr>
              <a:t> </a:t>
            </a:r>
            <a:r>
              <a:rPr sz="1100" spc="-15" dirty="0">
                <a:latin typeface="Calibri"/>
                <a:cs typeface="Calibri"/>
              </a:rPr>
              <a:t>53</a:t>
            </a:r>
            <a:endParaRPr sz="1100">
              <a:latin typeface="Calibri"/>
              <a:cs typeface="Calibri"/>
            </a:endParaRPr>
          </a:p>
          <a:p>
            <a:pPr marL="38100">
              <a:lnSpc>
                <a:spcPct val="100000"/>
              </a:lnSpc>
              <a:spcBef>
                <a:spcPts val="215"/>
              </a:spcBef>
            </a:pPr>
            <a:r>
              <a:rPr sz="1100" i="1" spc="105" dirty="0">
                <a:latin typeface="Calibri"/>
                <a:cs typeface="Calibri"/>
              </a:rPr>
              <a:t>Maximum</a:t>
            </a:r>
            <a:r>
              <a:rPr sz="1100" i="1" spc="25" dirty="0">
                <a:latin typeface="Calibri"/>
                <a:cs typeface="Calibri"/>
              </a:rPr>
              <a:t> </a:t>
            </a:r>
            <a:r>
              <a:rPr sz="1100" spc="295" dirty="0">
                <a:latin typeface="Calibri"/>
                <a:cs typeface="Calibri"/>
              </a:rPr>
              <a:t>=</a:t>
            </a:r>
            <a:r>
              <a:rPr sz="1100" spc="30" dirty="0">
                <a:latin typeface="Calibri"/>
                <a:cs typeface="Calibri"/>
              </a:rPr>
              <a:t> </a:t>
            </a:r>
            <a:r>
              <a:rPr sz="1100" spc="-15" dirty="0">
                <a:latin typeface="Calibri"/>
                <a:cs typeface="Calibri"/>
              </a:rPr>
              <a:t>73</a:t>
            </a:r>
            <a:endParaRPr sz="1100">
              <a:latin typeface="Calibri"/>
              <a:cs typeface="Calibri"/>
            </a:endParaRPr>
          </a:p>
        </p:txBody>
      </p:sp>
      <p:sp>
        <p:nvSpPr>
          <p:cNvPr id="7" name="object 7"/>
          <p:cNvSpPr/>
          <p:nvPr/>
        </p:nvSpPr>
        <p:spPr>
          <a:xfrm>
            <a:off x="337972" y="234680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54182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273685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0" name="object 10"/>
          <p:cNvSpPr/>
          <p:nvPr/>
        </p:nvSpPr>
        <p:spPr>
          <a:xfrm>
            <a:off x="337972" y="293187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1" name="object 11"/>
          <p:cNvGrpSpPr/>
          <p:nvPr/>
        </p:nvGrpSpPr>
        <p:grpSpPr>
          <a:xfrm>
            <a:off x="0" y="3121545"/>
            <a:ext cx="5760085" cy="118745"/>
            <a:chOff x="0" y="3121545"/>
            <a:chExt cx="5760085" cy="118745"/>
          </a:xfrm>
        </p:grpSpPr>
        <p:sp>
          <p:nvSpPr>
            <p:cNvPr id="12" name="object 12"/>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3" name="object 13"/>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5" name="object 15"/>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6" name="object 1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69</a:t>
            </a:fld>
            <a:r>
              <a:rPr spc="-25" dirty="0"/>
              <a:t> </a:t>
            </a:r>
            <a:r>
              <a:rPr spc="80" dirty="0"/>
              <a:t>/</a:t>
            </a:r>
            <a:r>
              <a:rPr spc="-25" dirty="0"/>
              <a:t> </a:t>
            </a:r>
            <a:r>
              <a:rPr spc="40" dirty="0"/>
              <a:t>106</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8267"/>
            <a:ext cx="1537335" cy="244475"/>
          </a:xfrm>
          <a:prstGeom prst="rect">
            <a:avLst/>
          </a:prstGeom>
        </p:spPr>
        <p:txBody>
          <a:bodyPr vert="horz" wrap="square" lIns="0" tIns="17145" rIns="0" bIns="0" rtlCol="0">
            <a:spAutoFit/>
          </a:bodyPr>
          <a:lstStyle/>
          <a:p>
            <a:pPr marL="12700">
              <a:lnSpc>
                <a:spcPct val="100000"/>
              </a:lnSpc>
              <a:spcBef>
                <a:spcPts val="135"/>
              </a:spcBef>
            </a:pPr>
            <a:r>
              <a:rPr sz="1400" spc="30" dirty="0">
                <a:solidFill>
                  <a:srgbClr val="CC0000"/>
                </a:solidFill>
                <a:latin typeface="Times New Roman"/>
                <a:cs typeface="Times New Roman"/>
              </a:rPr>
              <a:t>CRISP–DM</a:t>
            </a:r>
            <a:r>
              <a:rPr sz="1400" spc="55" dirty="0">
                <a:solidFill>
                  <a:srgbClr val="CC0000"/>
                </a:solidFill>
                <a:latin typeface="Times New Roman"/>
                <a:cs typeface="Times New Roman"/>
              </a:rPr>
              <a:t> </a:t>
            </a:r>
            <a:r>
              <a:rPr sz="1400" spc="10" dirty="0">
                <a:solidFill>
                  <a:srgbClr val="CC0000"/>
                </a:solidFill>
                <a:latin typeface="Times New Roman"/>
                <a:cs typeface="Times New Roman"/>
              </a:rPr>
              <a:t>process</a:t>
            </a:r>
            <a:endParaRPr sz="1400">
              <a:latin typeface="Times New Roman"/>
              <a:cs typeface="Times New Roman"/>
            </a:endParaRPr>
          </a:p>
        </p:txBody>
      </p:sp>
      <p:pic>
        <p:nvPicPr>
          <p:cNvPr id="3" name="object 3"/>
          <p:cNvPicPr/>
          <p:nvPr/>
        </p:nvPicPr>
        <p:blipFill>
          <a:blip r:embed="rId2" cstate="print"/>
          <a:stretch>
            <a:fillRect/>
          </a:stretch>
        </p:blipFill>
        <p:spPr>
          <a:xfrm>
            <a:off x="1676679" y="568007"/>
            <a:ext cx="2425700" cy="2238375"/>
          </a:xfrm>
          <a:prstGeom prst="rect">
            <a:avLst/>
          </a:prstGeom>
        </p:spPr>
      </p:pic>
      <p:grpSp>
        <p:nvGrpSpPr>
          <p:cNvPr id="4" name="object 4"/>
          <p:cNvGrpSpPr/>
          <p:nvPr/>
        </p:nvGrpSpPr>
        <p:grpSpPr>
          <a:xfrm>
            <a:off x="0" y="3121545"/>
            <a:ext cx="5760085" cy="118745"/>
            <a:chOff x="0" y="3121545"/>
            <a:chExt cx="5760085" cy="118745"/>
          </a:xfrm>
        </p:grpSpPr>
        <p:sp>
          <p:nvSpPr>
            <p:cNvPr id="5" name="object 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6" name="object 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8" name="object 8"/>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9" name="object 9"/>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0" dirty="0"/>
              <a:t>7</a:t>
            </a:fld>
            <a:r>
              <a:rPr spc="-25" dirty="0"/>
              <a:t> </a:t>
            </a:r>
            <a:r>
              <a:rPr spc="80" dirty="0"/>
              <a:t>/</a:t>
            </a:r>
            <a:r>
              <a:rPr spc="-25" dirty="0"/>
              <a:t> </a:t>
            </a:r>
            <a:r>
              <a:rPr spc="40" dirty="0"/>
              <a:t>106</a:t>
            </a:r>
          </a:p>
        </p:txBody>
      </p:sp>
    </p:spTree>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028189" cy="244475"/>
          </a:xfrm>
          <a:prstGeom prst="rect">
            <a:avLst/>
          </a:prstGeom>
        </p:spPr>
        <p:txBody>
          <a:bodyPr vert="horz" wrap="square" lIns="0" tIns="17145" rIns="0" bIns="0" rtlCol="0">
            <a:spAutoFit/>
          </a:bodyPr>
          <a:lstStyle/>
          <a:p>
            <a:pPr marL="12700">
              <a:lnSpc>
                <a:spcPct val="100000"/>
              </a:lnSpc>
              <a:spcBef>
                <a:spcPts val="135"/>
              </a:spcBef>
            </a:pPr>
            <a:r>
              <a:rPr spc="20" dirty="0"/>
              <a:t>Boxplot</a:t>
            </a:r>
            <a:r>
              <a:rPr spc="95" dirty="0"/>
              <a:t> </a:t>
            </a:r>
            <a:r>
              <a:rPr spc="15" dirty="0"/>
              <a:t>examples</a:t>
            </a:r>
            <a:r>
              <a:rPr spc="95" dirty="0"/>
              <a:t> </a:t>
            </a:r>
            <a:r>
              <a:rPr spc="25" dirty="0"/>
              <a:t>(cont’d)</a:t>
            </a:r>
          </a:p>
        </p:txBody>
      </p:sp>
      <p:grpSp>
        <p:nvGrpSpPr>
          <p:cNvPr id="13" name="object 13"/>
          <p:cNvGrpSpPr/>
          <p:nvPr/>
        </p:nvGrpSpPr>
        <p:grpSpPr>
          <a:xfrm>
            <a:off x="0" y="3121545"/>
            <a:ext cx="5760085" cy="118745"/>
            <a:chOff x="0" y="3121545"/>
            <a:chExt cx="5760085" cy="118745"/>
          </a:xfrm>
        </p:grpSpPr>
        <p:sp>
          <p:nvSpPr>
            <p:cNvPr id="14" name="object 14"/>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5" name="object 15"/>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6" name="object 1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7" name="object 17"/>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8" name="object 18"/>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70</a:t>
            </a:fld>
            <a:r>
              <a:rPr spc="-25" dirty="0"/>
              <a:t> </a:t>
            </a:r>
            <a:r>
              <a:rPr spc="80" dirty="0"/>
              <a:t>/</a:t>
            </a:r>
            <a:r>
              <a:rPr spc="-25" dirty="0"/>
              <a:t> </a:t>
            </a:r>
            <a:r>
              <a:rPr spc="40" dirty="0"/>
              <a:t>106</a:t>
            </a:r>
          </a:p>
        </p:txBody>
      </p:sp>
      <p:pic>
        <p:nvPicPr>
          <p:cNvPr id="19" name="Picture 18">
            <a:extLst>
              <a:ext uri="{FF2B5EF4-FFF2-40B4-BE49-F238E27FC236}">
                <a16:creationId xmlns:a16="http://schemas.microsoft.com/office/drawing/2014/main" id="{EE3CE8DA-77FC-ED26-EAE5-11C4CF896574}"/>
              </a:ext>
            </a:extLst>
          </p:cNvPr>
          <p:cNvPicPr>
            <a:picLocks noChangeAspect="1"/>
          </p:cNvPicPr>
          <p:nvPr/>
        </p:nvPicPr>
        <p:blipFill>
          <a:blip r:embed="rId3"/>
          <a:stretch>
            <a:fillRect/>
          </a:stretch>
        </p:blipFill>
        <p:spPr>
          <a:xfrm>
            <a:off x="292100" y="468394"/>
            <a:ext cx="4567392" cy="2449431"/>
          </a:xfrm>
          <a:prstGeom prst="rect">
            <a:avLst/>
          </a:prstGeom>
        </p:spPr>
      </p:pic>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103120" cy="244475"/>
          </a:xfrm>
          <a:prstGeom prst="rect">
            <a:avLst/>
          </a:prstGeom>
        </p:spPr>
        <p:txBody>
          <a:bodyPr vert="horz" wrap="square" lIns="0" tIns="17145" rIns="0" bIns="0" rtlCol="0">
            <a:spAutoFit/>
          </a:bodyPr>
          <a:lstStyle/>
          <a:p>
            <a:pPr marL="12700">
              <a:lnSpc>
                <a:spcPct val="100000"/>
              </a:lnSpc>
              <a:spcBef>
                <a:spcPts val="135"/>
              </a:spcBef>
            </a:pPr>
            <a:r>
              <a:rPr spc="80" dirty="0"/>
              <a:t>What</a:t>
            </a:r>
            <a:r>
              <a:rPr spc="85" dirty="0"/>
              <a:t> </a:t>
            </a:r>
            <a:r>
              <a:rPr spc="-10" dirty="0"/>
              <a:t>is</a:t>
            </a:r>
            <a:r>
              <a:rPr spc="95" dirty="0"/>
              <a:t> </a:t>
            </a:r>
            <a:r>
              <a:rPr spc="30" dirty="0"/>
              <a:t>boxplot</a:t>
            </a:r>
            <a:r>
              <a:rPr spc="90" dirty="0"/>
              <a:t> </a:t>
            </a:r>
            <a:r>
              <a:rPr dirty="0"/>
              <a:t>useful</a:t>
            </a:r>
            <a:r>
              <a:rPr spc="90" dirty="0"/>
              <a:t> </a:t>
            </a:r>
            <a:r>
              <a:rPr dirty="0"/>
              <a:t>for?</a:t>
            </a:r>
          </a:p>
        </p:txBody>
      </p:sp>
      <p:sp>
        <p:nvSpPr>
          <p:cNvPr id="3" name="object 3"/>
          <p:cNvSpPr/>
          <p:nvPr/>
        </p:nvSpPr>
        <p:spPr>
          <a:xfrm>
            <a:off x="337972" y="1256868"/>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49509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73330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11780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txBox="1"/>
          <p:nvPr/>
        </p:nvSpPr>
        <p:spPr>
          <a:xfrm>
            <a:off x="151688" y="790052"/>
            <a:ext cx="5374640" cy="1574165"/>
          </a:xfrm>
          <a:prstGeom prst="rect">
            <a:avLst/>
          </a:prstGeom>
        </p:spPr>
        <p:txBody>
          <a:bodyPr vert="horz" wrap="square" lIns="0" tIns="34290" rIns="0" bIns="0" rtlCol="0">
            <a:spAutoFit/>
          </a:bodyPr>
          <a:lstStyle/>
          <a:p>
            <a:pPr marL="38100" marR="30480">
              <a:lnSpc>
                <a:spcPts val="1150"/>
              </a:lnSpc>
              <a:spcBef>
                <a:spcPts val="270"/>
              </a:spcBef>
            </a:pPr>
            <a:r>
              <a:rPr sz="1100" spc="-20" dirty="0">
                <a:latin typeface="Georgia"/>
                <a:cs typeface="Georgia"/>
              </a:rPr>
              <a:t>Boxplots</a:t>
            </a:r>
            <a:r>
              <a:rPr sz="1100" spc="100" dirty="0">
                <a:latin typeface="Georgia"/>
                <a:cs typeface="Georgia"/>
              </a:rPr>
              <a:t> </a:t>
            </a:r>
            <a:r>
              <a:rPr sz="1100" spc="-30" dirty="0">
                <a:latin typeface="Georgia"/>
                <a:cs typeface="Georgia"/>
              </a:rPr>
              <a:t>are</a:t>
            </a:r>
            <a:r>
              <a:rPr sz="1100" spc="105" dirty="0">
                <a:latin typeface="Georgia"/>
                <a:cs typeface="Georgia"/>
              </a:rPr>
              <a:t> </a:t>
            </a:r>
            <a:r>
              <a:rPr sz="1100" spc="-20" dirty="0">
                <a:latin typeface="Georgia"/>
                <a:cs typeface="Georgia"/>
              </a:rPr>
              <a:t>especially</a:t>
            </a:r>
            <a:r>
              <a:rPr sz="1100" spc="100" dirty="0">
                <a:latin typeface="Georgia"/>
                <a:cs typeface="Georgia"/>
              </a:rPr>
              <a:t> </a:t>
            </a:r>
            <a:r>
              <a:rPr sz="1100" spc="-35" dirty="0">
                <a:latin typeface="Georgia"/>
                <a:cs typeface="Georgia"/>
              </a:rPr>
              <a:t>useful</a:t>
            </a:r>
            <a:r>
              <a:rPr sz="1100" spc="105" dirty="0">
                <a:latin typeface="Georgia"/>
                <a:cs typeface="Georgia"/>
              </a:rPr>
              <a:t> </a:t>
            </a:r>
            <a:r>
              <a:rPr sz="1100" spc="-40" dirty="0">
                <a:latin typeface="Georgia"/>
                <a:cs typeface="Georgia"/>
              </a:rPr>
              <a:t>for</a:t>
            </a:r>
            <a:r>
              <a:rPr sz="1100" spc="100" dirty="0">
                <a:latin typeface="Georgia"/>
                <a:cs typeface="Georgia"/>
              </a:rPr>
              <a:t> </a:t>
            </a:r>
            <a:r>
              <a:rPr sz="1100" spc="-45" dirty="0">
                <a:latin typeface="Georgia"/>
                <a:cs typeface="Georgia"/>
              </a:rPr>
              <a:t>showing</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30" dirty="0">
                <a:solidFill>
                  <a:srgbClr val="0000FF"/>
                </a:solidFill>
                <a:latin typeface="Georgia"/>
                <a:cs typeface="Georgia"/>
              </a:rPr>
              <a:t>central</a:t>
            </a:r>
            <a:r>
              <a:rPr sz="1100" spc="105" dirty="0">
                <a:solidFill>
                  <a:srgbClr val="0000FF"/>
                </a:solidFill>
                <a:latin typeface="Georgia"/>
                <a:cs typeface="Georgia"/>
              </a:rPr>
              <a:t> </a:t>
            </a:r>
            <a:r>
              <a:rPr sz="1100" spc="-20" dirty="0">
                <a:solidFill>
                  <a:srgbClr val="0000FF"/>
                </a:solidFill>
                <a:latin typeface="Georgia"/>
                <a:cs typeface="Georgia"/>
              </a:rPr>
              <a:t>tendency</a:t>
            </a:r>
            <a:r>
              <a:rPr sz="1100" spc="-20" dirty="0">
                <a:latin typeface="Georgia"/>
                <a:cs typeface="Georgia"/>
              </a:rPr>
              <a:t>,</a:t>
            </a:r>
            <a:r>
              <a:rPr sz="1100" spc="100" dirty="0">
                <a:latin typeface="Georgia"/>
                <a:cs typeface="Georgia"/>
              </a:rPr>
              <a:t> </a:t>
            </a:r>
            <a:r>
              <a:rPr sz="1100" spc="-20" dirty="0">
                <a:latin typeface="Georgia"/>
                <a:cs typeface="Georgia"/>
              </a:rPr>
              <a:t>the</a:t>
            </a:r>
            <a:r>
              <a:rPr sz="1100" spc="105" dirty="0">
                <a:latin typeface="Georgia"/>
                <a:cs typeface="Georgia"/>
              </a:rPr>
              <a:t> </a:t>
            </a:r>
            <a:r>
              <a:rPr sz="1100" spc="-5" dirty="0">
                <a:solidFill>
                  <a:srgbClr val="0000FF"/>
                </a:solidFill>
                <a:latin typeface="Georgia"/>
                <a:cs typeface="Georgia"/>
              </a:rPr>
              <a:t>data</a:t>
            </a:r>
            <a:r>
              <a:rPr sz="1100" spc="100" dirty="0">
                <a:solidFill>
                  <a:srgbClr val="0000FF"/>
                </a:solidFill>
                <a:latin typeface="Georgia"/>
                <a:cs typeface="Georgia"/>
              </a:rPr>
              <a:t> </a:t>
            </a:r>
            <a:r>
              <a:rPr sz="1100" spc="-35" dirty="0">
                <a:solidFill>
                  <a:srgbClr val="0000FF"/>
                </a:solidFill>
                <a:latin typeface="Georgia"/>
                <a:cs typeface="Georgia"/>
              </a:rPr>
              <a:t>dispersion</a:t>
            </a:r>
            <a:r>
              <a:rPr sz="1100" spc="-35" dirty="0">
                <a:latin typeface="Georgia"/>
                <a:cs typeface="Georgia"/>
              </a:rPr>
              <a:t>,</a:t>
            </a:r>
            <a:r>
              <a:rPr sz="1100" spc="105" dirty="0">
                <a:latin typeface="Georgia"/>
                <a:cs typeface="Georgia"/>
              </a:rPr>
              <a:t> </a:t>
            </a:r>
            <a:r>
              <a:rPr sz="1100" spc="-25" dirty="0">
                <a:latin typeface="Georgia"/>
                <a:cs typeface="Georgia"/>
              </a:rPr>
              <a:t>the </a:t>
            </a:r>
            <a:r>
              <a:rPr sz="1100" spc="-250" dirty="0">
                <a:latin typeface="Georgia"/>
                <a:cs typeface="Georgia"/>
              </a:rPr>
              <a:t> </a:t>
            </a:r>
            <a:r>
              <a:rPr sz="1100" spc="-50" dirty="0">
                <a:solidFill>
                  <a:srgbClr val="0000FF"/>
                </a:solidFill>
                <a:latin typeface="Georgia"/>
                <a:cs typeface="Georgia"/>
              </a:rPr>
              <a:t>skewness</a:t>
            </a:r>
            <a:r>
              <a:rPr sz="1100" spc="95" dirty="0">
                <a:solidFill>
                  <a:srgbClr val="0000FF"/>
                </a:solidFill>
                <a:latin typeface="Georgia"/>
                <a:cs typeface="Georgia"/>
              </a:rPr>
              <a:t> </a:t>
            </a:r>
            <a:r>
              <a:rPr sz="1100" spc="-40" dirty="0">
                <a:latin typeface="Georgia"/>
                <a:cs typeface="Georgia"/>
              </a:rPr>
              <a:t>of</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25" dirty="0">
                <a:latin typeface="Georgia"/>
                <a:cs typeface="Georgia"/>
              </a:rPr>
              <a:t>distributions,</a:t>
            </a:r>
            <a:r>
              <a:rPr sz="1100" spc="95" dirty="0">
                <a:latin typeface="Georgia"/>
                <a:cs typeface="Georgia"/>
              </a:rPr>
              <a:t> </a:t>
            </a:r>
            <a:r>
              <a:rPr sz="1100" spc="-30" dirty="0">
                <a:latin typeface="Georgia"/>
                <a:cs typeface="Georgia"/>
              </a:rPr>
              <a:t>and</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5" dirty="0">
                <a:solidFill>
                  <a:srgbClr val="0000FF"/>
                </a:solidFill>
                <a:latin typeface="Georgia"/>
                <a:cs typeface="Georgia"/>
              </a:rPr>
              <a:t>outliers</a:t>
            </a:r>
            <a:r>
              <a:rPr sz="1100" spc="-35" dirty="0">
                <a:latin typeface="Georgia"/>
                <a:cs typeface="Georgia"/>
              </a:rPr>
              <a:t>:</a:t>
            </a:r>
            <a:endParaRPr sz="1100">
              <a:latin typeface="Georgia"/>
              <a:cs typeface="Georgia"/>
            </a:endParaRPr>
          </a:p>
          <a:p>
            <a:pPr marL="314960" marR="1924050">
              <a:lnSpc>
                <a:spcPts val="1880"/>
              </a:lnSpc>
              <a:spcBef>
                <a:spcPts val="70"/>
              </a:spcBef>
            </a:pPr>
            <a:r>
              <a:rPr sz="1100" spc="5" dirty="0">
                <a:latin typeface="Georgia"/>
                <a:cs typeface="Georgia"/>
              </a:rPr>
              <a:t>The</a:t>
            </a:r>
            <a:r>
              <a:rPr sz="1100" spc="90" dirty="0">
                <a:latin typeface="Georgia"/>
                <a:cs typeface="Georgia"/>
              </a:rPr>
              <a:t> </a:t>
            </a:r>
            <a:r>
              <a:rPr sz="1100" spc="-25" dirty="0">
                <a:latin typeface="Georgia"/>
                <a:cs typeface="Georgia"/>
              </a:rPr>
              <a:t>position</a:t>
            </a:r>
            <a:r>
              <a:rPr sz="1100" spc="90" dirty="0">
                <a:latin typeface="Georgia"/>
                <a:cs typeface="Georgia"/>
              </a:rPr>
              <a:t> </a:t>
            </a:r>
            <a:r>
              <a:rPr sz="1100" spc="-40" dirty="0">
                <a:latin typeface="Georgia"/>
                <a:cs typeface="Georgia"/>
              </a:rPr>
              <a:t>of</a:t>
            </a:r>
            <a:r>
              <a:rPr sz="1100" spc="90" dirty="0">
                <a:latin typeface="Georgia"/>
                <a:cs typeface="Georgia"/>
              </a:rPr>
              <a:t> </a:t>
            </a:r>
            <a:r>
              <a:rPr sz="1100" spc="-20" dirty="0">
                <a:latin typeface="Georgia"/>
                <a:cs typeface="Georgia"/>
              </a:rPr>
              <a:t>the</a:t>
            </a:r>
            <a:r>
              <a:rPr sz="1100" spc="90" dirty="0">
                <a:latin typeface="Georgia"/>
                <a:cs typeface="Georgia"/>
              </a:rPr>
              <a:t> </a:t>
            </a:r>
            <a:r>
              <a:rPr sz="1100" spc="-40" dirty="0">
                <a:latin typeface="Georgia"/>
                <a:cs typeface="Georgia"/>
              </a:rPr>
              <a:t>median</a:t>
            </a:r>
            <a:r>
              <a:rPr sz="1100" spc="90" dirty="0">
                <a:latin typeface="Georgia"/>
                <a:cs typeface="Georgia"/>
              </a:rPr>
              <a:t> </a:t>
            </a:r>
            <a:r>
              <a:rPr sz="1100" spc="55" dirty="0">
                <a:latin typeface="Lucida Sans Unicode"/>
                <a:cs typeface="Lucida Sans Unicode"/>
              </a:rPr>
              <a:t>→</a:t>
            </a:r>
            <a:r>
              <a:rPr sz="1100" spc="5" dirty="0">
                <a:latin typeface="Lucida Sans Unicode"/>
                <a:cs typeface="Lucida Sans Unicode"/>
              </a:rPr>
              <a:t> </a:t>
            </a:r>
            <a:r>
              <a:rPr sz="1100" spc="-20" dirty="0">
                <a:latin typeface="Georgia"/>
                <a:cs typeface="Georgia"/>
              </a:rPr>
              <a:t>the</a:t>
            </a:r>
            <a:r>
              <a:rPr sz="1100" spc="90" dirty="0">
                <a:latin typeface="Georgia"/>
                <a:cs typeface="Georgia"/>
              </a:rPr>
              <a:t> </a:t>
            </a:r>
            <a:r>
              <a:rPr sz="1100" spc="-25" dirty="0">
                <a:latin typeface="Georgia"/>
                <a:cs typeface="Georgia"/>
              </a:rPr>
              <a:t>central</a:t>
            </a:r>
            <a:r>
              <a:rPr sz="1100" spc="90" dirty="0">
                <a:latin typeface="Georgia"/>
                <a:cs typeface="Georgia"/>
              </a:rPr>
              <a:t> </a:t>
            </a:r>
            <a:r>
              <a:rPr sz="1100" spc="-35" dirty="0">
                <a:latin typeface="Georgia"/>
                <a:cs typeface="Georgia"/>
              </a:rPr>
              <a:t>tendency. </a:t>
            </a:r>
            <a:r>
              <a:rPr sz="1100" spc="-250" dirty="0">
                <a:latin typeface="Georgia"/>
                <a:cs typeface="Georgia"/>
              </a:rPr>
              <a:t> </a:t>
            </a:r>
            <a:r>
              <a:rPr sz="1100" spc="5" dirty="0">
                <a:latin typeface="Georgia"/>
                <a:cs typeface="Georgia"/>
              </a:rPr>
              <a:t>The</a:t>
            </a:r>
            <a:r>
              <a:rPr sz="1100" spc="90" dirty="0">
                <a:latin typeface="Georgia"/>
                <a:cs typeface="Georgia"/>
              </a:rPr>
              <a:t> </a:t>
            </a:r>
            <a:r>
              <a:rPr sz="1100" spc="-20" dirty="0">
                <a:latin typeface="Georgia"/>
                <a:cs typeface="Georgia"/>
              </a:rPr>
              <a:t>box</a:t>
            </a:r>
            <a:r>
              <a:rPr sz="1100" spc="95" dirty="0">
                <a:latin typeface="Georgia"/>
                <a:cs typeface="Georgia"/>
              </a:rPr>
              <a:t> </a:t>
            </a:r>
            <a:r>
              <a:rPr sz="1100" spc="-25" dirty="0">
                <a:latin typeface="Georgia"/>
                <a:cs typeface="Georgia"/>
              </a:rPr>
              <a:t>length</a:t>
            </a:r>
            <a:r>
              <a:rPr sz="1100" spc="95" dirty="0">
                <a:latin typeface="Georgia"/>
                <a:cs typeface="Georgia"/>
              </a:rPr>
              <a:t> </a:t>
            </a:r>
            <a:r>
              <a:rPr sz="1100" spc="55" dirty="0">
                <a:latin typeface="Lucida Sans Unicode"/>
                <a:cs typeface="Lucida Sans Unicode"/>
              </a:rPr>
              <a:t>→</a:t>
            </a:r>
            <a:r>
              <a:rPr sz="1100" spc="10" dirty="0">
                <a:latin typeface="Lucida Sans Unicode"/>
                <a:cs typeface="Lucida Sans Unicode"/>
              </a:rPr>
              <a:t> </a:t>
            </a:r>
            <a:r>
              <a:rPr sz="1100" spc="-20" dirty="0">
                <a:latin typeface="Georgia"/>
                <a:cs typeface="Georgia"/>
              </a:rPr>
              <a:t>the</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35" dirty="0">
                <a:latin typeface="Georgia"/>
                <a:cs typeface="Georgia"/>
              </a:rPr>
              <a:t>dispersion.</a:t>
            </a:r>
            <a:endParaRPr sz="1100">
              <a:latin typeface="Georgia"/>
              <a:cs typeface="Georgia"/>
            </a:endParaRPr>
          </a:p>
          <a:p>
            <a:pPr marL="314960">
              <a:lnSpc>
                <a:spcPts val="1235"/>
              </a:lnSpc>
              <a:spcBef>
                <a:spcPts val="395"/>
              </a:spcBef>
            </a:pPr>
            <a:r>
              <a:rPr sz="1100" spc="5" dirty="0">
                <a:latin typeface="Georgia"/>
                <a:cs typeface="Georgia"/>
              </a:rPr>
              <a:t>The</a:t>
            </a:r>
            <a:r>
              <a:rPr sz="1100" spc="95" dirty="0">
                <a:latin typeface="Georgia"/>
                <a:cs typeface="Georgia"/>
              </a:rPr>
              <a:t> </a:t>
            </a:r>
            <a:r>
              <a:rPr sz="1100" spc="-25" dirty="0">
                <a:latin typeface="Georgia"/>
                <a:cs typeface="Georgia"/>
              </a:rPr>
              <a:t>position</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20" dirty="0">
                <a:latin typeface="Georgia"/>
                <a:cs typeface="Georgia"/>
              </a:rPr>
              <a:t>box</a:t>
            </a:r>
            <a:r>
              <a:rPr sz="1100" spc="100" dirty="0">
                <a:latin typeface="Georgia"/>
                <a:cs typeface="Georgia"/>
              </a:rPr>
              <a:t> </a:t>
            </a:r>
            <a:r>
              <a:rPr sz="1100" spc="-25" dirty="0">
                <a:latin typeface="Georgia"/>
                <a:cs typeface="Georgia"/>
              </a:rPr>
              <a:t>relative</a:t>
            </a:r>
            <a:r>
              <a:rPr sz="1100" spc="100" dirty="0">
                <a:latin typeface="Georgia"/>
                <a:cs typeface="Georgia"/>
              </a:rPr>
              <a:t> </a:t>
            </a:r>
            <a:r>
              <a:rPr sz="1100" spc="-10" dirty="0">
                <a:latin typeface="Georgia"/>
                <a:cs typeface="Georgia"/>
              </a:rPr>
              <a:t>to</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10" dirty="0">
                <a:latin typeface="Georgia"/>
                <a:cs typeface="Georgia"/>
              </a:rPr>
              <a:t>both</a:t>
            </a:r>
            <a:r>
              <a:rPr sz="1100" spc="100" dirty="0">
                <a:latin typeface="Georgia"/>
                <a:cs typeface="Georgia"/>
              </a:rPr>
              <a:t> </a:t>
            </a:r>
            <a:r>
              <a:rPr sz="1100" spc="-45" dirty="0">
                <a:latin typeface="Georgia"/>
                <a:cs typeface="Georgia"/>
              </a:rPr>
              <a:t>ends</a:t>
            </a:r>
            <a:r>
              <a:rPr sz="1100" spc="100" dirty="0">
                <a:latin typeface="Georgia"/>
                <a:cs typeface="Georgia"/>
              </a:rPr>
              <a:t> </a:t>
            </a:r>
            <a:r>
              <a:rPr sz="1100" spc="-15" dirty="0">
                <a:latin typeface="Georgia"/>
                <a:cs typeface="Georgia"/>
              </a:rPr>
              <a:t>(i.e.,</a:t>
            </a:r>
            <a:r>
              <a:rPr sz="1100" spc="105" dirty="0">
                <a:latin typeface="Georgia"/>
                <a:cs typeface="Georgia"/>
              </a:rPr>
              <a:t> </a:t>
            </a:r>
            <a:r>
              <a:rPr sz="1100" i="1" spc="110" dirty="0">
                <a:latin typeface="Calibri"/>
                <a:cs typeface="Calibri"/>
              </a:rPr>
              <a:t>Minimum</a:t>
            </a:r>
            <a:r>
              <a:rPr sz="1100" i="1" spc="114" dirty="0">
                <a:latin typeface="Calibri"/>
                <a:cs typeface="Calibri"/>
              </a:rPr>
              <a:t> </a:t>
            </a:r>
            <a:r>
              <a:rPr sz="1100" spc="-30" dirty="0">
                <a:latin typeface="Georgia"/>
                <a:cs typeface="Georgia"/>
              </a:rPr>
              <a:t>and</a:t>
            </a:r>
            <a:r>
              <a:rPr sz="1100" spc="95" dirty="0">
                <a:latin typeface="Georgia"/>
                <a:cs typeface="Georgia"/>
              </a:rPr>
              <a:t> </a:t>
            </a:r>
            <a:r>
              <a:rPr sz="1100" i="1" spc="90" dirty="0">
                <a:latin typeface="Calibri"/>
                <a:cs typeface="Calibri"/>
              </a:rPr>
              <a:t>Maximum</a:t>
            </a:r>
            <a:r>
              <a:rPr sz="1100" spc="90" dirty="0">
                <a:latin typeface="Georgia"/>
                <a:cs typeface="Georgia"/>
              </a:rPr>
              <a:t>)</a:t>
            </a:r>
            <a:endParaRPr sz="1100">
              <a:latin typeface="Georgia"/>
              <a:cs typeface="Georgia"/>
            </a:endParaRPr>
          </a:p>
          <a:p>
            <a:pPr marL="314960">
              <a:lnSpc>
                <a:spcPts val="1235"/>
              </a:lnSpc>
            </a:pPr>
            <a:r>
              <a:rPr sz="1100" spc="55" dirty="0">
                <a:latin typeface="Lucida Sans Unicode"/>
                <a:cs typeface="Lucida Sans Unicode"/>
              </a:rPr>
              <a:t>→</a:t>
            </a:r>
            <a:r>
              <a:rPr sz="1100" spc="5" dirty="0">
                <a:latin typeface="Lucida Sans Unicode"/>
                <a:cs typeface="Lucida Sans Unicode"/>
              </a:rPr>
              <a:t> </a:t>
            </a:r>
            <a:r>
              <a:rPr sz="1100" spc="-20" dirty="0">
                <a:latin typeface="Georgia"/>
                <a:cs typeface="Georgia"/>
              </a:rPr>
              <a:t>the</a:t>
            </a:r>
            <a:r>
              <a:rPr sz="1100" spc="95" dirty="0">
                <a:latin typeface="Georgia"/>
                <a:cs typeface="Georgia"/>
              </a:rPr>
              <a:t> </a:t>
            </a:r>
            <a:r>
              <a:rPr sz="1100" spc="-50" dirty="0">
                <a:latin typeface="Georgia"/>
                <a:cs typeface="Georgia"/>
              </a:rPr>
              <a:t>skewness</a:t>
            </a:r>
            <a:r>
              <a:rPr sz="1100" spc="90" dirty="0">
                <a:latin typeface="Georgia"/>
                <a:cs typeface="Georgia"/>
              </a:rPr>
              <a:t> </a:t>
            </a:r>
            <a:r>
              <a:rPr sz="1100" spc="-40" dirty="0">
                <a:latin typeface="Georgia"/>
                <a:cs typeface="Georgia"/>
              </a:rPr>
              <a:t>of</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Georgia"/>
                <a:cs typeface="Georgia"/>
              </a:rPr>
              <a:t>distribution.</a:t>
            </a:r>
            <a:endParaRPr sz="1100">
              <a:latin typeface="Georgia"/>
              <a:cs typeface="Georgia"/>
            </a:endParaRPr>
          </a:p>
          <a:p>
            <a:pPr marL="314960" marR="117475">
              <a:lnSpc>
                <a:spcPts val="1150"/>
              </a:lnSpc>
              <a:spcBef>
                <a:spcPts val="735"/>
              </a:spcBef>
            </a:pPr>
            <a:r>
              <a:rPr sz="1100" spc="5" dirty="0">
                <a:latin typeface="Georgia"/>
                <a:cs typeface="Georgia"/>
              </a:rPr>
              <a:t>The </a:t>
            </a:r>
            <a:r>
              <a:rPr sz="1100" spc="-5" dirty="0">
                <a:latin typeface="Georgia"/>
                <a:cs typeface="Georgia"/>
              </a:rPr>
              <a:t>data </a:t>
            </a:r>
            <a:r>
              <a:rPr sz="1100" spc="-35" dirty="0">
                <a:latin typeface="Georgia"/>
                <a:cs typeface="Georgia"/>
              </a:rPr>
              <a:t>values</a:t>
            </a:r>
            <a:r>
              <a:rPr sz="1100" spc="-30" dirty="0">
                <a:latin typeface="Georgia"/>
                <a:cs typeface="Georgia"/>
              </a:rPr>
              <a:t> </a:t>
            </a:r>
            <a:r>
              <a:rPr sz="1100" spc="-15" dirty="0">
                <a:latin typeface="Georgia"/>
                <a:cs typeface="Georgia"/>
              </a:rPr>
              <a:t>too </a:t>
            </a:r>
            <a:r>
              <a:rPr sz="1100" spc="-25" dirty="0">
                <a:latin typeface="Georgia"/>
                <a:cs typeface="Georgia"/>
              </a:rPr>
              <a:t>far</a:t>
            </a:r>
            <a:r>
              <a:rPr sz="1100" spc="-20" dirty="0">
                <a:latin typeface="Georgia"/>
                <a:cs typeface="Georgia"/>
              </a:rPr>
              <a:t> </a:t>
            </a:r>
            <a:r>
              <a:rPr sz="1100" spc="-50" dirty="0">
                <a:latin typeface="Georgia"/>
                <a:cs typeface="Georgia"/>
              </a:rPr>
              <a:t>from</a:t>
            </a:r>
            <a:r>
              <a:rPr sz="1100" spc="-45" dirty="0">
                <a:latin typeface="Georgia"/>
                <a:cs typeface="Georgia"/>
              </a:rPr>
              <a:t> </a:t>
            </a:r>
            <a:r>
              <a:rPr sz="1100" i="1" spc="70" dirty="0">
                <a:latin typeface="Calibri"/>
                <a:cs typeface="Calibri"/>
              </a:rPr>
              <a:t>Q</a:t>
            </a:r>
            <a:r>
              <a:rPr sz="1200" spc="104" baseline="-10416" dirty="0">
                <a:latin typeface="Calibri"/>
                <a:cs typeface="Calibri"/>
              </a:rPr>
              <a:t>1</a:t>
            </a:r>
            <a:r>
              <a:rPr sz="1200" spc="112" baseline="-10416" dirty="0">
                <a:latin typeface="Calibri"/>
                <a:cs typeface="Calibri"/>
              </a:rPr>
              <a:t> </a:t>
            </a:r>
            <a:r>
              <a:rPr sz="1100" spc="-15" dirty="0">
                <a:latin typeface="Georgia"/>
                <a:cs typeface="Georgia"/>
              </a:rPr>
              <a:t>(i.e., </a:t>
            </a:r>
            <a:r>
              <a:rPr sz="1100" spc="-35" dirty="0">
                <a:latin typeface="Georgia"/>
                <a:cs typeface="Georgia"/>
              </a:rPr>
              <a:t>smaller</a:t>
            </a:r>
            <a:r>
              <a:rPr sz="1100" spc="-30" dirty="0">
                <a:latin typeface="Georgia"/>
                <a:cs typeface="Georgia"/>
              </a:rPr>
              <a:t> </a:t>
            </a:r>
            <a:r>
              <a:rPr sz="1100" spc="-20" dirty="0">
                <a:latin typeface="Georgia"/>
                <a:cs typeface="Georgia"/>
              </a:rPr>
              <a:t>than </a:t>
            </a:r>
            <a:r>
              <a:rPr sz="1100" i="1" spc="70" dirty="0">
                <a:latin typeface="Calibri"/>
                <a:cs typeface="Calibri"/>
              </a:rPr>
              <a:t>Q</a:t>
            </a:r>
            <a:r>
              <a:rPr sz="1200" spc="104" baseline="-10416" dirty="0">
                <a:latin typeface="Calibri"/>
                <a:cs typeface="Calibri"/>
              </a:rPr>
              <a:t>1 </a:t>
            </a:r>
            <a:r>
              <a:rPr sz="1100" spc="-204" dirty="0">
                <a:latin typeface="Lucida Sans Unicode"/>
                <a:cs typeface="Lucida Sans Unicode"/>
              </a:rPr>
              <a:t>−</a:t>
            </a:r>
            <a:r>
              <a:rPr sz="1100" spc="-200" dirty="0">
                <a:latin typeface="Lucida Sans Unicode"/>
                <a:cs typeface="Lucida Sans Unicode"/>
              </a:rPr>
              <a:t> </a:t>
            </a:r>
            <a:r>
              <a:rPr sz="1100" dirty="0">
                <a:latin typeface="Calibri"/>
                <a:cs typeface="Calibri"/>
              </a:rPr>
              <a:t>1</a:t>
            </a:r>
            <a:r>
              <a:rPr sz="1100" i="1" dirty="0">
                <a:latin typeface="Calibri"/>
                <a:cs typeface="Calibri"/>
              </a:rPr>
              <a:t>.</a:t>
            </a:r>
            <a:r>
              <a:rPr sz="1100" dirty="0">
                <a:latin typeface="Calibri"/>
                <a:cs typeface="Calibri"/>
              </a:rPr>
              <a:t>5 </a:t>
            </a:r>
            <a:r>
              <a:rPr sz="1100" spc="-30" dirty="0">
                <a:latin typeface="Lucida Sans Unicode"/>
                <a:cs typeface="Lucida Sans Unicode"/>
              </a:rPr>
              <a:t>× </a:t>
            </a:r>
            <a:r>
              <a:rPr sz="1100" i="1" spc="165" dirty="0">
                <a:latin typeface="Calibri"/>
                <a:cs typeface="Calibri"/>
              </a:rPr>
              <a:t>IQR</a:t>
            </a:r>
            <a:r>
              <a:rPr sz="1100" spc="165" dirty="0">
                <a:latin typeface="Georgia"/>
                <a:cs typeface="Georgia"/>
              </a:rPr>
              <a:t>) </a:t>
            </a:r>
            <a:r>
              <a:rPr sz="1100" spc="-35" dirty="0">
                <a:latin typeface="Georgia"/>
                <a:cs typeface="Georgia"/>
              </a:rPr>
              <a:t>and</a:t>
            </a:r>
            <a:r>
              <a:rPr sz="1100" spc="-30" dirty="0">
                <a:latin typeface="Georgia"/>
                <a:cs typeface="Georgia"/>
              </a:rPr>
              <a:t> </a:t>
            </a:r>
            <a:r>
              <a:rPr sz="1100" i="1" spc="70" dirty="0">
                <a:latin typeface="Calibri"/>
                <a:cs typeface="Calibri"/>
              </a:rPr>
              <a:t>Q</a:t>
            </a:r>
            <a:r>
              <a:rPr sz="1200" spc="104" baseline="-10416" dirty="0">
                <a:latin typeface="Calibri"/>
                <a:cs typeface="Calibri"/>
              </a:rPr>
              <a:t>3</a:t>
            </a:r>
            <a:r>
              <a:rPr sz="1200" spc="112" baseline="-10416" dirty="0">
                <a:latin typeface="Calibri"/>
                <a:cs typeface="Calibri"/>
              </a:rPr>
              <a:t> </a:t>
            </a:r>
            <a:r>
              <a:rPr sz="1100" spc="-15" dirty="0">
                <a:latin typeface="Georgia"/>
                <a:cs typeface="Georgia"/>
              </a:rPr>
              <a:t>(i.e., </a:t>
            </a:r>
            <a:r>
              <a:rPr sz="1100" spc="-254" dirty="0">
                <a:latin typeface="Georgia"/>
                <a:cs typeface="Georgia"/>
              </a:rPr>
              <a:t> </a:t>
            </a:r>
            <a:r>
              <a:rPr sz="1100" spc="-25" dirty="0">
                <a:latin typeface="Georgia"/>
                <a:cs typeface="Georgia"/>
              </a:rPr>
              <a:t>larger</a:t>
            </a:r>
            <a:r>
              <a:rPr sz="1100" spc="95" dirty="0">
                <a:latin typeface="Georgia"/>
                <a:cs typeface="Georgia"/>
              </a:rPr>
              <a:t> </a:t>
            </a:r>
            <a:r>
              <a:rPr sz="1100" spc="-20" dirty="0">
                <a:latin typeface="Georgia"/>
                <a:cs typeface="Georgia"/>
              </a:rPr>
              <a:t>than</a:t>
            </a:r>
            <a:r>
              <a:rPr sz="1100" spc="95" dirty="0">
                <a:latin typeface="Georgia"/>
                <a:cs typeface="Georgia"/>
              </a:rPr>
              <a:t> </a:t>
            </a:r>
            <a:r>
              <a:rPr sz="1100" i="1" spc="130" dirty="0">
                <a:latin typeface="Calibri"/>
                <a:cs typeface="Calibri"/>
              </a:rPr>
              <a:t>Q</a:t>
            </a:r>
            <a:r>
              <a:rPr sz="1200" spc="22" baseline="-10416" dirty="0">
                <a:latin typeface="Calibri"/>
                <a:cs typeface="Calibri"/>
              </a:rPr>
              <a:t>3</a:t>
            </a:r>
            <a:r>
              <a:rPr sz="1200" baseline="-10416" dirty="0">
                <a:latin typeface="Calibri"/>
                <a:cs typeface="Calibri"/>
              </a:rPr>
              <a:t> </a:t>
            </a:r>
            <a:r>
              <a:rPr sz="1200" spc="-104" baseline="-10416" dirty="0">
                <a:latin typeface="Calibri"/>
                <a:cs typeface="Calibri"/>
              </a:rPr>
              <a:t> </a:t>
            </a:r>
            <a:r>
              <a:rPr sz="1100" spc="295" dirty="0">
                <a:latin typeface="Calibri"/>
                <a:cs typeface="Calibri"/>
              </a:rPr>
              <a:t>+</a:t>
            </a:r>
            <a:r>
              <a:rPr sz="1100" spc="-10" dirty="0">
                <a:latin typeface="Calibri"/>
                <a:cs typeface="Calibri"/>
              </a:rPr>
              <a:t> </a:t>
            </a:r>
            <a:r>
              <a:rPr sz="1100" spc="-15" dirty="0">
                <a:latin typeface="Calibri"/>
                <a:cs typeface="Calibri"/>
              </a:rPr>
              <a:t>1</a:t>
            </a:r>
            <a:r>
              <a:rPr sz="1100" i="1" spc="20" dirty="0">
                <a:latin typeface="Calibri"/>
                <a:cs typeface="Calibri"/>
              </a:rPr>
              <a:t>.</a:t>
            </a:r>
            <a:r>
              <a:rPr sz="1100" spc="-15" dirty="0">
                <a:latin typeface="Calibri"/>
                <a:cs typeface="Calibri"/>
              </a:rPr>
              <a:t>5</a:t>
            </a:r>
            <a:r>
              <a:rPr sz="1100" spc="-10" dirty="0">
                <a:latin typeface="Calibri"/>
                <a:cs typeface="Calibri"/>
              </a:rPr>
              <a:t> </a:t>
            </a:r>
            <a:r>
              <a:rPr sz="1100" spc="-30" dirty="0">
                <a:latin typeface="Lucida Sans Unicode"/>
                <a:cs typeface="Lucida Sans Unicode"/>
              </a:rPr>
              <a:t>×</a:t>
            </a:r>
            <a:r>
              <a:rPr sz="1100" spc="-105" dirty="0">
                <a:latin typeface="Lucida Sans Unicode"/>
                <a:cs typeface="Lucida Sans Unicode"/>
              </a:rPr>
              <a:t> </a:t>
            </a:r>
            <a:r>
              <a:rPr sz="1100" i="1" spc="285" dirty="0">
                <a:latin typeface="Calibri"/>
                <a:cs typeface="Calibri"/>
              </a:rPr>
              <a:t>I</a:t>
            </a:r>
            <a:r>
              <a:rPr sz="1100" i="1" spc="195" dirty="0">
                <a:latin typeface="Calibri"/>
                <a:cs typeface="Calibri"/>
              </a:rPr>
              <a:t>Q</a:t>
            </a:r>
            <a:r>
              <a:rPr sz="1100" i="1" spc="165" dirty="0">
                <a:latin typeface="Calibri"/>
                <a:cs typeface="Calibri"/>
              </a:rPr>
              <a:t>R</a:t>
            </a:r>
            <a:r>
              <a:rPr sz="1100" spc="5" dirty="0">
                <a:latin typeface="Georgia"/>
                <a:cs typeface="Georgia"/>
              </a:rPr>
              <a:t>)</a:t>
            </a:r>
            <a:r>
              <a:rPr sz="1100" spc="95" dirty="0">
                <a:latin typeface="Georgia"/>
                <a:cs typeface="Georgia"/>
              </a:rPr>
              <a:t> </a:t>
            </a:r>
            <a:r>
              <a:rPr sz="1100" spc="55" dirty="0">
                <a:latin typeface="Lucida Sans Unicode"/>
                <a:cs typeface="Lucida Sans Unicode"/>
              </a:rPr>
              <a:t>→</a:t>
            </a:r>
            <a:r>
              <a:rPr sz="1100" spc="10" dirty="0">
                <a:latin typeface="Lucida Sans Unicode"/>
                <a:cs typeface="Lucida Sans Unicode"/>
              </a:rPr>
              <a:t> </a:t>
            </a:r>
            <a:r>
              <a:rPr sz="1100" spc="-25" dirty="0">
                <a:latin typeface="Georgia"/>
                <a:cs typeface="Georgia"/>
              </a:rPr>
              <a:t>outliers.</a:t>
            </a:r>
            <a:endParaRPr sz="11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71</a:t>
            </a:fld>
            <a:r>
              <a:rPr spc="-25" dirty="0"/>
              <a:t> </a:t>
            </a:r>
            <a:r>
              <a:rPr spc="80" dirty="0"/>
              <a:t>/</a:t>
            </a:r>
            <a:r>
              <a:rPr spc="-25" dirty="0"/>
              <a:t> </a:t>
            </a:r>
            <a:r>
              <a:rPr spc="40" dirty="0"/>
              <a:t>106</a:t>
            </a:r>
          </a:p>
        </p:txBody>
      </p:sp>
    </p:spTree>
  </p:cSld>
  <p:clrMapOvr>
    <a:masterClrMapping/>
  </p:clrMapOvr>
  <p:transition>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8267"/>
            <a:ext cx="2561590" cy="244475"/>
          </a:xfrm>
          <a:prstGeom prst="rect">
            <a:avLst/>
          </a:prstGeom>
        </p:spPr>
        <p:txBody>
          <a:bodyPr vert="horz" wrap="square" lIns="0" tIns="17145" rIns="0" bIns="0" rtlCol="0">
            <a:spAutoFit/>
          </a:bodyPr>
          <a:lstStyle/>
          <a:p>
            <a:pPr marL="12700">
              <a:lnSpc>
                <a:spcPct val="100000"/>
              </a:lnSpc>
              <a:spcBef>
                <a:spcPts val="135"/>
              </a:spcBef>
            </a:pPr>
            <a:r>
              <a:rPr sz="1400" spc="-25" dirty="0">
                <a:solidFill>
                  <a:srgbClr val="CC0000"/>
                </a:solidFill>
                <a:latin typeface="Times New Roman"/>
                <a:cs typeface="Times New Roman"/>
              </a:rPr>
              <a:t>How</a:t>
            </a:r>
            <a:r>
              <a:rPr sz="1400" spc="95" dirty="0">
                <a:solidFill>
                  <a:srgbClr val="CC0000"/>
                </a:solidFill>
                <a:latin typeface="Times New Roman"/>
                <a:cs typeface="Times New Roman"/>
              </a:rPr>
              <a:t> </a:t>
            </a:r>
            <a:r>
              <a:rPr sz="1400" spc="25" dirty="0">
                <a:solidFill>
                  <a:srgbClr val="CC0000"/>
                </a:solidFill>
                <a:latin typeface="Times New Roman"/>
                <a:cs typeface="Times New Roman"/>
              </a:rPr>
              <a:t>boxplots</a:t>
            </a:r>
            <a:r>
              <a:rPr sz="1400" spc="100" dirty="0">
                <a:solidFill>
                  <a:srgbClr val="CC0000"/>
                </a:solidFill>
                <a:latin typeface="Times New Roman"/>
                <a:cs typeface="Times New Roman"/>
              </a:rPr>
              <a:t> </a:t>
            </a:r>
            <a:r>
              <a:rPr sz="1400" spc="30" dirty="0">
                <a:solidFill>
                  <a:srgbClr val="CC0000"/>
                </a:solidFill>
                <a:latin typeface="Times New Roman"/>
                <a:cs typeface="Times New Roman"/>
              </a:rPr>
              <a:t>depict</a:t>
            </a:r>
            <a:r>
              <a:rPr sz="1400" spc="95" dirty="0">
                <a:solidFill>
                  <a:srgbClr val="CC0000"/>
                </a:solidFill>
                <a:latin typeface="Times New Roman"/>
                <a:cs typeface="Times New Roman"/>
              </a:rPr>
              <a:t> </a:t>
            </a:r>
            <a:r>
              <a:rPr sz="1400" spc="-15" dirty="0">
                <a:solidFill>
                  <a:srgbClr val="CC0000"/>
                </a:solidFill>
                <a:latin typeface="Times New Roman"/>
                <a:cs typeface="Times New Roman"/>
              </a:rPr>
              <a:t>skewed</a:t>
            </a:r>
            <a:r>
              <a:rPr sz="1400" spc="95" dirty="0">
                <a:solidFill>
                  <a:srgbClr val="CC0000"/>
                </a:solidFill>
                <a:latin typeface="Times New Roman"/>
                <a:cs typeface="Times New Roman"/>
              </a:rPr>
              <a:t> </a:t>
            </a:r>
            <a:r>
              <a:rPr sz="1400" spc="75" dirty="0">
                <a:solidFill>
                  <a:srgbClr val="CC0000"/>
                </a:solidFill>
                <a:latin typeface="Times New Roman"/>
                <a:cs typeface="Times New Roman"/>
              </a:rPr>
              <a:t>data</a:t>
            </a:r>
            <a:endParaRPr sz="1400">
              <a:latin typeface="Times New Roman"/>
              <a:cs typeface="Times New Roman"/>
            </a:endParaRPr>
          </a:p>
        </p:txBody>
      </p:sp>
      <p:pic>
        <p:nvPicPr>
          <p:cNvPr id="3" name="object 3"/>
          <p:cNvPicPr/>
          <p:nvPr/>
        </p:nvPicPr>
        <p:blipFill>
          <a:blip r:embed="rId2" cstate="print"/>
          <a:stretch>
            <a:fillRect/>
          </a:stretch>
        </p:blipFill>
        <p:spPr>
          <a:xfrm>
            <a:off x="830084" y="664260"/>
            <a:ext cx="3988646" cy="1789853"/>
          </a:xfrm>
          <a:prstGeom prst="rect">
            <a:avLst/>
          </a:prstGeom>
        </p:spPr>
      </p:pic>
      <p:sp>
        <p:nvSpPr>
          <p:cNvPr id="4" name="object 4"/>
          <p:cNvSpPr txBox="1"/>
          <p:nvPr/>
        </p:nvSpPr>
        <p:spPr>
          <a:xfrm>
            <a:off x="1662823" y="2506369"/>
            <a:ext cx="2433955" cy="147320"/>
          </a:xfrm>
          <a:prstGeom prst="rect">
            <a:avLst/>
          </a:prstGeom>
        </p:spPr>
        <p:txBody>
          <a:bodyPr vert="horz" wrap="square" lIns="0" tIns="12065" rIns="0" bIns="0" rtlCol="0">
            <a:spAutoFit/>
          </a:bodyPr>
          <a:lstStyle/>
          <a:p>
            <a:pPr marL="12700">
              <a:lnSpc>
                <a:spcPct val="100000"/>
              </a:lnSpc>
              <a:spcBef>
                <a:spcPts val="95"/>
              </a:spcBef>
            </a:pPr>
            <a:r>
              <a:rPr sz="800" spc="10" dirty="0">
                <a:latin typeface="Georgia"/>
                <a:cs typeface="Georgia"/>
              </a:rPr>
              <a:t>Boxplots</a:t>
            </a:r>
            <a:r>
              <a:rPr sz="800" spc="95" dirty="0">
                <a:latin typeface="Georgia"/>
                <a:cs typeface="Georgia"/>
              </a:rPr>
              <a:t> </a:t>
            </a:r>
            <a:r>
              <a:rPr sz="800" spc="-10" dirty="0">
                <a:latin typeface="Georgia"/>
                <a:cs typeface="Georgia"/>
              </a:rPr>
              <a:t>for</a:t>
            </a:r>
            <a:r>
              <a:rPr sz="800" spc="95" dirty="0">
                <a:latin typeface="Georgia"/>
                <a:cs typeface="Georgia"/>
              </a:rPr>
              <a:t> </a:t>
            </a:r>
            <a:r>
              <a:rPr sz="800" spc="-10" dirty="0">
                <a:latin typeface="Georgia"/>
                <a:cs typeface="Georgia"/>
              </a:rPr>
              <a:t>skewed</a:t>
            </a:r>
            <a:r>
              <a:rPr sz="800" spc="100" dirty="0">
                <a:latin typeface="Georgia"/>
                <a:cs typeface="Georgia"/>
              </a:rPr>
              <a:t> </a:t>
            </a:r>
            <a:r>
              <a:rPr sz="800" spc="5" dirty="0">
                <a:latin typeface="Georgia"/>
                <a:cs typeface="Georgia"/>
              </a:rPr>
              <a:t>distributions</a:t>
            </a:r>
            <a:r>
              <a:rPr sz="800" spc="95" dirty="0">
                <a:latin typeface="Georgia"/>
                <a:cs typeface="Georgia"/>
              </a:rPr>
              <a:t> </a:t>
            </a:r>
            <a:r>
              <a:rPr sz="800" spc="-15" dirty="0">
                <a:latin typeface="Georgia"/>
                <a:cs typeface="Georgia"/>
              </a:rPr>
              <a:t>[source:</a:t>
            </a:r>
            <a:r>
              <a:rPr sz="800" spc="200" dirty="0">
                <a:latin typeface="Georgia"/>
                <a:cs typeface="Georgia"/>
              </a:rPr>
              <a:t> </a:t>
            </a:r>
            <a:r>
              <a:rPr sz="800" spc="-5" dirty="0">
                <a:latin typeface="Georgia"/>
                <a:cs typeface="Georgia"/>
              </a:rPr>
              <a:t>Internet]</a:t>
            </a:r>
            <a:endParaRPr sz="800">
              <a:latin typeface="Georgia"/>
              <a:cs typeface="Georgia"/>
            </a:endParaRPr>
          </a:p>
        </p:txBody>
      </p:sp>
      <p:grpSp>
        <p:nvGrpSpPr>
          <p:cNvPr id="5" name="object 5"/>
          <p:cNvGrpSpPr/>
          <p:nvPr/>
        </p:nvGrpSpPr>
        <p:grpSpPr>
          <a:xfrm>
            <a:off x="0" y="3121545"/>
            <a:ext cx="5760085" cy="118745"/>
            <a:chOff x="0" y="3121545"/>
            <a:chExt cx="5760085" cy="118745"/>
          </a:xfrm>
        </p:grpSpPr>
        <p:sp>
          <p:nvSpPr>
            <p:cNvPr id="6" name="object 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7" name="object 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9" name="object 9"/>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0" name="object 10"/>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72</a:t>
            </a:fld>
            <a:r>
              <a:rPr spc="-25" dirty="0"/>
              <a:t> </a:t>
            </a:r>
            <a:r>
              <a:rPr spc="80" dirty="0"/>
              <a:t>/</a:t>
            </a:r>
            <a:r>
              <a:rPr spc="-25" dirty="0"/>
              <a:t> </a:t>
            </a:r>
            <a:r>
              <a:rPr spc="40" dirty="0"/>
              <a:t>106</a:t>
            </a:r>
          </a:p>
        </p:txBody>
      </p:sp>
    </p:spTree>
  </p:cSld>
  <p:clrMapOvr>
    <a:masterClrMapping/>
  </p:clrMapOvr>
  <p:transition>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498090" cy="244475"/>
          </a:xfrm>
          <a:prstGeom prst="rect">
            <a:avLst/>
          </a:prstGeom>
        </p:spPr>
        <p:txBody>
          <a:bodyPr vert="horz" wrap="square" lIns="0" tIns="17145" rIns="0" bIns="0" rtlCol="0">
            <a:spAutoFit/>
          </a:bodyPr>
          <a:lstStyle/>
          <a:p>
            <a:pPr marL="12700">
              <a:lnSpc>
                <a:spcPct val="100000"/>
              </a:lnSpc>
              <a:spcBef>
                <a:spcPts val="135"/>
              </a:spcBef>
            </a:pPr>
            <a:r>
              <a:rPr spc="5" dirty="0"/>
              <a:t>Variance</a:t>
            </a:r>
            <a:r>
              <a:rPr spc="90" dirty="0"/>
              <a:t> </a:t>
            </a:r>
            <a:r>
              <a:rPr spc="55" dirty="0"/>
              <a:t>and</a:t>
            </a:r>
            <a:r>
              <a:rPr spc="95" dirty="0"/>
              <a:t> </a:t>
            </a:r>
            <a:r>
              <a:rPr spc="60" dirty="0"/>
              <a:t>standard</a:t>
            </a:r>
            <a:r>
              <a:rPr spc="100" dirty="0"/>
              <a:t> </a:t>
            </a:r>
            <a:r>
              <a:rPr spc="25" dirty="0"/>
              <a:t>deviation</a:t>
            </a:r>
          </a:p>
        </p:txBody>
      </p:sp>
      <p:sp>
        <p:nvSpPr>
          <p:cNvPr id="3" name="object 3"/>
          <p:cNvSpPr/>
          <p:nvPr/>
        </p:nvSpPr>
        <p:spPr>
          <a:xfrm>
            <a:off x="337972" y="62519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00967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54043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390677" y="533589"/>
            <a:ext cx="5231765" cy="1416050"/>
          </a:xfrm>
          <a:prstGeom prst="rect">
            <a:avLst/>
          </a:prstGeom>
        </p:spPr>
        <p:txBody>
          <a:bodyPr vert="horz" wrap="square" lIns="0" tIns="34290" rIns="0" bIns="0" rtlCol="0">
            <a:spAutoFit/>
          </a:bodyPr>
          <a:lstStyle/>
          <a:p>
            <a:pPr marL="76200" marR="43180">
              <a:lnSpc>
                <a:spcPts val="1150"/>
              </a:lnSpc>
              <a:spcBef>
                <a:spcPts val="270"/>
              </a:spcBef>
            </a:pPr>
            <a:r>
              <a:rPr sz="1100" spc="-30" dirty="0">
                <a:latin typeface="Georgia"/>
                <a:cs typeface="Georgia"/>
              </a:rPr>
              <a:t>Variance</a:t>
            </a:r>
            <a:r>
              <a:rPr sz="1100" spc="90" dirty="0">
                <a:latin typeface="Georgia"/>
                <a:cs typeface="Georgia"/>
              </a:rPr>
              <a:t> </a:t>
            </a:r>
            <a:r>
              <a:rPr sz="1100" spc="-30" dirty="0">
                <a:latin typeface="Georgia"/>
                <a:cs typeface="Georgia"/>
              </a:rPr>
              <a:t>and</a:t>
            </a:r>
            <a:r>
              <a:rPr sz="1100" spc="90" dirty="0">
                <a:latin typeface="Georgia"/>
                <a:cs typeface="Georgia"/>
              </a:rPr>
              <a:t> </a:t>
            </a:r>
            <a:r>
              <a:rPr sz="1100" spc="-25" dirty="0">
                <a:latin typeface="Georgia"/>
                <a:cs typeface="Georgia"/>
              </a:rPr>
              <a:t>standard</a:t>
            </a:r>
            <a:r>
              <a:rPr sz="1100" spc="90" dirty="0">
                <a:latin typeface="Georgia"/>
                <a:cs typeface="Georgia"/>
              </a:rPr>
              <a:t> </a:t>
            </a:r>
            <a:r>
              <a:rPr sz="1100" spc="-20" dirty="0">
                <a:latin typeface="Georgia"/>
                <a:cs typeface="Georgia"/>
              </a:rPr>
              <a:t>deviation</a:t>
            </a:r>
            <a:r>
              <a:rPr sz="1100" spc="95" dirty="0">
                <a:latin typeface="Georgia"/>
                <a:cs typeface="Georgia"/>
              </a:rPr>
              <a:t> </a:t>
            </a:r>
            <a:r>
              <a:rPr sz="1100" spc="-30" dirty="0">
                <a:latin typeface="Georgia"/>
                <a:cs typeface="Georgia"/>
              </a:rPr>
              <a:t>are</a:t>
            </a:r>
            <a:r>
              <a:rPr sz="1100" spc="90" dirty="0">
                <a:latin typeface="Georgia"/>
                <a:cs typeface="Georgia"/>
              </a:rPr>
              <a:t> </a:t>
            </a:r>
            <a:r>
              <a:rPr sz="1100" spc="-45" dirty="0">
                <a:latin typeface="Georgia"/>
                <a:cs typeface="Georgia"/>
              </a:rPr>
              <a:t>measures</a:t>
            </a:r>
            <a:r>
              <a:rPr sz="1100" spc="90" dirty="0">
                <a:latin typeface="Georgia"/>
                <a:cs typeface="Georgia"/>
              </a:rPr>
              <a:t> </a:t>
            </a:r>
            <a:r>
              <a:rPr sz="1100" spc="-40" dirty="0">
                <a:latin typeface="Georgia"/>
                <a:cs typeface="Georgia"/>
              </a:rPr>
              <a:t>of</a:t>
            </a:r>
            <a:r>
              <a:rPr sz="1100" spc="95" dirty="0">
                <a:latin typeface="Georgia"/>
                <a:cs typeface="Georgia"/>
              </a:rPr>
              <a:t> </a:t>
            </a:r>
            <a:r>
              <a:rPr sz="1100" spc="-5" dirty="0">
                <a:latin typeface="Georgia"/>
                <a:cs typeface="Georgia"/>
              </a:rPr>
              <a:t>data</a:t>
            </a:r>
            <a:r>
              <a:rPr sz="1100" spc="90" dirty="0">
                <a:latin typeface="Georgia"/>
                <a:cs typeface="Georgia"/>
              </a:rPr>
              <a:t> </a:t>
            </a:r>
            <a:r>
              <a:rPr sz="1100" spc="-35" dirty="0">
                <a:latin typeface="Georgia"/>
                <a:cs typeface="Georgia"/>
              </a:rPr>
              <a:t>dispersion.</a:t>
            </a:r>
            <a:r>
              <a:rPr sz="1100" spc="5" dirty="0">
                <a:latin typeface="Georgia"/>
                <a:cs typeface="Georgia"/>
              </a:rPr>
              <a:t> </a:t>
            </a:r>
            <a:r>
              <a:rPr sz="1100" spc="10" dirty="0">
                <a:latin typeface="Georgia"/>
                <a:cs typeface="Georgia"/>
              </a:rPr>
              <a:t>They</a:t>
            </a:r>
            <a:r>
              <a:rPr sz="1100" spc="90" dirty="0">
                <a:latin typeface="Georgia"/>
                <a:cs typeface="Georgia"/>
              </a:rPr>
              <a:t> </a:t>
            </a:r>
            <a:r>
              <a:rPr sz="1100" spc="-25" dirty="0">
                <a:latin typeface="Georgia"/>
                <a:cs typeface="Georgia"/>
              </a:rPr>
              <a:t>indicate</a:t>
            </a:r>
            <a:r>
              <a:rPr sz="1100" spc="90" dirty="0">
                <a:latin typeface="Georgia"/>
                <a:cs typeface="Georgia"/>
              </a:rPr>
              <a:t> </a:t>
            </a:r>
            <a:r>
              <a:rPr sz="1100" spc="-55" dirty="0">
                <a:latin typeface="Georgia"/>
                <a:cs typeface="Georgia"/>
              </a:rPr>
              <a:t>how </a:t>
            </a:r>
            <a:r>
              <a:rPr sz="1100" spc="-254" dirty="0">
                <a:latin typeface="Georgia"/>
                <a:cs typeface="Georgia"/>
              </a:rPr>
              <a:t> </a:t>
            </a:r>
            <a:r>
              <a:rPr sz="1100" spc="-35" dirty="0">
                <a:latin typeface="Georgia"/>
                <a:cs typeface="Georgia"/>
              </a:rPr>
              <a:t>spread</a:t>
            </a:r>
            <a:r>
              <a:rPr sz="1100" spc="90" dirty="0">
                <a:latin typeface="Georgia"/>
                <a:cs typeface="Georgia"/>
              </a:rPr>
              <a:t> </a:t>
            </a:r>
            <a:r>
              <a:rPr sz="1100" spc="-15" dirty="0">
                <a:latin typeface="Georgia"/>
                <a:cs typeface="Georgia"/>
              </a:rPr>
              <a:t>out</a:t>
            </a:r>
            <a:r>
              <a:rPr sz="1100" spc="95" dirty="0">
                <a:latin typeface="Georgia"/>
                <a:cs typeface="Georgia"/>
              </a:rPr>
              <a:t> </a:t>
            </a:r>
            <a:r>
              <a:rPr sz="1100" spc="-15" dirty="0">
                <a:latin typeface="Georgia"/>
                <a:cs typeface="Georgia"/>
              </a:rPr>
              <a:t>a</a:t>
            </a:r>
            <a:r>
              <a:rPr sz="1100" spc="95" dirty="0">
                <a:latin typeface="Georgia"/>
                <a:cs typeface="Georgia"/>
              </a:rPr>
              <a:t> </a:t>
            </a:r>
            <a:r>
              <a:rPr sz="1100" spc="-5" dirty="0">
                <a:latin typeface="Georgia"/>
                <a:cs typeface="Georgia"/>
              </a:rPr>
              <a:t>data</a:t>
            </a:r>
            <a:r>
              <a:rPr sz="1100" spc="95" dirty="0">
                <a:latin typeface="Georgia"/>
                <a:cs typeface="Georgia"/>
              </a:rPr>
              <a:t> </a:t>
            </a:r>
            <a:r>
              <a:rPr sz="1100" spc="-20" dirty="0">
                <a:latin typeface="Georgia"/>
                <a:cs typeface="Georgia"/>
              </a:rPr>
              <a:t>distribution</a:t>
            </a:r>
            <a:r>
              <a:rPr sz="1100" spc="95" dirty="0">
                <a:latin typeface="Georgia"/>
                <a:cs typeface="Georgia"/>
              </a:rPr>
              <a:t> </a:t>
            </a:r>
            <a:r>
              <a:rPr sz="1100" spc="-25" dirty="0">
                <a:latin typeface="Georgia"/>
                <a:cs typeface="Georgia"/>
              </a:rPr>
              <a:t>is.</a:t>
            </a:r>
            <a:endParaRPr sz="1100">
              <a:latin typeface="Georgia"/>
              <a:cs typeface="Georgia"/>
            </a:endParaRPr>
          </a:p>
          <a:p>
            <a:pPr marL="76200" marR="91440">
              <a:lnSpc>
                <a:spcPts val="1150"/>
              </a:lnSpc>
              <a:spcBef>
                <a:spcPts val="725"/>
              </a:spcBef>
            </a:pPr>
            <a:r>
              <a:rPr sz="1100" spc="70" dirty="0">
                <a:latin typeface="Georgia"/>
                <a:cs typeface="Georgia"/>
              </a:rPr>
              <a:t>A</a:t>
            </a:r>
            <a:r>
              <a:rPr sz="1100" spc="100" dirty="0">
                <a:latin typeface="Georgia"/>
                <a:cs typeface="Georgia"/>
              </a:rPr>
              <a:t> </a:t>
            </a:r>
            <a:r>
              <a:rPr sz="1100" spc="-45" dirty="0">
                <a:latin typeface="Georgia"/>
                <a:cs typeface="Georgia"/>
              </a:rPr>
              <a:t>low</a:t>
            </a:r>
            <a:r>
              <a:rPr sz="1100" spc="100" dirty="0">
                <a:latin typeface="Georgia"/>
                <a:cs typeface="Georgia"/>
              </a:rPr>
              <a:t> </a:t>
            </a:r>
            <a:r>
              <a:rPr sz="1100" spc="-25" dirty="0">
                <a:latin typeface="Georgia"/>
                <a:cs typeface="Georgia"/>
              </a:rPr>
              <a:t>standard</a:t>
            </a:r>
            <a:r>
              <a:rPr sz="1100" spc="105" dirty="0">
                <a:latin typeface="Georgia"/>
                <a:cs typeface="Georgia"/>
              </a:rPr>
              <a:t> </a:t>
            </a:r>
            <a:r>
              <a:rPr sz="1100" spc="-20" dirty="0">
                <a:latin typeface="Georgia"/>
                <a:cs typeface="Georgia"/>
              </a:rPr>
              <a:t>deviation</a:t>
            </a:r>
            <a:r>
              <a:rPr sz="1100" spc="100" dirty="0">
                <a:latin typeface="Georgia"/>
                <a:cs typeface="Georgia"/>
              </a:rPr>
              <a:t> </a:t>
            </a:r>
            <a:r>
              <a:rPr sz="1100" spc="-45" dirty="0">
                <a:latin typeface="Georgia"/>
                <a:cs typeface="Georgia"/>
              </a:rPr>
              <a:t>means</a:t>
            </a:r>
            <a:r>
              <a:rPr sz="1100" spc="105" dirty="0">
                <a:latin typeface="Georgia"/>
                <a:cs typeface="Georgia"/>
              </a:rPr>
              <a:t> </a:t>
            </a:r>
            <a:r>
              <a:rPr sz="1100" dirty="0">
                <a:latin typeface="Georgia"/>
                <a:cs typeface="Georgia"/>
              </a:rPr>
              <a:t>that</a:t>
            </a:r>
            <a:r>
              <a:rPr sz="1100" spc="100" dirty="0">
                <a:latin typeface="Georgia"/>
                <a:cs typeface="Georgia"/>
              </a:rPr>
              <a:t> </a:t>
            </a:r>
            <a:r>
              <a:rPr sz="1100" spc="-20" dirty="0">
                <a:latin typeface="Georgia"/>
                <a:cs typeface="Georgia"/>
              </a:rPr>
              <a:t>the</a:t>
            </a:r>
            <a:r>
              <a:rPr sz="1100" spc="105" dirty="0">
                <a:latin typeface="Georgia"/>
                <a:cs typeface="Georgia"/>
              </a:rPr>
              <a:t> </a:t>
            </a:r>
            <a:r>
              <a:rPr sz="1100" spc="-5" dirty="0">
                <a:latin typeface="Georgia"/>
                <a:cs typeface="Georgia"/>
              </a:rPr>
              <a:t>data</a:t>
            </a:r>
            <a:r>
              <a:rPr sz="1100" spc="100" dirty="0">
                <a:latin typeface="Georgia"/>
                <a:cs typeface="Georgia"/>
              </a:rPr>
              <a:t> </a:t>
            </a:r>
            <a:r>
              <a:rPr sz="1100" spc="-35" dirty="0">
                <a:latin typeface="Georgia"/>
                <a:cs typeface="Georgia"/>
              </a:rPr>
              <a:t>observations</a:t>
            </a:r>
            <a:r>
              <a:rPr sz="1100" spc="105" dirty="0">
                <a:latin typeface="Georgia"/>
                <a:cs typeface="Georgia"/>
              </a:rPr>
              <a:t> </a:t>
            </a:r>
            <a:r>
              <a:rPr sz="1100" spc="-25" dirty="0">
                <a:latin typeface="Georgia"/>
                <a:cs typeface="Georgia"/>
              </a:rPr>
              <a:t>tend</a:t>
            </a:r>
            <a:r>
              <a:rPr sz="1100" spc="100" dirty="0">
                <a:latin typeface="Georgia"/>
                <a:cs typeface="Georgia"/>
              </a:rPr>
              <a:t> </a:t>
            </a:r>
            <a:r>
              <a:rPr sz="1100" spc="-10" dirty="0">
                <a:latin typeface="Georgia"/>
                <a:cs typeface="Georgia"/>
              </a:rPr>
              <a:t>to</a:t>
            </a:r>
            <a:r>
              <a:rPr sz="1100" spc="105" dirty="0">
                <a:latin typeface="Georgia"/>
                <a:cs typeface="Georgia"/>
              </a:rPr>
              <a:t> </a:t>
            </a:r>
            <a:r>
              <a:rPr sz="1100" spc="-20" dirty="0">
                <a:latin typeface="Georgia"/>
                <a:cs typeface="Georgia"/>
              </a:rPr>
              <a:t>be</a:t>
            </a:r>
            <a:r>
              <a:rPr sz="1100" spc="100" dirty="0">
                <a:latin typeface="Georgia"/>
                <a:cs typeface="Georgia"/>
              </a:rPr>
              <a:t> </a:t>
            </a:r>
            <a:r>
              <a:rPr sz="1100" spc="-15" dirty="0">
                <a:latin typeface="Georgia"/>
                <a:cs typeface="Georgia"/>
              </a:rPr>
              <a:t>very</a:t>
            </a:r>
            <a:r>
              <a:rPr sz="1100" spc="105" dirty="0">
                <a:latin typeface="Georgia"/>
                <a:cs typeface="Georgia"/>
              </a:rPr>
              <a:t> </a:t>
            </a:r>
            <a:r>
              <a:rPr sz="1100" spc="-40" dirty="0">
                <a:latin typeface="Georgia"/>
                <a:cs typeface="Georgia"/>
              </a:rPr>
              <a:t>close</a:t>
            </a:r>
            <a:r>
              <a:rPr sz="1100" spc="100" dirty="0">
                <a:latin typeface="Georgia"/>
                <a:cs typeface="Georgia"/>
              </a:rPr>
              <a:t> </a:t>
            </a:r>
            <a:r>
              <a:rPr sz="1100" spc="-10" dirty="0">
                <a:latin typeface="Georgia"/>
                <a:cs typeface="Georgia"/>
              </a:rPr>
              <a:t>to </a:t>
            </a:r>
            <a:r>
              <a:rPr sz="1100" spc="-250" dirty="0">
                <a:latin typeface="Georgia"/>
                <a:cs typeface="Georgia"/>
              </a:rPr>
              <a:t> </a:t>
            </a:r>
            <a:r>
              <a:rPr sz="1100" spc="-20" dirty="0">
                <a:latin typeface="Georgia"/>
                <a:cs typeface="Georgia"/>
              </a:rPr>
              <a:t>the</a:t>
            </a:r>
            <a:r>
              <a:rPr sz="1100" spc="-15" dirty="0">
                <a:latin typeface="Georgia"/>
                <a:cs typeface="Georgia"/>
              </a:rPr>
              <a:t> </a:t>
            </a:r>
            <a:r>
              <a:rPr sz="1100" spc="-35" dirty="0">
                <a:latin typeface="Georgia"/>
                <a:cs typeface="Georgia"/>
              </a:rPr>
              <a:t>mean,</a:t>
            </a:r>
            <a:r>
              <a:rPr sz="1100" spc="-30" dirty="0">
                <a:latin typeface="Georgia"/>
                <a:cs typeface="Georgia"/>
              </a:rPr>
              <a:t> while</a:t>
            </a:r>
            <a:r>
              <a:rPr sz="1100" spc="-25" dirty="0">
                <a:latin typeface="Georgia"/>
                <a:cs typeface="Georgia"/>
              </a:rPr>
              <a:t> </a:t>
            </a:r>
            <a:r>
              <a:rPr sz="1100" spc="-15" dirty="0">
                <a:latin typeface="Georgia"/>
                <a:cs typeface="Georgia"/>
              </a:rPr>
              <a:t>a</a:t>
            </a:r>
            <a:r>
              <a:rPr sz="1100" spc="-10" dirty="0">
                <a:latin typeface="Georgia"/>
                <a:cs typeface="Georgia"/>
              </a:rPr>
              <a:t> </a:t>
            </a:r>
            <a:r>
              <a:rPr sz="1100" spc="-30" dirty="0">
                <a:latin typeface="Georgia"/>
                <a:cs typeface="Georgia"/>
              </a:rPr>
              <a:t>high</a:t>
            </a:r>
            <a:r>
              <a:rPr sz="1100" spc="-25" dirty="0">
                <a:latin typeface="Georgia"/>
                <a:cs typeface="Georgia"/>
              </a:rPr>
              <a:t> standard</a:t>
            </a:r>
            <a:r>
              <a:rPr sz="1100" spc="-20" dirty="0">
                <a:latin typeface="Georgia"/>
                <a:cs typeface="Georgia"/>
              </a:rPr>
              <a:t> deviation</a:t>
            </a:r>
            <a:r>
              <a:rPr sz="1100" spc="225" dirty="0">
                <a:latin typeface="Georgia"/>
                <a:cs typeface="Georgia"/>
              </a:rPr>
              <a:t> </a:t>
            </a:r>
            <a:r>
              <a:rPr sz="1100" spc="-25" dirty="0">
                <a:latin typeface="Georgia"/>
                <a:cs typeface="Georgia"/>
              </a:rPr>
              <a:t>indicates</a:t>
            </a:r>
            <a:r>
              <a:rPr sz="1100" spc="215" dirty="0">
                <a:latin typeface="Georgia"/>
                <a:cs typeface="Georgia"/>
              </a:rPr>
              <a:t> </a:t>
            </a:r>
            <a:r>
              <a:rPr sz="1100" dirty="0">
                <a:latin typeface="Georgia"/>
                <a:cs typeface="Georgia"/>
              </a:rPr>
              <a:t>that </a:t>
            </a:r>
            <a:r>
              <a:rPr sz="1100" spc="-20" dirty="0">
                <a:latin typeface="Georgia"/>
                <a:cs typeface="Georgia"/>
              </a:rPr>
              <a:t>the</a:t>
            </a:r>
            <a:r>
              <a:rPr sz="1100" spc="225" dirty="0">
                <a:latin typeface="Georgia"/>
                <a:cs typeface="Georgia"/>
              </a:rPr>
              <a:t> </a:t>
            </a:r>
            <a:r>
              <a:rPr sz="1100" spc="-5" dirty="0">
                <a:latin typeface="Georgia"/>
                <a:cs typeface="Georgia"/>
              </a:rPr>
              <a:t>data </a:t>
            </a:r>
            <a:r>
              <a:rPr sz="1100" spc="-30" dirty="0">
                <a:latin typeface="Georgia"/>
                <a:cs typeface="Georgia"/>
              </a:rPr>
              <a:t>are</a:t>
            </a:r>
            <a:r>
              <a:rPr sz="1100" spc="204" dirty="0">
                <a:latin typeface="Georgia"/>
                <a:cs typeface="Georgia"/>
              </a:rPr>
              <a:t> </a:t>
            </a:r>
            <a:r>
              <a:rPr sz="1100" spc="-35" dirty="0">
                <a:latin typeface="Georgia"/>
                <a:cs typeface="Georgia"/>
              </a:rPr>
              <a:t>spread</a:t>
            </a:r>
            <a:r>
              <a:rPr sz="1100" spc="195" dirty="0">
                <a:latin typeface="Georgia"/>
                <a:cs typeface="Georgia"/>
              </a:rPr>
              <a:t> </a:t>
            </a:r>
            <a:r>
              <a:rPr sz="1100" spc="-15" dirty="0">
                <a:latin typeface="Georgia"/>
                <a:cs typeface="Georgia"/>
              </a:rPr>
              <a:t>out </a:t>
            </a:r>
            <a:r>
              <a:rPr sz="1100" spc="-10" dirty="0">
                <a:latin typeface="Georgia"/>
                <a:cs typeface="Georgia"/>
              </a:rPr>
              <a:t> </a:t>
            </a:r>
            <a:r>
              <a:rPr sz="1100" spc="-45" dirty="0">
                <a:latin typeface="Georgia"/>
                <a:cs typeface="Georgia"/>
              </a:rPr>
              <a:t>over</a:t>
            </a:r>
            <a:r>
              <a:rPr sz="1100" spc="90" dirty="0">
                <a:latin typeface="Georgia"/>
                <a:cs typeface="Georgia"/>
              </a:rPr>
              <a:t> </a:t>
            </a:r>
            <a:r>
              <a:rPr sz="1100" spc="-15" dirty="0">
                <a:latin typeface="Georgia"/>
                <a:cs typeface="Georgia"/>
              </a:rPr>
              <a:t>a</a:t>
            </a:r>
            <a:r>
              <a:rPr sz="1100" spc="95" dirty="0">
                <a:latin typeface="Georgia"/>
                <a:cs typeface="Georgia"/>
              </a:rPr>
              <a:t> </a:t>
            </a:r>
            <a:r>
              <a:rPr sz="1100" spc="-25" dirty="0">
                <a:latin typeface="Georgia"/>
                <a:cs typeface="Georgia"/>
              </a:rPr>
              <a:t>large</a:t>
            </a:r>
            <a:r>
              <a:rPr sz="1100" spc="95" dirty="0">
                <a:latin typeface="Georgia"/>
                <a:cs typeface="Georgia"/>
              </a:rPr>
              <a:t> </a:t>
            </a:r>
            <a:r>
              <a:rPr sz="1100" spc="-40" dirty="0">
                <a:latin typeface="Georgia"/>
                <a:cs typeface="Georgia"/>
              </a:rPr>
              <a:t>range</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30" dirty="0">
                <a:latin typeface="Georgia"/>
                <a:cs typeface="Georgia"/>
              </a:rPr>
              <a:t>values.</a:t>
            </a:r>
            <a:endParaRPr sz="1100">
              <a:latin typeface="Georgia"/>
              <a:cs typeface="Georgia"/>
            </a:endParaRPr>
          </a:p>
          <a:p>
            <a:pPr marL="76200" marR="121285">
              <a:lnSpc>
                <a:spcPct val="92200"/>
              </a:lnSpc>
              <a:spcBef>
                <a:spcPts val="655"/>
              </a:spcBef>
            </a:pPr>
            <a:r>
              <a:rPr sz="1100" dirty="0">
                <a:latin typeface="Georgia"/>
                <a:cs typeface="Georgia"/>
              </a:rPr>
              <a:t>Let</a:t>
            </a:r>
            <a:r>
              <a:rPr sz="1100" spc="95" dirty="0">
                <a:latin typeface="Georgia"/>
                <a:cs typeface="Georgia"/>
              </a:rPr>
              <a:t> </a:t>
            </a:r>
            <a:r>
              <a:rPr sz="1100" spc="15" dirty="0">
                <a:latin typeface="Lucida Sans Unicode"/>
                <a:cs typeface="Lucida Sans Unicode"/>
              </a:rPr>
              <a:t>D</a:t>
            </a:r>
            <a:r>
              <a:rPr sz="1100" spc="-10" dirty="0">
                <a:latin typeface="Lucida Sans Unicode"/>
                <a:cs typeface="Lucida Sans Unicode"/>
              </a:rPr>
              <a:t> </a:t>
            </a:r>
            <a:r>
              <a:rPr sz="1100" spc="295" dirty="0">
                <a:latin typeface="Calibri"/>
                <a:cs typeface="Calibri"/>
              </a:rPr>
              <a:t>=</a:t>
            </a:r>
            <a:r>
              <a:rPr sz="1100" spc="60" dirty="0">
                <a:latin typeface="Calibri"/>
                <a:cs typeface="Calibri"/>
              </a:rPr>
              <a:t> </a:t>
            </a:r>
            <a:r>
              <a:rPr sz="1100" spc="105" dirty="0">
                <a:latin typeface="Lucida Sans Unicode"/>
                <a:cs typeface="Lucida Sans Unicode"/>
              </a:rPr>
              <a:t>{</a:t>
            </a:r>
            <a:r>
              <a:rPr sz="1100" i="1" spc="105" dirty="0">
                <a:latin typeface="Calibri"/>
                <a:cs typeface="Calibri"/>
              </a:rPr>
              <a:t>x</a:t>
            </a:r>
            <a:r>
              <a:rPr sz="1200" spc="157" baseline="-10416" dirty="0">
                <a:latin typeface="Calibri"/>
                <a:cs typeface="Calibri"/>
              </a:rPr>
              <a:t>1</a:t>
            </a:r>
            <a:r>
              <a:rPr sz="1100" i="1" spc="105" dirty="0">
                <a:latin typeface="Calibri"/>
                <a:cs typeface="Calibri"/>
              </a:rPr>
              <a:t>,</a:t>
            </a:r>
            <a:r>
              <a:rPr sz="1100" i="1" spc="-70" dirty="0">
                <a:latin typeface="Calibri"/>
                <a:cs typeface="Calibri"/>
              </a:rPr>
              <a:t> </a:t>
            </a:r>
            <a:r>
              <a:rPr sz="1100" i="1" spc="80" dirty="0">
                <a:latin typeface="Calibri"/>
                <a:cs typeface="Calibri"/>
              </a:rPr>
              <a:t>x</a:t>
            </a:r>
            <a:r>
              <a:rPr sz="1200" spc="120" baseline="-10416" dirty="0">
                <a:latin typeface="Calibri"/>
                <a:cs typeface="Calibri"/>
              </a:rPr>
              <a:t>2</a:t>
            </a:r>
            <a:r>
              <a:rPr sz="1100" i="1" spc="80" dirty="0">
                <a:latin typeface="Calibri"/>
                <a:cs typeface="Calibri"/>
              </a:rPr>
              <a:t>,</a:t>
            </a:r>
            <a:r>
              <a:rPr sz="1100" i="1" spc="-65"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65" dirty="0">
                <a:latin typeface="Calibri"/>
                <a:cs typeface="Calibri"/>
              </a:rPr>
              <a:t> </a:t>
            </a:r>
            <a:r>
              <a:rPr sz="1100" i="1" spc="20" dirty="0">
                <a:latin typeface="Calibri"/>
                <a:cs typeface="Calibri"/>
              </a:rPr>
              <a:t>.</a:t>
            </a:r>
            <a:r>
              <a:rPr sz="1100" i="1" spc="-70" dirty="0">
                <a:latin typeface="Calibri"/>
                <a:cs typeface="Calibri"/>
              </a:rPr>
              <a:t> </a:t>
            </a:r>
            <a:r>
              <a:rPr sz="1100" i="1" spc="25" dirty="0">
                <a:latin typeface="Calibri"/>
                <a:cs typeface="Calibri"/>
              </a:rPr>
              <a:t>,</a:t>
            </a:r>
            <a:r>
              <a:rPr sz="1100" i="1" spc="-70" dirty="0">
                <a:latin typeface="Calibri"/>
                <a:cs typeface="Calibri"/>
              </a:rPr>
              <a:t> </a:t>
            </a:r>
            <a:r>
              <a:rPr sz="1100" i="1" spc="160" dirty="0">
                <a:latin typeface="Calibri"/>
                <a:cs typeface="Calibri"/>
              </a:rPr>
              <a:t>x</a:t>
            </a:r>
            <a:r>
              <a:rPr sz="1200" i="1" spc="240" baseline="-10416" dirty="0">
                <a:latin typeface="Calibri"/>
                <a:cs typeface="Calibri"/>
              </a:rPr>
              <a:t>n</a:t>
            </a:r>
            <a:r>
              <a:rPr sz="1100" spc="160" dirty="0">
                <a:latin typeface="Lucida Sans Unicode"/>
                <a:cs typeface="Lucida Sans Unicode"/>
              </a:rPr>
              <a:t>}</a:t>
            </a:r>
            <a:r>
              <a:rPr sz="1100" spc="15" dirty="0">
                <a:latin typeface="Lucida Sans Unicode"/>
                <a:cs typeface="Lucida Sans Unicode"/>
              </a:rPr>
              <a:t> </a:t>
            </a:r>
            <a:r>
              <a:rPr sz="1100" spc="-20" dirty="0">
                <a:latin typeface="Georgia"/>
                <a:cs typeface="Georgia"/>
              </a:rPr>
              <a:t>be</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40" dirty="0">
                <a:latin typeface="Georgia"/>
                <a:cs typeface="Georgia"/>
              </a:rPr>
              <a:t>sample</a:t>
            </a:r>
            <a:r>
              <a:rPr sz="1100" spc="100" dirty="0">
                <a:latin typeface="Georgia"/>
                <a:cs typeface="Georgia"/>
              </a:rPr>
              <a:t> </a:t>
            </a:r>
            <a:r>
              <a:rPr sz="1100" spc="-40" dirty="0">
                <a:latin typeface="Georgia"/>
                <a:cs typeface="Georgia"/>
              </a:rPr>
              <a:t>of</a:t>
            </a:r>
            <a:r>
              <a:rPr sz="1100" spc="100" dirty="0">
                <a:latin typeface="Georgia"/>
                <a:cs typeface="Georgia"/>
              </a:rPr>
              <a:t> </a:t>
            </a:r>
            <a:r>
              <a:rPr sz="1100" i="1" spc="85" dirty="0">
                <a:latin typeface="Calibri"/>
                <a:cs typeface="Calibri"/>
              </a:rPr>
              <a:t>n</a:t>
            </a:r>
            <a:r>
              <a:rPr sz="1100" i="1" spc="110" dirty="0">
                <a:latin typeface="Calibri"/>
                <a:cs typeface="Calibri"/>
              </a:rPr>
              <a:t> </a:t>
            </a:r>
            <a:r>
              <a:rPr sz="1100" spc="-5" dirty="0">
                <a:latin typeface="Georgia"/>
                <a:cs typeface="Georgia"/>
              </a:rPr>
              <a:t>data</a:t>
            </a:r>
            <a:r>
              <a:rPr sz="1100" spc="100" dirty="0">
                <a:latin typeface="Georgia"/>
                <a:cs typeface="Georgia"/>
              </a:rPr>
              <a:t> </a:t>
            </a:r>
            <a:r>
              <a:rPr sz="1100" spc="-30" dirty="0">
                <a:latin typeface="Georgia"/>
                <a:cs typeface="Georgia"/>
              </a:rPr>
              <a:t>observations/values</a:t>
            </a:r>
            <a:r>
              <a:rPr sz="1100" spc="100" dirty="0">
                <a:latin typeface="Georgia"/>
                <a:cs typeface="Georgia"/>
              </a:rPr>
              <a:t> </a:t>
            </a:r>
            <a:r>
              <a:rPr sz="1100" spc="-45" dirty="0">
                <a:latin typeface="Georgia"/>
                <a:cs typeface="Georgia"/>
              </a:rPr>
              <a:t>from</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45" dirty="0">
                <a:latin typeface="Georgia"/>
                <a:cs typeface="Georgia"/>
              </a:rPr>
              <a:t>numeric </a:t>
            </a:r>
            <a:r>
              <a:rPr sz="1100" spc="-250" dirty="0">
                <a:latin typeface="Georgia"/>
                <a:cs typeface="Georgia"/>
              </a:rPr>
              <a:t> </a:t>
            </a:r>
            <a:r>
              <a:rPr sz="1100" spc="-15" dirty="0">
                <a:latin typeface="Georgia"/>
                <a:cs typeface="Georgia"/>
              </a:rPr>
              <a:t>variable/attribute</a:t>
            </a:r>
            <a:r>
              <a:rPr sz="1100" spc="-10" dirty="0">
                <a:latin typeface="Georgia"/>
                <a:cs typeface="Georgia"/>
              </a:rPr>
              <a:t> </a:t>
            </a:r>
            <a:r>
              <a:rPr sz="1100" i="1" spc="210" dirty="0">
                <a:latin typeface="Calibri"/>
                <a:cs typeface="Calibri"/>
              </a:rPr>
              <a:t>X</a:t>
            </a:r>
            <a:r>
              <a:rPr sz="1100" spc="210" dirty="0">
                <a:latin typeface="Georgia"/>
                <a:cs typeface="Georgia"/>
              </a:rPr>
              <a:t>. </a:t>
            </a:r>
            <a:r>
              <a:rPr sz="1100" dirty="0">
                <a:latin typeface="Georgia"/>
                <a:cs typeface="Georgia"/>
              </a:rPr>
              <a:t>Let </a:t>
            </a:r>
            <a:r>
              <a:rPr sz="1100" i="1" spc="-150" dirty="0">
                <a:latin typeface="Calibri"/>
                <a:cs typeface="Calibri"/>
              </a:rPr>
              <a:t>x</a:t>
            </a:r>
            <a:r>
              <a:rPr sz="1100" spc="-150" dirty="0">
                <a:latin typeface="Calibri"/>
                <a:cs typeface="Calibri"/>
              </a:rPr>
              <a:t>¯</a:t>
            </a:r>
            <a:r>
              <a:rPr sz="1100" spc="-145" dirty="0">
                <a:latin typeface="Calibri"/>
                <a:cs typeface="Calibri"/>
              </a:rPr>
              <a:t> </a:t>
            </a:r>
            <a:r>
              <a:rPr sz="1100" spc="-20" dirty="0">
                <a:latin typeface="Georgia"/>
                <a:cs typeface="Georgia"/>
              </a:rPr>
              <a:t>be</a:t>
            </a:r>
            <a:r>
              <a:rPr sz="1100" spc="-15" dirty="0">
                <a:latin typeface="Georgia"/>
                <a:cs typeface="Georgia"/>
              </a:rPr>
              <a:t> </a:t>
            </a:r>
            <a:r>
              <a:rPr sz="1100" spc="-20" dirty="0">
                <a:latin typeface="Georgia"/>
                <a:cs typeface="Georgia"/>
              </a:rPr>
              <a:t>the</a:t>
            </a:r>
            <a:r>
              <a:rPr sz="1100" spc="-15" dirty="0">
                <a:latin typeface="Georgia"/>
                <a:cs typeface="Georgia"/>
              </a:rPr>
              <a:t> </a:t>
            </a:r>
            <a:r>
              <a:rPr sz="1100" spc="-45" dirty="0">
                <a:latin typeface="Georgia"/>
                <a:cs typeface="Georgia"/>
              </a:rPr>
              <a:t>mean</a:t>
            </a:r>
            <a:r>
              <a:rPr sz="1100" spc="-40" dirty="0">
                <a:latin typeface="Georgia"/>
                <a:cs typeface="Georgia"/>
              </a:rPr>
              <a:t> of</a:t>
            </a:r>
            <a:r>
              <a:rPr sz="1100" spc="185" dirty="0">
                <a:latin typeface="Georgia"/>
                <a:cs typeface="Georgia"/>
              </a:rPr>
              <a:t> </a:t>
            </a:r>
            <a:r>
              <a:rPr sz="1100" spc="25" dirty="0">
                <a:latin typeface="Lucida Sans Unicode"/>
                <a:cs typeface="Lucida Sans Unicode"/>
              </a:rPr>
              <a:t>D</a:t>
            </a:r>
            <a:r>
              <a:rPr sz="1100" spc="25" dirty="0">
                <a:latin typeface="Georgia"/>
                <a:cs typeface="Georgia"/>
              </a:rPr>
              <a:t>.  </a:t>
            </a:r>
            <a:r>
              <a:rPr sz="1100" spc="5" dirty="0">
                <a:latin typeface="Georgia"/>
                <a:cs typeface="Georgia"/>
              </a:rPr>
              <a:t>The </a:t>
            </a:r>
            <a:r>
              <a:rPr sz="1100" b="1" spc="-55" dirty="0">
                <a:latin typeface="Georgia"/>
                <a:cs typeface="Georgia"/>
              </a:rPr>
              <a:t>variance</a:t>
            </a:r>
            <a:r>
              <a:rPr sz="1100" b="1" spc="165" dirty="0">
                <a:latin typeface="Georgia"/>
                <a:cs typeface="Georgia"/>
              </a:rPr>
              <a:t> </a:t>
            </a:r>
            <a:r>
              <a:rPr sz="1100" spc="35" dirty="0">
                <a:latin typeface="Georgia"/>
                <a:cs typeface="Georgia"/>
              </a:rPr>
              <a:t>(</a:t>
            </a:r>
            <a:r>
              <a:rPr sz="1100" i="1" spc="35" dirty="0">
                <a:latin typeface="Calibri"/>
                <a:cs typeface="Calibri"/>
              </a:rPr>
              <a:t>σ</a:t>
            </a:r>
            <a:r>
              <a:rPr sz="1200" spc="52" baseline="27777" dirty="0">
                <a:latin typeface="Calibri"/>
                <a:cs typeface="Calibri"/>
              </a:rPr>
              <a:t>2</a:t>
            </a:r>
            <a:r>
              <a:rPr sz="1100" spc="35" dirty="0">
                <a:latin typeface="Georgia"/>
                <a:cs typeface="Georgia"/>
              </a:rPr>
              <a:t>) </a:t>
            </a:r>
            <a:r>
              <a:rPr sz="1100" spc="-45" dirty="0">
                <a:latin typeface="Georgia"/>
                <a:cs typeface="Georgia"/>
              </a:rPr>
              <a:t>of</a:t>
            </a:r>
            <a:r>
              <a:rPr sz="1100" spc="180" dirty="0">
                <a:latin typeface="Georgia"/>
                <a:cs typeface="Georgia"/>
              </a:rPr>
              <a:t> </a:t>
            </a:r>
            <a:r>
              <a:rPr sz="1100" spc="-25" dirty="0">
                <a:latin typeface="Georgia"/>
                <a:cs typeface="Georgia"/>
              </a:rPr>
              <a:t>the </a:t>
            </a:r>
            <a:r>
              <a:rPr sz="1100" spc="-20" dirty="0">
                <a:latin typeface="Georgia"/>
                <a:cs typeface="Georgia"/>
              </a:rPr>
              <a:t> </a:t>
            </a:r>
            <a:r>
              <a:rPr sz="1100" spc="-35" dirty="0">
                <a:latin typeface="Georgia"/>
                <a:cs typeface="Georgia"/>
              </a:rPr>
              <a:t>observations</a:t>
            </a:r>
            <a:r>
              <a:rPr sz="1100" spc="90" dirty="0">
                <a:latin typeface="Georgia"/>
                <a:cs typeface="Georgia"/>
              </a:rPr>
              <a:t> </a:t>
            </a:r>
            <a:r>
              <a:rPr sz="1100" spc="-35" dirty="0">
                <a:latin typeface="Georgia"/>
                <a:cs typeface="Georgia"/>
              </a:rPr>
              <a:t>in</a:t>
            </a:r>
            <a:r>
              <a:rPr sz="1100" spc="95" dirty="0">
                <a:latin typeface="Georgia"/>
                <a:cs typeface="Georgia"/>
              </a:rPr>
              <a:t> </a:t>
            </a:r>
            <a:r>
              <a:rPr sz="1100" i="1" spc="170" dirty="0">
                <a:latin typeface="Calibri"/>
                <a:cs typeface="Calibri"/>
              </a:rPr>
              <a:t>S</a:t>
            </a:r>
            <a:r>
              <a:rPr sz="1100" i="1" spc="175" dirty="0">
                <a:latin typeface="Calibri"/>
                <a:cs typeface="Calibri"/>
              </a:rPr>
              <a:t> </a:t>
            </a:r>
            <a:r>
              <a:rPr sz="1100" spc="-35" dirty="0">
                <a:latin typeface="Georgia"/>
                <a:cs typeface="Georgia"/>
              </a:rPr>
              <a:t>is</a:t>
            </a:r>
            <a:endParaRPr sz="1100">
              <a:latin typeface="Georgia"/>
              <a:cs typeface="Georgia"/>
            </a:endParaRPr>
          </a:p>
        </p:txBody>
      </p:sp>
      <p:sp>
        <p:nvSpPr>
          <p:cNvPr id="20" name="object 20"/>
          <p:cNvSpPr txBox="1"/>
          <p:nvPr/>
        </p:nvSpPr>
        <p:spPr>
          <a:xfrm>
            <a:off x="5312587" y="2159252"/>
            <a:ext cx="270510" cy="191770"/>
          </a:xfrm>
          <a:prstGeom prst="rect">
            <a:avLst/>
          </a:prstGeom>
        </p:spPr>
        <p:txBody>
          <a:bodyPr vert="horz" wrap="square" lIns="0" tIns="11430" rIns="0" bIns="0" rtlCol="0">
            <a:spAutoFit/>
          </a:bodyPr>
          <a:lstStyle/>
          <a:p>
            <a:pPr marL="12700">
              <a:lnSpc>
                <a:spcPct val="100000"/>
              </a:lnSpc>
              <a:spcBef>
                <a:spcPts val="90"/>
              </a:spcBef>
            </a:pPr>
            <a:r>
              <a:rPr sz="1100" spc="-20" dirty="0">
                <a:latin typeface="Georgia"/>
                <a:cs typeface="Georgia"/>
              </a:rPr>
              <a:t>(10)</a:t>
            </a:r>
            <a:endParaRPr sz="1100">
              <a:latin typeface="Georgia"/>
              <a:cs typeface="Georgia"/>
            </a:endParaRPr>
          </a:p>
        </p:txBody>
      </p:sp>
      <p:sp>
        <p:nvSpPr>
          <p:cNvPr id="21" name="object 21"/>
          <p:cNvSpPr/>
          <p:nvPr/>
        </p:nvSpPr>
        <p:spPr>
          <a:xfrm>
            <a:off x="337972" y="2713380"/>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22" name="object 22"/>
          <p:cNvSpPr txBox="1"/>
          <p:nvPr/>
        </p:nvSpPr>
        <p:spPr>
          <a:xfrm>
            <a:off x="454177" y="2621773"/>
            <a:ext cx="506857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Georgia"/>
                <a:cs typeface="Georgia"/>
              </a:rPr>
              <a:t>The</a:t>
            </a:r>
            <a:r>
              <a:rPr sz="1100" spc="100" dirty="0">
                <a:latin typeface="Georgia"/>
                <a:cs typeface="Georgia"/>
              </a:rPr>
              <a:t> </a:t>
            </a:r>
            <a:r>
              <a:rPr sz="1100" b="1" spc="-50" dirty="0">
                <a:latin typeface="Georgia"/>
                <a:cs typeface="Georgia"/>
              </a:rPr>
              <a:t>standard</a:t>
            </a:r>
            <a:r>
              <a:rPr sz="1100" b="1" spc="145" dirty="0">
                <a:latin typeface="Georgia"/>
                <a:cs typeface="Georgia"/>
              </a:rPr>
              <a:t> </a:t>
            </a:r>
            <a:r>
              <a:rPr sz="1100" b="1" spc="-35" dirty="0">
                <a:latin typeface="Georgia"/>
                <a:cs typeface="Georgia"/>
              </a:rPr>
              <a:t>deviation</a:t>
            </a:r>
            <a:r>
              <a:rPr sz="1100" spc="-35" dirty="0">
                <a:latin typeface="Georgia"/>
                <a:cs typeface="Georgia"/>
              </a:rPr>
              <a:t>,</a:t>
            </a:r>
            <a:r>
              <a:rPr sz="1100" spc="100" dirty="0">
                <a:latin typeface="Georgia"/>
                <a:cs typeface="Georgia"/>
              </a:rPr>
              <a:t> </a:t>
            </a:r>
            <a:r>
              <a:rPr sz="1100" i="1" spc="35" dirty="0">
                <a:latin typeface="Calibri"/>
                <a:cs typeface="Calibri"/>
              </a:rPr>
              <a:t>σ</a:t>
            </a:r>
            <a:r>
              <a:rPr sz="1100" spc="35" dirty="0">
                <a:latin typeface="Georgia"/>
                <a:cs typeface="Georgia"/>
              </a:rPr>
              <a:t>,</a:t>
            </a:r>
            <a:r>
              <a:rPr sz="1100" spc="100" dirty="0">
                <a:latin typeface="Georgia"/>
                <a:cs typeface="Georgia"/>
              </a:rPr>
              <a:t> </a:t>
            </a:r>
            <a:r>
              <a:rPr sz="1100" spc="-40" dirty="0">
                <a:latin typeface="Georgia"/>
                <a:cs typeface="Georgia"/>
              </a:rPr>
              <a:t>of</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observations</a:t>
            </a:r>
            <a:r>
              <a:rPr sz="1100" spc="105" dirty="0">
                <a:latin typeface="Georgia"/>
                <a:cs typeface="Georgia"/>
              </a:rPr>
              <a:t> </a:t>
            </a:r>
            <a:r>
              <a:rPr sz="1100" spc="-35" dirty="0">
                <a:latin typeface="Georgia"/>
                <a:cs typeface="Georgia"/>
              </a:rPr>
              <a:t>is</a:t>
            </a:r>
            <a:r>
              <a:rPr sz="1100" spc="100" dirty="0">
                <a:latin typeface="Georgia"/>
                <a:cs typeface="Georgia"/>
              </a:rPr>
              <a:t> </a:t>
            </a:r>
            <a:r>
              <a:rPr sz="1100" spc="-20" dirty="0">
                <a:latin typeface="Georgia"/>
                <a:cs typeface="Georgia"/>
              </a:rPr>
              <a:t>the</a:t>
            </a:r>
            <a:r>
              <a:rPr sz="1100" spc="105" dirty="0">
                <a:latin typeface="Georgia"/>
                <a:cs typeface="Georgia"/>
              </a:rPr>
              <a:t> </a:t>
            </a:r>
            <a:r>
              <a:rPr sz="1100" spc="-40" dirty="0">
                <a:latin typeface="Georgia"/>
                <a:cs typeface="Georgia"/>
              </a:rPr>
              <a:t>square</a:t>
            </a:r>
            <a:r>
              <a:rPr sz="1100" spc="100" dirty="0">
                <a:latin typeface="Georgia"/>
                <a:cs typeface="Georgia"/>
              </a:rPr>
              <a:t> </a:t>
            </a:r>
            <a:r>
              <a:rPr sz="1100" spc="-20" dirty="0">
                <a:latin typeface="Georgia"/>
                <a:cs typeface="Georgia"/>
              </a:rPr>
              <a:t>root</a:t>
            </a:r>
            <a:r>
              <a:rPr sz="1100" spc="100" dirty="0">
                <a:latin typeface="Georgia"/>
                <a:cs typeface="Georgia"/>
              </a:rPr>
              <a:t> </a:t>
            </a:r>
            <a:r>
              <a:rPr sz="1100" spc="-40" dirty="0">
                <a:latin typeface="Georgia"/>
                <a:cs typeface="Georgia"/>
              </a:rPr>
              <a:t>of</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25" dirty="0">
                <a:latin typeface="Georgia"/>
                <a:cs typeface="Georgia"/>
              </a:rPr>
              <a:t>variance.</a:t>
            </a:r>
            <a:endParaRPr sz="1100">
              <a:latin typeface="Georgia"/>
              <a:cs typeface="Georgia"/>
            </a:endParaRPr>
          </a:p>
        </p:txBody>
      </p:sp>
      <p:grpSp>
        <p:nvGrpSpPr>
          <p:cNvPr id="23" name="object 23"/>
          <p:cNvGrpSpPr/>
          <p:nvPr/>
        </p:nvGrpSpPr>
        <p:grpSpPr>
          <a:xfrm>
            <a:off x="0" y="3121545"/>
            <a:ext cx="5760085" cy="118745"/>
            <a:chOff x="0" y="3121545"/>
            <a:chExt cx="5760085" cy="118745"/>
          </a:xfrm>
        </p:grpSpPr>
        <p:sp>
          <p:nvSpPr>
            <p:cNvPr id="24" name="object 24"/>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5" name="object 25"/>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6" name="object 2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7" name="object 27"/>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28" name="object 28"/>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73</a:t>
            </a:fld>
            <a:r>
              <a:rPr spc="-25" dirty="0"/>
              <a:t> </a:t>
            </a:r>
            <a:r>
              <a:rPr spc="80" dirty="0"/>
              <a:t>/</a:t>
            </a:r>
            <a:r>
              <a:rPr spc="-25" dirty="0"/>
              <a:t> </a:t>
            </a:r>
            <a:r>
              <a:rPr spc="40" dirty="0"/>
              <a:t>106</a:t>
            </a:r>
          </a:p>
        </p:txBody>
      </p:sp>
      <p:pic>
        <p:nvPicPr>
          <p:cNvPr id="29" name="Picture 28">
            <a:extLst>
              <a:ext uri="{FF2B5EF4-FFF2-40B4-BE49-F238E27FC236}">
                <a16:creationId xmlns:a16="http://schemas.microsoft.com/office/drawing/2014/main" id="{00C70A1D-C684-E8D8-EC0F-87A0B1CB4B14}"/>
              </a:ext>
            </a:extLst>
          </p:cNvPr>
          <p:cNvPicPr>
            <a:picLocks noChangeAspect="1"/>
          </p:cNvPicPr>
          <p:nvPr/>
        </p:nvPicPr>
        <p:blipFill>
          <a:blip r:embed="rId3"/>
          <a:stretch>
            <a:fillRect/>
          </a:stretch>
        </p:blipFill>
        <p:spPr>
          <a:xfrm>
            <a:off x="1566557" y="1964942"/>
            <a:ext cx="2880004" cy="640001"/>
          </a:xfrm>
          <a:prstGeom prst="rect">
            <a:avLst/>
          </a:prstGeom>
        </p:spPr>
      </p:pic>
    </p:spTree>
  </p:cSld>
  <p:clrMapOvr>
    <a:masterClrMapping/>
  </p:clrMapOvr>
  <p:transition>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449954" cy="244475"/>
          </a:xfrm>
          <a:prstGeom prst="rect">
            <a:avLst/>
          </a:prstGeom>
        </p:spPr>
        <p:txBody>
          <a:bodyPr vert="horz" wrap="square" lIns="0" tIns="17145" rIns="0" bIns="0" rtlCol="0">
            <a:spAutoFit/>
          </a:bodyPr>
          <a:lstStyle/>
          <a:p>
            <a:pPr marL="12700">
              <a:lnSpc>
                <a:spcPct val="100000"/>
              </a:lnSpc>
              <a:spcBef>
                <a:spcPts val="135"/>
              </a:spcBef>
            </a:pPr>
            <a:r>
              <a:rPr spc="20" dirty="0"/>
              <a:t>Examples</a:t>
            </a:r>
            <a:r>
              <a:rPr spc="105" dirty="0"/>
              <a:t> </a:t>
            </a:r>
            <a:r>
              <a:rPr spc="-40" dirty="0"/>
              <a:t>of</a:t>
            </a:r>
            <a:r>
              <a:rPr spc="105" dirty="0"/>
              <a:t> </a:t>
            </a:r>
            <a:r>
              <a:rPr spc="10" dirty="0"/>
              <a:t>variance</a:t>
            </a:r>
            <a:r>
              <a:rPr spc="110" dirty="0"/>
              <a:t> </a:t>
            </a:r>
            <a:r>
              <a:rPr spc="55" dirty="0"/>
              <a:t>and</a:t>
            </a:r>
            <a:r>
              <a:rPr spc="105" dirty="0"/>
              <a:t> </a:t>
            </a:r>
            <a:r>
              <a:rPr spc="60" dirty="0"/>
              <a:t>standard</a:t>
            </a:r>
            <a:r>
              <a:rPr spc="110" dirty="0"/>
              <a:t> </a:t>
            </a:r>
            <a:r>
              <a:rPr spc="25" dirty="0"/>
              <a:t>deviation</a:t>
            </a:r>
          </a:p>
        </p:txBody>
      </p:sp>
      <p:sp>
        <p:nvSpPr>
          <p:cNvPr id="3" name="object 3"/>
          <p:cNvSpPr/>
          <p:nvPr/>
        </p:nvSpPr>
        <p:spPr>
          <a:xfrm>
            <a:off x="337972" y="697483"/>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605877"/>
            <a:ext cx="4432935" cy="338455"/>
          </a:xfrm>
          <a:prstGeom prst="rect">
            <a:avLst/>
          </a:prstGeom>
        </p:spPr>
        <p:txBody>
          <a:bodyPr vert="horz" wrap="square" lIns="0" tIns="11430" rIns="0" bIns="0" rtlCol="0">
            <a:spAutoFit/>
          </a:bodyPr>
          <a:lstStyle/>
          <a:p>
            <a:pPr marL="12700">
              <a:lnSpc>
                <a:spcPts val="1235"/>
              </a:lnSpc>
              <a:spcBef>
                <a:spcPts val="90"/>
              </a:spcBef>
            </a:pPr>
            <a:r>
              <a:rPr sz="1100" spc="-10" dirty="0">
                <a:latin typeface="Georgia"/>
                <a:cs typeface="Georgia"/>
              </a:rPr>
              <a:t>Salary</a:t>
            </a:r>
            <a:r>
              <a:rPr sz="1100" spc="100" dirty="0">
                <a:latin typeface="Georgia"/>
                <a:cs typeface="Georgia"/>
              </a:rPr>
              <a:t> </a:t>
            </a:r>
            <a:r>
              <a:rPr sz="1100" spc="-25" dirty="0">
                <a:latin typeface="Georgia"/>
                <a:cs typeface="Georgia"/>
              </a:rPr>
              <a:t>(in</a:t>
            </a:r>
            <a:r>
              <a:rPr sz="1100" spc="100" dirty="0">
                <a:latin typeface="Georgia"/>
                <a:cs typeface="Georgia"/>
              </a:rPr>
              <a:t> </a:t>
            </a:r>
            <a:r>
              <a:rPr sz="1100" spc="-50" dirty="0">
                <a:latin typeface="Georgia"/>
                <a:cs typeface="Georgia"/>
              </a:rPr>
              <a:t>$k)</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5" dirty="0">
                <a:latin typeface="Georgia"/>
                <a:cs typeface="Georgia"/>
              </a:rPr>
              <a:t>12</a:t>
            </a:r>
            <a:r>
              <a:rPr sz="1100" spc="100" dirty="0">
                <a:latin typeface="Georgia"/>
                <a:cs typeface="Georgia"/>
              </a:rPr>
              <a:t> </a:t>
            </a:r>
            <a:r>
              <a:rPr sz="1100" spc="-45" dirty="0">
                <a:latin typeface="Georgia"/>
                <a:cs typeface="Georgia"/>
              </a:rPr>
              <a:t>employees</a:t>
            </a:r>
            <a:r>
              <a:rPr sz="1100" spc="100" dirty="0">
                <a:latin typeface="Georgia"/>
                <a:cs typeface="Georgia"/>
              </a:rPr>
              <a:t> </a:t>
            </a:r>
            <a:r>
              <a:rPr sz="1100" spc="-35" dirty="0">
                <a:latin typeface="Georgia"/>
                <a:cs typeface="Georgia"/>
              </a:rPr>
              <a:t>in</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35" dirty="0">
                <a:latin typeface="Georgia"/>
                <a:cs typeface="Georgia"/>
              </a:rPr>
              <a:t>company</a:t>
            </a:r>
            <a:r>
              <a:rPr sz="1100" spc="100" dirty="0">
                <a:latin typeface="Georgia"/>
                <a:cs typeface="Georgia"/>
              </a:rPr>
              <a:t> </a:t>
            </a:r>
            <a:r>
              <a:rPr sz="1100" spc="-45" dirty="0">
                <a:latin typeface="Georgia"/>
                <a:cs typeface="Georgia"/>
              </a:rPr>
              <a:t>(shown</a:t>
            </a:r>
            <a:r>
              <a:rPr sz="1100" spc="100" dirty="0">
                <a:latin typeface="Georgia"/>
                <a:cs typeface="Georgia"/>
              </a:rPr>
              <a:t> </a:t>
            </a:r>
            <a:r>
              <a:rPr sz="1100" spc="-35" dirty="0">
                <a:latin typeface="Georgia"/>
                <a:cs typeface="Georgia"/>
              </a:rPr>
              <a:t>in</a:t>
            </a:r>
            <a:r>
              <a:rPr sz="1100" spc="105" dirty="0">
                <a:latin typeface="Georgia"/>
                <a:cs typeface="Georgia"/>
              </a:rPr>
              <a:t> </a:t>
            </a:r>
            <a:r>
              <a:rPr sz="1100" spc="-35" dirty="0">
                <a:latin typeface="Georgia"/>
                <a:cs typeface="Georgia"/>
              </a:rPr>
              <a:t>increasing</a:t>
            </a:r>
            <a:r>
              <a:rPr sz="1100" spc="100" dirty="0">
                <a:latin typeface="Georgia"/>
                <a:cs typeface="Georgia"/>
              </a:rPr>
              <a:t> </a:t>
            </a:r>
            <a:r>
              <a:rPr sz="1100" spc="-35" dirty="0">
                <a:latin typeface="Georgia"/>
                <a:cs typeface="Georgia"/>
              </a:rPr>
              <a:t>order):</a:t>
            </a:r>
            <a:endParaRPr sz="1100">
              <a:latin typeface="Georgia"/>
              <a:cs typeface="Georgia"/>
            </a:endParaRPr>
          </a:p>
          <a:p>
            <a:pPr marL="12700">
              <a:lnSpc>
                <a:spcPts val="1235"/>
              </a:lnSpc>
            </a:pPr>
            <a:r>
              <a:rPr sz="1100" spc="15" dirty="0">
                <a:latin typeface="Lucida Sans Unicode"/>
                <a:cs typeface="Lucida Sans Unicode"/>
              </a:rPr>
              <a:t>D</a:t>
            </a:r>
            <a:r>
              <a:rPr sz="1100" spc="-15" dirty="0">
                <a:latin typeface="Lucida Sans Unicode"/>
                <a:cs typeface="Lucida Sans Unicode"/>
              </a:rPr>
              <a:t> </a:t>
            </a:r>
            <a:r>
              <a:rPr sz="1100" spc="295" dirty="0">
                <a:latin typeface="Calibri"/>
                <a:cs typeface="Calibri"/>
              </a:rPr>
              <a:t>=</a:t>
            </a:r>
            <a:r>
              <a:rPr sz="1100" spc="55" dirty="0">
                <a:latin typeface="Calibri"/>
                <a:cs typeface="Calibri"/>
              </a:rPr>
              <a:t> </a:t>
            </a:r>
            <a:r>
              <a:rPr sz="1100" spc="45" dirty="0">
                <a:latin typeface="Lucida Sans Unicode"/>
                <a:cs typeface="Lucida Sans Unicode"/>
              </a:rPr>
              <a:t>{</a:t>
            </a:r>
            <a:r>
              <a:rPr sz="1100" spc="45" dirty="0">
                <a:solidFill>
                  <a:srgbClr val="0000FF"/>
                </a:solidFill>
                <a:latin typeface="Calibri"/>
                <a:cs typeface="Calibri"/>
              </a:rPr>
              <a:t>30</a:t>
            </a:r>
            <a:r>
              <a:rPr sz="1100" i="1" spc="45" dirty="0">
                <a:latin typeface="Calibri"/>
                <a:cs typeface="Calibri"/>
              </a:rPr>
              <a:t>,</a:t>
            </a:r>
            <a:r>
              <a:rPr sz="1100" i="1" spc="-70" dirty="0">
                <a:latin typeface="Calibri"/>
                <a:cs typeface="Calibri"/>
              </a:rPr>
              <a:t> </a:t>
            </a:r>
            <a:r>
              <a:rPr sz="1100" dirty="0">
                <a:solidFill>
                  <a:srgbClr val="0000FF"/>
                </a:solidFill>
                <a:latin typeface="Calibri"/>
                <a:cs typeface="Calibri"/>
              </a:rPr>
              <a:t>36</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47</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50</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52</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52</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56</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60</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62</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70</a:t>
            </a:r>
            <a:r>
              <a:rPr sz="1100" i="1" dirty="0">
                <a:latin typeface="Calibri"/>
                <a:cs typeface="Calibri"/>
              </a:rPr>
              <a:t>,</a:t>
            </a:r>
            <a:r>
              <a:rPr sz="1100" i="1" spc="-70" dirty="0">
                <a:latin typeface="Calibri"/>
                <a:cs typeface="Calibri"/>
              </a:rPr>
              <a:t> </a:t>
            </a:r>
            <a:r>
              <a:rPr sz="1100" spc="-5" dirty="0">
                <a:solidFill>
                  <a:srgbClr val="0000FF"/>
                </a:solidFill>
                <a:latin typeface="Calibri"/>
                <a:cs typeface="Calibri"/>
              </a:rPr>
              <a:t>110</a:t>
            </a:r>
            <a:r>
              <a:rPr sz="1100" i="1" spc="-5" dirty="0">
                <a:latin typeface="Calibri"/>
                <a:cs typeface="Calibri"/>
              </a:rPr>
              <a:t>,</a:t>
            </a:r>
            <a:r>
              <a:rPr sz="1100" i="1" spc="-70" dirty="0">
                <a:latin typeface="Calibri"/>
                <a:cs typeface="Calibri"/>
              </a:rPr>
              <a:t> </a:t>
            </a:r>
            <a:r>
              <a:rPr sz="1100" spc="35" dirty="0">
                <a:solidFill>
                  <a:srgbClr val="0000FF"/>
                </a:solidFill>
                <a:latin typeface="Calibri"/>
                <a:cs typeface="Calibri"/>
              </a:rPr>
              <a:t>215</a:t>
            </a:r>
            <a:r>
              <a:rPr sz="1100" spc="35" dirty="0">
                <a:latin typeface="Lucida Sans Unicode"/>
                <a:cs typeface="Lucida Sans Unicode"/>
              </a:rPr>
              <a:t>}</a:t>
            </a:r>
            <a:r>
              <a:rPr sz="1100" spc="15" dirty="0">
                <a:latin typeface="Lucida Sans Unicode"/>
                <a:cs typeface="Lucida Sans Unicode"/>
              </a:rPr>
              <a:t> </a:t>
            </a:r>
            <a:r>
              <a:rPr sz="1100" spc="-15" dirty="0">
                <a:latin typeface="Georgia"/>
                <a:cs typeface="Georgia"/>
              </a:rPr>
              <a:t>with</a:t>
            </a:r>
            <a:r>
              <a:rPr sz="1100" spc="95" dirty="0">
                <a:latin typeface="Georgia"/>
                <a:cs typeface="Georgia"/>
              </a:rPr>
              <a:t> </a:t>
            </a:r>
            <a:r>
              <a:rPr sz="1100" b="1" spc="-70" dirty="0">
                <a:latin typeface="Georgia"/>
                <a:cs typeface="Georgia"/>
              </a:rPr>
              <a:t>mean</a:t>
            </a:r>
            <a:r>
              <a:rPr sz="1100" b="1" spc="80" dirty="0">
                <a:latin typeface="Georgia"/>
                <a:cs typeface="Georgia"/>
              </a:rPr>
              <a:t> </a:t>
            </a:r>
            <a:r>
              <a:rPr sz="1100" i="1" spc="-150" dirty="0">
                <a:latin typeface="Calibri"/>
                <a:cs typeface="Calibri"/>
              </a:rPr>
              <a:t>x</a:t>
            </a:r>
            <a:r>
              <a:rPr sz="1100" spc="-150" dirty="0">
                <a:latin typeface="Calibri"/>
                <a:cs typeface="Calibri"/>
              </a:rPr>
              <a:t>¯</a:t>
            </a:r>
            <a:r>
              <a:rPr sz="1100" spc="-130" dirty="0">
                <a:latin typeface="Calibri"/>
                <a:cs typeface="Calibri"/>
              </a:rPr>
              <a:t> </a:t>
            </a:r>
            <a:r>
              <a:rPr sz="1100" spc="295" dirty="0">
                <a:latin typeface="Calibri"/>
                <a:cs typeface="Calibri"/>
              </a:rPr>
              <a:t>=</a:t>
            </a:r>
            <a:r>
              <a:rPr sz="1100" spc="55" dirty="0">
                <a:latin typeface="Calibri"/>
                <a:cs typeface="Calibri"/>
              </a:rPr>
              <a:t> </a:t>
            </a:r>
            <a:r>
              <a:rPr sz="1100" spc="-10" dirty="0">
                <a:latin typeface="Calibri"/>
                <a:cs typeface="Calibri"/>
              </a:rPr>
              <a:t>70</a:t>
            </a:r>
            <a:r>
              <a:rPr sz="1100" spc="-10" dirty="0">
                <a:latin typeface="Georgia"/>
                <a:cs typeface="Georgia"/>
              </a:rPr>
              <a:t>.</a:t>
            </a:r>
            <a:endParaRPr sz="1100">
              <a:latin typeface="Georgia"/>
              <a:cs typeface="Georgia"/>
            </a:endParaRPr>
          </a:p>
        </p:txBody>
      </p:sp>
      <p:sp>
        <p:nvSpPr>
          <p:cNvPr id="8" name="object 8"/>
          <p:cNvSpPr txBox="1"/>
          <p:nvPr/>
        </p:nvSpPr>
        <p:spPr>
          <a:xfrm>
            <a:off x="454177" y="1331352"/>
            <a:ext cx="5066665" cy="721360"/>
          </a:xfrm>
          <a:prstGeom prst="rect">
            <a:avLst/>
          </a:prstGeom>
        </p:spPr>
        <p:txBody>
          <a:bodyPr vert="horz" wrap="square" lIns="0" tIns="11430" rIns="0" bIns="0" rtlCol="0">
            <a:spAutoFit/>
          </a:bodyPr>
          <a:lstStyle/>
          <a:p>
            <a:pPr marL="966469">
              <a:lnSpc>
                <a:spcPct val="100000"/>
              </a:lnSpc>
              <a:spcBef>
                <a:spcPts val="90"/>
              </a:spcBef>
              <a:tabLst>
                <a:tab pos="1350645" algn="l"/>
              </a:tabLst>
            </a:pPr>
            <a:endParaRPr sz="1100">
              <a:latin typeface="Calibri"/>
              <a:cs typeface="Calibri"/>
            </a:endParaRPr>
          </a:p>
          <a:p>
            <a:pPr marL="12700">
              <a:lnSpc>
                <a:spcPts val="1235"/>
              </a:lnSpc>
              <a:spcBef>
                <a:spcPts val="1695"/>
              </a:spcBef>
            </a:pPr>
            <a:r>
              <a:rPr sz="1100" spc="-35" dirty="0">
                <a:latin typeface="Georgia"/>
                <a:cs typeface="Georgia"/>
              </a:rPr>
              <a:t>Messi’s</a:t>
            </a:r>
            <a:r>
              <a:rPr sz="1100" spc="100" dirty="0">
                <a:latin typeface="Georgia"/>
                <a:cs typeface="Georgia"/>
              </a:rPr>
              <a:t> </a:t>
            </a:r>
            <a:r>
              <a:rPr sz="1100" spc="-30" dirty="0">
                <a:latin typeface="Georgia"/>
                <a:cs typeface="Georgia"/>
              </a:rPr>
              <a:t>goals</a:t>
            </a:r>
            <a:r>
              <a:rPr sz="1100" spc="105" dirty="0">
                <a:latin typeface="Georgia"/>
                <a:cs typeface="Georgia"/>
              </a:rPr>
              <a:t> </a:t>
            </a:r>
            <a:r>
              <a:rPr sz="1100" spc="-40" dirty="0">
                <a:latin typeface="Georgia"/>
                <a:cs typeface="Georgia"/>
              </a:rPr>
              <a:t>for</a:t>
            </a:r>
            <a:r>
              <a:rPr sz="1100" spc="100" dirty="0">
                <a:latin typeface="Georgia"/>
                <a:cs typeface="Georgia"/>
              </a:rPr>
              <a:t> </a:t>
            </a:r>
            <a:r>
              <a:rPr sz="1100" spc="-25" dirty="0">
                <a:latin typeface="Georgia"/>
                <a:cs typeface="Georgia"/>
              </a:rPr>
              <a:t>Barcelona</a:t>
            </a:r>
            <a:r>
              <a:rPr sz="1100" spc="105" dirty="0">
                <a:latin typeface="Georgia"/>
                <a:cs typeface="Georgia"/>
              </a:rPr>
              <a:t> </a:t>
            </a:r>
            <a:r>
              <a:rPr sz="1100" spc="-50" dirty="0">
                <a:latin typeface="Georgia"/>
                <a:cs typeface="Georgia"/>
              </a:rPr>
              <a:t>from</a:t>
            </a:r>
            <a:r>
              <a:rPr sz="1100" spc="100" dirty="0">
                <a:latin typeface="Georgia"/>
                <a:cs typeface="Georgia"/>
              </a:rPr>
              <a:t> </a:t>
            </a:r>
            <a:r>
              <a:rPr sz="1100" spc="-110" dirty="0">
                <a:latin typeface="Georgia"/>
                <a:cs typeface="Georgia"/>
              </a:rPr>
              <a:t>2004–2005</a:t>
            </a:r>
            <a:r>
              <a:rPr sz="1100" spc="-50" dirty="0">
                <a:latin typeface="Georgia"/>
                <a:cs typeface="Georgia"/>
              </a:rPr>
              <a:t> </a:t>
            </a:r>
            <a:r>
              <a:rPr sz="1100" spc="-10" dirty="0">
                <a:latin typeface="Georgia"/>
                <a:cs typeface="Georgia"/>
              </a:rPr>
              <a:t>to</a:t>
            </a:r>
            <a:r>
              <a:rPr sz="1100" spc="105" dirty="0">
                <a:latin typeface="Georgia"/>
                <a:cs typeface="Georgia"/>
              </a:rPr>
              <a:t> </a:t>
            </a:r>
            <a:r>
              <a:rPr sz="1100" spc="-85" dirty="0">
                <a:latin typeface="Georgia"/>
                <a:cs typeface="Georgia"/>
              </a:rPr>
              <a:t>2020–2021:</a:t>
            </a:r>
            <a:endParaRPr sz="1100">
              <a:latin typeface="Georgia"/>
              <a:cs typeface="Georgia"/>
            </a:endParaRPr>
          </a:p>
          <a:p>
            <a:pPr marL="12700">
              <a:lnSpc>
                <a:spcPts val="1235"/>
              </a:lnSpc>
            </a:pPr>
            <a:r>
              <a:rPr sz="1100" spc="15" dirty="0">
                <a:latin typeface="Lucida Sans Unicode"/>
                <a:cs typeface="Lucida Sans Unicode"/>
              </a:rPr>
              <a:t>D</a:t>
            </a:r>
            <a:r>
              <a:rPr sz="1100" spc="-15" dirty="0">
                <a:latin typeface="Lucida Sans Unicode"/>
                <a:cs typeface="Lucida Sans Unicode"/>
              </a:rPr>
              <a:t> </a:t>
            </a:r>
            <a:r>
              <a:rPr sz="1100" spc="295" dirty="0">
                <a:latin typeface="Calibri"/>
                <a:cs typeface="Calibri"/>
              </a:rPr>
              <a:t>=</a:t>
            </a:r>
            <a:r>
              <a:rPr sz="1100" spc="55" dirty="0">
                <a:latin typeface="Calibri"/>
                <a:cs typeface="Calibri"/>
              </a:rPr>
              <a:t> </a:t>
            </a:r>
            <a:r>
              <a:rPr sz="1100" spc="65" dirty="0">
                <a:latin typeface="Lucida Sans Unicode"/>
                <a:cs typeface="Lucida Sans Unicode"/>
              </a:rPr>
              <a:t>{</a:t>
            </a:r>
            <a:r>
              <a:rPr sz="1100" spc="65" dirty="0">
                <a:solidFill>
                  <a:srgbClr val="0000FF"/>
                </a:solidFill>
                <a:latin typeface="Calibri"/>
                <a:cs typeface="Calibri"/>
              </a:rPr>
              <a:t>1</a:t>
            </a:r>
            <a:r>
              <a:rPr sz="1100" i="1" spc="65" dirty="0">
                <a:latin typeface="Calibri"/>
                <a:cs typeface="Calibri"/>
              </a:rPr>
              <a:t>,</a:t>
            </a:r>
            <a:r>
              <a:rPr sz="1100" i="1" spc="-65" dirty="0">
                <a:latin typeface="Calibri"/>
                <a:cs typeface="Calibri"/>
              </a:rPr>
              <a:t> </a:t>
            </a:r>
            <a:r>
              <a:rPr sz="1100" spc="5" dirty="0">
                <a:solidFill>
                  <a:srgbClr val="0000FF"/>
                </a:solidFill>
                <a:latin typeface="Calibri"/>
                <a:cs typeface="Calibri"/>
              </a:rPr>
              <a:t>8</a:t>
            </a:r>
            <a:r>
              <a:rPr sz="1100" i="1" spc="5" dirty="0">
                <a:latin typeface="Calibri"/>
                <a:cs typeface="Calibri"/>
              </a:rPr>
              <a:t>,</a:t>
            </a:r>
            <a:r>
              <a:rPr sz="1100" i="1" spc="-70" dirty="0">
                <a:latin typeface="Calibri"/>
                <a:cs typeface="Calibri"/>
              </a:rPr>
              <a:t> </a:t>
            </a:r>
            <a:r>
              <a:rPr sz="1100" dirty="0">
                <a:solidFill>
                  <a:srgbClr val="0000FF"/>
                </a:solidFill>
                <a:latin typeface="Calibri"/>
                <a:cs typeface="Calibri"/>
              </a:rPr>
              <a:t>17</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16</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38</a:t>
            </a:r>
            <a:r>
              <a:rPr sz="1100" i="1" dirty="0">
                <a:latin typeface="Calibri"/>
                <a:cs typeface="Calibri"/>
              </a:rPr>
              <a:t>,</a:t>
            </a:r>
            <a:r>
              <a:rPr sz="1100" i="1" spc="-65" dirty="0">
                <a:latin typeface="Calibri"/>
                <a:cs typeface="Calibri"/>
              </a:rPr>
              <a:t> </a:t>
            </a:r>
            <a:r>
              <a:rPr sz="1100" dirty="0">
                <a:solidFill>
                  <a:srgbClr val="0000FF"/>
                </a:solidFill>
                <a:latin typeface="Calibri"/>
                <a:cs typeface="Calibri"/>
              </a:rPr>
              <a:t>47</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53</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73</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60</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41</a:t>
            </a:r>
            <a:r>
              <a:rPr sz="1100" i="1" dirty="0">
                <a:latin typeface="Calibri"/>
                <a:cs typeface="Calibri"/>
              </a:rPr>
              <a:t>,</a:t>
            </a:r>
            <a:r>
              <a:rPr sz="1100" i="1" spc="-65" dirty="0">
                <a:latin typeface="Calibri"/>
                <a:cs typeface="Calibri"/>
              </a:rPr>
              <a:t> </a:t>
            </a:r>
            <a:r>
              <a:rPr sz="1100" dirty="0">
                <a:solidFill>
                  <a:srgbClr val="0000FF"/>
                </a:solidFill>
                <a:latin typeface="Calibri"/>
                <a:cs typeface="Calibri"/>
              </a:rPr>
              <a:t>58</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41</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54</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45</a:t>
            </a:r>
            <a:r>
              <a:rPr sz="1100" i="1" dirty="0">
                <a:latin typeface="Calibri"/>
                <a:cs typeface="Calibri"/>
              </a:rPr>
              <a:t>,</a:t>
            </a:r>
            <a:r>
              <a:rPr sz="1100" i="1" spc="-65" dirty="0">
                <a:latin typeface="Calibri"/>
                <a:cs typeface="Calibri"/>
              </a:rPr>
              <a:t> </a:t>
            </a:r>
            <a:r>
              <a:rPr sz="1100" dirty="0">
                <a:solidFill>
                  <a:srgbClr val="0000FF"/>
                </a:solidFill>
                <a:latin typeface="Calibri"/>
                <a:cs typeface="Calibri"/>
              </a:rPr>
              <a:t>51</a:t>
            </a:r>
            <a:r>
              <a:rPr sz="1100" i="1" dirty="0">
                <a:latin typeface="Calibri"/>
                <a:cs typeface="Calibri"/>
              </a:rPr>
              <a:t>,</a:t>
            </a:r>
            <a:r>
              <a:rPr sz="1100" i="1" spc="-70" dirty="0">
                <a:latin typeface="Calibri"/>
                <a:cs typeface="Calibri"/>
              </a:rPr>
              <a:t> </a:t>
            </a:r>
            <a:r>
              <a:rPr sz="1100" dirty="0">
                <a:solidFill>
                  <a:srgbClr val="0000FF"/>
                </a:solidFill>
                <a:latin typeface="Calibri"/>
                <a:cs typeface="Calibri"/>
              </a:rPr>
              <a:t>31</a:t>
            </a:r>
            <a:r>
              <a:rPr sz="1100" i="1" dirty="0">
                <a:latin typeface="Calibri"/>
                <a:cs typeface="Calibri"/>
              </a:rPr>
              <a:t>,</a:t>
            </a:r>
            <a:r>
              <a:rPr sz="1100" i="1" spc="-70" dirty="0">
                <a:latin typeface="Calibri"/>
                <a:cs typeface="Calibri"/>
              </a:rPr>
              <a:t> </a:t>
            </a:r>
            <a:r>
              <a:rPr sz="1100" spc="50" dirty="0">
                <a:solidFill>
                  <a:srgbClr val="0000FF"/>
                </a:solidFill>
                <a:latin typeface="Calibri"/>
                <a:cs typeface="Calibri"/>
              </a:rPr>
              <a:t>38</a:t>
            </a:r>
            <a:r>
              <a:rPr sz="1100" spc="50" dirty="0">
                <a:latin typeface="Lucida Sans Unicode"/>
                <a:cs typeface="Lucida Sans Unicode"/>
              </a:rPr>
              <a:t>}</a:t>
            </a:r>
            <a:r>
              <a:rPr sz="1100" spc="15" dirty="0">
                <a:latin typeface="Lucida Sans Unicode"/>
                <a:cs typeface="Lucida Sans Unicode"/>
              </a:rPr>
              <a:t> </a:t>
            </a:r>
            <a:r>
              <a:rPr sz="1100" spc="-15" dirty="0">
                <a:latin typeface="Georgia"/>
                <a:cs typeface="Georgia"/>
              </a:rPr>
              <a:t>with</a:t>
            </a:r>
            <a:r>
              <a:rPr sz="1100" spc="95" dirty="0">
                <a:latin typeface="Georgia"/>
                <a:cs typeface="Georgia"/>
              </a:rPr>
              <a:t> </a:t>
            </a:r>
            <a:r>
              <a:rPr sz="1100" b="1" spc="-70" dirty="0">
                <a:latin typeface="Georgia"/>
                <a:cs typeface="Georgia"/>
              </a:rPr>
              <a:t>mean</a:t>
            </a:r>
            <a:r>
              <a:rPr sz="1100" b="1" spc="80" dirty="0">
                <a:latin typeface="Georgia"/>
                <a:cs typeface="Georgia"/>
              </a:rPr>
              <a:t> </a:t>
            </a:r>
            <a:r>
              <a:rPr sz="1100" i="1" spc="-150" dirty="0">
                <a:latin typeface="Calibri"/>
                <a:cs typeface="Calibri"/>
              </a:rPr>
              <a:t>x</a:t>
            </a:r>
            <a:r>
              <a:rPr sz="1100" spc="-150" dirty="0">
                <a:latin typeface="Calibri"/>
                <a:cs typeface="Calibri"/>
              </a:rPr>
              <a:t>¯</a:t>
            </a:r>
            <a:r>
              <a:rPr sz="1100" spc="30" dirty="0">
                <a:latin typeface="Calibri"/>
                <a:cs typeface="Calibri"/>
              </a:rPr>
              <a:t> </a:t>
            </a:r>
            <a:r>
              <a:rPr sz="1100" spc="135" dirty="0">
                <a:latin typeface="Georgia"/>
                <a:cs typeface="Georgia"/>
              </a:rPr>
              <a:t>=</a:t>
            </a:r>
            <a:r>
              <a:rPr sz="1100" spc="100" dirty="0">
                <a:latin typeface="Georgia"/>
                <a:cs typeface="Georgia"/>
              </a:rPr>
              <a:t> </a:t>
            </a:r>
            <a:r>
              <a:rPr sz="1100" spc="-45" dirty="0">
                <a:latin typeface="Georgia"/>
                <a:cs typeface="Georgia"/>
              </a:rPr>
              <a:t>39</a:t>
            </a:r>
            <a:r>
              <a:rPr lang="en-VN" sz="1100" spc="-45" dirty="0">
                <a:latin typeface="Georgia"/>
                <a:cs typeface="Georgia"/>
              </a:rPr>
              <a:t>.</a:t>
            </a:r>
            <a:r>
              <a:rPr sz="1100" spc="-45" dirty="0">
                <a:latin typeface="Georgia"/>
                <a:cs typeface="Georgia"/>
              </a:rPr>
              <a:t>53.</a:t>
            </a:r>
            <a:endParaRPr sz="1100">
              <a:latin typeface="Georgia"/>
              <a:cs typeface="Georgia"/>
            </a:endParaRPr>
          </a:p>
        </p:txBody>
      </p:sp>
      <p:sp>
        <p:nvSpPr>
          <p:cNvPr id="9" name="object 9"/>
          <p:cNvSpPr/>
          <p:nvPr/>
        </p:nvSpPr>
        <p:spPr>
          <a:xfrm>
            <a:off x="337972" y="180604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4" name="object 14"/>
          <p:cNvGrpSpPr/>
          <p:nvPr/>
        </p:nvGrpSpPr>
        <p:grpSpPr>
          <a:xfrm>
            <a:off x="0" y="3121545"/>
            <a:ext cx="5760085" cy="118745"/>
            <a:chOff x="0" y="3121545"/>
            <a:chExt cx="5760085" cy="118745"/>
          </a:xfrm>
        </p:grpSpPr>
        <p:sp>
          <p:nvSpPr>
            <p:cNvPr id="15" name="object 1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6" name="object 1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7" name="object 1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8" name="object 18"/>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9" name="object 19"/>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74</a:t>
            </a:fld>
            <a:r>
              <a:rPr spc="-25" dirty="0"/>
              <a:t> </a:t>
            </a:r>
            <a:r>
              <a:rPr spc="80" dirty="0"/>
              <a:t>/</a:t>
            </a:r>
            <a:r>
              <a:rPr spc="-25" dirty="0"/>
              <a:t> </a:t>
            </a:r>
            <a:r>
              <a:rPr spc="40" dirty="0"/>
              <a:t>106</a:t>
            </a:r>
          </a:p>
        </p:txBody>
      </p:sp>
      <p:pic>
        <p:nvPicPr>
          <p:cNvPr id="20" name="Picture 19">
            <a:extLst>
              <a:ext uri="{FF2B5EF4-FFF2-40B4-BE49-F238E27FC236}">
                <a16:creationId xmlns:a16="http://schemas.microsoft.com/office/drawing/2014/main" id="{B6EFBA26-3888-17B3-BCED-1B48F3CF0259}"/>
              </a:ext>
            </a:extLst>
          </p:cNvPr>
          <p:cNvPicPr>
            <a:picLocks noChangeAspect="1"/>
          </p:cNvPicPr>
          <p:nvPr/>
        </p:nvPicPr>
        <p:blipFill>
          <a:blip r:embed="rId3"/>
          <a:stretch>
            <a:fillRect/>
          </a:stretch>
        </p:blipFill>
        <p:spPr>
          <a:xfrm>
            <a:off x="1266075" y="1051732"/>
            <a:ext cx="2975305" cy="532137"/>
          </a:xfrm>
          <a:prstGeom prst="rect">
            <a:avLst/>
          </a:prstGeom>
        </p:spPr>
      </p:pic>
      <p:pic>
        <p:nvPicPr>
          <p:cNvPr id="21" name="Picture 20">
            <a:extLst>
              <a:ext uri="{FF2B5EF4-FFF2-40B4-BE49-F238E27FC236}">
                <a16:creationId xmlns:a16="http://schemas.microsoft.com/office/drawing/2014/main" id="{54F44CFA-6A30-A845-63AA-31959CB22849}"/>
              </a:ext>
            </a:extLst>
          </p:cNvPr>
          <p:cNvPicPr>
            <a:picLocks noChangeAspect="1"/>
          </p:cNvPicPr>
          <p:nvPr/>
        </p:nvPicPr>
        <p:blipFill>
          <a:blip r:embed="rId4"/>
          <a:stretch>
            <a:fillRect/>
          </a:stretch>
        </p:blipFill>
        <p:spPr>
          <a:xfrm>
            <a:off x="1182991" y="2168160"/>
            <a:ext cx="2975305" cy="543143"/>
          </a:xfrm>
          <a:prstGeom prst="rect">
            <a:avLst/>
          </a:prstGeom>
        </p:spPr>
      </p:pic>
    </p:spTree>
  </p:cSld>
  <p:clrMapOvr>
    <a:masterClrMapping/>
  </p:clrMapOvr>
  <p:transition>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4338955" cy="244475"/>
          </a:xfrm>
          <a:prstGeom prst="rect">
            <a:avLst/>
          </a:prstGeom>
        </p:spPr>
        <p:txBody>
          <a:bodyPr vert="horz" wrap="square" lIns="0" tIns="17145" rIns="0" bIns="0" rtlCol="0">
            <a:spAutoFit/>
          </a:bodyPr>
          <a:lstStyle/>
          <a:p>
            <a:pPr marL="12700">
              <a:lnSpc>
                <a:spcPct val="100000"/>
              </a:lnSpc>
              <a:spcBef>
                <a:spcPts val="135"/>
              </a:spcBef>
            </a:pPr>
            <a:r>
              <a:rPr spc="15" dirty="0"/>
              <a:t>Sample</a:t>
            </a:r>
            <a:r>
              <a:rPr spc="105" dirty="0"/>
              <a:t> </a:t>
            </a:r>
            <a:r>
              <a:rPr spc="10" dirty="0"/>
              <a:t>vs.</a:t>
            </a:r>
            <a:r>
              <a:rPr spc="260" dirty="0"/>
              <a:t> </a:t>
            </a:r>
            <a:r>
              <a:rPr spc="15" dirty="0"/>
              <a:t>inferred</a:t>
            </a:r>
            <a:r>
              <a:rPr spc="110" dirty="0"/>
              <a:t> </a:t>
            </a:r>
            <a:r>
              <a:rPr spc="30" dirty="0"/>
              <a:t>distributions:</a:t>
            </a:r>
            <a:r>
              <a:rPr spc="265" dirty="0"/>
              <a:t> </a:t>
            </a:r>
            <a:r>
              <a:rPr spc="30" dirty="0"/>
              <a:t>salary</a:t>
            </a:r>
            <a:r>
              <a:rPr spc="110" dirty="0"/>
              <a:t> </a:t>
            </a:r>
            <a:r>
              <a:rPr spc="55" dirty="0"/>
              <a:t>and</a:t>
            </a:r>
            <a:r>
              <a:rPr spc="105" dirty="0"/>
              <a:t> </a:t>
            </a:r>
            <a:r>
              <a:rPr spc="-15" dirty="0"/>
              <a:t>Messi</a:t>
            </a:r>
            <a:r>
              <a:rPr spc="105" dirty="0"/>
              <a:t> </a:t>
            </a:r>
            <a:r>
              <a:rPr dirty="0"/>
              <a:t>cases</a:t>
            </a:r>
          </a:p>
        </p:txBody>
      </p:sp>
      <p:pic>
        <p:nvPicPr>
          <p:cNvPr id="3" name="object 3"/>
          <p:cNvPicPr/>
          <p:nvPr/>
        </p:nvPicPr>
        <p:blipFill>
          <a:blip r:embed="rId2" cstate="print"/>
          <a:stretch>
            <a:fillRect/>
          </a:stretch>
        </p:blipFill>
        <p:spPr>
          <a:xfrm>
            <a:off x="1587004" y="300542"/>
            <a:ext cx="2540020" cy="1240475"/>
          </a:xfrm>
          <a:prstGeom prst="rect">
            <a:avLst/>
          </a:prstGeom>
        </p:spPr>
      </p:pic>
      <p:sp>
        <p:nvSpPr>
          <p:cNvPr id="4" name="object 4"/>
          <p:cNvSpPr txBox="1"/>
          <p:nvPr/>
        </p:nvSpPr>
        <p:spPr>
          <a:xfrm>
            <a:off x="177088" y="1534006"/>
            <a:ext cx="4638675" cy="249554"/>
          </a:xfrm>
          <a:prstGeom prst="rect">
            <a:avLst/>
          </a:prstGeom>
        </p:spPr>
        <p:txBody>
          <a:bodyPr vert="horz" wrap="square" lIns="0" tIns="32384" rIns="0" bIns="0" rtlCol="0">
            <a:spAutoFit/>
          </a:bodyPr>
          <a:lstStyle/>
          <a:p>
            <a:pPr marL="12700" marR="5080">
              <a:lnSpc>
                <a:spcPts val="800"/>
              </a:lnSpc>
              <a:spcBef>
                <a:spcPts val="254"/>
              </a:spcBef>
            </a:pPr>
            <a:r>
              <a:rPr sz="800" spc="20" dirty="0">
                <a:latin typeface="Georgia"/>
                <a:cs typeface="Georgia"/>
              </a:rPr>
              <a:t>Salary</a:t>
            </a:r>
            <a:r>
              <a:rPr sz="800" spc="90" dirty="0">
                <a:latin typeface="Georgia"/>
                <a:cs typeface="Georgia"/>
              </a:rPr>
              <a:t> </a:t>
            </a:r>
            <a:r>
              <a:rPr sz="800" spc="-5" dirty="0">
                <a:latin typeface="Georgia"/>
                <a:cs typeface="Georgia"/>
              </a:rPr>
              <a:t>case:</a:t>
            </a:r>
            <a:r>
              <a:rPr sz="800" spc="15" dirty="0">
                <a:latin typeface="Georgia"/>
                <a:cs typeface="Georgia"/>
              </a:rPr>
              <a:t> </a:t>
            </a:r>
            <a:r>
              <a:rPr sz="800" spc="5" dirty="0">
                <a:latin typeface="Georgia"/>
                <a:cs typeface="Georgia"/>
              </a:rPr>
              <a:t>blue</a:t>
            </a:r>
            <a:r>
              <a:rPr sz="800" spc="95" dirty="0">
                <a:latin typeface="Georgia"/>
                <a:cs typeface="Georgia"/>
              </a:rPr>
              <a:t> </a:t>
            </a:r>
            <a:r>
              <a:rPr sz="800" spc="-5" dirty="0">
                <a:latin typeface="Georgia"/>
                <a:cs typeface="Georgia"/>
              </a:rPr>
              <a:t>line</a:t>
            </a:r>
            <a:r>
              <a:rPr sz="800" spc="95" dirty="0">
                <a:latin typeface="Georgia"/>
                <a:cs typeface="Georgia"/>
              </a:rPr>
              <a:t> </a:t>
            </a:r>
            <a:r>
              <a:rPr sz="800" spc="-10" dirty="0">
                <a:latin typeface="Georgia"/>
                <a:cs typeface="Georgia"/>
              </a:rPr>
              <a:t>is</a:t>
            </a:r>
            <a:r>
              <a:rPr sz="800" spc="95" dirty="0">
                <a:latin typeface="Georgia"/>
                <a:cs typeface="Georgia"/>
              </a:rPr>
              <a:t> </a:t>
            </a:r>
            <a:r>
              <a:rPr sz="800" spc="15" dirty="0">
                <a:latin typeface="Georgia"/>
                <a:cs typeface="Georgia"/>
              </a:rPr>
              <a:t>the</a:t>
            </a:r>
            <a:r>
              <a:rPr sz="800" spc="100" dirty="0">
                <a:latin typeface="Georgia"/>
                <a:cs typeface="Georgia"/>
              </a:rPr>
              <a:t> </a:t>
            </a:r>
            <a:r>
              <a:rPr sz="800" dirty="0">
                <a:latin typeface="Georgia"/>
                <a:cs typeface="Georgia"/>
              </a:rPr>
              <a:t>sample</a:t>
            </a:r>
            <a:r>
              <a:rPr sz="800" spc="95" dirty="0">
                <a:latin typeface="Georgia"/>
                <a:cs typeface="Georgia"/>
              </a:rPr>
              <a:t> </a:t>
            </a:r>
            <a:r>
              <a:rPr sz="800" spc="5" dirty="0">
                <a:latin typeface="Georgia"/>
                <a:cs typeface="Georgia"/>
              </a:rPr>
              <a:t>distribution;</a:t>
            </a:r>
            <a:r>
              <a:rPr sz="800" spc="95" dirty="0">
                <a:latin typeface="Georgia"/>
                <a:cs typeface="Georgia"/>
              </a:rPr>
              <a:t> </a:t>
            </a:r>
            <a:r>
              <a:rPr sz="800" dirty="0">
                <a:latin typeface="Georgia"/>
                <a:cs typeface="Georgia"/>
              </a:rPr>
              <a:t>yellow</a:t>
            </a:r>
            <a:r>
              <a:rPr sz="800" spc="95" dirty="0">
                <a:latin typeface="Georgia"/>
                <a:cs typeface="Georgia"/>
              </a:rPr>
              <a:t> </a:t>
            </a:r>
            <a:r>
              <a:rPr sz="800" spc="-5" dirty="0">
                <a:latin typeface="Georgia"/>
                <a:cs typeface="Georgia"/>
              </a:rPr>
              <a:t>line</a:t>
            </a:r>
            <a:r>
              <a:rPr sz="800" spc="95" dirty="0">
                <a:latin typeface="Georgia"/>
                <a:cs typeface="Georgia"/>
              </a:rPr>
              <a:t> </a:t>
            </a:r>
            <a:r>
              <a:rPr sz="800" spc="-10" dirty="0">
                <a:latin typeface="Georgia"/>
                <a:cs typeface="Georgia"/>
              </a:rPr>
              <a:t>is</a:t>
            </a:r>
            <a:r>
              <a:rPr sz="800" spc="95" dirty="0">
                <a:latin typeface="Georgia"/>
                <a:cs typeface="Georgia"/>
              </a:rPr>
              <a:t> </a:t>
            </a:r>
            <a:r>
              <a:rPr sz="800" spc="15" dirty="0">
                <a:latin typeface="Georgia"/>
                <a:cs typeface="Georgia"/>
              </a:rPr>
              <a:t>the</a:t>
            </a:r>
            <a:r>
              <a:rPr sz="800" spc="95" dirty="0">
                <a:latin typeface="Georgia"/>
                <a:cs typeface="Georgia"/>
              </a:rPr>
              <a:t> </a:t>
            </a:r>
            <a:r>
              <a:rPr sz="800" spc="-5" dirty="0">
                <a:latin typeface="Georgia"/>
                <a:cs typeface="Georgia"/>
              </a:rPr>
              <a:t>inferred</a:t>
            </a:r>
            <a:r>
              <a:rPr sz="800" spc="95" dirty="0">
                <a:latin typeface="Georgia"/>
                <a:cs typeface="Georgia"/>
              </a:rPr>
              <a:t> </a:t>
            </a:r>
            <a:r>
              <a:rPr sz="800" spc="5" dirty="0">
                <a:latin typeface="Georgia"/>
                <a:cs typeface="Georgia"/>
              </a:rPr>
              <a:t>(normal)</a:t>
            </a:r>
            <a:r>
              <a:rPr sz="800" spc="95" dirty="0">
                <a:latin typeface="Georgia"/>
                <a:cs typeface="Georgia"/>
              </a:rPr>
              <a:t> </a:t>
            </a:r>
            <a:r>
              <a:rPr sz="800" spc="10" dirty="0">
                <a:latin typeface="Georgia"/>
                <a:cs typeface="Georgia"/>
              </a:rPr>
              <a:t>distribution</a:t>
            </a:r>
            <a:r>
              <a:rPr sz="800" spc="95" dirty="0">
                <a:latin typeface="Georgia"/>
                <a:cs typeface="Georgia"/>
              </a:rPr>
              <a:t> </a:t>
            </a:r>
            <a:r>
              <a:rPr sz="800" spc="-95" dirty="0">
                <a:latin typeface="Georgia"/>
                <a:cs typeface="Georgia"/>
              </a:rPr>
              <a:t>– </a:t>
            </a:r>
            <a:r>
              <a:rPr sz="800" spc="-180" dirty="0">
                <a:latin typeface="Georgia"/>
                <a:cs typeface="Georgia"/>
              </a:rPr>
              <a:t> </a:t>
            </a:r>
            <a:r>
              <a:rPr sz="800" dirty="0">
                <a:latin typeface="Georgia"/>
                <a:cs typeface="Georgia"/>
              </a:rPr>
              <a:t>numpy.random.normal(70,</a:t>
            </a:r>
            <a:r>
              <a:rPr sz="800" spc="80" dirty="0">
                <a:latin typeface="Georgia"/>
                <a:cs typeface="Georgia"/>
              </a:rPr>
              <a:t> </a:t>
            </a:r>
            <a:r>
              <a:rPr sz="800" spc="20" dirty="0">
                <a:latin typeface="Georgia"/>
                <a:cs typeface="Georgia"/>
              </a:rPr>
              <a:t>47.71,</a:t>
            </a:r>
            <a:r>
              <a:rPr sz="800" spc="85" dirty="0">
                <a:latin typeface="Georgia"/>
                <a:cs typeface="Georgia"/>
              </a:rPr>
              <a:t> </a:t>
            </a:r>
            <a:r>
              <a:rPr sz="800" spc="-35" dirty="0">
                <a:latin typeface="Georgia"/>
                <a:cs typeface="Georgia"/>
              </a:rPr>
              <a:t>200)</a:t>
            </a:r>
            <a:endParaRPr sz="800">
              <a:latin typeface="Georgia"/>
              <a:cs typeface="Georgia"/>
            </a:endParaRPr>
          </a:p>
        </p:txBody>
      </p:sp>
      <p:pic>
        <p:nvPicPr>
          <p:cNvPr id="5" name="object 5"/>
          <p:cNvPicPr/>
          <p:nvPr/>
        </p:nvPicPr>
        <p:blipFill>
          <a:blip r:embed="rId3" cstate="print"/>
          <a:stretch>
            <a:fillRect/>
          </a:stretch>
        </p:blipFill>
        <p:spPr>
          <a:xfrm>
            <a:off x="1590484" y="1757928"/>
            <a:ext cx="2533070" cy="1073688"/>
          </a:xfrm>
          <a:prstGeom prst="rect">
            <a:avLst/>
          </a:prstGeom>
        </p:spPr>
      </p:pic>
      <p:sp>
        <p:nvSpPr>
          <p:cNvPr id="6" name="object 6"/>
          <p:cNvSpPr txBox="1"/>
          <p:nvPr/>
        </p:nvSpPr>
        <p:spPr>
          <a:xfrm>
            <a:off x="177088" y="2824605"/>
            <a:ext cx="4812665" cy="249554"/>
          </a:xfrm>
          <a:prstGeom prst="rect">
            <a:avLst/>
          </a:prstGeom>
        </p:spPr>
        <p:txBody>
          <a:bodyPr vert="horz" wrap="square" lIns="0" tIns="32384" rIns="0" bIns="0" rtlCol="0">
            <a:spAutoFit/>
          </a:bodyPr>
          <a:lstStyle/>
          <a:p>
            <a:pPr marL="12700" marR="5080">
              <a:lnSpc>
                <a:spcPts val="800"/>
              </a:lnSpc>
              <a:spcBef>
                <a:spcPts val="254"/>
              </a:spcBef>
            </a:pPr>
            <a:r>
              <a:rPr sz="800" spc="-5" dirty="0">
                <a:latin typeface="Georgia"/>
                <a:cs typeface="Georgia"/>
              </a:rPr>
              <a:t>Messi</a:t>
            </a:r>
            <a:r>
              <a:rPr sz="800" spc="95" dirty="0">
                <a:latin typeface="Georgia"/>
                <a:cs typeface="Georgia"/>
              </a:rPr>
              <a:t> </a:t>
            </a:r>
            <a:r>
              <a:rPr sz="800" spc="-5" dirty="0">
                <a:latin typeface="Georgia"/>
                <a:cs typeface="Georgia"/>
              </a:rPr>
              <a:t>case:</a:t>
            </a:r>
            <a:r>
              <a:rPr sz="800" spc="15" dirty="0">
                <a:latin typeface="Georgia"/>
                <a:cs typeface="Georgia"/>
              </a:rPr>
              <a:t> </a:t>
            </a:r>
            <a:r>
              <a:rPr sz="800" spc="5" dirty="0">
                <a:latin typeface="Georgia"/>
                <a:cs typeface="Georgia"/>
              </a:rPr>
              <a:t>blue</a:t>
            </a:r>
            <a:r>
              <a:rPr sz="800" spc="95" dirty="0">
                <a:latin typeface="Georgia"/>
                <a:cs typeface="Georgia"/>
              </a:rPr>
              <a:t> </a:t>
            </a:r>
            <a:r>
              <a:rPr sz="800" spc="-5" dirty="0">
                <a:latin typeface="Georgia"/>
                <a:cs typeface="Georgia"/>
              </a:rPr>
              <a:t>line</a:t>
            </a:r>
            <a:r>
              <a:rPr sz="800" spc="95" dirty="0">
                <a:latin typeface="Georgia"/>
                <a:cs typeface="Georgia"/>
              </a:rPr>
              <a:t> </a:t>
            </a:r>
            <a:r>
              <a:rPr sz="800" spc="-10" dirty="0">
                <a:latin typeface="Georgia"/>
                <a:cs typeface="Georgia"/>
              </a:rPr>
              <a:t>is</a:t>
            </a:r>
            <a:r>
              <a:rPr sz="800" spc="95" dirty="0">
                <a:latin typeface="Georgia"/>
                <a:cs typeface="Georgia"/>
              </a:rPr>
              <a:t> </a:t>
            </a:r>
            <a:r>
              <a:rPr sz="800" spc="15" dirty="0">
                <a:latin typeface="Georgia"/>
                <a:cs typeface="Georgia"/>
              </a:rPr>
              <a:t>the</a:t>
            </a:r>
            <a:r>
              <a:rPr sz="800" spc="95" dirty="0">
                <a:latin typeface="Georgia"/>
                <a:cs typeface="Georgia"/>
              </a:rPr>
              <a:t> </a:t>
            </a:r>
            <a:r>
              <a:rPr sz="800" dirty="0">
                <a:latin typeface="Georgia"/>
                <a:cs typeface="Georgia"/>
              </a:rPr>
              <a:t>real</a:t>
            </a:r>
            <a:r>
              <a:rPr sz="800" spc="95" dirty="0">
                <a:latin typeface="Georgia"/>
                <a:cs typeface="Georgia"/>
              </a:rPr>
              <a:t> </a:t>
            </a:r>
            <a:r>
              <a:rPr sz="800" dirty="0">
                <a:latin typeface="Georgia"/>
                <a:cs typeface="Georgia"/>
              </a:rPr>
              <a:t>sample</a:t>
            </a:r>
            <a:r>
              <a:rPr sz="800" spc="95" dirty="0">
                <a:latin typeface="Georgia"/>
                <a:cs typeface="Georgia"/>
              </a:rPr>
              <a:t> </a:t>
            </a:r>
            <a:r>
              <a:rPr sz="800" spc="5" dirty="0">
                <a:latin typeface="Georgia"/>
                <a:cs typeface="Georgia"/>
              </a:rPr>
              <a:t>distribution;</a:t>
            </a:r>
            <a:r>
              <a:rPr sz="800" spc="95" dirty="0">
                <a:latin typeface="Georgia"/>
                <a:cs typeface="Georgia"/>
              </a:rPr>
              <a:t> </a:t>
            </a:r>
            <a:r>
              <a:rPr sz="800" dirty="0">
                <a:latin typeface="Georgia"/>
                <a:cs typeface="Georgia"/>
              </a:rPr>
              <a:t>yellow</a:t>
            </a:r>
            <a:r>
              <a:rPr sz="800" spc="95" dirty="0">
                <a:latin typeface="Georgia"/>
                <a:cs typeface="Georgia"/>
              </a:rPr>
              <a:t> </a:t>
            </a:r>
            <a:r>
              <a:rPr sz="800" spc="-5" dirty="0">
                <a:latin typeface="Georgia"/>
                <a:cs typeface="Georgia"/>
              </a:rPr>
              <a:t>line</a:t>
            </a:r>
            <a:r>
              <a:rPr sz="800" spc="95" dirty="0">
                <a:latin typeface="Georgia"/>
                <a:cs typeface="Georgia"/>
              </a:rPr>
              <a:t> </a:t>
            </a:r>
            <a:r>
              <a:rPr sz="800" spc="-10" dirty="0">
                <a:latin typeface="Georgia"/>
                <a:cs typeface="Georgia"/>
              </a:rPr>
              <a:t>is</a:t>
            </a:r>
            <a:r>
              <a:rPr sz="800" spc="95" dirty="0">
                <a:latin typeface="Georgia"/>
                <a:cs typeface="Georgia"/>
              </a:rPr>
              <a:t> </a:t>
            </a:r>
            <a:r>
              <a:rPr sz="800" spc="15" dirty="0">
                <a:latin typeface="Georgia"/>
                <a:cs typeface="Georgia"/>
              </a:rPr>
              <a:t>the</a:t>
            </a:r>
            <a:r>
              <a:rPr sz="800" spc="95" dirty="0">
                <a:latin typeface="Georgia"/>
                <a:cs typeface="Georgia"/>
              </a:rPr>
              <a:t> </a:t>
            </a:r>
            <a:r>
              <a:rPr sz="800" spc="-5" dirty="0">
                <a:latin typeface="Georgia"/>
                <a:cs typeface="Georgia"/>
              </a:rPr>
              <a:t>inferred</a:t>
            </a:r>
            <a:r>
              <a:rPr sz="800" spc="100" dirty="0">
                <a:latin typeface="Georgia"/>
                <a:cs typeface="Georgia"/>
              </a:rPr>
              <a:t> </a:t>
            </a:r>
            <a:r>
              <a:rPr sz="800" spc="5" dirty="0">
                <a:latin typeface="Georgia"/>
                <a:cs typeface="Georgia"/>
              </a:rPr>
              <a:t>(normal)</a:t>
            </a:r>
            <a:r>
              <a:rPr sz="800" spc="95" dirty="0">
                <a:latin typeface="Georgia"/>
                <a:cs typeface="Georgia"/>
              </a:rPr>
              <a:t> </a:t>
            </a:r>
            <a:r>
              <a:rPr sz="800" spc="10" dirty="0">
                <a:latin typeface="Georgia"/>
                <a:cs typeface="Georgia"/>
              </a:rPr>
              <a:t>distribution</a:t>
            </a:r>
            <a:r>
              <a:rPr sz="800" spc="95" dirty="0">
                <a:latin typeface="Georgia"/>
                <a:cs typeface="Georgia"/>
              </a:rPr>
              <a:t> </a:t>
            </a:r>
            <a:r>
              <a:rPr sz="800" spc="-95" dirty="0">
                <a:latin typeface="Georgia"/>
                <a:cs typeface="Georgia"/>
              </a:rPr>
              <a:t>– </a:t>
            </a:r>
            <a:r>
              <a:rPr sz="800" spc="-90" dirty="0">
                <a:latin typeface="Georgia"/>
                <a:cs typeface="Georgia"/>
              </a:rPr>
              <a:t> </a:t>
            </a:r>
            <a:r>
              <a:rPr sz="800" dirty="0">
                <a:latin typeface="Georgia"/>
                <a:cs typeface="Georgia"/>
              </a:rPr>
              <a:t>numpy.random.normal(39.53,</a:t>
            </a:r>
            <a:r>
              <a:rPr sz="800" spc="80" dirty="0">
                <a:latin typeface="Georgia"/>
                <a:cs typeface="Georgia"/>
              </a:rPr>
              <a:t> </a:t>
            </a:r>
            <a:r>
              <a:rPr sz="800" dirty="0">
                <a:latin typeface="Georgia"/>
                <a:cs typeface="Georgia"/>
              </a:rPr>
              <a:t>18.96,</a:t>
            </a:r>
            <a:r>
              <a:rPr sz="800" spc="85" dirty="0">
                <a:latin typeface="Georgia"/>
                <a:cs typeface="Georgia"/>
              </a:rPr>
              <a:t> </a:t>
            </a:r>
            <a:r>
              <a:rPr sz="800" spc="-35" dirty="0">
                <a:latin typeface="Georgia"/>
                <a:cs typeface="Georgia"/>
              </a:rPr>
              <a:t>200)</a:t>
            </a:r>
            <a:endParaRPr sz="800">
              <a:latin typeface="Georgia"/>
              <a:cs typeface="Georgia"/>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1" name="object 1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 </a:t>
            </a:r>
            <a:r>
              <a:rPr sz="600" spc="45" dirty="0">
                <a:solidFill>
                  <a:srgbClr val="7A0000"/>
                </a:solidFill>
                <a:latin typeface="Georgia"/>
                <a:cs typeface="Georgia"/>
                <a:hlinkClick r:id="rId4" action="ppaction://hlinksldjump"/>
              </a:rPr>
              <a:t>understanding</a:t>
            </a:r>
            <a:endParaRPr sz="600">
              <a:latin typeface="Georgia"/>
              <a:cs typeface="Georgia"/>
            </a:endParaRPr>
          </a:p>
        </p:txBody>
      </p:sp>
      <p:sp>
        <p:nvSpPr>
          <p:cNvPr id="12" name="object 12"/>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75</a:t>
            </a:fld>
            <a:r>
              <a:rPr spc="-25" dirty="0"/>
              <a:t> </a:t>
            </a:r>
            <a:r>
              <a:rPr spc="80" dirty="0"/>
              <a:t>/</a:t>
            </a:r>
            <a:r>
              <a:rPr spc="-25" dirty="0"/>
              <a:t> </a:t>
            </a:r>
            <a:r>
              <a:rPr spc="40" dirty="0"/>
              <a:t>106</a:t>
            </a:r>
          </a:p>
        </p:txBody>
      </p:sp>
    </p:spTree>
  </p:cSld>
  <p:clrMapOvr>
    <a:masterClrMapping/>
  </p:clrMapOvr>
  <p:transition>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latin typeface="Georgia"/>
                <a:cs typeface="Georgia"/>
                <a:hlinkClick r:id="rId10" action="ppaction://hlinksldjump"/>
              </a:rPr>
              <a:t>Relationships</a:t>
            </a:r>
            <a:r>
              <a:rPr sz="1100" spc="70" dirty="0">
                <a:latin typeface="Georgia"/>
                <a:cs typeface="Georgia"/>
                <a:hlinkClick r:id="rId10" action="ppaction://hlinksldjump"/>
              </a:rPr>
              <a:t> </a:t>
            </a:r>
            <a:r>
              <a:rPr sz="1100" spc="-35" dirty="0">
                <a:latin typeface="Georgia"/>
                <a:cs typeface="Georgia"/>
                <a:hlinkClick r:id="rId10" action="ppaction://hlinksldjump"/>
              </a:rPr>
              <a:t>in</a:t>
            </a:r>
            <a:r>
              <a:rPr sz="1100" spc="75" dirty="0">
                <a:latin typeface="Georgia"/>
                <a:cs typeface="Georgia"/>
                <a:hlinkClick r:id="rId10" action="ppaction://hlinksldjump"/>
              </a:rPr>
              <a:t> </a:t>
            </a:r>
            <a:r>
              <a:rPr sz="1100" spc="-5" dirty="0">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latin typeface="Georgia"/>
                <a:cs typeface="Georgia"/>
                <a:hlinkClick r:id="rId11" action="ppaction://hlinksldjump"/>
              </a:rPr>
              <a:t>Correlation</a:t>
            </a:r>
            <a:r>
              <a:rPr sz="900" spc="80" dirty="0">
                <a:latin typeface="Georgia"/>
                <a:cs typeface="Georgia"/>
                <a:hlinkClick r:id="rId11" action="ppaction://hlinksldjump"/>
              </a:rPr>
              <a:t> </a:t>
            </a:r>
            <a:r>
              <a:rPr sz="900" spc="-10" dirty="0">
                <a:latin typeface="Georgia"/>
                <a:cs typeface="Georgia"/>
                <a:hlinkClick r:id="rId11" action="ppaction://hlinksldjump"/>
              </a:rPr>
              <a:t>and</a:t>
            </a:r>
            <a:r>
              <a:rPr sz="900" spc="90" dirty="0">
                <a:latin typeface="Georgia"/>
                <a:cs typeface="Georgia"/>
                <a:hlinkClick r:id="rId11" action="ppaction://hlinksldjump"/>
              </a:rPr>
              <a:t> </a:t>
            </a:r>
            <a:r>
              <a:rPr sz="900" spc="-10" dirty="0">
                <a:latin typeface="Georgia"/>
                <a:cs typeface="Georgia"/>
                <a:hlinkClick r:id="rId11" action="ppaction://hlinksldjump"/>
              </a:rPr>
              <a:t>Pearson</a:t>
            </a:r>
            <a:r>
              <a:rPr sz="900" spc="85" dirty="0">
                <a:latin typeface="Georgia"/>
                <a:cs typeface="Georgia"/>
                <a:hlinkClick r:id="rId11" action="ppaction://hlinksldjump"/>
              </a:rPr>
              <a:t> </a:t>
            </a:r>
            <a:r>
              <a:rPr sz="900" spc="-15" dirty="0">
                <a:latin typeface="Georgia"/>
                <a:cs typeface="Georgia"/>
                <a:hlinkClick r:id="rId11" action="ppaction://hlinksldjump"/>
              </a:rPr>
              <a:t>correlation </a:t>
            </a:r>
            <a:r>
              <a:rPr sz="900" spc="-200" dirty="0">
                <a:latin typeface="Georgia"/>
                <a:cs typeface="Georgia"/>
              </a:rPr>
              <a:t> </a:t>
            </a:r>
            <a:r>
              <a:rPr sz="900" spc="-5" dirty="0">
                <a:latin typeface="Georgia"/>
                <a:cs typeface="Georgia"/>
                <a:hlinkClick r:id="rId12" action="ppaction://hlinksldjump"/>
              </a:rPr>
              <a:t>Spearman’s</a:t>
            </a:r>
            <a:r>
              <a:rPr sz="900" spc="80" dirty="0">
                <a:latin typeface="Georgia"/>
                <a:cs typeface="Georgia"/>
                <a:hlinkClick r:id="rId12" action="ppaction://hlinksldjump"/>
              </a:rPr>
              <a:t> </a:t>
            </a:r>
            <a:r>
              <a:rPr sz="900" spc="-10" dirty="0">
                <a:latin typeface="Georgia"/>
                <a:cs typeface="Georgia"/>
                <a:hlinkClick r:id="rId12" action="ppaction://hlinksldjump"/>
              </a:rPr>
              <a:t>rank</a:t>
            </a:r>
            <a:r>
              <a:rPr sz="900" spc="90" dirty="0">
                <a:latin typeface="Georgia"/>
                <a:cs typeface="Georgia"/>
                <a:hlinkClick r:id="rId12" action="ppaction://hlinksldjump"/>
              </a:rPr>
              <a:t> </a:t>
            </a:r>
            <a:r>
              <a:rPr sz="900" spc="-15" dirty="0">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latin typeface="Georgia"/>
                <a:cs typeface="Georgia"/>
                <a:hlinkClick r:id="rId13" action="ppaction://hlinksldjump"/>
              </a:rPr>
              <a:t>Pearson’s</a:t>
            </a:r>
            <a:r>
              <a:rPr sz="900" spc="85" dirty="0">
                <a:latin typeface="Georgia"/>
                <a:cs typeface="Georgia"/>
                <a:hlinkClick r:id="rId13" action="ppaction://hlinksldjump"/>
              </a:rPr>
              <a:t> </a:t>
            </a:r>
            <a:r>
              <a:rPr sz="900" spc="-30" dirty="0">
                <a:latin typeface="Georgia"/>
                <a:cs typeface="Georgia"/>
                <a:hlinkClick r:id="rId13" action="ppaction://hlinksldjump"/>
              </a:rPr>
              <a:t>chi–square</a:t>
            </a:r>
            <a:r>
              <a:rPr sz="900" spc="85" dirty="0">
                <a:latin typeface="Georgia"/>
                <a:cs typeface="Georgia"/>
                <a:hlinkClick r:id="rId13" action="ppaction://hlinksldjump"/>
              </a:rPr>
              <a:t> </a:t>
            </a:r>
            <a:r>
              <a:rPr sz="900" spc="5" dirty="0">
                <a:latin typeface="Georgia"/>
                <a:cs typeface="Georgia"/>
                <a:hlinkClick r:id="rId13" action="ppaction://hlinksldjump"/>
              </a:rPr>
              <a:t>test</a:t>
            </a:r>
            <a:r>
              <a:rPr sz="900" spc="80" dirty="0">
                <a:latin typeface="Georgia"/>
                <a:cs typeface="Georgia"/>
                <a:hlinkClick r:id="rId13" action="ppaction://hlinksldjump"/>
              </a:rPr>
              <a:t> </a:t>
            </a:r>
            <a:r>
              <a:rPr sz="900" spc="-15" dirty="0">
                <a:latin typeface="Georgia"/>
                <a:cs typeface="Georgia"/>
                <a:hlinkClick r:id="rId13" action="ppaction://hlinksldjump"/>
              </a:rPr>
              <a:t>for</a:t>
            </a:r>
            <a:r>
              <a:rPr sz="900" spc="85" dirty="0">
                <a:latin typeface="Georgia"/>
                <a:cs typeface="Georgia"/>
                <a:hlinkClick r:id="rId13" action="ppaction://hlinksldjump"/>
              </a:rPr>
              <a:t> </a:t>
            </a:r>
            <a:r>
              <a:rPr sz="900" spc="-5" dirty="0">
                <a:latin typeface="Georgia"/>
                <a:cs typeface="Georgia"/>
                <a:hlinkClick r:id="rId13" action="ppaction://hlinksldjump"/>
              </a:rPr>
              <a:t>categorical</a:t>
            </a:r>
            <a:r>
              <a:rPr sz="900" spc="80" dirty="0">
                <a:latin typeface="Georgia"/>
                <a:cs typeface="Georgia"/>
                <a:hlinkClick r:id="rId13" action="ppaction://hlinksldjump"/>
              </a:rPr>
              <a:t> </a:t>
            </a:r>
            <a:r>
              <a:rPr sz="900" spc="5" dirty="0">
                <a:latin typeface="Georgia"/>
                <a:cs typeface="Georgia"/>
                <a:hlinkClick r:id="rId13" action="ppaction://hlinksldjump"/>
              </a:rPr>
              <a:t>data </a:t>
            </a:r>
            <a:r>
              <a:rPr sz="900" spc="-204" dirty="0">
                <a:latin typeface="Georgia"/>
                <a:cs typeface="Georgia"/>
              </a:rPr>
              <a:t> </a:t>
            </a:r>
            <a:r>
              <a:rPr sz="900" dirty="0">
                <a:latin typeface="Georgia"/>
                <a:cs typeface="Georgia"/>
                <a:hlinkClick r:id="rId14" action="ppaction://hlinksldjump"/>
              </a:rPr>
              <a:t>Correlation</a:t>
            </a:r>
            <a:r>
              <a:rPr sz="900" spc="80" dirty="0">
                <a:latin typeface="Georgia"/>
                <a:cs typeface="Georgia"/>
                <a:hlinkClick r:id="rId14" action="ppaction://hlinksldjump"/>
              </a:rPr>
              <a:t> </a:t>
            </a:r>
            <a:r>
              <a:rPr sz="900" spc="-15" dirty="0">
                <a:latin typeface="Georgia"/>
                <a:cs typeface="Georgia"/>
                <a:hlinkClick r:id="rId14" action="ppaction://hlinksldjump"/>
              </a:rPr>
              <a:t>versus</a:t>
            </a:r>
            <a:r>
              <a:rPr sz="900" spc="85" dirty="0">
                <a:latin typeface="Georgia"/>
                <a:cs typeface="Georgia"/>
                <a:hlinkClick r:id="rId14" action="ppaction://hlinksldjump"/>
              </a:rPr>
              <a:t> </a:t>
            </a:r>
            <a:r>
              <a:rPr sz="900" spc="-10" dirty="0">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40" dirty="0"/>
              <a:t>76</a:t>
            </a:fld>
            <a:r>
              <a:rPr spc="-25" dirty="0"/>
              <a:t> </a:t>
            </a:r>
            <a:r>
              <a:rPr spc="80" dirty="0"/>
              <a:t>/</a:t>
            </a:r>
            <a:r>
              <a:rPr spc="-25" dirty="0"/>
              <a:t> </a:t>
            </a:r>
            <a:r>
              <a:rPr spc="40" dirty="0"/>
              <a:t>106</a:t>
            </a:r>
          </a:p>
        </p:txBody>
      </p:sp>
    </p:spTree>
  </p:cSld>
  <p:clrMapOvr>
    <a:masterClrMapping/>
  </p:clrMapOvr>
  <p:transition>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latin typeface="Georgia"/>
                <a:cs typeface="Georgia"/>
                <a:hlinkClick r:id="rId10" action="ppaction://hlinksldjump"/>
              </a:rPr>
              <a:t>Relationships</a:t>
            </a:r>
            <a:r>
              <a:rPr sz="1100" spc="70" dirty="0">
                <a:latin typeface="Georgia"/>
                <a:cs typeface="Georgia"/>
                <a:hlinkClick r:id="rId10" action="ppaction://hlinksldjump"/>
              </a:rPr>
              <a:t> </a:t>
            </a:r>
            <a:r>
              <a:rPr sz="1100" spc="-35" dirty="0">
                <a:latin typeface="Georgia"/>
                <a:cs typeface="Georgia"/>
                <a:hlinkClick r:id="rId10" action="ppaction://hlinksldjump"/>
              </a:rPr>
              <a:t>in</a:t>
            </a:r>
            <a:r>
              <a:rPr sz="1100" spc="75" dirty="0">
                <a:latin typeface="Georgia"/>
                <a:cs typeface="Georgia"/>
                <a:hlinkClick r:id="rId10" action="ppaction://hlinksldjump"/>
              </a:rPr>
              <a:t> </a:t>
            </a:r>
            <a:r>
              <a:rPr sz="1100" spc="-5" dirty="0">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latin typeface="Georgia"/>
                <a:cs typeface="Georgia"/>
                <a:hlinkClick r:id="rId11" action="ppaction://hlinksldjump"/>
              </a:rPr>
              <a:t>Correlation</a:t>
            </a:r>
            <a:r>
              <a:rPr sz="900" spc="80" dirty="0">
                <a:latin typeface="Georgia"/>
                <a:cs typeface="Georgia"/>
                <a:hlinkClick r:id="rId11" action="ppaction://hlinksldjump"/>
              </a:rPr>
              <a:t> </a:t>
            </a:r>
            <a:r>
              <a:rPr sz="900" spc="-10" dirty="0">
                <a:latin typeface="Georgia"/>
                <a:cs typeface="Georgia"/>
                <a:hlinkClick r:id="rId11" action="ppaction://hlinksldjump"/>
              </a:rPr>
              <a:t>and</a:t>
            </a:r>
            <a:r>
              <a:rPr sz="900" spc="90" dirty="0">
                <a:latin typeface="Georgia"/>
                <a:cs typeface="Georgia"/>
                <a:hlinkClick r:id="rId11" action="ppaction://hlinksldjump"/>
              </a:rPr>
              <a:t> </a:t>
            </a:r>
            <a:r>
              <a:rPr sz="900" spc="-10" dirty="0">
                <a:latin typeface="Georgia"/>
                <a:cs typeface="Georgia"/>
                <a:hlinkClick r:id="rId11" action="ppaction://hlinksldjump"/>
              </a:rPr>
              <a:t>Pearson</a:t>
            </a:r>
            <a:r>
              <a:rPr sz="900" spc="85" dirty="0">
                <a:latin typeface="Georgia"/>
                <a:cs typeface="Georgia"/>
                <a:hlinkClick r:id="rId11" action="ppaction://hlinksldjump"/>
              </a:rPr>
              <a:t> </a:t>
            </a:r>
            <a:r>
              <a:rPr sz="900" spc="-15" dirty="0">
                <a:latin typeface="Georgia"/>
                <a:cs typeface="Georgia"/>
                <a:hlinkClick r:id="rId11" action="ppaction://hlinksldjump"/>
              </a:rPr>
              <a:t>correlation </a:t>
            </a:r>
            <a:r>
              <a:rPr sz="900" spc="-200" dirty="0">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77</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882650" cy="244475"/>
          </a:xfrm>
          <a:prstGeom prst="rect">
            <a:avLst/>
          </a:prstGeom>
        </p:spPr>
        <p:txBody>
          <a:bodyPr vert="horz" wrap="square" lIns="0" tIns="17145" rIns="0" bIns="0" rtlCol="0">
            <a:spAutoFit/>
          </a:bodyPr>
          <a:lstStyle/>
          <a:p>
            <a:pPr marL="12700">
              <a:lnSpc>
                <a:spcPct val="100000"/>
              </a:lnSpc>
              <a:spcBef>
                <a:spcPts val="135"/>
              </a:spcBef>
            </a:pPr>
            <a:r>
              <a:rPr spc="25" dirty="0"/>
              <a:t>Correlation</a:t>
            </a:r>
          </a:p>
        </p:txBody>
      </p:sp>
      <p:sp>
        <p:nvSpPr>
          <p:cNvPr id="3" name="object 3"/>
          <p:cNvSpPr/>
          <p:nvPr/>
        </p:nvSpPr>
        <p:spPr>
          <a:xfrm>
            <a:off x="337972" y="1103325"/>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p:nvPr/>
        </p:nvSpPr>
        <p:spPr>
          <a:xfrm>
            <a:off x="337972" y="134153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5" name="object 5"/>
          <p:cNvSpPr/>
          <p:nvPr/>
        </p:nvSpPr>
        <p:spPr>
          <a:xfrm>
            <a:off x="337972" y="157976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txBox="1"/>
          <p:nvPr/>
        </p:nvSpPr>
        <p:spPr>
          <a:xfrm>
            <a:off x="177088" y="636497"/>
            <a:ext cx="5372100" cy="2004060"/>
          </a:xfrm>
          <a:prstGeom prst="rect">
            <a:avLst/>
          </a:prstGeom>
        </p:spPr>
        <p:txBody>
          <a:bodyPr vert="horz" wrap="square" lIns="0" tIns="34290" rIns="0" bIns="0" rtlCol="0">
            <a:spAutoFit/>
          </a:bodyPr>
          <a:lstStyle/>
          <a:p>
            <a:pPr marL="12700" marR="31750">
              <a:lnSpc>
                <a:spcPts val="1150"/>
              </a:lnSpc>
              <a:spcBef>
                <a:spcPts val="270"/>
              </a:spcBef>
            </a:pPr>
            <a:r>
              <a:rPr sz="1100" b="1" spc="-35" dirty="0">
                <a:latin typeface="Georgia"/>
                <a:cs typeface="Georgia"/>
              </a:rPr>
              <a:t>Correlation</a:t>
            </a:r>
            <a:r>
              <a:rPr sz="1100" b="1" spc="85" dirty="0">
                <a:latin typeface="Georgia"/>
                <a:cs typeface="Georgia"/>
              </a:rPr>
              <a:t> </a:t>
            </a:r>
            <a:r>
              <a:rPr sz="1100" spc="-35" dirty="0">
                <a:latin typeface="Georgia"/>
                <a:cs typeface="Georgia"/>
              </a:rPr>
              <a:t>is</a:t>
            </a:r>
            <a:r>
              <a:rPr sz="1100" spc="100" dirty="0">
                <a:latin typeface="Georgia"/>
                <a:cs typeface="Georgia"/>
              </a:rPr>
              <a:t> </a:t>
            </a:r>
            <a:r>
              <a:rPr sz="1100" spc="-15" dirty="0">
                <a:latin typeface="Georgia"/>
                <a:cs typeface="Georgia"/>
              </a:rPr>
              <a:t>a</a:t>
            </a:r>
            <a:r>
              <a:rPr sz="1100" spc="105" dirty="0">
                <a:latin typeface="Georgia"/>
                <a:cs typeface="Georgia"/>
              </a:rPr>
              <a:t> </a:t>
            </a:r>
            <a:r>
              <a:rPr sz="1100" spc="-5" dirty="0">
                <a:latin typeface="Georgia"/>
                <a:cs typeface="Georgia"/>
              </a:rPr>
              <a:t>type</a:t>
            </a:r>
            <a:r>
              <a:rPr sz="1100" spc="100" dirty="0">
                <a:latin typeface="Georgia"/>
                <a:cs typeface="Georgia"/>
              </a:rPr>
              <a:t> </a:t>
            </a:r>
            <a:r>
              <a:rPr sz="1100" spc="-40" dirty="0">
                <a:latin typeface="Georgia"/>
                <a:cs typeface="Georgia"/>
              </a:rPr>
              <a:t>of</a:t>
            </a:r>
            <a:r>
              <a:rPr sz="1100" spc="105" dirty="0">
                <a:latin typeface="Georgia"/>
                <a:cs typeface="Georgia"/>
              </a:rPr>
              <a:t> </a:t>
            </a:r>
            <a:r>
              <a:rPr sz="1100" spc="-10" dirty="0">
                <a:latin typeface="Georgia"/>
                <a:cs typeface="Georgia"/>
              </a:rPr>
              <a:t>statistical</a:t>
            </a:r>
            <a:r>
              <a:rPr sz="1100" spc="100" dirty="0">
                <a:latin typeface="Georgia"/>
                <a:cs typeface="Georgia"/>
              </a:rPr>
              <a:t> </a:t>
            </a:r>
            <a:r>
              <a:rPr sz="1100" spc="-35" dirty="0">
                <a:latin typeface="Georgia"/>
                <a:cs typeface="Georgia"/>
              </a:rPr>
              <a:t>relationship</a:t>
            </a:r>
            <a:r>
              <a:rPr sz="1100" spc="105" dirty="0">
                <a:latin typeface="Georgia"/>
                <a:cs typeface="Georgia"/>
              </a:rPr>
              <a:t> </a:t>
            </a:r>
            <a:r>
              <a:rPr sz="1100" dirty="0">
                <a:latin typeface="Georgia"/>
                <a:cs typeface="Georgia"/>
              </a:rPr>
              <a:t>that</a:t>
            </a:r>
            <a:r>
              <a:rPr sz="1100" spc="100" dirty="0">
                <a:latin typeface="Georgia"/>
                <a:cs typeface="Georgia"/>
              </a:rPr>
              <a:t> </a:t>
            </a:r>
            <a:r>
              <a:rPr sz="1100" spc="-35" dirty="0">
                <a:latin typeface="Georgia"/>
                <a:cs typeface="Georgia"/>
              </a:rPr>
              <a:t>reflects</a:t>
            </a:r>
            <a:r>
              <a:rPr sz="1100" spc="105" dirty="0">
                <a:latin typeface="Georgia"/>
                <a:cs typeface="Georgia"/>
              </a:rPr>
              <a:t> </a:t>
            </a:r>
            <a:r>
              <a:rPr sz="1100" spc="-20" dirty="0">
                <a:latin typeface="Georgia"/>
                <a:cs typeface="Georgia"/>
              </a:rPr>
              <a:t>the</a:t>
            </a:r>
            <a:r>
              <a:rPr sz="1100" spc="100" dirty="0">
                <a:latin typeface="Georgia"/>
                <a:cs typeface="Georgia"/>
              </a:rPr>
              <a:t> </a:t>
            </a:r>
            <a:r>
              <a:rPr sz="1100" spc="-20" dirty="0">
                <a:latin typeface="Georgia"/>
                <a:cs typeface="Georgia"/>
              </a:rPr>
              <a:t>strength</a:t>
            </a:r>
            <a:r>
              <a:rPr sz="1100" spc="100" dirty="0">
                <a:latin typeface="Georgia"/>
                <a:cs typeface="Georgia"/>
              </a:rPr>
              <a:t> </a:t>
            </a:r>
            <a:r>
              <a:rPr sz="1100" spc="-30" dirty="0">
                <a:latin typeface="Georgia"/>
                <a:cs typeface="Georgia"/>
              </a:rPr>
              <a:t>and</a:t>
            </a:r>
            <a:r>
              <a:rPr sz="1100" spc="105" dirty="0">
                <a:latin typeface="Georgia"/>
                <a:cs typeface="Georgia"/>
              </a:rPr>
              <a:t> </a:t>
            </a:r>
            <a:r>
              <a:rPr sz="1100" spc="-25" dirty="0">
                <a:latin typeface="Georgia"/>
                <a:cs typeface="Georgia"/>
              </a:rPr>
              <a:t>direction </a:t>
            </a:r>
            <a:r>
              <a:rPr sz="1100" spc="-20" dirty="0">
                <a:latin typeface="Georgia"/>
                <a:cs typeface="Georgia"/>
              </a:rPr>
              <a:t> </a:t>
            </a:r>
            <a:r>
              <a:rPr sz="1100" spc="-40" dirty="0">
                <a:latin typeface="Georgia"/>
                <a:cs typeface="Georgia"/>
              </a:rPr>
              <a:t>of</a:t>
            </a:r>
            <a:r>
              <a:rPr sz="1100" spc="80" dirty="0">
                <a:latin typeface="Georgia"/>
                <a:cs typeface="Georgia"/>
              </a:rPr>
              <a:t> </a:t>
            </a:r>
            <a:r>
              <a:rPr sz="1100" spc="-25" dirty="0">
                <a:latin typeface="Georgia"/>
                <a:cs typeface="Georgia"/>
              </a:rPr>
              <a:t>association</a:t>
            </a:r>
            <a:r>
              <a:rPr sz="1100" spc="85" dirty="0">
                <a:latin typeface="Georgia"/>
                <a:cs typeface="Georgia"/>
              </a:rPr>
              <a:t> </a:t>
            </a:r>
            <a:r>
              <a:rPr sz="1100" spc="-35" dirty="0">
                <a:latin typeface="Georgia"/>
                <a:cs typeface="Georgia"/>
              </a:rPr>
              <a:t>between</a:t>
            </a:r>
            <a:r>
              <a:rPr sz="1100" spc="80" dirty="0">
                <a:latin typeface="Georgia"/>
                <a:cs typeface="Georgia"/>
              </a:rPr>
              <a:t> </a:t>
            </a:r>
            <a:r>
              <a:rPr sz="1100" spc="-35" dirty="0">
                <a:latin typeface="Georgia"/>
                <a:cs typeface="Georgia"/>
              </a:rPr>
              <a:t>two</a:t>
            </a:r>
            <a:r>
              <a:rPr sz="1100" spc="85" dirty="0">
                <a:latin typeface="Georgia"/>
                <a:cs typeface="Georgia"/>
              </a:rPr>
              <a:t> </a:t>
            </a:r>
            <a:r>
              <a:rPr sz="1100" spc="-45" dirty="0">
                <a:latin typeface="Georgia"/>
                <a:cs typeface="Georgia"/>
              </a:rPr>
              <a:t>random</a:t>
            </a:r>
            <a:r>
              <a:rPr sz="1100" spc="80" dirty="0">
                <a:latin typeface="Georgia"/>
                <a:cs typeface="Georgia"/>
              </a:rPr>
              <a:t> </a:t>
            </a:r>
            <a:r>
              <a:rPr sz="1100" spc="-30" dirty="0">
                <a:latin typeface="Georgia"/>
                <a:cs typeface="Georgia"/>
              </a:rPr>
              <a:t>variables</a:t>
            </a:r>
            <a:r>
              <a:rPr sz="1100" spc="85" dirty="0">
                <a:latin typeface="Georgia"/>
                <a:cs typeface="Georgia"/>
              </a:rPr>
              <a:t> </a:t>
            </a:r>
            <a:r>
              <a:rPr sz="1100" spc="-40" dirty="0">
                <a:latin typeface="Georgia"/>
                <a:cs typeface="Georgia"/>
              </a:rPr>
              <a:t>or</a:t>
            </a:r>
            <a:r>
              <a:rPr sz="1100" spc="80" dirty="0">
                <a:latin typeface="Georgia"/>
                <a:cs typeface="Georgia"/>
              </a:rPr>
              <a:t> </a:t>
            </a:r>
            <a:r>
              <a:rPr sz="1100" spc="-35" dirty="0">
                <a:latin typeface="Georgia"/>
                <a:cs typeface="Georgia"/>
              </a:rPr>
              <a:t>two</a:t>
            </a:r>
            <a:r>
              <a:rPr sz="1100" spc="85" dirty="0">
                <a:latin typeface="Georgia"/>
                <a:cs typeface="Georgia"/>
              </a:rPr>
              <a:t> </a:t>
            </a:r>
            <a:r>
              <a:rPr sz="1100" spc="-5" dirty="0">
                <a:latin typeface="Georgia"/>
                <a:cs typeface="Georgia"/>
              </a:rPr>
              <a:t>data</a:t>
            </a:r>
            <a:r>
              <a:rPr sz="1100" spc="85" dirty="0">
                <a:latin typeface="Georgia"/>
                <a:cs typeface="Georgia"/>
              </a:rPr>
              <a:t> </a:t>
            </a:r>
            <a:r>
              <a:rPr sz="1100" spc="-15" dirty="0">
                <a:latin typeface="Georgia"/>
                <a:cs typeface="Georgia"/>
              </a:rPr>
              <a:t>attributes</a:t>
            </a:r>
            <a:r>
              <a:rPr sz="1100" spc="80" dirty="0">
                <a:latin typeface="Georgia"/>
                <a:cs typeface="Georgia"/>
              </a:rPr>
              <a:t> </a:t>
            </a:r>
            <a:r>
              <a:rPr sz="1100" spc="-15" dirty="0">
                <a:latin typeface="Georgia"/>
                <a:cs typeface="Georgia"/>
              </a:rPr>
              <a:t>(i.e.,</a:t>
            </a:r>
            <a:r>
              <a:rPr sz="1100" spc="90" dirty="0">
                <a:latin typeface="Georgia"/>
                <a:cs typeface="Georgia"/>
              </a:rPr>
              <a:t> </a:t>
            </a:r>
            <a:r>
              <a:rPr sz="1100" spc="-20" dirty="0">
                <a:latin typeface="Georgia"/>
                <a:cs typeface="Georgia"/>
              </a:rPr>
              <a:t>bivariate</a:t>
            </a:r>
            <a:r>
              <a:rPr sz="1100" spc="80" dirty="0">
                <a:latin typeface="Georgia"/>
                <a:cs typeface="Georgia"/>
              </a:rPr>
              <a:t> </a:t>
            </a:r>
            <a:r>
              <a:rPr sz="1100" spc="-5" dirty="0">
                <a:latin typeface="Georgia"/>
                <a:cs typeface="Georgia"/>
              </a:rPr>
              <a:t>data).</a:t>
            </a:r>
            <a:endParaRPr sz="1100">
              <a:latin typeface="Georgia"/>
              <a:cs typeface="Georgia"/>
            </a:endParaRPr>
          </a:p>
          <a:p>
            <a:pPr marL="289560">
              <a:lnSpc>
                <a:spcPct val="100000"/>
              </a:lnSpc>
              <a:spcBef>
                <a:spcPts val="475"/>
              </a:spcBef>
            </a:pPr>
            <a:r>
              <a:rPr sz="1100" b="1" spc="-30" dirty="0">
                <a:latin typeface="Georgia"/>
                <a:cs typeface="Georgia"/>
              </a:rPr>
              <a:t>Positive</a:t>
            </a:r>
            <a:r>
              <a:rPr sz="1100" b="1" spc="145" dirty="0">
                <a:latin typeface="Georgia"/>
                <a:cs typeface="Georgia"/>
              </a:rPr>
              <a:t> </a:t>
            </a:r>
            <a:r>
              <a:rPr sz="1100" b="1" spc="-55" dirty="0">
                <a:latin typeface="Georgia"/>
                <a:cs typeface="Georgia"/>
              </a:rPr>
              <a:t>correlation</a:t>
            </a:r>
            <a:r>
              <a:rPr sz="1100" b="1" spc="95" dirty="0">
                <a:latin typeface="Georgia"/>
                <a:cs typeface="Georgia"/>
              </a:rPr>
              <a:t> </a:t>
            </a:r>
            <a:r>
              <a:rPr sz="1100" spc="-45" dirty="0">
                <a:latin typeface="Georgia"/>
                <a:cs typeface="Georgia"/>
              </a:rPr>
              <a:t>means</a:t>
            </a:r>
            <a:r>
              <a:rPr sz="1100" spc="105" dirty="0">
                <a:latin typeface="Georgia"/>
                <a:cs typeface="Georgia"/>
              </a:rPr>
              <a:t> </a:t>
            </a:r>
            <a:r>
              <a:rPr sz="1100" dirty="0">
                <a:latin typeface="Georgia"/>
                <a:cs typeface="Georgia"/>
              </a:rPr>
              <a:t>that</a:t>
            </a:r>
            <a:r>
              <a:rPr sz="1100" spc="100" dirty="0">
                <a:latin typeface="Georgia"/>
                <a:cs typeface="Georgia"/>
              </a:rPr>
              <a:t> </a:t>
            </a:r>
            <a:r>
              <a:rPr sz="1100" spc="-10" dirty="0">
                <a:latin typeface="Georgia"/>
                <a:cs typeface="Georgia"/>
              </a:rPr>
              <a:t>both</a:t>
            </a:r>
            <a:r>
              <a:rPr sz="1100" spc="105" dirty="0">
                <a:latin typeface="Georgia"/>
                <a:cs typeface="Georgia"/>
              </a:rPr>
              <a:t> </a:t>
            </a:r>
            <a:r>
              <a:rPr sz="1100" spc="-30" dirty="0">
                <a:latin typeface="Georgia"/>
                <a:cs typeface="Georgia"/>
              </a:rPr>
              <a:t>variables</a:t>
            </a:r>
            <a:r>
              <a:rPr sz="1100" spc="105" dirty="0">
                <a:latin typeface="Georgia"/>
                <a:cs typeface="Georgia"/>
              </a:rPr>
              <a:t> </a:t>
            </a:r>
            <a:r>
              <a:rPr sz="1100" spc="-40" dirty="0">
                <a:latin typeface="Georgia"/>
                <a:cs typeface="Georgia"/>
              </a:rPr>
              <a:t>change</a:t>
            </a:r>
            <a:r>
              <a:rPr sz="1100" spc="105" dirty="0">
                <a:latin typeface="Georgia"/>
                <a:cs typeface="Georgia"/>
              </a:rPr>
              <a:t> </a:t>
            </a:r>
            <a:r>
              <a:rPr sz="1100" spc="-35" dirty="0">
                <a:latin typeface="Georgia"/>
                <a:cs typeface="Georgia"/>
              </a:rPr>
              <a:t>in</a:t>
            </a:r>
            <a:r>
              <a:rPr sz="1100" spc="105" dirty="0">
                <a:latin typeface="Georgia"/>
                <a:cs typeface="Georgia"/>
              </a:rPr>
              <a:t> </a:t>
            </a:r>
            <a:r>
              <a:rPr sz="1100" spc="-20" dirty="0">
                <a:latin typeface="Georgia"/>
                <a:cs typeface="Georgia"/>
              </a:rPr>
              <a:t>the</a:t>
            </a:r>
            <a:r>
              <a:rPr sz="1100" spc="105" dirty="0">
                <a:latin typeface="Georgia"/>
                <a:cs typeface="Georgia"/>
              </a:rPr>
              <a:t> </a:t>
            </a:r>
            <a:r>
              <a:rPr sz="1100" spc="-45" dirty="0">
                <a:latin typeface="Georgia"/>
                <a:cs typeface="Georgia"/>
              </a:rPr>
              <a:t>same</a:t>
            </a:r>
            <a:r>
              <a:rPr sz="1100" spc="105" dirty="0">
                <a:latin typeface="Georgia"/>
                <a:cs typeface="Georgia"/>
              </a:rPr>
              <a:t> </a:t>
            </a:r>
            <a:r>
              <a:rPr sz="1100" spc="-25" dirty="0">
                <a:latin typeface="Georgia"/>
                <a:cs typeface="Georgia"/>
              </a:rPr>
              <a:t>direction.</a:t>
            </a:r>
            <a:endParaRPr sz="1100">
              <a:latin typeface="Georgia"/>
              <a:cs typeface="Georgia"/>
            </a:endParaRPr>
          </a:p>
          <a:p>
            <a:pPr marL="289560">
              <a:lnSpc>
                <a:spcPct val="100000"/>
              </a:lnSpc>
              <a:spcBef>
                <a:spcPts val="555"/>
              </a:spcBef>
            </a:pPr>
            <a:r>
              <a:rPr sz="1100" b="1" spc="-20" dirty="0">
                <a:latin typeface="Georgia"/>
                <a:cs typeface="Georgia"/>
              </a:rPr>
              <a:t>Negative</a:t>
            </a:r>
            <a:r>
              <a:rPr sz="1100" b="1" spc="140" dirty="0">
                <a:latin typeface="Georgia"/>
                <a:cs typeface="Georgia"/>
              </a:rPr>
              <a:t> </a:t>
            </a:r>
            <a:r>
              <a:rPr sz="1100" b="1" spc="-55" dirty="0">
                <a:latin typeface="Georgia"/>
                <a:cs typeface="Georgia"/>
              </a:rPr>
              <a:t>correlation</a:t>
            </a:r>
            <a:r>
              <a:rPr sz="1100" b="1" spc="85" dirty="0">
                <a:latin typeface="Georgia"/>
                <a:cs typeface="Georgia"/>
              </a:rPr>
              <a:t> </a:t>
            </a:r>
            <a:r>
              <a:rPr sz="1100" spc="-45" dirty="0">
                <a:latin typeface="Georgia"/>
                <a:cs typeface="Georgia"/>
              </a:rPr>
              <a:t>means</a:t>
            </a:r>
            <a:r>
              <a:rPr sz="1100" spc="100" dirty="0">
                <a:latin typeface="Georgia"/>
                <a:cs typeface="Georgia"/>
              </a:rPr>
              <a:t> </a:t>
            </a:r>
            <a:r>
              <a:rPr sz="1100" dirty="0">
                <a:latin typeface="Georgia"/>
                <a:cs typeface="Georgia"/>
              </a:rPr>
              <a:t>that</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0" dirty="0">
                <a:latin typeface="Georgia"/>
                <a:cs typeface="Georgia"/>
              </a:rPr>
              <a:t>variables</a:t>
            </a:r>
            <a:r>
              <a:rPr sz="1100" spc="100" dirty="0">
                <a:latin typeface="Georgia"/>
                <a:cs typeface="Georgia"/>
              </a:rPr>
              <a:t> </a:t>
            </a:r>
            <a:r>
              <a:rPr sz="1100" spc="-40" dirty="0">
                <a:latin typeface="Georgia"/>
                <a:cs typeface="Georgia"/>
              </a:rPr>
              <a:t>change</a:t>
            </a:r>
            <a:r>
              <a:rPr sz="1100" spc="100" dirty="0">
                <a:latin typeface="Georgia"/>
                <a:cs typeface="Georgia"/>
              </a:rPr>
              <a:t> </a:t>
            </a:r>
            <a:r>
              <a:rPr sz="1100" spc="-35" dirty="0">
                <a:latin typeface="Georgia"/>
                <a:cs typeface="Georgia"/>
              </a:rPr>
              <a:t>in</a:t>
            </a:r>
            <a:r>
              <a:rPr sz="1100" spc="100" dirty="0">
                <a:latin typeface="Georgia"/>
                <a:cs typeface="Georgia"/>
              </a:rPr>
              <a:t> </a:t>
            </a:r>
            <a:r>
              <a:rPr sz="1100" spc="-25" dirty="0">
                <a:latin typeface="Georgia"/>
                <a:cs typeface="Georgia"/>
              </a:rPr>
              <a:t>opposite</a:t>
            </a:r>
            <a:r>
              <a:rPr sz="1100" spc="100" dirty="0">
                <a:latin typeface="Georgia"/>
                <a:cs typeface="Georgia"/>
              </a:rPr>
              <a:t> </a:t>
            </a:r>
            <a:r>
              <a:rPr sz="1100" spc="-25" dirty="0">
                <a:latin typeface="Georgia"/>
                <a:cs typeface="Georgia"/>
              </a:rPr>
              <a:t>directions.</a:t>
            </a:r>
            <a:endParaRPr sz="1100">
              <a:latin typeface="Georgia"/>
              <a:cs typeface="Georgia"/>
            </a:endParaRPr>
          </a:p>
          <a:p>
            <a:pPr marL="289560" marR="421640">
              <a:lnSpc>
                <a:spcPts val="1150"/>
              </a:lnSpc>
              <a:spcBef>
                <a:spcPts val="735"/>
              </a:spcBef>
            </a:pPr>
            <a:r>
              <a:rPr sz="1100" b="1" spc="-50" dirty="0">
                <a:latin typeface="Georgia"/>
                <a:cs typeface="Georgia"/>
              </a:rPr>
              <a:t>Zero</a:t>
            </a:r>
            <a:r>
              <a:rPr sz="1100" b="1" spc="140" dirty="0">
                <a:latin typeface="Georgia"/>
                <a:cs typeface="Georgia"/>
              </a:rPr>
              <a:t> </a:t>
            </a:r>
            <a:r>
              <a:rPr sz="1100" b="1" spc="-55" dirty="0">
                <a:latin typeface="Georgia"/>
                <a:cs typeface="Georgia"/>
              </a:rPr>
              <a:t>correlation</a:t>
            </a:r>
            <a:r>
              <a:rPr sz="1100" b="1" spc="85" dirty="0">
                <a:latin typeface="Georgia"/>
                <a:cs typeface="Georgia"/>
              </a:rPr>
              <a:t> </a:t>
            </a:r>
            <a:r>
              <a:rPr sz="1100" spc="-45" dirty="0">
                <a:latin typeface="Georgia"/>
                <a:cs typeface="Georgia"/>
              </a:rPr>
              <a:t>means</a:t>
            </a:r>
            <a:r>
              <a:rPr sz="1100" spc="100" dirty="0">
                <a:latin typeface="Georgia"/>
                <a:cs typeface="Georgia"/>
              </a:rPr>
              <a:t> </a:t>
            </a:r>
            <a:r>
              <a:rPr sz="1100" spc="-30" dirty="0">
                <a:latin typeface="Georgia"/>
                <a:cs typeface="Georgia"/>
              </a:rPr>
              <a:t>there</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50" dirty="0">
                <a:latin typeface="Georgia"/>
                <a:cs typeface="Georgia"/>
              </a:rPr>
              <a:t>no</a:t>
            </a:r>
            <a:r>
              <a:rPr sz="1100" spc="100" dirty="0">
                <a:latin typeface="Georgia"/>
                <a:cs typeface="Georgia"/>
              </a:rPr>
              <a:t> </a:t>
            </a:r>
            <a:r>
              <a:rPr sz="1100" spc="-30" dirty="0">
                <a:latin typeface="Georgia"/>
                <a:cs typeface="Georgia"/>
              </a:rPr>
              <a:t>dependency</a:t>
            </a:r>
            <a:r>
              <a:rPr sz="1100" spc="100" dirty="0">
                <a:latin typeface="Georgia"/>
                <a:cs typeface="Georgia"/>
              </a:rPr>
              <a:t> </a:t>
            </a:r>
            <a:r>
              <a:rPr sz="1100" spc="-40" dirty="0">
                <a:latin typeface="Georgia"/>
                <a:cs typeface="Georgia"/>
              </a:rPr>
              <a:t>or</a:t>
            </a:r>
            <a:r>
              <a:rPr sz="1100" spc="100" dirty="0">
                <a:latin typeface="Georgia"/>
                <a:cs typeface="Georgia"/>
              </a:rPr>
              <a:t> </a:t>
            </a:r>
            <a:r>
              <a:rPr sz="1100" spc="-35" dirty="0">
                <a:latin typeface="Georgia"/>
                <a:cs typeface="Georgia"/>
              </a:rPr>
              <a:t>relationship</a:t>
            </a:r>
            <a:r>
              <a:rPr sz="1100" spc="100" dirty="0">
                <a:latin typeface="Georgia"/>
                <a:cs typeface="Georgia"/>
              </a:rPr>
              <a:t> </a:t>
            </a:r>
            <a:r>
              <a:rPr sz="1100" spc="-35" dirty="0">
                <a:latin typeface="Georgia"/>
                <a:cs typeface="Georgia"/>
              </a:rPr>
              <a:t>between</a:t>
            </a:r>
            <a:r>
              <a:rPr sz="1100" spc="100" dirty="0">
                <a:latin typeface="Georgia"/>
                <a:cs typeface="Georgia"/>
              </a:rPr>
              <a:t> </a:t>
            </a:r>
            <a:r>
              <a:rPr sz="1100" spc="-25" dirty="0">
                <a:latin typeface="Georgia"/>
                <a:cs typeface="Georgia"/>
              </a:rPr>
              <a:t>the </a:t>
            </a:r>
            <a:r>
              <a:rPr sz="1100" spc="-250" dirty="0">
                <a:latin typeface="Georgia"/>
                <a:cs typeface="Georgia"/>
              </a:rPr>
              <a:t> </a:t>
            </a:r>
            <a:r>
              <a:rPr sz="1100" spc="-25" dirty="0">
                <a:latin typeface="Georgia"/>
                <a:cs typeface="Georgia"/>
              </a:rPr>
              <a:t>variables.</a:t>
            </a:r>
            <a:endParaRPr sz="1100">
              <a:latin typeface="Georgia"/>
              <a:cs typeface="Georgia"/>
            </a:endParaRPr>
          </a:p>
          <a:p>
            <a:pPr marL="12700" marR="5080">
              <a:lnSpc>
                <a:spcPts val="1150"/>
              </a:lnSpc>
              <a:spcBef>
                <a:spcPts val="655"/>
              </a:spcBef>
            </a:pPr>
            <a:r>
              <a:rPr sz="1100" spc="-25" dirty="0">
                <a:latin typeface="Georgia"/>
                <a:cs typeface="Georgia"/>
              </a:rPr>
              <a:t>One </a:t>
            </a:r>
            <a:r>
              <a:rPr sz="1100" spc="-40" dirty="0">
                <a:latin typeface="Georgia"/>
                <a:cs typeface="Georgia"/>
              </a:rPr>
              <a:t>of</a:t>
            </a:r>
            <a:r>
              <a:rPr sz="1100" spc="-35" dirty="0">
                <a:latin typeface="Georgia"/>
                <a:cs typeface="Georgia"/>
              </a:rPr>
              <a:t> </a:t>
            </a:r>
            <a:r>
              <a:rPr sz="1100" spc="-20" dirty="0">
                <a:latin typeface="Georgia"/>
                <a:cs typeface="Georgia"/>
              </a:rPr>
              <a:t>the </a:t>
            </a:r>
            <a:r>
              <a:rPr sz="1100" spc="-35" dirty="0">
                <a:latin typeface="Georgia"/>
                <a:cs typeface="Georgia"/>
              </a:rPr>
              <a:t>most</a:t>
            </a:r>
            <a:r>
              <a:rPr sz="1100" spc="-30" dirty="0">
                <a:latin typeface="Georgia"/>
                <a:cs typeface="Georgia"/>
              </a:rPr>
              <a:t> familiar </a:t>
            </a:r>
            <a:r>
              <a:rPr sz="1100" spc="-45" dirty="0">
                <a:latin typeface="Georgia"/>
                <a:cs typeface="Georgia"/>
              </a:rPr>
              <a:t>measure</a:t>
            </a:r>
            <a:r>
              <a:rPr sz="1100" spc="-40" dirty="0">
                <a:latin typeface="Georgia"/>
                <a:cs typeface="Georgia"/>
              </a:rPr>
              <a:t> of</a:t>
            </a:r>
            <a:r>
              <a:rPr sz="1100" spc="-35" dirty="0">
                <a:latin typeface="Georgia"/>
                <a:cs typeface="Georgia"/>
              </a:rPr>
              <a:t> </a:t>
            </a:r>
            <a:r>
              <a:rPr sz="1100" spc="-40" dirty="0">
                <a:latin typeface="Georgia"/>
                <a:cs typeface="Georgia"/>
              </a:rPr>
              <a:t>dependence</a:t>
            </a:r>
            <a:r>
              <a:rPr sz="1100" spc="-35" dirty="0">
                <a:latin typeface="Georgia"/>
                <a:cs typeface="Georgia"/>
              </a:rPr>
              <a:t> between</a:t>
            </a:r>
            <a:r>
              <a:rPr sz="1100" spc="-30" dirty="0">
                <a:latin typeface="Georgia"/>
                <a:cs typeface="Georgia"/>
              </a:rPr>
              <a:t> </a:t>
            </a:r>
            <a:r>
              <a:rPr sz="1100" spc="-35" dirty="0">
                <a:latin typeface="Georgia"/>
                <a:cs typeface="Georgia"/>
              </a:rPr>
              <a:t>two</a:t>
            </a:r>
            <a:r>
              <a:rPr sz="1100" spc="-30" dirty="0">
                <a:latin typeface="Georgia"/>
                <a:cs typeface="Georgia"/>
              </a:rPr>
              <a:t> variables </a:t>
            </a:r>
            <a:r>
              <a:rPr sz="1100" spc="-35" dirty="0">
                <a:latin typeface="Georgia"/>
                <a:cs typeface="Georgia"/>
              </a:rPr>
              <a:t>is</a:t>
            </a:r>
            <a:r>
              <a:rPr sz="1100" spc="-30" dirty="0">
                <a:latin typeface="Georgia"/>
                <a:cs typeface="Georgia"/>
              </a:rPr>
              <a:t> </a:t>
            </a:r>
            <a:r>
              <a:rPr sz="1100" b="1" spc="-50" dirty="0">
                <a:latin typeface="Georgia"/>
                <a:cs typeface="Georgia"/>
              </a:rPr>
              <a:t>Pearson </a:t>
            </a:r>
            <a:r>
              <a:rPr sz="1100" b="1" spc="-45" dirty="0">
                <a:latin typeface="Georgia"/>
                <a:cs typeface="Georgia"/>
              </a:rPr>
              <a:t> </a:t>
            </a:r>
            <a:r>
              <a:rPr sz="1100" b="1" spc="-50" dirty="0">
                <a:latin typeface="Georgia"/>
                <a:cs typeface="Georgia"/>
              </a:rPr>
              <a:t>correlation</a:t>
            </a:r>
            <a:r>
              <a:rPr sz="1100" spc="-50" dirty="0">
                <a:latin typeface="Georgia"/>
                <a:cs typeface="Georgia"/>
              </a:rPr>
              <a:t>.</a:t>
            </a:r>
            <a:r>
              <a:rPr sz="1100" spc="-45" dirty="0">
                <a:latin typeface="Georgia"/>
                <a:cs typeface="Georgia"/>
              </a:rPr>
              <a:t> </a:t>
            </a:r>
            <a:r>
              <a:rPr sz="1100" dirty="0">
                <a:latin typeface="Georgia"/>
                <a:cs typeface="Georgia"/>
              </a:rPr>
              <a:t>It </a:t>
            </a:r>
            <a:r>
              <a:rPr sz="1100" spc="-35" dirty="0">
                <a:latin typeface="Georgia"/>
                <a:cs typeface="Georgia"/>
              </a:rPr>
              <a:t>is</a:t>
            </a:r>
            <a:r>
              <a:rPr sz="1100" spc="-30" dirty="0">
                <a:latin typeface="Georgia"/>
                <a:cs typeface="Georgia"/>
              </a:rPr>
              <a:t> </a:t>
            </a:r>
            <a:r>
              <a:rPr sz="1100" spc="-15" dirty="0">
                <a:latin typeface="Georgia"/>
                <a:cs typeface="Georgia"/>
              </a:rPr>
              <a:t>a </a:t>
            </a:r>
            <a:r>
              <a:rPr sz="1100" spc="-45" dirty="0">
                <a:latin typeface="Georgia"/>
                <a:cs typeface="Georgia"/>
              </a:rPr>
              <a:t>measure</a:t>
            </a:r>
            <a:r>
              <a:rPr sz="1100" spc="-40" dirty="0">
                <a:latin typeface="Georgia"/>
                <a:cs typeface="Georgia"/>
              </a:rPr>
              <a:t> of</a:t>
            </a:r>
            <a:r>
              <a:rPr sz="1100" spc="-35" dirty="0">
                <a:latin typeface="Georgia"/>
                <a:cs typeface="Georgia"/>
              </a:rPr>
              <a:t> </a:t>
            </a:r>
            <a:r>
              <a:rPr sz="1100" spc="-30" dirty="0">
                <a:latin typeface="Georgia"/>
                <a:cs typeface="Georgia"/>
              </a:rPr>
              <a:t>linear</a:t>
            </a:r>
            <a:r>
              <a:rPr sz="1100" spc="-25" dirty="0">
                <a:latin typeface="Georgia"/>
                <a:cs typeface="Georgia"/>
              </a:rPr>
              <a:t> </a:t>
            </a:r>
            <a:r>
              <a:rPr sz="1100" spc="-30" dirty="0">
                <a:latin typeface="Georgia"/>
                <a:cs typeface="Georgia"/>
              </a:rPr>
              <a:t>correlation</a:t>
            </a:r>
            <a:r>
              <a:rPr sz="1100" spc="-25" dirty="0">
                <a:latin typeface="Georgia"/>
                <a:cs typeface="Georgia"/>
              </a:rPr>
              <a:t> </a:t>
            </a:r>
            <a:r>
              <a:rPr sz="1100" spc="-35" dirty="0">
                <a:latin typeface="Georgia"/>
                <a:cs typeface="Georgia"/>
              </a:rPr>
              <a:t>between</a:t>
            </a:r>
            <a:r>
              <a:rPr sz="1100" spc="-30" dirty="0">
                <a:latin typeface="Georgia"/>
                <a:cs typeface="Georgia"/>
              </a:rPr>
              <a:t> </a:t>
            </a:r>
            <a:r>
              <a:rPr sz="1100" spc="-35" dirty="0">
                <a:latin typeface="Georgia"/>
                <a:cs typeface="Georgia"/>
              </a:rPr>
              <a:t>two</a:t>
            </a:r>
            <a:r>
              <a:rPr sz="1100" spc="-30" dirty="0">
                <a:latin typeface="Georgia"/>
                <a:cs typeface="Georgia"/>
              </a:rPr>
              <a:t> sets</a:t>
            </a:r>
            <a:r>
              <a:rPr sz="1100" spc="-25" dirty="0">
                <a:latin typeface="Georgia"/>
                <a:cs typeface="Georgia"/>
              </a:rPr>
              <a:t> </a:t>
            </a:r>
            <a:r>
              <a:rPr sz="1100" spc="-40" dirty="0">
                <a:latin typeface="Georgia"/>
                <a:cs typeface="Georgia"/>
              </a:rPr>
              <a:t>of</a:t>
            </a:r>
            <a:r>
              <a:rPr sz="1100" spc="-35" dirty="0">
                <a:latin typeface="Georgia"/>
                <a:cs typeface="Georgia"/>
              </a:rPr>
              <a:t> </a:t>
            </a:r>
            <a:r>
              <a:rPr sz="1100" spc="-5" dirty="0">
                <a:latin typeface="Georgia"/>
                <a:cs typeface="Georgia"/>
              </a:rPr>
              <a:t>data.</a:t>
            </a:r>
            <a:r>
              <a:rPr sz="1100" dirty="0">
                <a:latin typeface="Georgia"/>
                <a:cs typeface="Georgia"/>
              </a:rPr>
              <a:t> </a:t>
            </a:r>
            <a:r>
              <a:rPr sz="1100" spc="-30" dirty="0">
                <a:latin typeface="Georgia"/>
                <a:cs typeface="Georgia"/>
              </a:rPr>
              <a:t>Pearson </a:t>
            </a:r>
            <a:r>
              <a:rPr sz="1100" spc="-25" dirty="0">
                <a:latin typeface="Georgia"/>
                <a:cs typeface="Georgia"/>
              </a:rPr>
              <a:t> </a:t>
            </a:r>
            <a:r>
              <a:rPr sz="1100" spc="-30" dirty="0">
                <a:latin typeface="Georgia"/>
                <a:cs typeface="Georgia"/>
              </a:rPr>
              <a:t>correlation</a:t>
            </a:r>
            <a:r>
              <a:rPr sz="1100" spc="-25" dirty="0">
                <a:latin typeface="Georgia"/>
                <a:cs typeface="Georgia"/>
              </a:rPr>
              <a:t> </a:t>
            </a:r>
            <a:r>
              <a:rPr sz="1100" spc="-45" dirty="0">
                <a:latin typeface="Georgia"/>
                <a:cs typeface="Georgia"/>
              </a:rPr>
              <a:t>works</a:t>
            </a:r>
            <a:r>
              <a:rPr sz="1100" spc="-40" dirty="0">
                <a:latin typeface="Georgia"/>
                <a:cs typeface="Georgia"/>
              </a:rPr>
              <a:t> </a:t>
            </a:r>
            <a:r>
              <a:rPr sz="1100" spc="-35" dirty="0">
                <a:latin typeface="Georgia"/>
                <a:cs typeface="Georgia"/>
              </a:rPr>
              <a:t>well</a:t>
            </a:r>
            <a:r>
              <a:rPr sz="1100" spc="-30" dirty="0">
                <a:latin typeface="Georgia"/>
                <a:cs typeface="Georgia"/>
              </a:rPr>
              <a:t> </a:t>
            </a:r>
            <a:r>
              <a:rPr sz="1100" spc="-25" dirty="0">
                <a:latin typeface="Georgia"/>
                <a:cs typeface="Georgia"/>
              </a:rPr>
              <a:t>if</a:t>
            </a:r>
            <a:r>
              <a:rPr sz="1100" spc="-20" dirty="0">
                <a:latin typeface="Georgia"/>
                <a:cs typeface="Georgia"/>
              </a:rPr>
              <a:t> the </a:t>
            </a:r>
            <a:r>
              <a:rPr sz="1100" spc="-35" dirty="0">
                <a:latin typeface="Georgia"/>
                <a:cs typeface="Georgia"/>
              </a:rPr>
              <a:t>relationship</a:t>
            </a:r>
            <a:r>
              <a:rPr sz="1100" spc="-30" dirty="0">
                <a:latin typeface="Georgia"/>
                <a:cs typeface="Georgia"/>
              </a:rPr>
              <a:t> </a:t>
            </a:r>
            <a:r>
              <a:rPr sz="1100" spc="-35" dirty="0">
                <a:latin typeface="Georgia"/>
                <a:cs typeface="Georgia"/>
              </a:rPr>
              <a:t>between</a:t>
            </a:r>
            <a:r>
              <a:rPr sz="1100" spc="195" dirty="0">
                <a:latin typeface="Georgia"/>
                <a:cs typeface="Georgia"/>
              </a:rPr>
              <a:t> </a:t>
            </a:r>
            <a:r>
              <a:rPr sz="1100" spc="-30" dirty="0">
                <a:latin typeface="Georgia"/>
                <a:cs typeface="Georgia"/>
              </a:rPr>
              <a:t>variables</a:t>
            </a:r>
            <a:r>
              <a:rPr sz="1100" spc="204" dirty="0">
                <a:latin typeface="Georgia"/>
                <a:cs typeface="Georgia"/>
              </a:rPr>
              <a:t> </a:t>
            </a:r>
            <a:r>
              <a:rPr sz="1100" spc="-35" dirty="0">
                <a:latin typeface="Georgia"/>
                <a:cs typeface="Georgia"/>
              </a:rPr>
              <a:t>is</a:t>
            </a:r>
            <a:r>
              <a:rPr sz="1100" spc="195" dirty="0">
                <a:latin typeface="Georgia"/>
                <a:cs typeface="Georgia"/>
              </a:rPr>
              <a:t> </a:t>
            </a:r>
            <a:r>
              <a:rPr sz="1100" spc="-30" dirty="0">
                <a:latin typeface="Georgia"/>
                <a:cs typeface="Georgia"/>
              </a:rPr>
              <a:t>linear</a:t>
            </a:r>
            <a:r>
              <a:rPr sz="1100" spc="204" dirty="0">
                <a:latin typeface="Georgia"/>
                <a:cs typeface="Georgia"/>
              </a:rPr>
              <a:t> </a:t>
            </a:r>
            <a:r>
              <a:rPr sz="1100" spc="-30" dirty="0">
                <a:latin typeface="Georgia"/>
                <a:cs typeface="Georgia"/>
              </a:rPr>
              <a:t>and</a:t>
            </a:r>
            <a:r>
              <a:rPr sz="1100" spc="204" dirty="0">
                <a:latin typeface="Georgia"/>
                <a:cs typeface="Georgia"/>
              </a:rPr>
              <a:t> </a:t>
            </a:r>
            <a:r>
              <a:rPr sz="1100" spc="-25" dirty="0">
                <a:latin typeface="Georgia"/>
                <a:cs typeface="Georgia"/>
              </a:rPr>
              <a:t>if</a:t>
            </a:r>
            <a:r>
              <a:rPr sz="1100" spc="215" dirty="0">
                <a:latin typeface="Georgia"/>
                <a:cs typeface="Georgia"/>
              </a:rPr>
              <a:t> </a:t>
            </a:r>
            <a:r>
              <a:rPr sz="1100" spc="-20" dirty="0">
                <a:latin typeface="Georgia"/>
                <a:cs typeface="Georgia"/>
              </a:rPr>
              <a:t>the </a:t>
            </a:r>
            <a:r>
              <a:rPr sz="1100" spc="-30" dirty="0">
                <a:latin typeface="Georgia"/>
                <a:cs typeface="Georgia"/>
              </a:rPr>
              <a:t>variables </a:t>
            </a:r>
            <a:r>
              <a:rPr sz="1100" spc="-254" dirty="0">
                <a:latin typeface="Georgia"/>
                <a:cs typeface="Georgia"/>
              </a:rPr>
              <a:t> </a:t>
            </a:r>
            <a:r>
              <a:rPr sz="1100" spc="-30" dirty="0">
                <a:latin typeface="Georgia"/>
                <a:cs typeface="Georgia"/>
              </a:rPr>
              <a:t>are</a:t>
            </a:r>
            <a:r>
              <a:rPr sz="1100" spc="95" dirty="0">
                <a:latin typeface="Georgia"/>
                <a:cs typeface="Georgia"/>
              </a:rPr>
              <a:t> </a:t>
            </a:r>
            <a:r>
              <a:rPr sz="1100" spc="-30" dirty="0">
                <a:latin typeface="Georgia"/>
                <a:cs typeface="Georgia"/>
              </a:rPr>
              <a:t>roughly</a:t>
            </a:r>
            <a:r>
              <a:rPr sz="1100" spc="100" dirty="0">
                <a:latin typeface="Georgia"/>
                <a:cs typeface="Georgia"/>
              </a:rPr>
              <a:t> </a:t>
            </a:r>
            <a:r>
              <a:rPr sz="1100" spc="-35" dirty="0">
                <a:latin typeface="Georgia"/>
                <a:cs typeface="Georgia"/>
              </a:rPr>
              <a:t>normal.</a:t>
            </a:r>
            <a:r>
              <a:rPr sz="1100" spc="-5" dirty="0">
                <a:latin typeface="Georgia"/>
                <a:cs typeface="Georgia"/>
              </a:rPr>
              <a:t> </a:t>
            </a:r>
            <a:r>
              <a:rPr sz="1100" spc="-45" dirty="0">
                <a:latin typeface="Georgia"/>
                <a:cs typeface="Georgia"/>
              </a:rPr>
              <a:t>However,</a:t>
            </a:r>
            <a:r>
              <a:rPr sz="1100" spc="100" dirty="0">
                <a:latin typeface="Georgia"/>
                <a:cs typeface="Georgia"/>
              </a:rPr>
              <a:t> </a:t>
            </a:r>
            <a:r>
              <a:rPr sz="1100" spc="10" dirty="0">
                <a:latin typeface="Georgia"/>
                <a:cs typeface="Georgia"/>
              </a:rPr>
              <a:t>it</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20" dirty="0">
                <a:latin typeface="Georgia"/>
                <a:cs typeface="Georgia"/>
              </a:rPr>
              <a:t>not</a:t>
            </a:r>
            <a:r>
              <a:rPr sz="1100" spc="100" dirty="0">
                <a:latin typeface="Georgia"/>
                <a:cs typeface="Georgia"/>
              </a:rPr>
              <a:t> </a:t>
            </a:r>
            <a:r>
              <a:rPr sz="1100" spc="-30" dirty="0">
                <a:latin typeface="Georgia"/>
                <a:cs typeface="Georgia"/>
              </a:rPr>
              <a:t>robust</a:t>
            </a:r>
            <a:r>
              <a:rPr sz="1100" spc="100" dirty="0">
                <a:latin typeface="Georgia"/>
                <a:cs typeface="Georgia"/>
              </a:rPr>
              <a:t> </a:t>
            </a:r>
            <a:r>
              <a:rPr sz="1100" spc="-40" dirty="0">
                <a:latin typeface="Georgia"/>
                <a:cs typeface="Georgia"/>
              </a:rPr>
              <a:t>for</a:t>
            </a:r>
            <a:r>
              <a:rPr sz="1100" spc="100" dirty="0">
                <a:latin typeface="Georgia"/>
                <a:cs typeface="Georgia"/>
              </a:rPr>
              <a:t> </a:t>
            </a:r>
            <a:r>
              <a:rPr sz="1100" spc="-30" dirty="0">
                <a:latin typeface="Georgia"/>
                <a:cs typeface="Georgia"/>
              </a:rPr>
              <a:t>handling</a:t>
            </a:r>
            <a:r>
              <a:rPr sz="1100" spc="100" dirty="0">
                <a:latin typeface="Georgia"/>
                <a:cs typeface="Georgia"/>
              </a:rPr>
              <a:t> </a:t>
            </a:r>
            <a:r>
              <a:rPr sz="1100" spc="-25" dirty="0">
                <a:latin typeface="Georgia"/>
                <a:cs typeface="Georgia"/>
              </a:rPr>
              <a:t>outliers,</a:t>
            </a:r>
            <a:r>
              <a:rPr sz="1100" spc="100" dirty="0">
                <a:latin typeface="Georgia"/>
                <a:cs typeface="Georgia"/>
              </a:rPr>
              <a:t> </a:t>
            </a:r>
            <a:r>
              <a:rPr sz="1100" spc="-50" dirty="0">
                <a:latin typeface="Georgia"/>
                <a:cs typeface="Georgia"/>
              </a:rPr>
              <a:t>non–linear</a:t>
            </a:r>
            <a:r>
              <a:rPr sz="1100" spc="100" dirty="0">
                <a:latin typeface="Georgia"/>
                <a:cs typeface="Georgia"/>
              </a:rPr>
              <a:t> </a:t>
            </a:r>
            <a:r>
              <a:rPr sz="1100" spc="-30" dirty="0">
                <a:latin typeface="Georgia"/>
                <a:cs typeface="Georgia"/>
              </a:rPr>
              <a:t>as</a:t>
            </a:r>
            <a:r>
              <a:rPr sz="1100" spc="100" dirty="0">
                <a:latin typeface="Georgia"/>
                <a:cs typeface="Georgia"/>
              </a:rPr>
              <a:t> </a:t>
            </a:r>
            <a:r>
              <a:rPr sz="1100" spc="-35" dirty="0">
                <a:latin typeface="Georgia"/>
                <a:cs typeface="Georgia"/>
              </a:rPr>
              <a:t>well</a:t>
            </a:r>
            <a:r>
              <a:rPr sz="1100" spc="100" dirty="0">
                <a:latin typeface="Georgia"/>
                <a:cs typeface="Georgia"/>
              </a:rPr>
              <a:t> </a:t>
            </a:r>
            <a:r>
              <a:rPr sz="1100" spc="-30" dirty="0">
                <a:latin typeface="Georgia"/>
                <a:cs typeface="Georgia"/>
              </a:rPr>
              <a:t>as </a:t>
            </a:r>
            <a:r>
              <a:rPr sz="1100" spc="-254" dirty="0">
                <a:latin typeface="Georgia"/>
                <a:cs typeface="Georgia"/>
              </a:rPr>
              <a:t> </a:t>
            </a:r>
            <a:r>
              <a:rPr sz="1100" spc="-50" dirty="0">
                <a:latin typeface="Georgia"/>
                <a:cs typeface="Georgia"/>
              </a:rPr>
              <a:t>skewed</a:t>
            </a:r>
            <a:r>
              <a:rPr sz="1100" spc="95" dirty="0">
                <a:latin typeface="Georgia"/>
                <a:cs typeface="Georgia"/>
              </a:rPr>
              <a:t> </a:t>
            </a:r>
            <a:r>
              <a:rPr sz="1100" spc="-20" dirty="0">
                <a:latin typeface="Georgia"/>
                <a:cs typeface="Georgia"/>
              </a:rPr>
              <a:t>distributions.</a:t>
            </a:r>
            <a:r>
              <a:rPr sz="1100" spc="220" dirty="0">
                <a:latin typeface="Georgia"/>
                <a:cs typeface="Georgia"/>
              </a:rPr>
              <a:t> </a:t>
            </a:r>
            <a:r>
              <a:rPr sz="1100" spc="-45" dirty="0">
                <a:latin typeface="Georgia"/>
                <a:cs typeface="Georgia"/>
              </a:rPr>
              <a:t>In</a:t>
            </a:r>
            <a:r>
              <a:rPr sz="1100" spc="100" dirty="0">
                <a:latin typeface="Georgia"/>
                <a:cs typeface="Georgia"/>
              </a:rPr>
              <a:t> </a:t>
            </a:r>
            <a:r>
              <a:rPr sz="1100" spc="-20" dirty="0">
                <a:latin typeface="Georgia"/>
                <a:cs typeface="Georgia"/>
              </a:rPr>
              <a:t>this</a:t>
            </a:r>
            <a:r>
              <a:rPr sz="1100" spc="100" dirty="0">
                <a:latin typeface="Georgia"/>
                <a:cs typeface="Georgia"/>
              </a:rPr>
              <a:t> </a:t>
            </a:r>
            <a:r>
              <a:rPr sz="1100" spc="-30" dirty="0">
                <a:latin typeface="Georgia"/>
                <a:cs typeface="Georgia"/>
              </a:rPr>
              <a:t>case,</a:t>
            </a:r>
            <a:r>
              <a:rPr sz="1100" spc="100" dirty="0">
                <a:latin typeface="Georgia"/>
                <a:cs typeface="Georgia"/>
              </a:rPr>
              <a:t> </a:t>
            </a:r>
            <a:r>
              <a:rPr sz="1100" b="1" spc="-45" dirty="0">
                <a:latin typeface="Georgia"/>
                <a:cs typeface="Georgia"/>
              </a:rPr>
              <a:t>Spearman’s</a:t>
            </a:r>
            <a:r>
              <a:rPr sz="1100" b="1" spc="135" dirty="0">
                <a:latin typeface="Georgia"/>
                <a:cs typeface="Georgia"/>
              </a:rPr>
              <a:t> </a:t>
            </a:r>
            <a:r>
              <a:rPr sz="1100" b="1" spc="-60" dirty="0">
                <a:latin typeface="Georgia"/>
                <a:cs typeface="Georgia"/>
              </a:rPr>
              <a:t>rank</a:t>
            </a:r>
            <a:r>
              <a:rPr sz="1100" b="1" spc="140" dirty="0">
                <a:latin typeface="Georgia"/>
                <a:cs typeface="Georgia"/>
              </a:rPr>
              <a:t> </a:t>
            </a:r>
            <a:r>
              <a:rPr sz="1100" b="1" spc="-55" dirty="0">
                <a:latin typeface="Georgia"/>
                <a:cs typeface="Georgia"/>
              </a:rPr>
              <a:t>correlation</a:t>
            </a:r>
            <a:r>
              <a:rPr sz="1100" b="1" spc="85" dirty="0">
                <a:latin typeface="Georgia"/>
                <a:cs typeface="Georgia"/>
              </a:rPr>
              <a:t> </a:t>
            </a:r>
            <a:r>
              <a:rPr sz="1100" spc="-35" dirty="0">
                <a:latin typeface="Georgia"/>
                <a:cs typeface="Georgia"/>
              </a:rPr>
              <a:t>should</a:t>
            </a:r>
            <a:r>
              <a:rPr sz="1100" spc="100" dirty="0">
                <a:latin typeface="Georgia"/>
                <a:cs typeface="Georgia"/>
              </a:rPr>
              <a:t> </a:t>
            </a:r>
            <a:r>
              <a:rPr sz="1100" spc="-20" dirty="0">
                <a:latin typeface="Georgia"/>
                <a:cs typeface="Georgia"/>
              </a:rPr>
              <a:t>be</a:t>
            </a:r>
            <a:r>
              <a:rPr sz="1100" spc="100" dirty="0">
                <a:latin typeface="Georgia"/>
                <a:cs typeface="Georgia"/>
              </a:rPr>
              <a:t> </a:t>
            </a:r>
            <a:r>
              <a:rPr sz="1100" spc="-35" dirty="0">
                <a:latin typeface="Georgia"/>
                <a:cs typeface="Georgia"/>
              </a:rPr>
              <a:t>used.</a:t>
            </a:r>
            <a:endParaRPr sz="1100">
              <a:latin typeface="Georgia"/>
              <a:cs typeface="Georgia"/>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1" name="object 1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2" name="object 12"/>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78</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578860" cy="244475"/>
          </a:xfrm>
          <a:prstGeom prst="rect">
            <a:avLst/>
          </a:prstGeom>
        </p:spPr>
        <p:txBody>
          <a:bodyPr vert="horz" wrap="square" lIns="0" tIns="17145" rIns="0" bIns="0" rtlCol="0">
            <a:spAutoFit/>
          </a:bodyPr>
          <a:lstStyle/>
          <a:p>
            <a:pPr marL="12700">
              <a:lnSpc>
                <a:spcPct val="100000"/>
              </a:lnSpc>
              <a:spcBef>
                <a:spcPts val="135"/>
              </a:spcBef>
            </a:pPr>
            <a:r>
              <a:rPr spc="35" dirty="0"/>
              <a:t>Pearson</a:t>
            </a:r>
            <a:r>
              <a:rPr spc="100" dirty="0"/>
              <a:t> </a:t>
            </a:r>
            <a:r>
              <a:rPr spc="25" dirty="0"/>
              <a:t>correlation</a:t>
            </a:r>
            <a:r>
              <a:rPr spc="100" dirty="0"/>
              <a:t> </a:t>
            </a:r>
            <a:r>
              <a:rPr spc="-10" dirty="0"/>
              <a:t>coefficient</a:t>
            </a:r>
            <a:r>
              <a:rPr spc="100" dirty="0"/>
              <a:t> </a:t>
            </a:r>
            <a:r>
              <a:rPr spc="-5" dirty="0"/>
              <a:t>for</a:t>
            </a:r>
            <a:r>
              <a:rPr spc="100" dirty="0"/>
              <a:t> </a:t>
            </a:r>
            <a:r>
              <a:rPr spc="60" dirty="0"/>
              <a:t>a</a:t>
            </a:r>
            <a:r>
              <a:rPr spc="105" dirty="0"/>
              <a:t> </a:t>
            </a:r>
            <a:r>
              <a:rPr spc="35" dirty="0"/>
              <a:t>population</a:t>
            </a:r>
          </a:p>
        </p:txBody>
      </p:sp>
      <p:sp>
        <p:nvSpPr>
          <p:cNvPr id="3" name="object 3"/>
          <p:cNvSpPr/>
          <p:nvPr/>
        </p:nvSpPr>
        <p:spPr>
          <a:xfrm>
            <a:off x="337972" y="45316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361554"/>
            <a:ext cx="5111750" cy="338455"/>
          </a:xfrm>
          <a:prstGeom prst="rect">
            <a:avLst/>
          </a:prstGeom>
        </p:spPr>
        <p:txBody>
          <a:bodyPr vert="horz" wrap="square" lIns="0" tIns="34290" rIns="0" bIns="0" rtlCol="0">
            <a:spAutoFit/>
          </a:bodyPr>
          <a:lstStyle/>
          <a:p>
            <a:pPr marL="12700" marR="5080">
              <a:lnSpc>
                <a:spcPts val="1150"/>
              </a:lnSpc>
              <a:spcBef>
                <a:spcPts val="270"/>
              </a:spcBef>
            </a:pPr>
            <a:r>
              <a:rPr sz="1100" spc="-30" dirty="0">
                <a:latin typeface="Georgia"/>
                <a:cs typeface="Georgia"/>
              </a:rPr>
              <a:t>Pearson</a:t>
            </a:r>
            <a:r>
              <a:rPr sz="1100" spc="100" dirty="0">
                <a:latin typeface="Georgia"/>
                <a:cs typeface="Georgia"/>
              </a:rPr>
              <a:t> </a:t>
            </a:r>
            <a:r>
              <a:rPr sz="1100" spc="-30" dirty="0">
                <a:latin typeface="Georgia"/>
                <a:cs typeface="Georgia"/>
              </a:rPr>
              <a:t>correlation</a:t>
            </a:r>
            <a:r>
              <a:rPr sz="1100" spc="100" dirty="0">
                <a:latin typeface="Georgia"/>
                <a:cs typeface="Georgia"/>
              </a:rPr>
              <a:t> </a:t>
            </a:r>
            <a:r>
              <a:rPr sz="1100" spc="-35" dirty="0">
                <a:latin typeface="Georgia"/>
                <a:cs typeface="Georgia"/>
              </a:rPr>
              <a:t>coefficient</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40" dirty="0">
                <a:latin typeface="Georgia"/>
                <a:cs typeface="Georgia"/>
              </a:rPr>
              <a:t>two</a:t>
            </a:r>
            <a:r>
              <a:rPr sz="1100" spc="100" dirty="0">
                <a:latin typeface="Georgia"/>
                <a:cs typeface="Georgia"/>
              </a:rPr>
              <a:t> </a:t>
            </a:r>
            <a:r>
              <a:rPr sz="1100" spc="-30" dirty="0">
                <a:latin typeface="Georgia"/>
                <a:cs typeface="Georgia"/>
              </a:rPr>
              <a:t>variables</a:t>
            </a:r>
            <a:r>
              <a:rPr sz="1100" spc="100" dirty="0">
                <a:latin typeface="Georgia"/>
                <a:cs typeface="Georgia"/>
              </a:rPr>
              <a:t> </a:t>
            </a:r>
            <a:r>
              <a:rPr sz="1100" i="1" spc="330" dirty="0">
                <a:latin typeface="Calibri"/>
                <a:cs typeface="Calibri"/>
              </a:rPr>
              <a:t>X</a:t>
            </a:r>
            <a:r>
              <a:rPr sz="1100" i="1" spc="204" dirty="0">
                <a:latin typeface="Calibri"/>
                <a:cs typeface="Calibri"/>
              </a:rPr>
              <a:t> </a:t>
            </a:r>
            <a:r>
              <a:rPr sz="1100" spc="-30" dirty="0">
                <a:latin typeface="Georgia"/>
                <a:cs typeface="Georgia"/>
              </a:rPr>
              <a:t>and</a:t>
            </a:r>
            <a:r>
              <a:rPr sz="1100" spc="100" dirty="0">
                <a:latin typeface="Georgia"/>
                <a:cs typeface="Georgia"/>
              </a:rPr>
              <a:t> </a:t>
            </a:r>
            <a:r>
              <a:rPr sz="1100" i="1" spc="95" dirty="0">
                <a:latin typeface="Calibri"/>
                <a:cs typeface="Calibri"/>
              </a:rPr>
              <a:t>Y</a:t>
            </a:r>
            <a:r>
              <a:rPr sz="1100" i="1" spc="365" dirty="0">
                <a:latin typeface="Calibri"/>
                <a:cs typeface="Calibri"/>
              </a:rPr>
              <a:t> </a:t>
            </a:r>
            <a:r>
              <a:rPr sz="1100" spc="-35" dirty="0">
                <a:latin typeface="Georgia"/>
                <a:cs typeface="Georgia"/>
              </a:rPr>
              <a:t>is</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covariance</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35" dirty="0">
                <a:latin typeface="Georgia"/>
                <a:cs typeface="Georgia"/>
              </a:rPr>
              <a:t>two </a:t>
            </a:r>
            <a:r>
              <a:rPr sz="1100" spc="-250" dirty="0">
                <a:latin typeface="Georgia"/>
                <a:cs typeface="Georgia"/>
              </a:rPr>
              <a:t> </a:t>
            </a:r>
            <a:r>
              <a:rPr sz="1100" spc="-30" dirty="0">
                <a:latin typeface="Georgia"/>
                <a:cs typeface="Georgia"/>
              </a:rPr>
              <a:t>variables</a:t>
            </a:r>
            <a:r>
              <a:rPr sz="1100" spc="95" dirty="0">
                <a:latin typeface="Georgia"/>
                <a:cs typeface="Georgia"/>
              </a:rPr>
              <a:t> </a:t>
            </a:r>
            <a:r>
              <a:rPr sz="1100" spc="-25" dirty="0">
                <a:latin typeface="Georgia"/>
                <a:cs typeface="Georgia"/>
              </a:rPr>
              <a:t>divided</a:t>
            </a:r>
            <a:r>
              <a:rPr sz="1100" spc="95" dirty="0">
                <a:latin typeface="Georgia"/>
                <a:cs typeface="Georgia"/>
              </a:rPr>
              <a:t> </a:t>
            </a:r>
            <a:r>
              <a:rPr sz="1100" spc="-10" dirty="0">
                <a:latin typeface="Georgia"/>
                <a:cs typeface="Georgia"/>
              </a:rPr>
              <a:t>by</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Georgia"/>
                <a:cs typeface="Georgia"/>
              </a:rPr>
              <a:t>product</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25" dirty="0">
                <a:latin typeface="Georgia"/>
                <a:cs typeface="Georgia"/>
              </a:rPr>
              <a:t>their</a:t>
            </a:r>
            <a:r>
              <a:rPr sz="1100" spc="95" dirty="0">
                <a:latin typeface="Georgia"/>
                <a:cs typeface="Georgia"/>
              </a:rPr>
              <a:t> </a:t>
            </a:r>
            <a:r>
              <a:rPr sz="1100" spc="-25" dirty="0">
                <a:latin typeface="Georgia"/>
                <a:cs typeface="Georgia"/>
              </a:rPr>
              <a:t>standard</a:t>
            </a:r>
            <a:r>
              <a:rPr sz="1100" spc="100" dirty="0">
                <a:latin typeface="Georgia"/>
                <a:cs typeface="Georgia"/>
              </a:rPr>
              <a:t> </a:t>
            </a:r>
            <a:r>
              <a:rPr sz="1100" spc="-25" dirty="0">
                <a:latin typeface="Georgia"/>
                <a:cs typeface="Georgia"/>
              </a:rPr>
              <a:t>deviations.</a:t>
            </a:r>
            <a:endParaRPr sz="1100">
              <a:latin typeface="Georgia"/>
              <a:cs typeface="Georgia"/>
            </a:endParaRPr>
          </a:p>
        </p:txBody>
      </p:sp>
      <p:sp>
        <p:nvSpPr>
          <p:cNvPr id="5" name="object 5"/>
          <p:cNvSpPr txBox="1"/>
          <p:nvPr/>
        </p:nvSpPr>
        <p:spPr>
          <a:xfrm>
            <a:off x="2443759" y="864373"/>
            <a:ext cx="483234" cy="191770"/>
          </a:xfrm>
          <a:prstGeom prst="rect">
            <a:avLst/>
          </a:prstGeom>
        </p:spPr>
        <p:txBody>
          <a:bodyPr vert="horz" wrap="square" lIns="0" tIns="11430" rIns="0" bIns="0" rtlCol="0">
            <a:spAutoFit/>
          </a:bodyPr>
          <a:lstStyle/>
          <a:p>
            <a:pPr marL="38100">
              <a:lnSpc>
                <a:spcPct val="100000"/>
              </a:lnSpc>
              <a:spcBef>
                <a:spcPts val="90"/>
              </a:spcBef>
            </a:pPr>
            <a:r>
              <a:rPr sz="1100" i="1" spc="145" dirty="0">
                <a:latin typeface="Calibri"/>
                <a:cs typeface="Calibri"/>
              </a:rPr>
              <a:t>ρ</a:t>
            </a:r>
            <a:r>
              <a:rPr sz="1200" i="1" spc="217" baseline="-10416" dirty="0">
                <a:latin typeface="Calibri"/>
                <a:cs typeface="Calibri"/>
              </a:rPr>
              <a:t>XY</a:t>
            </a:r>
            <a:r>
              <a:rPr sz="1200" i="1" spc="450" baseline="-10416" dirty="0">
                <a:latin typeface="Calibri"/>
                <a:cs typeface="Calibri"/>
              </a:rPr>
              <a:t> </a:t>
            </a:r>
            <a:r>
              <a:rPr sz="1100" spc="295" dirty="0">
                <a:latin typeface="Calibri"/>
                <a:cs typeface="Calibri"/>
              </a:rPr>
              <a:t>=</a:t>
            </a:r>
            <a:endParaRPr sz="1100">
              <a:latin typeface="Calibri"/>
              <a:cs typeface="Calibri"/>
            </a:endParaRPr>
          </a:p>
        </p:txBody>
      </p:sp>
      <p:sp>
        <p:nvSpPr>
          <p:cNvPr id="6" name="object 6"/>
          <p:cNvSpPr txBox="1"/>
          <p:nvPr/>
        </p:nvSpPr>
        <p:spPr>
          <a:xfrm>
            <a:off x="2929610" y="770647"/>
            <a:ext cx="623570" cy="191770"/>
          </a:xfrm>
          <a:prstGeom prst="rect">
            <a:avLst/>
          </a:prstGeom>
        </p:spPr>
        <p:txBody>
          <a:bodyPr vert="horz" wrap="square" lIns="0" tIns="11430" rIns="0" bIns="0" rtlCol="0">
            <a:spAutoFit/>
          </a:bodyPr>
          <a:lstStyle/>
          <a:p>
            <a:pPr marL="12700">
              <a:lnSpc>
                <a:spcPct val="100000"/>
              </a:lnSpc>
              <a:spcBef>
                <a:spcPts val="90"/>
              </a:spcBef>
            </a:pPr>
            <a:r>
              <a:rPr sz="1100" i="1" spc="5" dirty="0">
                <a:latin typeface="Calibri"/>
                <a:cs typeface="Calibri"/>
              </a:rPr>
              <a:t>co</a:t>
            </a:r>
            <a:r>
              <a:rPr sz="1100" i="1" spc="35" dirty="0">
                <a:latin typeface="Calibri"/>
                <a:cs typeface="Calibri"/>
              </a:rPr>
              <a:t>v</a:t>
            </a:r>
            <a:r>
              <a:rPr sz="1100" spc="85" dirty="0">
                <a:latin typeface="Calibri"/>
                <a:cs typeface="Calibri"/>
              </a:rPr>
              <a:t>(</a:t>
            </a:r>
            <a:r>
              <a:rPr sz="1100" i="1" spc="355" dirty="0">
                <a:latin typeface="Calibri"/>
                <a:cs typeface="Calibri"/>
              </a:rPr>
              <a:t>X</a:t>
            </a:r>
            <a:r>
              <a:rPr sz="1100" i="1" spc="25" dirty="0">
                <a:latin typeface="Calibri"/>
                <a:cs typeface="Calibri"/>
              </a:rPr>
              <a:t>,</a:t>
            </a:r>
            <a:r>
              <a:rPr sz="1100" i="1" spc="-70" dirty="0">
                <a:latin typeface="Calibri"/>
                <a:cs typeface="Calibri"/>
              </a:rPr>
              <a:t> </a:t>
            </a:r>
            <a:r>
              <a:rPr sz="1100" i="1" spc="95" dirty="0">
                <a:latin typeface="Calibri"/>
                <a:cs typeface="Calibri"/>
              </a:rPr>
              <a:t>Y</a:t>
            </a:r>
            <a:r>
              <a:rPr sz="1100" i="1" spc="-10" dirty="0">
                <a:latin typeface="Calibri"/>
                <a:cs typeface="Calibri"/>
              </a:rPr>
              <a:t> </a:t>
            </a:r>
            <a:r>
              <a:rPr sz="1100" spc="85" dirty="0">
                <a:latin typeface="Calibri"/>
                <a:cs typeface="Calibri"/>
              </a:rPr>
              <a:t>)</a:t>
            </a:r>
            <a:endParaRPr sz="1100">
              <a:latin typeface="Calibri"/>
              <a:cs typeface="Calibri"/>
            </a:endParaRPr>
          </a:p>
        </p:txBody>
      </p:sp>
      <p:sp>
        <p:nvSpPr>
          <p:cNvPr id="7" name="object 7"/>
          <p:cNvSpPr/>
          <p:nvPr/>
        </p:nvSpPr>
        <p:spPr>
          <a:xfrm>
            <a:off x="2942310" y="980986"/>
            <a:ext cx="598170" cy="0"/>
          </a:xfrm>
          <a:custGeom>
            <a:avLst/>
            <a:gdLst/>
            <a:ahLst/>
            <a:cxnLst/>
            <a:rect l="l" t="t" r="r" b="b"/>
            <a:pathLst>
              <a:path w="598170">
                <a:moveTo>
                  <a:pt x="0" y="0"/>
                </a:moveTo>
                <a:lnTo>
                  <a:pt x="597750" y="0"/>
                </a:lnTo>
              </a:path>
            </a:pathLst>
          </a:custGeom>
          <a:ln w="5537">
            <a:solidFill>
              <a:srgbClr val="000000"/>
            </a:solidFill>
          </a:ln>
        </p:spPr>
        <p:txBody>
          <a:bodyPr wrap="square" lIns="0" tIns="0" rIns="0" bIns="0" rtlCol="0"/>
          <a:lstStyle/>
          <a:p>
            <a:endParaRPr/>
          </a:p>
        </p:txBody>
      </p:sp>
      <p:sp>
        <p:nvSpPr>
          <p:cNvPr id="8" name="object 8"/>
          <p:cNvSpPr txBox="1"/>
          <p:nvPr/>
        </p:nvSpPr>
        <p:spPr>
          <a:xfrm>
            <a:off x="3026295" y="959407"/>
            <a:ext cx="400050" cy="191770"/>
          </a:xfrm>
          <a:prstGeom prst="rect">
            <a:avLst/>
          </a:prstGeom>
        </p:spPr>
        <p:txBody>
          <a:bodyPr vert="horz" wrap="square" lIns="0" tIns="11430" rIns="0" bIns="0" rtlCol="0">
            <a:spAutoFit/>
          </a:bodyPr>
          <a:lstStyle/>
          <a:p>
            <a:pPr marL="38100">
              <a:lnSpc>
                <a:spcPct val="100000"/>
              </a:lnSpc>
              <a:spcBef>
                <a:spcPts val="90"/>
              </a:spcBef>
            </a:pPr>
            <a:r>
              <a:rPr sz="1100" i="1" spc="140" dirty="0">
                <a:latin typeface="Calibri"/>
                <a:cs typeface="Calibri"/>
              </a:rPr>
              <a:t>σ</a:t>
            </a:r>
            <a:r>
              <a:rPr sz="1200" i="1" spc="209" baseline="-10416" dirty="0">
                <a:latin typeface="Calibri"/>
                <a:cs typeface="Calibri"/>
              </a:rPr>
              <a:t>X</a:t>
            </a:r>
            <a:r>
              <a:rPr sz="1100" i="1" spc="140" dirty="0">
                <a:latin typeface="Calibri"/>
                <a:cs typeface="Calibri"/>
              </a:rPr>
              <a:t>σ</a:t>
            </a:r>
            <a:r>
              <a:rPr sz="1200" i="1" spc="209" baseline="-10416" dirty="0">
                <a:latin typeface="Calibri"/>
                <a:cs typeface="Calibri"/>
              </a:rPr>
              <a:t>Y</a:t>
            </a:r>
            <a:endParaRPr sz="1200" baseline="-10416">
              <a:latin typeface="Calibri"/>
              <a:cs typeface="Calibri"/>
            </a:endParaRPr>
          </a:p>
        </p:txBody>
      </p:sp>
      <p:sp>
        <p:nvSpPr>
          <p:cNvPr id="9" name="object 9"/>
          <p:cNvSpPr txBox="1"/>
          <p:nvPr/>
        </p:nvSpPr>
        <p:spPr>
          <a:xfrm>
            <a:off x="5312587" y="864373"/>
            <a:ext cx="270510" cy="191770"/>
          </a:xfrm>
          <a:prstGeom prst="rect">
            <a:avLst/>
          </a:prstGeom>
        </p:spPr>
        <p:txBody>
          <a:bodyPr vert="horz" wrap="square" lIns="0" tIns="11430" rIns="0" bIns="0" rtlCol="0">
            <a:spAutoFit/>
          </a:bodyPr>
          <a:lstStyle/>
          <a:p>
            <a:pPr marL="12700">
              <a:lnSpc>
                <a:spcPct val="100000"/>
              </a:lnSpc>
              <a:spcBef>
                <a:spcPts val="90"/>
              </a:spcBef>
            </a:pPr>
            <a:r>
              <a:rPr sz="1100" spc="30" dirty="0">
                <a:latin typeface="Georgia"/>
                <a:cs typeface="Georgia"/>
              </a:rPr>
              <a:t>(11)</a:t>
            </a:r>
            <a:endParaRPr sz="1100">
              <a:latin typeface="Georgia"/>
              <a:cs typeface="Georgia"/>
            </a:endParaRPr>
          </a:p>
        </p:txBody>
      </p:sp>
      <p:sp>
        <p:nvSpPr>
          <p:cNvPr id="10" name="object 10"/>
          <p:cNvSpPr/>
          <p:nvPr/>
        </p:nvSpPr>
        <p:spPr>
          <a:xfrm>
            <a:off x="620229" y="1424939"/>
            <a:ext cx="54610" cy="54610"/>
          </a:xfrm>
          <a:custGeom>
            <a:avLst/>
            <a:gdLst/>
            <a:ahLst/>
            <a:cxnLst/>
            <a:rect l="l" t="t" r="r" b="b"/>
            <a:pathLst>
              <a:path w="54609" h="54609">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1" name="object 11"/>
          <p:cNvSpPr/>
          <p:nvPr/>
        </p:nvSpPr>
        <p:spPr>
          <a:xfrm>
            <a:off x="620229" y="159000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2" name="object 12"/>
          <p:cNvSpPr/>
          <p:nvPr/>
        </p:nvSpPr>
        <p:spPr>
          <a:xfrm>
            <a:off x="620229" y="1755063"/>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13" name="object 13"/>
          <p:cNvSpPr txBox="1"/>
          <p:nvPr/>
        </p:nvSpPr>
        <p:spPr>
          <a:xfrm>
            <a:off x="428777" y="1126197"/>
            <a:ext cx="2877185" cy="954405"/>
          </a:xfrm>
          <a:prstGeom prst="rect">
            <a:avLst/>
          </a:prstGeom>
        </p:spPr>
        <p:txBody>
          <a:bodyPr vert="horz" wrap="square" lIns="0" tIns="36195" rIns="0" bIns="0" rtlCol="0">
            <a:spAutoFit/>
          </a:bodyPr>
          <a:lstStyle/>
          <a:p>
            <a:pPr marL="38100">
              <a:lnSpc>
                <a:spcPct val="100000"/>
              </a:lnSpc>
              <a:spcBef>
                <a:spcPts val="285"/>
              </a:spcBef>
            </a:pPr>
            <a:r>
              <a:rPr sz="1100" spc="-40" dirty="0">
                <a:latin typeface="Georgia"/>
                <a:cs typeface="Georgia"/>
              </a:rPr>
              <a:t>where:</a:t>
            </a:r>
            <a:endParaRPr sz="1100">
              <a:latin typeface="Georgia"/>
              <a:cs typeface="Georgia"/>
            </a:endParaRPr>
          </a:p>
          <a:p>
            <a:pPr marL="314960">
              <a:lnSpc>
                <a:spcPct val="100000"/>
              </a:lnSpc>
              <a:spcBef>
                <a:spcPts val="175"/>
              </a:spcBef>
            </a:pPr>
            <a:r>
              <a:rPr sz="1000" i="1" spc="5" dirty="0">
                <a:latin typeface="Calibri"/>
                <a:cs typeface="Calibri"/>
              </a:rPr>
              <a:t>co</a:t>
            </a:r>
            <a:r>
              <a:rPr sz="1000" i="1" spc="40" dirty="0">
                <a:latin typeface="Calibri"/>
                <a:cs typeface="Calibri"/>
              </a:rPr>
              <a:t>v</a:t>
            </a:r>
            <a:r>
              <a:rPr sz="1000" spc="80" dirty="0">
                <a:latin typeface="Calibri"/>
                <a:cs typeface="Calibri"/>
              </a:rPr>
              <a:t>(</a:t>
            </a:r>
            <a:r>
              <a:rPr sz="1000" i="1" spc="325" dirty="0">
                <a:latin typeface="Calibri"/>
                <a:cs typeface="Calibri"/>
              </a:rPr>
              <a:t>X</a:t>
            </a:r>
            <a:r>
              <a:rPr sz="1000" i="1" spc="25" dirty="0">
                <a:latin typeface="Calibri"/>
                <a:cs typeface="Calibri"/>
              </a:rPr>
              <a:t>,</a:t>
            </a:r>
            <a:r>
              <a:rPr sz="1000" i="1" spc="-60" dirty="0">
                <a:latin typeface="Calibri"/>
                <a:cs typeface="Calibri"/>
              </a:rPr>
              <a:t> </a:t>
            </a:r>
            <a:r>
              <a:rPr sz="1000" i="1" spc="90" dirty="0">
                <a:latin typeface="Calibri"/>
                <a:cs typeface="Calibri"/>
              </a:rPr>
              <a:t>Y</a:t>
            </a:r>
            <a:r>
              <a:rPr sz="1000" i="1" dirty="0">
                <a:latin typeface="Calibri"/>
                <a:cs typeface="Calibri"/>
              </a:rPr>
              <a:t> </a:t>
            </a:r>
            <a:r>
              <a:rPr sz="1000" i="1" spc="100" dirty="0">
                <a:latin typeface="Calibri"/>
                <a:cs typeface="Calibri"/>
              </a:rPr>
              <a:t> </a:t>
            </a:r>
            <a:r>
              <a:rPr sz="1000" spc="-30" dirty="0">
                <a:latin typeface="Georgia"/>
                <a:cs typeface="Georgia"/>
              </a:rPr>
              <a:t>i</a:t>
            </a:r>
            <a:r>
              <a:rPr sz="1000" spc="-35" dirty="0">
                <a:latin typeface="Georgia"/>
                <a:cs typeface="Georgia"/>
              </a:rPr>
              <a:t>s</a:t>
            </a:r>
            <a:r>
              <a:rPr sz="1000" spc="90" dirty="0">
                <a:latin typeface="Georgia"/>
                <a:cs typeface="Georgia"/>
              </a:rPr>
              <a:t> </a:t>
            </a:r>
            <a:r>
              <a:rPr sz="1000" spc="-15" dirty="0">
                <a:latin typeface="Georgia"/>
                <a:cs typeface="Georgia"/>
              </a:rPr>
              <a:t>th</a:t>
            </a:r>
            <a:r>
              <a:rPr sz="1000" spc="-10" dirty="0">
                <a:latin typeface="Georgia"/>
                <a:cs typeface="Georgia"/>
              </a:rPr>
              <a:t>e</a:t>
            </a:r>
            <a:r>
              <a:rPr sz="1000" spc="90" dirty="0">
                <a:latin typeface="Georgia"/>
                <a:cs typeface="Georgia"/>
              </a:rPr>
              <a:t> </a:t>
            </a:r>
            <a:r>
              <a:rPr sz="1000" spc="-25" dirty="0">
                <a:latin typeface="Georgia"/>
                <a:cs typeface="Georgia"/>
              </a:rPr>
              <a:t>c</a:t>
            </a:r>
            <a:r>
              <a:rPr sz="1000" spc="-60" dirty="0">
                <a:latin typeface="Georgia"/>
                <a:cs typeface="Georgia"/>
              </a:rPr>
              <a:t>o</a:t>
            </a:r>
            <a:r>
              <a:rPr sz="1000" spc="-35" dirty="0">
                <a:latin typeface="Georgia"/>
                <a:cs typeface="Georgia"/>
              </a:rPr>
              <a:t>v</a:t>
            </a:r>
            <a:r>
              <a:rPr sz="1000" spc="-25" dirty="0">
                <a:latin typeface="Georgia"/>
                <a:cs typeface="Georgia"/>
              </a:rPr>
              <a:t>ariance</a:t>
            </a:r>
            <a:r>
              <a:rPr sz="1000" spc="90" dirty="0">
                <a:latin typeface="Georgia"/>
                <a:cs typeface="Georgia"/>
              </a:rPr>
              <a:t> </a:t>
            </a:r>
            <a:r>
              <a:rPr sz="1000" spc="15" dirty="0">
                <a:latin typeface="Georgia"/>
                <a:cs typeface="Georgia"/>
              </a:rPr>
              <a:t>b</a:t>
            </a:r>
            <a:r>
              <a:rPr sz="1000" dirty="0">
                <a:latin typeface="Georgia"/>
                <a:cs typeface="Georgia"/>
              </a:rPr>
              <a:t>e</a:t>
            </a:r>
            <a:r>
              <a:rPr sz="1000" spc="-30" dirty="0">
                <a:latin typeface="Georgia"/>
                <a:cs typeface="Georgia"/>
              </a:rPr>
              <a:t>t</a:t>
            </a:r>
            <a:r>
              <a:rPr sz="1000" spc="-50" dirty="0">
                <a:latin typeface="Georgia"/>
                <a:cs typeface="Georgia"/>
              </a:rPr>
              <a:t>w</a:t>
            </a:r>
            <a:r>
              <a:rPr sz="1000" spc="-40" dirty="0">
                <a:latin typeface="Georgia"/>
                <a:cs typeface="Georgia"/>
              </a:rPr>
              <a:t>een</a:t>
            </a:r>
            <a:r>
              <a:rPr sz="1000" spc="90" dirty="0">
                <a:latin typeface="Georgia"/>
                <a:cs typeface="Georgia"/>
              </a:rPr>
              <a:t> </a:t>
            </a:r>
            <a:r>
              <a:rPr sz="1000" i="1" spc="305" dirty="0">
                <a:latin typeface="Calibri"/>
                <a:cs typeface="Calibri"/>
              </a:rPr>
              <a:t>X</a:t>
            </a:r>
            <a:r>
              <a:rPr sz="1000" i="1" dirty="0">
                <a:latin typeface="Calibri"/>
                <a:cs typeface="Calibri"/>
              </a:rPr>
              <a:t> </a:t>
            </a:r>
            <a:r>
              <a:rPr sz="1000" i="1" spc="-45" dirty="0">
                <a:latin typeface="Calibri"/>
                <a:cs typeface="Calibri"/>
              </a:rPr>
              <a:t> </a:t>
            </a:r>
            <a:r>
              <a:rPr sz="1000" spc="-30" dirty="0">
                <a:latin typeface="Georgia"/>
                <a:cs typeface="Georgia"/>
              </a:rPr>
              <a:t>an</a:t>
            </a:r>
            <a:r>
              <a:rPr sz="1000" spc="-25" dirty="0">
                <a:latin typeface="Georgia"/>
                <a:cs typeface="Georgia"/>
              </a:rPr>
              <a:t>d</a:t>
            </a:r>
            <a:r>
              <a:rPr sz="1000" spc="90" dirty="0">
                <a:latin typeface="Georgia"/>
                <a:cs typeface="Georgia"/>
              </a:rPr>
              <a:t> </a:t>
            </a:r>
            <a:r>
              <a:rPr sz="1000" i="1" spc="90" dirty="0">
                <a:latin typeface="Calibri"/>
                <a:cs typeface="Calibri"/>
              </a:rPr>
              <a:t>Y</a:t>
            </a:r>
            <a:r>
              <a:rPr sz="1000" i="1" spc="-5" dirty="0">
                <a:latin typeface="Calibri"/>
                <a:cs typeface="Calibri"/>
              </a:rPr>
              <a:t> </a:t>
            </a:r>
            <a:r>
              <a:rPr sz="1000" spc="5" dirty="0">
                <a:latin typeface="Georgia"/>
                <a:cs typeface="Georgia"/>
              </a:rPr>
              <a:t>.</a:t>
            </a:r>
            <a:endParaRPr sz="1000">
              <a:latin typeface="Georgia"/>
              <a:cs typeface="Georgia"/>
            </a:endParaRPr>
          </a:p>
          <a:p>
            <a:pPr marL="314960" marR="624205">
              <a:lnSpc>
                <a:spcPct val="108300"/>
              </a:lnSpc>
            </a:pPr>
            <a:r>
              <a:rPr sz="1000" i="1" spc="160" dirty="0">
                <a:latin typeface="Calibri"/>
                <a:cs typeface="Calibri"/>
              </a:rPr>
              <a:t>σ</a:t>
            </a:r>
            <a:r>
              <a:rPr sz="1050" i="1" spc="240" baseline="-11904" dirty="0">
                <a:latin typeface="Calibri"/>
                <a:cs typeface="Calibri"/>
              </a:rPr>
              <a:t>X</a:t>
            </a:r>
            <a:r>
              <a:rPr sz="1050" i="1" spc="405" baseline="-11904" dirty="0">
                <a:latin typeface="Calibri"/>
                <a:cs typeface="Calibri"/>
              </a:rPr>
              <a:t> </a:t>
            </a:r>
            <a:r>
              <a:rPr sz="1000" spc="-35" dirty="0">
                <a:latin typeface="Georgia"/>
                <a:cs typeface="Georgia"/>
              </a:rPr>
              <a:t>is</a:t>
            </a:r>
            <a:r>
              <a:rPr sz="1000" spc="85" dirty="0">
                <a:latin typeface="Georgia"/>
                <a:cs typeface="Georgia"/>
              </a:rPr>
              <a:t> </a:t>
            </a:r>
            <a:r>
              <a:rPr sz="1000" spc="-15" dirty="0">
                <a:latin typeface="Georgia"/>
                <a:cs typeface="Georgia"/>
              </a:rPr>
              <a:t>the</a:t>
            </a:r>
            <a:r>
              <a:rPr sz="1000" spc="85" dirty="0">
                <a:latin typeface="Georgia"/>
                <a:cs typeface="Georgia"/>
              </a:rPr>
              <a:t> </a:t>
            </a:r>
            <a:r>
              <a:rPr sz="1000" spc="-15" dirty="0">
                <a:latin typeface="Georgia"/>
                <a:cs typeface="Georgia"/>
              </a:rPr>
              <a:t>standard</a:t>
            </a:r>
            <a:r>
              <a:rPr sz="1000" spc="85" dirty="0">
                <a:latin typeface="Georgia"/>
                <a:cs typeface="Georgia"/>
              </a:rPr>
              <a:t> </a:t>
            </a:r>
            <a:r>
              <a:rPr sz="1000" spc="-15" dirty="0">
                <a:latin typeface="Georgia"/>
                <a:cs typeface="Georgia"/>
              </a:rPr>
              <a:t>deviation</a:t>
            </a:r>
            <a:r>
              <a:rPr sz="1000" spc="85" dirty="0">
                <a:latin typeface="Georgia"/>
                <a:cs typeface="Georgia"/>
              </a:rPr>
              <a:t> </a:t>
            </a:r>
            <a:r>
              <a:rPr sz="1000" spc="-35" dirty="0">
                <a:latin typeface="Georgia"/>
                <a:cs typeface="Georgia"/>
              </a:rPr>
              <a:t>of</a:t>
            </a:r>
            <a:r>
              <a:rPr sz="1000" spc="85" dirty="0">
                <a:latin typeface="Georgia"/>
                <a:cs typeface="Georgia"/>
              </a:rPr>
              <a:t> </a:t>
            </a:r>
            <a:r>
              <a:rPr sz="1000" i="1" spc="190" dirty="0">
                <a:latin typeface="Calibri"/>
                <a:cs typeface="Calibri"/>
              </a:rPr>
              <a:t>X</a:t>
            </a:r>
            <a:r>
              <a:rPr sz="1000" spc="190" dirty="0">
                <a:latin typeface="Georgia"/>
                <a:cs typeface="Georgia"/>
              </a:rPr>
              <a:t>. </a:t>
            </a:r>
            <a:r>
              <a:rPr sz="1000" spc="-229" dirty="0">
                <a:latin typeface="Georgia"/>
                <a:cs typeface="Georgia"/>
              </a:rPr>
              <a:t> </a:t>
            </a:r>
            <a:r>
              <a:rPr sz="1000" i="1" spc="80" dirty="0">
                <a:latin typeface="Calibri"/>
                <a:cs typeface="Calibri"/>
              </a:rPr>
              <a:t>σ</a:t>
            </a:r>
            <a:r>
              <a:rPr sz="1050" i="1" spc="120" baseline="-11904" dirty="0">
                <a:latin typeface="Calibri"/>
                <a:cs typeface="Calibri"/>
              </a:rPr>
              <a:t>Y</a:t>
            </a:r>
            <a:r>
              <a:rPr sz="1050" i="1" spc="225" baseline="-11904" dirty="0">
                <a:latin typeface="Calibri"/>
                <a:cs typeface="Calibri"/>
              </a:rPr>
              <a:t> </a:t>
            </a:r>
            <a:r>
              <a:rPr sz="1000" spc="-35" dirty="0">
                <a:latin typeface="Georgia"/>
                <a:cs typeface="Georgia"/>
              </a:rPr>
              <a:t>is</a:t>
            </a:r>
            <a:r>
              <a:rPr sz="1000" spc="85" dirty="0">
                <a:latin typeface="Georgia"/>
                <a:cs typeface="Georgia"/>
              </a:rPr>
              <a:t> </a:t>
            </a:r>
            <a:r>
              <a:rPr sz="1000" spc="-15" dirty="0">
                <a:latin typeface="Georgia"/>
                <a:cs typeface="Georgia"/>
              </a:rPr>
              <a:t>the</a:t>
            </a:r>
            <a:r>
              <a:rPr sz="1000" spc="85" dirty="0">
                <a:latin typeface="Georgia"/>
                <a:cs typeface="Georgia"/>
              </a:rPr>
              <a:t> </a:t>
            </a:r>
            <a:r>
              <a:rPr sz="1000" spc="-15" dirty="0">
                <a:latin typeface="Georgia"/>
                <a:cs typeface="Georgia"/>
              </a:rPr>
              <a:t>standard</a:t>
            </a:r>
            <a:r>
              <a:rPr sz="1000" spc="85" dirty="0">
                <a:latin typeface="Georgia"/>
                <a:cs typeface="Georgia"/>
              </a:rPr>
              <a:t> </a:t>
            </a:r>
            <a:r>
              <a:rPr sz="1000" spc="-15" dirty="0">
                <a:latin typeface="Georgia"/>
                <a:cs typeface="Georgia"/>
              </a:rPr>
              <a:t>deviation</a:t>
            </a:r>
            <a:r>
              <a:rPr sz="1000" spc="85" dirty="0">
                <a:latin typeface="Georgia"/>
                <a:cs typeface="Georgia"/>
              </a:rPr>
              <a:t> </a:t>
            </a:r>
            <a:r>
              <a:rPr sz="1000" spc="-35" dirty="0">
                <a:latin typeface="Georgia"/>
                <a:cs typeface="Georgia"/>
              </a:rPr>
              <a:t>of</a:t>
            </a:r>
            <a:r>
              <a:rPr sz="1000" spc="80" dirty="0">
                <a:latin typeface="Georgia"/>
                <a:cs typeface="Georgia"/>
              </a:rPr>
              <a:t> </a:t>
            </a:r>
            <a:r>
              <a:rPr sz="1000" i="1" spc="90" dirty="0">
                <a:latin typeface="Calibri"/>
                <a:cs typeface="Calibri"/>
              </a:rPr>
              <a:t>Y</a:t>
            </a:r>
            <a:r>
              <a:rPr sz="1000" i="1" spc="-5" dirty="0">
                <a:latin typeface="Calibri"/>
                <a:cs typeface="Calibri"/>
              </a:rPr>
              <a:t> </a:t>
            </a:r>
            <a:r>
              <a:rPr sz="1000" spc="5" dirty="0">
                <a:latin typeface="Georgia"/>
                <a:cs typeface="Georgia"/>
              </a:rPr>
              <a:t>.</a:t>
            </a:r>
            <a:endParaRPr sz="1000">
              <a:latin typeface="Georgia"/>
              <a:cs typeface="Georgia"/>
            </a:endParaRPr>
          </a:p>
          <a:p>
            <a:pPr marL="38100">
              <a:lnSpc>
                <a:spcPct val="100000"/>
              </a:lnSpc>
              <a:spcBef>
                <a:spcPts val="509"/>
              </a:spcBef>
            </a:pPr>
            <a:r>
              <a:rPr sz="1100" spc="-25" dirty="0">
                <a:latin typeface="Georgia"/>
                <a:cs typeface="Georgia"/>
              </a:rPr>
              <a:t>Because</a:t>
            </a:r>
            <a:r>
              <a:rPr sz="1100" spc="95" dirty="0">
                <a:latin typeface="Georgia"/>
                <a:cs typeface="Georgia"/>
              </a:rPr>
              <a:t> </a:t>
            </a:r>
            <a:r>
              <a:rPr sz="1100" i="1" spc="5" dirty="0">
                <a:latin typeface="Calibri"/>
                <a:cs typeface="Calibri"/>
              </a:rPr>
              <a:t>co</a:t>
            </a:r>
            <a:r>
              <a:rPr sz="1100" i="1" spc="35" dirty="0">
                <a:latin typeface="Calibri"/>
                <a:cs typeface="Calibri"/>
              </a:rPr>
              <a:t>v</a:t>
            </a:r>
            <a:r>
              <a:rPr sz="1100" spc="85" dirty="0">
                <a:latin typeface="Calibri"/>
                <a:cs typeface="Calibri"/>
              </a:rPr>
              <a:t>(</a:t>
            </a:r>
            <a:r>
              <a:rPr sz="1100" i="1" spc="355" dirty="0">
                <a:latin typeface="Calibri"/>
                <a:cs typeface="Calibri"/>
              </a:rPr>
              <a:t>X</a:t>
            </a:r>
            <a:r>
              <a:rPr sz="1100" i="1" spc="25" dirty="0">
                <a:latin typeface="Calibri"/>
                <a:cs typeface="Calibri"/>
              </a:rPr>
              <a:t>,</a:t>
            </a:r>
            <a:r>
              <a:rPr sz="1100" i="1" spc="-70" dirty="0">
                <a:latin typeface="Calibri"/>
                <a:cs typeface="Calibri"/>
              </a:rPr>
              <a:t> </a:t>
            </a:r>
            <a:r>
              <a:rPr sz="1100" i="1" spc="95" dirty="0">
                <a:latin typeface="Calibri"/>
                <a:cs typeface="Calibri"/>
              </a:rPr>
              <a:t>Y</a:t>
            </a:r>
            <a:r>
              <a:rPr sz="1100" i="1" spc="-10" dirty="0">
                <a:latin typeface="Calibri"/>
                <a:cs typeface="Calibri"/>
              </a:rPr>
              <a:t> </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spc="-10" dirty="0">
                <a:latin typeface="Microsoft Sans Serif"/>
                <a:cs typeface="Microsoft Sans Serif"/>
              </a:rPr>
              <a:t>E</a:t>
            </a:r>
            <a:r>
              <a:rPr sz="1100" spc="25" dirty="0">
                <a:latin typeface="Calibri"/>
                <a:cs typeface="Calibri"/>
              </a:rPr>
              <a:t>[(</a:t>
            </a:r>
            <a:r>
              <a:rPr sz="1100" i="1" spc="330" dirty="0">
                <a:latin typeface="Calibri"/>
                <a:cs typeface="Calibri"/>
              </a:rPr>
              <a:t>X</a:t>
            </a:r>
            <a:r>
              <a:rPr sz="1100" i="1" spc="75"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60" dirty="0">
                <a:latin typeface="Calibri"/>
                <a:cs typeface="Calibri"/>
              </a:rPr>
              <a:t>µ</a:t>
            </a:r>
            <a:r>
              <a:rPr sz="1200" i="1" spc="419" baseline="-10416" dirty="0">
                <a:latin typeface="Calibri"/>
                <a:cs typeface="Calibri"/>
              </a:rPr>
              <a:t>X</a:t>
            </a:r>
            <a:r>
              <a:rPr sz="1200" i="1" spc="-104" baseline="-10416" dirty="0">
                <a:latin typeface="Calibri"/>
                <a:cs typeface="Calibri"/>
              </a:rPr>
              <a:t> </a:t>
            </a:r>
            <a:r>
              <a:rPr sz="1100" spc="85" dirty="0">
                <a:latin typeface="Calibri"/>
                <a:cs typeface="Calibri"/>
              </a:rPr>
              <a:t>)(</a:t>
            </a:r>
            <a:r>
              <a:rPr sz="1100" i="1" spc="95" dirty="0">
                <a:latin typeface="Calibri"/>
                <a:cs typeface="Calibri"/>
              </a:rPr>
              <a:t>Y</a:t>
            </a:r>
            <a:r>
              <a:rPr sz="1100" i="1" dirty="0">
                <a:latin typeface="Calibri"/>
                <a:cs typeface="Calibri"/>
              </a:rPr>
              <a:t> </a:t>
            </a:r>
            <a:r>
              <a:rPr sz="1100" i="1" spc="-15"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60" dirty="0">
                <a:latin typeface="Calibri"/>
                <a:cs typeface="Calibri"/>
              </a:rPr>
              <a:t>µ</a:t>
            </a:r>
            <a:r>
              <a:rPr sz="1200" i="1" spc="150" baseline="-10416" dirty="0">
                <a:latin typeface="Calibri"/>
                <a:cs typeface="Calibri"/>
              </a:rPr>
              <a:t>Y</a:t>
            </a:r>
            <a:r>
              <a:rPr sz="1200" i="1" spc="82" baseline="-10416" dirty="0">
                <a:latin typeface="Calibri"/>
                <a:cs typeface="Calibri"/>
              </a:rPr>
              <a:t> </a:t>
            </a:r>
            <a:r>
              <a:rPr sz="1100" spc="25" dirty="0">
                <a:latin typeface="Calibri"/>
                <a:cs typeface="Calibri"/>
              </a:rPr>
              <a:t>)]</a:t>
            </a:r>
            <a:r>
              <a:rPr sz="1100" spc="-45" dirty="0">
                <a:latin typeface="Georgia"/>
                <a:cs typeface="Georgia"/>
              </a:rPr>
              <a:t>:</a:t>
            </a:r>
            <a:endParaRPr sz="1100">
              <a:latin typeface="Georgia"/>
              <a:cs typeface="Georgia"/>
            </a:endParaRPr>
          </a:p>
        </p:txBody>
      </p:sp>
      <p:sp>
        <p:nvSpPr>
          <p:cNvPr id="14" name="object 14"/>
          <p:cNvSpPr/>
          <p:nvPr/>
        </p:nvSpPr>
        <p:spPr>
          <a:xfrm>
            <a:off x="337972" y="1980031"/>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5" name="object 15"/>
          <p:cNvSpPr txBox="1"/>
          <p:nvPr/>
        </p:nvSpPr>
        <p:spPr>
          <a:xfrm>
            <a:off x="2106739" y="2244977"/>
            <a:ext cx="97155" cy="191770"/>
          </a:xfrm>
          <a:prstGeom prst="rect">
            <a:avLst/>
          </a:prstGeom>
        </p:spPr>
        <p:txBody>
          <a:bodyPr vert="horz" wrap="square" lIns="0" tIns="11430" rIns="0" bIns="0" rtlCol="0">
            <a:spAutoFit/>
          </a:bodyPr>
          <a:lstStyle/>
          <a:p>
            <a:pPr marL="12700">
              <a:lnSpc>
                <a:spcPct val="100000"/>
              </a:lnSpc>
              <a:spcBef>
                <a:spcPts val="90"/>
              </a:spcBef>
            </a:pPr>
            <a:r>
              <a:rPr sz="1100" i="1" dirty="0">
                <a:latin typeface="Calibri"/>
                <a:cs typeface="Calibri"/>
              </a:rPr>
              <a:t>ρ</a:t>
            </a:r>
            <a:endParaRPr sz="1100">
              <a:latin typeface="Calibri"/>
              <a:cs typeface="Calibri"/>
            </a:endParaRPr>
          </a:p>
        </p:txBody>
      </p:sp>
      <p:sp>
        <p:nvSpPr>
          <p:cNvPr id="16" name="object 16"/>
          <p:cNvSpPr txBox="1"/>
          <p:nvPr/>
        </p:nvSpPr>
        <p:spPr>
          <a:xfrm>
            <a:off x="2178367" y="2303753"/>
            <a:ext cx="184150" cy="147320"/>
          </a:xfrm>
          <a:prstGeom prst="rect">
            <a:avLst/>
          </a:prstGeom>
        </p:spPr>
        <p:txBody>
          <a:bodyPr vert="horz" wrap="square" lIns="0" tIns="12065" rIns="0" bIns="0" rtlCol="0">
            <a:spAutoFit/>
          </a:bodyPr>
          <a:lstStyle/>
          <a:p>
            <a:pPr marL="12700">
              <a:lnSpc>
                <a:spcPct val="100000"/>
              </a:lnSpc>
              <a:spcBef>
                <a:spcPts val="95"/>
              </a:spcBef>
            </a:pPr>
            <a:r>
              <a:rPr sz="800" i="1" spc="340" dirty="0">
                <a:latin typeface="Calibri"/>
                <a:cs typeface="Calibri"/>
              </a:rPr>
              <a:t>X</a:t>
            </a:r>
            <a:r>
              <a:rPr sz="800" i="1" spc="100" dirty="0">
                <a:latin typeface="Calibri"/>
                <a:cs typeface="Calibri"/>
              </a:rPr>
              <a:t>Y</a:t>
            </a:r>
            <a:endParaRPr sz="800">
              <a:latin typeface="Calibri"/>
              <a:cs typeface="Calibri"/>
            </a:endParaRPr>
          </a:p>
        </p:txBody>
      </p:sp>
      <p:sp>
        <p:nvSpPr>
          <p:cNvPr id="17" name="object 17"/>
          <p:cNvSpPr txBox="1"/>
          <p:nvPr/>
        </p:nvSpPr>
        <p:spPr>
          <a:xfrm>
            <a:off x="2380360" y="2151251"/>
            <a:ext cx="1560830" cy="191770"/>
          </a:xfrm>
          <a:prstGeom prst="rect">
            <a:avLst/>
          </a:prstGeom>
        </p:spPr>
        <p:txBody>
          <a:bodyPr vert="horz" wrap="square" lIns="0" tIns="11430" rIns="0" bIns="0" rtlCol="0">
            <a:spAutoFit/>
          </a:bodyPr>
          <a:lstStyle/>
          <a:p>
            <a:pPr marL="38100">
              <a:lnSpc>
                <a:spcPct val="100000"/>
              </a:lnSpc>
              <a:spcBef>
                <a:spcPts val="90"/>
              </a:spcBef>
            </a:pPr>
            <a:r>
              <a:rPr sz="1650" spc="442" baseline="-37878" dirty="0">
                <a:latin typeface="Calibri"/>
                <a:cs typeface="Calibri"/>
              </a:rPr>
              <a:t>= </a:t>
            </a:r>
            <a:r>
              <a:rPr sz="1650" spc="-112" baseline="-37878" dirty="0">
                <a:latin typeface="Calibri"/>
                <a:cs typeface="Calibri"/>
              </a:rPr>
              <a:t> </a:t>
            </a:r>
            <a:r>
              <a:rPr sz="1100" u="sng" spc="-10" dirty="0">
                <a:uFill>
                  <a:solidFill>
                    <a:srgbClr val="000000"/>
                  </a:solidFill>
                </a:uFill>
                <a:latin typeface="Microsoft Sans Serif"/>
                <a:cs typeface="Microsoft Sans Serif"/>
              </a:rPr>
              <a:t>E</a:t>
            </a:r>
            <a:r>
              <a:rPr sz="1100" u="sng" spc="25" dirty="0">
                <a:uFill>
                  <a:solidFill>
                    <a:srgbClr val="000000"/>
                  </a:solidFill>
                </a:uFill>
                <a:latin typeface="Calibri"/>
                <a:cs typeface="Calibri"/>
              </a:rPr>
              <a:t>[(</a:t>
            </a:r>
            <a:r>
              <a:rPr sz="1100" i="1" u="sng" spc="330" dirty="0">
                <a:uFill>
                  <a:solidFill>
                    <a:srgbClr val="000000"/>
                  </a:solidFill>
                </a:uFill>
                <a:latin typeface="Calibri"/>
                <a:cs typeface="Calibri"/>
              </a:rPr>
              <a:t>X</a:t>
            </a:r>
            <a:r>
              <a:rPr sz="1100" i="1" u="sng" spc="75" dirty="0">
                <a:uFill>
                  <a:solidFill>
                    <a:srgbClr val="000000"/>
                  </a:solidFill>
                </a:uFill>
                <a:latin typeface="Calibri"/>
                <a:cs typeface="Calibri"/>
              </a:rPr>
              <a:t> </a:t>
            </a:r>
            <a:r>
              <a:rPr sz="1100" u="sng" spc="-204" dirty="0">
                <a:uFill>
                  <a:solidFill>
                    <a:srgbClr val="000000"/>
                  </a:solidFill>
                </a:uFill>
                <a:latin typeface="Lucida Sans Unicode"/>
                <a:cs typeface="Lucida Sans Unicode"/>
              </a:rPr>
              <a:t>−</a:t>
            </a:r>
            <a:r>
              <a:rPr sz="1100" u="sng" spc="-105" dirty="0">
                <a:uFill>
                  <a:solidFill>
                    <a:srgbClr val="000000"/>
                  </a:solidFill>
                </a:uFill>
                <a:latin typeface="Lucida Sans Unicode"/>
                <a:cs typeface="Lucida Sans Unicode"/>
              </a:rPr>
              <a:t> </a:t>
            </a:r>
            <a:r>
              <a:rPr sz="1100" i="1" u="sng" spc="60" dirty="0">
                <a:uFill>
                  <a:solidFill>
                    <a:srgbClr val="000000"/>
                  </a:solidFill>
                </a:uFill>
                <a:latin typeface="Calibri"/>
                <a:cs typeface="Calibri"/>
              </a:rPr>
              <a:t>µ</a:t>
            </a:r>
            <a:r>
              <a:rPr sz="1200" i="1" u="sng" spc="419" baseline="-10416" dirty="0">
                <a:uFill>
                  <a:solidFill>
                    <a:srgbClr val="000000"/>
                  </a:solidFill>
                </a:uFill>
                <a:latin typeface="Calibri"/>
                <a:cs typeface="Calibri"/>
              </a:rPr>
              <a:t>X</a:t>
            </a:r>
            <a:r>
              <a:rPr sz="1200" i="1" u="sng" spc="-104" baseline="-10416" dirty="0">
                <a:uFill>
                  <a:solidFill>
                    <a:srgbClr val="000000"/>
                  </a:solidFill>
                </a:uFill>
                <a:latin typeface="Calibri"/>
                <a:cs typeface="Calibri"/>
              </a:rPr>
              <a:t> </a:t>
            </a:r>
            <a:r>
              <a:rPr sz="1100" u="sng" spc="85" dirty="0">
                <a:uFill>
                  <a:solidFill>
                    <a:srgbClr val="000000"/>
                  </a:solidFill>
                </a:uFill>
                <a:latin typeface="Calibri"/>
                <a:cs typeface="Calibri"/>
              </a:rPr>
              <a:t>)(</a:t>
            </a:r>
            <a:r>
              <a:rPr sz="1100" i="1" u="sng" spc="95" dirty="0">
                <a:uFill>
                  <a:solidFill>
                    <a:srgbClr val="000000"/>
                  </a:solidFill>
                </a:uFill>
                <a:latin typeface="Calibri"/>
                <a:cs typeface="Calibri"/>
              </a:rPr>
              <a:t>Y</a:t>
            </a:r>
            <a:r>
              <a:rPr sz="1100" i="1" u="sng" dirty="0">
                <a:uFill>
                  <a:solidFill>
                    <a:srgbClr val="000000"/>
                  </a:solidFill>
                </a:uFill>
                <a:latin typeface="Calibri"/>
                <a:cs typeface="Calibri"/>
              </a:rPr>
              <a:t> </a:t>
            </a:r>
            <a:r>
              <a:rPr sz="1100" i="1" u="sng" spc="-15" dirty="0">
                <a:uFill>
                  <a:solidFill>
                    <a:srgbClr val="000000"/>
                  </a:solidFill>
                </a:uFill>
                <a:latin typeface="Calibri"/>
                <a:cs typeface="Calibri"/>
              </a:rPr>
              <a:t> </a:t>
            </a:r>
            <a:r>
              <a:rPr sz="1100" u="sng" spc="-204" dirty="0">
                <a:uFill>
                  <a:solidFill>
                    <a:srgbClr val="000000"/>
                  </a:solidFill>
                </a:uFill>
                <a:latin typeface="Lucida Sans Unicode"/>
                <a:cs typeface="Lucida Sans Unicode"/>
              </a:rPr>
              <a:t>−</a:t>
            </a:r>
            <a:r>
              <a:rPr sz="1100" u="sng" spc="-105" dirty="0">
                <a:uFill>
                  <a:solidFill>
                    <a:srgbClr val="000000"/>
                  </a:solidFill>
                </a:uFill>
                <a:latin typeface="Lucida Sans Unicode"/>
                <a:cs typeface="Lucida Sans Unicode"/>
              </a:rPr>
              <a:t> </a:t>
            </a:r>
            <a:r>
              <a:rPr sz="1100" i="1" u="sng" spc="60" dirty="0">
                <a:uFill>
                  <a:solidFill>
                    <a:srgbClr val="000000"/>
                  </a:solidFill>
                </a:uFill>
                <a:latin typeface="Calibri"/>
                <a:cs typeface="Calibri"/>
              </a:rPr>
              <a:t>µ</a:t>
            </a:r>
            <a:r>
              <a:rPr sz="1200" i="1" u="sng" spc="150" baseline="-10416" dirty="0">
                <a:uFill>
                  <a:solidFill>
                    <a:srgbClr val="000000"/>
                  </a:solidFill>
                </a:uFill>
                <a:latin typeface="Calibri"/>
                <a:cs typeface="Calibri"/>
              </a:rPr>
              <a:t>Y</a:t>
            </a:r>
            <a:r>
              <a:rPr sz="1200" i="1" u="sng" spc="82" baseline="-10416" dirty="0">
                <a:uFill>
                  <a:solidFill>
                    <a:srgbClr val="000000"/>
                  </a:solidFill>
                </a:uFill>
                <a:latin typeface="Calibri"/>
                <a:cs typeface="Calibri"/>
              </a:rPr>
              <a:t> </a:t>
            </a:r>
            <a:r>
              <a:rPr sz="1100" u="sng" spc="25" dirty="0">
                <a:uFill>
                  <a:solidFill>
                    <a:srgbClr val="000000"/>
                  </a:solidFill>
                </a:uFill>
                <a:latin typeface="Calibri"/>
                <a:cs typeface="Calibri"/>
              </a:rPr>
              <a:t>)]</a:t>
            </a:r>
            <a:endParaRPr sz="1100">
              <a:latin typeface="Calibri"/>
              <a:cs typeface="Calibri"/>
            </a:endParaRPr>
          </a:p>
        </p:txBody>
      </p:sp>
      <p:sp>
        <p:nvSpPr>
          <p:cNvPr id="18" name="object 18"/>
          <p:cNvSpPr txBox="1"/>
          <p:nvPr/>
        </p:nvSpPr>
        <p:spPr>
          <a:xfrm>
            <a:off x="3026295" y="2340011"/>
            <a:ext cx="400050" cy="191770"/>
          </a:xfrm>
          <a:prstGeom prst="rect">
            <a:avLst/>
          </a:prstGeom>
        </p:spPr>
        <p:txBody>
          <a:bodyPr vert="horz" wrap="square" lIns="0" tIns="11430" rIns="0" bIns="0" rtlCol="0">
            <a:spAutoFit/>
          </a:bodyPr>
          <a:lstStyle/>
          <a:p>
            <a:pPr marL="38100">
              <a:lnSpc>
                <a:spcPct val="100000"/>
              </a:lnSpc>
              <a:spcBef>
                <a:spcPts val="90"/>
              </a:spcBef>
            </a:pPr>
            <a:r>
              <a:rPr sz="1100" i="1" spc="140" dirty="0">
                <a:latin typeface="Calibri"/>
                <a:cs typeface="Calibri"/>
              </a:rPr>
              <a:t>σ</a:t>
            </a:r>
            <a:r>
              <a:rPr sz="1200" i="1" spc="209" baseline="-10416" dirty="0">
                <a:latin typeface="Calibri"/>
                <a:cs typeface="Calibri"/>
              </a:rPr>
              <a:t>X</a:t>
            </a:r>
            <a:r>
              <a:rPr sz="1100" i="1" spc="140" dirty="0">
                <a:latin typeface="Calibri"/>
                <a:cs typeface="Calibri"/>
              </a:rPr>
              <a:t>σ</a:t>
            </a:r>
            <a:r>
              <a:rPr sz="1200" i="1" spc="209" baseline="-10416" dirty="0">
                <a:latin typeface="Calibri"/>
                <a:cs typeface="Calibri"/>
              </a:rPr>
              <a:t>Y</a:t>
            </a:r>
            <a:endParaRPr sz="1200" baseline="-10416">
              <a:latin typeface="Calibri"/>
              <a:cs typeface="Calibri"/>
            </a:endParaRPr>
          </a:p>
        </p:txBody>
      </p:sp>
      <p:sp>
        <p:nvSpPr>
          <p:cNvPr id="19" name="object 19"/>
          <p:cNvSpPr txBox="1"/>
          <p:nvPr/>
        </p:nvSpPr>
        <p:spPr>
          <a:xfrm>
            <a:off x="5312587" y="2244977"/>
            <a:ext cx="27051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Georgia"/>
                <a:cs typeface="Georgia"/>
              </a:rPr>
              <a:t>(12)</a:t>
            </a:r>
            <a:endParaRPr sz="1100">
              <a:latin typeface="Georgia"/>
              <a:cs typeface="Georgia"/>
            </a:endParaRPr>
          </a:p>
        </p:txBody>
      </p:sp>
      <p:sp>
        <p:nvSpPr>
          <p:cNvPr id="20" name="object 20"/>
          <p:cNvSpPr/>
          <p:nvPr/>
        </p:nvSpPr>
        <p:spPr>
          <a:xfrm>
            <a:off x="620229" y="2805544"/>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21" name="object 21"/>
          <p:cNvSpPr/>
          <p:nvPr/>
        </p:nvSpPr>
        <p:spPr>
          <a:xfrm>
            <a:off x="620229" y="2970606"/>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22" name="object 22"/>
          <p:cNvSpPr txBox="1"/>
          <p:nvPr/>
        </p:nvSpPr>
        <p:spPr>
          <a:xfrm>
            <a:off x="428777" y="2506801"/>
            <a:ext cx="2520315" cy="556895"/>
          </a:xfrm>
          <a:prstGeom prst="rect">
            <a:avLst/>
          </a:prstGeom>
        </p:spPr>
        <p:txBody>
          <a:bodyPr vert="horz" wrap="square" lIns="0" tIns="36195" rIns="0" bIns="0" rtlCol="0">
            <a:spAutoFit/>
          </a:bodyPr>
          <a:lstStyle/>
          <a:p>
            <a:pPr marL="38100">
              <a:lnSpc>
                <a:spcPct val="100000"/>
              </a:lnSpc>
              <a:spcBef>
                <a:spcPts val="285"/>
              </a:spcBef>
            </a:pPr>
            <a:r>
              <a:rPr sz="1100" spc="-40" dirty="0">
                <a:latin typeface="Georgia"/>
                <a:cs typeface="Georgia"/>
              </a:rPr>
              <a:t>where:</a:t>
            </a:r>
            <a:endParaRPr sz="1100">
              <a:latin typeface="Georgia"/>
              <a:cs typeface="Georgia"/>
            </a:endParaRPr>
          </a:p>
          <a:p>
            <a:pPr marL="314960">
              <a:lnSpc>
                <a:spcPct val="100000"/>
              </a:lnSpc>
              <a:spcBef>
                <a:spcPts val="175"/>
              </a:spcBef>
            </a:pPr>
            <a:r>
              <a:rPr sz="1000" i="1" spc="175" dirty="0">
                <a:latin typeface="Calibri"/>
                <a:cs typeface="Calibri"/>
              </a:rPr>
              <a:t>µ</a:t>
            </a:r>
            <a:r>
              <a:rPr sz="1050" i="1" spc="262" baseline="-11904" dirty="0">
                <a:latin typeface="Calibri"/>
                <a:cs typeface="Calibri"/>
              </a:rPr>
              <a:t>X</a:t>
            </a:r>
            <a:r>
              <a:rPr sz="1050" i="1" spc="405" baseline="-11904" dirty="0">
                <a:latin typeface="Calibri"/>
                <a:cs typeface="Calibri"/>
              </a:rPr>
              <a:t> </a:t>
            </a:r>
            <a:r>
              <a:rPr sz="1000" spc="-25" dirty="0">
                <a:latin typeface="Georgia"/>
                <a:cs typeface="Georgia"/>
              </a:rPr>
              <a:t>and</a:t>
            </a:r>
            <a:r>
              <a:rPr sz="1000" spc="85" dirty="0">
                <a:latin typeface="Georgia"/>
                <a:cs typeface="Georgia"/>
              </a:rPr>
              <a:t> </a:t>
            </a:r>
            <a:r>
              <a:rPr sz="1000" i="1" spc="90" dirty="0">
                <a:latin typeface="Calibri"/>
                <a:cs typeface="Calibri"/>
              </a:rPr>
              <a:t>µ</a:t>
            </a:r>
            <a:r>
              <a:rPr sz="1050" i="1" spc="135" baseline="-11904" dirty="0">
                <a:latin typeface="Calibri"/>
                <a:cs typeface="Calibri"/>
              </a:rPr>
              <a:t>Y </a:t>
            </a:r>
            <a:r>
              <a:rPr sz="1050" i="1" spc="209" baseline="-11904" dirty="0">
                <a:latin typeface="Calibri"/>
                <a:cs typeface="Calibri"/>
              </a:rPr>
              <a:t> </a:t>
            </a:r>
            <a:r>
              <a:rPr sz="1000" spc="-30" dirty="0">
                <a:latin typeface="Georgia"/>
                <a:cs typeface="Georgia"/>
              </a:rPr>
              <a:t>are</a:t>
            </a:r>
            <a:r>
              <a:rPr sz="1000" spc="85" dirty="0">
                <a:latin typeface="Georgia"/>
                <a:cs typeface="Georgia"/>
              </a:rPr>
              <a:t> </a:t>
            </a:r>
            <a:r>
              <a:rPr sz="1000" spc="-15" dirty="0">
                <a:latin typeface="Georgia"/>
                <a:cs typeface="Georgia"/>
              </a:rPr>
              <a:t>the</a:t>
            </a:r>
            <a:r>
              <a:rPr sz="1000" spc="90" dirty="0">
                <a:latin typeface="Georgia"/>
                <a:cs typeface="Georgia"/>
              </a:rPr>
              <a:t> </a:t>
            </a:r>
            <a:r>
              <a:rPr sz="1000" spc="-40" dirty="0">
                <a:latin typeface="Georgia"/>
                <a:cs typeface="Georgia"/>
              </a:rPr>
              <a:t>means</a:t>
            </a:r>
            <a:r>
              <a:rPr sz="1000" spc="85" dirty="0">
                <a:latin typeface="Georgia"/>
                <a:cs typeface="Georgia"/>
              </a:rPr>
              <a:t> </a:t>
            </a:r>
            <a:r>
              <a:rPr sz="1000" spc="-35" dirty="0">
                <a:latin typeface="Georgia"/>
                <a:cs typeface="Georgia"/>
              </a:rPr>
              <a:t>of</a:t>
            </a:r>
            <a:r>
              <a:rPr sz="1000" spc="85" dirty="0">
                <a:latin typeface="Georgia"/>
                <a:cs typeface="Georgia"/>
              </a:rPr>
              <a:t> </a:t>
            </a:r>
            <a:r>
              <a:rPr sz="1000" i="1" spc="305" dirty="0">
                <a:latin typeface="Calibri"/>
                <a:cs typeface="Calibri"/>
              </a:rPr>
              <a:t>X</a:t>
            </a:r>
            <a:r>
              <a:rPr sz="1000" i="1" spc="180" dirty="0">
                <a:latin typeface="Calibri"/>
                <a:cs typeface="Calibri"/>
              </a:rPr>
              <a:t> </a:t>
            </a:r>
            <a:r>
              <a:rPr sz="1000" spc="-25" dirty="0">
                <a:latin typeface="Georgia"/>
                <a:cs typeface="Georgia"/>
              </a:rPr>
              <a:t>and</a:t>
            </a:r>
            <a:r>
              <a:rPr sz="1000" spc="85" dirty="0">
                <a:latin typeface="Georgia"/>
                <a:cs typeface="Georgia"/>
              </a:rPr>
              <a:t> </a:t>
            </a:r>
            <a:r>
              <a:rPr sz="1000" i="1" spc="90" dirty="0">
                <a:latin typeface="Calibri"/>
                <a:cs typeface="Calibri"/>
              </a:rPr>
              <a:t>Y</a:t>
            </a:r>
            <a:r>
              <a:rPr sz="1000" i="1" spc="-5" dirty="0">
                <a:latin typeface="Calibri"/>
                <a:cs typeface="Calibri"/>
              </a:rPr>
              <a:t> </a:t>
            </a:r>
            <a:r>
              <a:rPr sz="1000" spc="5" dirty="0">
                <a:latin typeface="Georgia"/>
                <a:cs typeface="Georgia"/>
              </a:rPr>
              <a:t>.</a:t>
            </a:r>
            <a:endParaRPr sz="1000">
              <a:latin typeface="Georgia"/>
              <a:cs typeface="Georgia"/>
            </a:endParaRPr>
          </a:p>
          <a:p>
            <a:pPr marL="314960">
              <a:lnSpc>
                <a:spcPct val="100000"/>
              </a:lnSpc>
              <a:spcBef>
                <a:spcPts val="100"/>
              </a:spcBef>
            </a:pPr>
            <a:r>
              <a:rPr sz="1000" spc="-5" dirty="0">
                <a:latin typeface="Microsoft Sans Serif"/>
                <a:cs typeface="Microsoft Sans Serif"/>
              </a:rPr>
              <a:t>E</a:t>
            </a:r>
            <a:r>
              <a:rPr sz="1000" spc="55" dirty="0">
                <a:latin typeface="Microsoft Sans Serif"/>
                <a:cs typeface="Microsoft Sans Serif"/>
              </a:rPr>
              <a:t> </a:t>
            </a:r>
            <a:r>
              <a:rPr sz="1000" spc="-35" dirty="0">
                <a:latin typeface="Georgia"/>
                <a:cs typeface="Georgia"/>
              </a:rPr>
              <a:t>is</a:t>
            </a:r>
            <a:r>
              <a:rPr sz="1000" spc="80" dirty="0">
                <a:latin typeface="Georgia"/>
                <a:cs typeface="Georgia"/>
              </a:rPr>
              <a:t> </a:t>
            </a:r>
            <a:r>
              <a:rPr sz="1000" spc="-15" dirty="0">
                <a:latin typeface="Georgia"/>
                <a:cs typeface="Georgia"/>
              </a:rPr>
              <a:t>the</a:t>
            </a:r>
            <a:r>
              <a:rPr sz="1000" spc="80" dirty="0">
                <a:latin typeface="Georgia"/>
                <a:cs typeface="Georgia"/>
              </a:rPr>
              <a:t> </a:t>
            </a:r>
            <a:r>
              <a:rPr sz="1000" spc="-10" dirty="0">
                <a:latin typeface="Georgia"/>
                <a:cs typeface="Georgia"/>
              </a:rPr>
              <a:t>expectation.</a:t>
            </a:r>
            <a:endParaRPr sz="1000">
              <a:latin typeface="Georgia"/>
              <a:cs typeface="Georgia"/>
            </a:endParaRPr>
          </a:p>
        </p:txBody>
      </p:sp>
      <p:grpSp>
        <p:nvGrpSpPr>
          <p:cNvPr id="23" name="object 23"/>
          <p:cNvGrpSpPr/>
          <p:nvPr/>
        </p:nvGrpSpPr>
        <p:grpSpPr>
          <a:xfrm>
            <a:off x="0" y="3121545"/>
            <a:ext cx="5760085" cy="118745"/>
            <a:chOff x="0" y="3121545"/>
            <a:chExt cx="5760085" cy="118745"/>
          </a:xfrm>
        </p:grpSpPr>
        <p:sp>
          <p:nvSpPr>
            <p:cNvPr id="24" name="object 24"/>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5" name="object 25"/>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6" name="object 2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7" name="object 27"/>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28" name="object 28"/>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79</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469640" cy="244475"/>
          </a:xfrm>
          <a:prstGeom prst="rect">
            <a:avLst/>
          </a:prstGeom>
        </p:spPr>
        <p:txBody>
          <a:bodyPr vert="horz" wrap="square" lIns="0" tIns="17145" rIns="0" bIns="0" rtlCol="0">
            <a:spAutoFit/>
          </a:bodyPr>
          <a:lstStyle/>
          <a:p>
            <a:pPr marL="12700">
              <a:lnSpc>
                <a:spcPct val="100000"/>
              </a:lnSpc>
              <a:spcBef>
                <a:spcPts val="135"/>
              </a:spcBef>
            </a:pPr>
            <a:r>
              <a:rPr spc="30" dirty="0"/>
              <a:t>CRISP–DM</a:t>
            </a:r>
            <a:r>
              <a:rPr spc="105" dirty="0"/>
              <a:t> </a:t>
            </a:r>
            <a:r>
              <a:rPr spc="25" dirty="0"/>
              <a:t>phase</a:t>
            </a:r>
            <a:r>
              <a:rPr spc="105" dirty="0"/>
              <a:t> </a:t>
            </a:r>
            <a:r>
              <a:rPr spc="-20" dirty="0"/>
              <a:t>1:</a:t>
            </a:r>
            <a:r>
              <a:rPr spc="260" dirty="0"/>
              <a:t> </a:t>
            </a:r>
            <a:r>
              <a:rPr spc="10" dirty="0"/>
              <a:t>Business</a:t>
            </a:r>
            <a:r>
              <a:rPr spc="114" dirty="0"/>
              <a:t> </a:t>
            </a:r>
            <a:r>
              <a:rPr spc="35" dirty="0"/>
              <a:t>understanding</a:t>
            </a:r>
          </a:p>
        </p:txBody>
      </p:sp>
      <p:sp>
        <p:nvSpPr>
          <p:cNvPr id="3" name="object 3"/>
          <p:cNvSpPr/>
          <p:nvPr/>
        </p:nvSpPr>
        <p:spPr>
          <a:xfrm>
            <a:off x="299567" y="877442"/>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44317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2008911"/>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2574658"/>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txBox="1"/>
          <p:nvPr/>
        </p:nvSpPr>
        <p:spPr>
          <a:xfrm>
            <a:off x="177088" y="448791"/>
            <a:ext cx="5273040" cy="2435225"/>
          </a:xfrm>
          <a:prstGeom prst="rect">
            <a:avLst/>
          </a:prstGeom>
        </p:spPr>
        <p:txBody>
          <a:bodyPr vert="horz" wrap="square" lIns="0" tIns="34290" rIns="0" bIns="0" rtlCol="0">
            <a:spAutoFit/>
          </a:bodyPr>
          <a:lstStyle/>
          <a:p>
            <a:pPr marL="12700" marR="5080">
              <a:lnSpc>
                <a:spcPts val="1150"/>
              </a:lnSpc>
              <a:spcBef>
                <a:spcPts val="270"/>
              </a:spcBef>
            </a:pPr>
            <a:r>
              <a:rPr sz="1100" spc="-5" dirty="0">
                <a:latin typeface="Georgia"/>
                <a:cs typeface="Georgia"/>
              </a:rPr>
              <a:t>This</a:t>
            </a:r>
            <a:r>
              <a:rPr sz="1100" spc="95" dirty="0">
                <a:latin typeface="Georgia"/>
                <a:cs typeface="Georgia"/>
              </a:rPr>
              <a:t> </a:t>
            </a:r>
            <a:r>
              <a:rPr sz="1100" spc="-35" dirty="0">
                <a:latin typeface="Georgia"/>
                <a:cs typeface="Georgia"/>
              </a:rPr>
              <a:t>phase</a:t>
            </a:r>
            <a:r>
              <a:rPr sz="1100" spc="100" dirty="0">
                <a:latin typeface="Georgia"/>
                <a:cs typeface="Georgia"/>
              </a:rPr>
              <a:t> </a:t>
            </a:r>
            <a:r>
              <a:rPr sz="1100" spc="-35" dirty="0">
                <a:latin typeface="Georgia"/>
                <a:cs typeface="Georgia"/>
              </a:rPr>
              <a:t>focuses</a:t>
            </a:r>
            <a:r>
              <a:rPr sz="1100" spc="95" dirty="0">
                <a:latin typeface="Georgia"/>
                <a:cs typeface="Georgia"/>
              </a:rPr>
              <a:t> </a:t>
            </a:r>
            <a:r>
              <a:rPr sz="1100" spc="-50" dirty="0">
                <a:latin typeface="Georgia"/>
                <a:cs typeface="Georgia"/>
              </a:rPr>
              <a:t>on</a:t>
            </a:r>
            <a:r>
              <a:rPr sz="1100" spc="95" dirty="0">
                <a:latin typeface="Georgia"/>
                <a:cs typeface="Georgia"/>
              </a:rPr>
              <a:t> </a:t>
            </a:r>
            <a:r>
              <a:rPr sz="1100" spc="-30" dirty="0">
                <a:latin typeface="Georgia"/>
                <a:cs typeface="Georgia"/>
              </a:rPr>
              <a:t>understanding</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15" dirty="0">
                <a:latin typeface="Georgia"/>
                <a:cs typeface="Georgia"/>
              </a:rPr>
              <a:t>objectives</a:t>
            </a:r>
            <a:r>
              <a:rPr sz="1100" spc="100" dirty="0">
                <a:latin typeface="Georgia"/>
                <a:cs typeface="Georgia"/>
              </a:rPr>
              <a:t> </a:t>
            </a:r>
            <a:r>
              <a:rPr sz="1100" spc="-35" dirty="0">
                <a:latin typeface="Georgia"/>
                <a:cs typeface="Georgia"/>
              </a:rPr>
              <a:t>and</a:t>
            </a:r>
            <a:r>
              <a:rPr sz="1100" spc="95" dirty="0">
                <a:latin typeface="Georgia"/>
                <a:cs typeface="Georgia"/>
              </a:rPr>
              <a:t> </a:t>
            </a:r>
            <a:r>
              <a:rPr sz="1100" spc="-45" dirty="0">
                <a:latin typeface="Georgia"/>
                <a:cs typeface="Georgia"/>
              </a:rPr>
              <a:t>requirements</a:t>
            </a:r>
            <a:r>
              <a:rPr sz="1100" spc="100" dirty="0">
                <a:latin typeface="Georgia"/>
                <a:cs typeface="Georgia"/>
              </a:rPr>
              <a:t> </a:t>
            </a:r>
            <a:r>
              <a:rPr sz="1100" spc="-40" dirty="0">
                <a:latin typeface="Georgia"/>
                <a:cs typeface="Georgia"/>
              </a:rPr>
              <a:t>of</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10" dirty="0">
                <a:latin typeface="Georgia"/>
                <a:cs typeface="Georgia"/>
              </a:rPr>
              <a:t>project.</a:t>
            </a:r>
            <a:r>
              <a:rPr sz="1100" spc="220" dirty="0">
                <a:latin typeface="Georgia"/>
                <a:cs typeface="Georgia"/>
              </a:rPr>
              <a:t> </a:t>
            </a:r>
            <a:r>
              <a:rPr sz="1100" spc="-5" dirty="0">
                <a:latin typeface="Georgia"/>
                <a:cs typeface="Georgia"/>
              </a:rPr>
              <a:t>It </a:t>
            </a:r>
            <a:r>
              <a:rPr sz="1100" spc="-250" dirty="0">
                <a:latin typeface="Georgia"/>
                <a:cs typeface="Georgia"/>
              </a:rPr>
              <a:t> </a:t>
            </a:r>
            <a:r>
              <a:rPr sz="1100" spc="-35" dirty="0">
                <a:latin typeface="Georgia"/>
                <a:cs typeface="Georgia"/>
              </a:rPr>
              <a:t>includes</a:t>
            </a:r>
            <a:r>
              <a:rPr sz="1100" spc="90" dirty="0">
                <a:latin typeface="Georgia"/>
                <a:cs typeface="Georgia"/>
              </a:rPr>
              <a:t> </a:t>
            </a:r>
            <a:r>
              <a:rPr sz="1100" spc="-35" dirty="0">
                <a:latin typeface="Georgia"/>
                <a:cs typeface="Georgia"/>
              </a:rPr>
              <a:t>four</a:t>
            </a:r>
            <a:r>
              <a:rPr sz="1100" spc="95" dirty="0">
                <a:latin typeface="Georgia"/>
                <a:cs typeface="Georgia"/>
              </a:rPr>
              <a:t> </a:t>
            </a:r>
            <a:r>
              <a:rPr sz="1100" spc="-30" dirty="0">
                <a:latin typeface="Georgia"/>
                <a:cs typeface="Georgia"/>
              </a:rPr>
              <a:t>tasks:</a:t>
            </a:r>
            <a:endParaRPr sz="1100">
              <a:latin typeface="Georgia"/>
              <a:cs typeface="Georgia"/>
            </a:endParaRPr>
          </a:p>
          <a:p>
            <a:pPr marL="289560" indent="-146050">
              <a:lnSpc>
                <a:spcPct val="100000"/>
              </a:lnSpc>
              <a:spcBef>
                <a:spcPts val="340"/>
              </a:spcBef>
              <a:buClr>
                <a:srgbClr val="FFFFFF"/>
              </a:buClr>
              <a:buSzPct val="72727"/>
              <a:buFont typeface="Georgia"/>
              <a:buAutoNum type="arabicPlain"/>
              <a:tabLst>
                <a:tab pos="290195" algn="l"/>
              </a:tabLst>
            </a:pPr>
            <a:r>
              <a:rPr sz="1100" b="1" spc="-40" dirty="0">
                <a:latin typeface="Georgia"/>
                <a:cs typeface="Georgia"/>
              </a:rPr>
              <a:t>Determine</a:t>
            </a:r>
            <a:r>
              <a:rPr sz="1100" b="1" spc="130" dirty="0">
                <a:latin typeface="Georgia"/>
                <a:cs typeface="Georgia"/>
              </a:rPr>
              <a:t> </a:t>
            </a:r>
            <a:r>
              <a:rPr sz="1100" b="1" spc="-65" dirty="0">
                <a:latin typeface="Georgia"/>
                <a:cs typeface="Georgia"/>
              </a:rPr>
              <a:t>business</a:t>
            </a:r>
            <a:r>
              <a:rPr sz="1100" b="1" spc="125" dirty="0">
                <a:latin typeface="Georgia"/>
                <a:cs typeface="Georgia"/>
              </a:rPr>
              <a:t> </a:t>
            </a:r>
            <a:r>
              <a:rPr sz="1100" b="1" spc="-30" dirty="0">
                <a:latin typeface="Georgia"/>
                <a:cs typeface="Georgia"/>
              </a:rPr>
              <a:t>objectives</a:t>
            </a:r>
            <a:r>
              <a:rPr sz="1100" spc="-30" dirty="0">
                <a:latin typeface="Georgia"/>
                <a:cs typeface="Georgia"/>
              </a:rPr>
              <a:t>:</a:t>
            </a:r>
            <a:endParaRPr sz="1100">
              <a:latin typeface="Georgia"/>
              <a:cs typeface="Georgia"/>
            </a:endParaRPr>
          </a:p>
          <a:p>
            <a:pPr marL="566420" marR="172720">
              <a:lnSpc>
                <a:spcPts val="1019"/>
              </a:lnSpc>
              <a:spcBef>
                <a:spcPts val="459"/>
              </a:spcBef>
            </a:pPr>
            <a:r>
              <a:rPr sz="1000" spc="-20" dirty="0">
                <a:latin typeface="Georgia"/>
                <a:cs typeface="Georgia"/>
              </a:rPr>
              <a:t>thoroughly</a:t>
            </a:r>
            <a:r>
              <a:rPr sz="1000" spc="105" dirty="0">
                <a:latin typeface="Georgia"/>
                <a:cs typeface="Georgia"/>
              </a:rPr>
              <a:t> </a:t>
            </a:r>
            <a:r>
              <a:rPr sz="1000" spc="-20" dirty="0">
                <a:latin typeface="Georgia"/>
                <a:cs typeface="Georgia"/>
              </a:rPr>
              <a:t>understand,</a:t>
            </a:r>
            <a:r>
              <a:rPr sz="1000" spc="105" dirty="0">
                <a:latin typeface="Georgia"/>
                <a:cs typeface="Georgia"/>
              </a:rPr>
              <a:t> </a:t>
            </a:r>
            <a:r>
              <a:rPr sz="1000" spc="-35" dirty="0">
                <a:latin typeface="Georgia"/>
                <a:cs typeface="Georgia"/>
              </a:rPr>
              <a:t>from</a:t>
            </a:r>
            <a:r>
              <a:rPr sz="1000" spc="105" dirty="0">
                <a:latin typeface="Georgia"/>
                <a:cs typeface="Georgia"/>
              </a:rPr>
              <a:t> </a:t>
            </a:r>
            <a:r>
              <a:rPr sz="1000" spc="-10" dirty="0">
                <a:latin typeface="Georgia"/>
                <a:cs typeface="Georgia"/>
              </a:rPr>
              <a:t>a</a:t>
            </a:r>
            <a:r>
              <a:rPr sz="1000" spc="105" dirty="0">
                <a:latin typeface="Georgia"/>
                <a:cs typeface="Georgia"/>
              </a:rPr>
              <a:t> </a:t>
            </a:r>
            <a:r>
              <a:rPr sz="1000" spc="-35" dirty="0">
                <a:latin typeface="Georgia"/>
                <a:cs typeface="Georgia"/>
              </a:rPr>
              <a:t>business</a:t>
            </a:r>
            <a:r>
              <a:rPr sz="1000" spc="105" dirty="0">
                <a:latin typeface="Georgia"/>
                <a:cs typeface="Georgia"/>
              </a:rPr>
              <a:t> </a:t>
            </a:r>
            <a:r>
              <a:rPr sz="1000" spc="-15" dirty="0">
                <a:latin typeface="Georgia"/>
                <a:cs typeface="Georgia"/>
              </a:rPr>
              <a:t>perspective,</a:t>
            </a:r>
            <a:r>
              <a:rPr sz="1000" spc="105" dirty="0">
                <a:latin typeface="Georgia"/>
                <a:cs typeface="Georgia"/>
              </a:rPr>
              <a:t> </a:t>
            </a:r>
            <a:r>
              <a:rPr sz="1000" spc="-5" dirty="0">
                <a:latin typeface="Georgia"/>
                <a:cs typeface="Georgia"/>
              </a:rPr>
              <a:t>what</a:t>
            </a:r>
            <a:r>
              <a:rPr sz="1000" spc="105" dirty="0">
                <a:latin typeface="Georgia"/>
                <a:cs typeface="Georgia"/>
              </a:rPr>
              <a:t> </a:t>
            </a:r>
            <a:r>
              <a:rPr sz="1000" spc="-15" dirty="0">
                <a:latin typeface="Georgia"/>
                <a:cs typeface="Georgia"/>
              </a:rPr>
              <a:t>the</a:t>
            </a:r>
            <a:r>
              <a:rPr sz="1000" spc="105" dirty="0">
                <a:latin typeface="Georgia"/>
                <a:cs typeface="Georgia"/>
              </a:rPr>
              <a:t> </a:t>
            </a:r>
            <a:r>
              <a:rPr sz="1000" spc="-25" dirty="0">
                <a:latin typeface="Georgia"/>
                <a:cs typeface="Georgia"/>
              </a:rPr>
              <a:t>customer/company </a:t>
            </a:r>
            <a:r>
              <a:rPr sz="1000" spc="-229" dirty="0">
                <a:latin typeface="Georgia"/>
                <a:cs typeface="Georgia"/>
              </a:rPr>
              <a:t> </a:t>
            </a:r>
            <a:r>
              <a:rPr sz="1000" spc="-15" dirty="0">
                <a:latin typeface="Georgia"/>
                <a:cs typeface="Georgia"/>
              </a:rPr>
              <a:t>really</a:t>
            </a:r>
            <a:r>
              <a:rPr sz="1000" spc="90" dirty="0">
                <a:latin typeface="Georgia"/>
                <a:cs typeface="Georgia"/>
              </a:rPr>
              <a:t> </a:t>
            </a:r>
            <a:r>
              <a:rPr sz="1000" spc="-30" dirty="0">
                <a:latin typeface="Georgia"/>
                <a:cs typeface="Georgia"/>
              </a:rPr>
              <a:t>wants</a:t>
            </a:r>
            <a:r>
              <a:rPr sz="1000" spc="95" dirty="0">
                <a:latin typeface="Georgia"/>
                <a:cs typeface="Georgia"/>
              </a:rPr>
              <a:t> </a:t>
            </a:r>
            <a:r>
              <a:rPr sz="1000" spc="-5" dirty="0">
                <a:latin typeface="Georgia"/>
                <a:cs typeface="Georgia"/>
              </a:rPr>
              <a:t>to</a:t>
            </a:r>
            <a:r>
              <a:rPr sz="1000" spc="90" dirty="0">
                <a:latin typeface="Georgia"/>
                <a:cs typeface="Georgia"/>
              </a:rPr>
              <a:t> </a:t>
            </a:r>
            <a:r>
              <a:rPr sz="1000" spc="-30" dirty="0">
                <a:latin typeface="Georgia"/>
                <a:cs typeface="Georgia"/>
              </a:rPr>
              <a:t>accomplish,</a:t>
            </a:r>
            <a:r>
              <a:rPr sz="1000" spc="95" dirty="0">
                <a:latin typeface="Georgia"/>
                <a:cs typeface="Georgia"/>
              </a:rPr>
              <a:t> </a:t>
            </a:r>
            <a:r>
              <a:rPr sz="1000" spc="-25" dirty="0">
                <a:latin typeface="Georgia"/>
                <a:cs typeface="Georgia"/>
              </a:rPr>
              <a:t>and</a:t>
            </a:r>
            <a:r>
              <a:rPr sz="1000" spc="90" dirty="0">
                <a:latin typeface="Georgia"/>
                <a:cs typeface="Georgia"/>
              </a:rPr>
              <a:t> </a:t>
            </a:r>
            <a:r>
              <a:rPr sz="1000" spc="-25" dirty="0">
                <a:latin typeface="Georgia"/>
                <a:cs typeface="Georgia"/>
              </a:rPr>
              <a:t>then</a:t>
            </a:r>
            <a:r>
              <a:rPr sz="1000" spc="95" dirty="0">
                <a:latin typeface="Georgia"/>
                <a:cs typeface="Georgia"/>
              </a:rPr>
              <a:t> </a:t>
            </a:r>
            <a:r>
              <a:rPr sz="1000" spc="-35" dirty="0">
                <a:latin typeface="Georgia"/>
                <a:cs typeface="Georgia"/>
              </a:rPr>
              <a:t>define</a:t>
            </a:r>
            <a:r>
              <a:rPr sz="1000" spc="90" dirty="0">
                <a:latin typeface="Georgia"/>
                <a:cs typeface="Georgia"/>
              </a:rPr>
              <a:t> </a:t>
            </a:r>
            <a:r>
              <a:rPr sz="1000" spc="-35" dirty="0">
                <a:latin typeface="Georgia"/>
                <a:cs typeface="Georgia"/>
              </a:rPr>
              <a:t>business</a:t>
            </a:r>
            <a:r>
              <a:rPr sz="1000" spc="95" dirty="0">
                <a:latin typeface="Georgia"/>
                <a:cs typeface="Georgia"/>
              </a:rPr>
              <a:t> </a:t>
            </a:r>
            <a:r>
              <a:rPr sz="1000" spc="-30" dirty="0">
                <a:latin typeface="Georgia"/>
                <a:cs typeface="Georgia"/>
              </a:rPr>
              <a:t>success</a:t>
            </a:r>
            <a:r>
              <a:rPr sz="1000" spc="90" dirty="0">
                <a:latin typeface="Georgia"/>
                <a:cs typeface="Georgia"/>
              </a:rPr>
              <a:t> </a:t>
            </a:r>
            <a:r>
              <a:rPr sz="1000" spc="-10" dirty="0">
                <a:latin typeface="Georgia"/>
                <a:cs typeface="Georgia"/>
              </a:rPr>
              <a:t>criteria.</a:t>
            </a:r>
            <a:endParaRPr sz="1000">
              <a:latin typeface="Georgia"/>
              <a:cs typeface="Georgia"/>
            </a:endParaRPr>
          </a:p>
          <a:p>
            <a:pPr marL="289560" indent="-146050">
              <a:lnSpc>
                <a:spcPct val="100000"/>
              </a:lnSpc>
              <a:spcBef>
                <a:spcPts val="635"/>
              </a:spcBef>
              <a:buClr>
                <a:srgbClr val="FFFFFF"/>
              </a:buClr>
              <a:buSzPct val="72727"/>
              <a:buFont typeface="Georgia"/>
              <a:buAutoNum type="arabicPlain" startAt="2"/>
              <a:tabLst>
                <a:tab pos="290195" algn="l"/>
              </a:tabLst>
            </a:pPr>
            <a:r>
              <a:rPr sz="1100" b="1" spc="-45" dirty="0">
                <a:latin typeface="Georgia"/>
                <a:cs typeface="Georgia"/>
              </a:rPr>
              <a:t>Assess</a:t>
            </a:r>
            <a:r>
              <a:rPr sz="1100" b="1" spc="100" dirty="0">
                <a:latin typeface="Georgia"/>
                <a:cs typeface="Georgia"/>
              </a:rPr>
              <a:t> </a:t>
            </a:r>
            <a:r>
              <a:rPr sz="1100" b="1" spc="-40" dirty="0">
                <a:latin typeface="Georgia"/>
                <a:cs typeface="Georgia"/>
              </a:rPr>
              <a:t>situation</a:t>
            </a:r>
            <a:r>
              <a:rPr sz="1100" spc="-40" dirty="0">
                <a:latin typeface="Georgia"/>
                <a:cs typeface="Georgia"/>
              </a:rPr>
              <a:t>:</a:t>
            </a:r>
            <a:endParaRPr sz="1100">
              <a:latin typeface="Georgia"/>
              <a:cs typeface="Georgia"/>
            </a:endParaRPr>
          </a:p>
          <a:p>
            <a:pPr marL="566420" marR="8890">
              <a:lnSpc>
                <a:spcPts val="1019"/>
              </a:lnSpc>
              <a:spcBef>
                <a:spcPts val="459"/>
              </a:spcBef>
            </a:pPr>
            <a:r>
              <a:rPr sz="1000" spc="-30" dirty="0">
                <a:latin typeface="Georgia"/>
                <a:cs typeface="Georgia"/>
              </a:rPr>
              <a:t>determine</a:t>
            </a:r>
            <a:r>
              <a:rPr sz="1000" spc="100" dirty="0">
                <a:latin typeface="Georgia"/>
                <a:cs typeface="Georgia"/>
              </a:rPr>
              <a:t> </a:t>
            </a:r>
            <a:r>
              <a:rPr sz="1000" spc="-35" dirty="0">
                <a:latin typeface="Georgia"/>
                <a:cs typeface="Georgia"/>
              </a:rPr>
              <a:t>resources</a:t>
            </a:r>
            <a:r>
              <a:rPr sz="1000" spc="100" dirty="0">
                <a:latin typeface="Georgia"/>
                <a:cs typeface="Georgia"/>
              </a:rPr>
              <a:t> </a:t>
            </a:r>
            <a:r>
              <a:rPr sz="1000" spc="-20" dirty="0">
                <a:latin typeface="Georgia"/>
                <a:cs typeface="Georgia"/>
              </a:rPr>
              <a:t>availability,</a:t>
            </a:r>
            <a:r>
              <a:rPr sz="1000" spc="100" dirty="0">
                <a:latin typeface="Georgia"/>
                <a:cs typeface="Georgia"/>
              </a:rPr>
              <a:t> </a:t>
            </a:r>
            <a:r>
              <a:rPr sz="1000" spc="-5" dirty="0">
                <a:latin typeface="Georgia"/>
                <a:cs typeface="Georgia"/>
              </a:rPr>
              <a:t>project</a:t>
            </a:r>
            <a:r>
              <a:rPr sz="1000" spc="105" dirty="0">
                <a:latin typeface="Georgia"/>
                <a:cs typeface="Georgia"/>
              </a:rPr>
              <a:t> </a:t>
            </a:r>
            <a:r>
              <a:rPr sz="1000" spc="-30" dirty="0">
                <a:latin typeface="Georgia"/>
                <a:cs typeface="Georgia"/>
              </a:rPr>
              <a:t>requirements,</a:t>
            </a:r>
            <a:r>
              <a:rPr sz="1000" spc="100" dirty="0">
                <a:latin typeface="Georgia"/>
                <a:cs typeface="Georgia"/>
              </a:rPr>
              <a:t> </a:t>
            </a:r>
            <a:r>
              <a:rPr sz="1000" spc="-40" dirty="0">
                <a:latin typeface="Georgia"/>
                <a:cs typeface="Georgia"/>
              </a:rPr>
              <a:t>assess</a:t>
            </a:r>
            <a:r>
              <a:rPr sz="1000" spc="100" dirty="0">
                <a:latin typeface="Georgia"/>
                <a:cs typeface="Georgia"/>
              </a:rPr>
              <a:t> </a:t>
            </a:r>
            <a:r>
              <a:rPr sz="1000" spc="-30" dirty="0">
                <a:latin typeface="Georgia"/>
                <a:cs typeface="Georgia"/>
              </a:rPr>
              <a:t>risks</a:t>
            </a:r>
            <a:r>
              <a:rPr sz="1000" spc="105" dirty="0">
                <a:latin typeface="Georgia"/>
                <a:cs typeface="Georgia"/>
              </a:rPr>
              <a:t> </a:t>
            </a:r>
            <a:r>
              <a:rPr sz="1000" spc="-25" dirty="0">
                <a:latin typeface="Georgia"/>
                <a:cs typeface="Georgia"/>
              </a:rPr>
              <a:t>and</a:t>
            </a:r>
            <a:r>
              <a:rPr sz="1000" spc="100" dirty="0">
                <a:latin typeface="Georgia"/>
                <a:cs typeface="Georgia"/>
              </a:rPr>
              <a:t> </a:t>
            </a:r>
            <a:r>
              <a:rPr sz="1000" spc="-30" dirty="0">
                <a:latin typeface="Georgia"/>
                <a:cs typeface="Georgia"/>
              </a:rPr>
              <a:t>contingencies, </a:t>
            </a:r>
            <a:r>
              <a:rPr sz="1000" spc="-25" dirty="0">
                <a:latin typeface="Georgia"/>
                <a:cs typeface="Georgia"/>
              </a:rPr>
              <a:t> and</a:t>
            </a:r>
            <a:r>
              <a:rPr sz="1000" spc="85" dirty="0">
                <a:latin typeface="Georgia"/>
                <a:cs typeface="Georgia"/>
              </a:rPr>
              <a:t> </a:t>
            </a:r>
            <a:r>
              <a:rPr sz="1000" spc="-15" dirty="0">
                <a:latin typeface="Georgia"/>
                <a:cs typeface="Georgia"/>
              </a:rPr>
              <a:t>conduct</a:t>
            </a:r>
            <a:r>
              <a:rPr sz="1000" spc="90" dirty="0">
                <a:latin typeface="Georgia"/>
                <a:cs typeface="Georgia"/>
              </a:rPr>
              <a:t> </a:t>
            </a:r>
            <a:r>
              <a:rPr sz="1000" spc="-10" dirty="0">
                <a:latin typeface="Georgia"/>
                <a:cs typeface="Georgia"/>
              </a:rPr>
              <a:t>a</a:t>
            </a:r>
            <a:r>
              <a:rPr sz="1000" spc="90" dirty="0">
                <a:latin typeface="Georgia"/>
                <a:cs typeface="Georgia"/>
              </a:rPr>
              <a:t> </a:t>
            </a:r>
            <a:r>
              <a:rPr sz="1000" spc="-30" dirty="0">
                <a:latin typeface="Georgia"/>
                <a:cs typeface="Georgia"/>
              </a:rPr>
              <a:t>cost–benefit</a:t>
            </a:r>
            <a:r>
              <a:rPr sz="1000" spc="90" dirty="0">
                <a:latin typeface="Georgia"/>
                <a:cs typeface="Georgia"/>
              </a:rPr>
              <a:t> </a:t>
            </a:r>
            <a:r>
              <a:rPr sz="1000" spc="-20" dirty="0">
                <a:latin typeface="Georgia"/>
                <a:cs typeface="Georgia"/>
              </a:rPr>
              <a:t>analysis.</a:t>
            </a:r>
            <a:endParaRPr sz="1000">
              <a:latin typeface="Georgia"/>
              <a:cs typeface="Georgia"/>
            </a:endParaRPr>
          </a:p>
          <a:p>
            <a:pPr marL="289560" indent="-146050">
              <a:lnSpc>
                <a:spcPct val="100000"/>
              </a:lnSpc>
              <a:spcBef>
                <a:spcPts val="635"/>
              </a:spcBef>
              <a:buClr>
                <a:srgbClr val="FFFFFF"/>
              </a:buClr>
              <a:buSzPct val="72727"/>
              <a:buFont typeface="Georgia"/>
              <a:buAutoNum type="arabicPlain" startAt="3"/>
              <a:tabLst>
                <a:tab pos="290195" algn="l"/>
              </a:tabLst>
            </a:pPr>
            <a:r>
              <a:rPr sz="1100" b="1" spc="-40" dirty="0">
                <a:latin typeface="Georgia"/>
                <a:cs typeface="Georgia"/>
              </a:rPr>
              <a:t>Determine</a:t>
            </a:r>
            <a:r>
              <a:rPr sz="1100" b="1" spc="125" dirty="0">
                <a:latin typeface="Georgia"/>
                <a:cs typeface="Georgia"/>
              </a:rPr>
              <a:t> </a:t>
            </a:r>
            <a:r>
              <a:rPr sz="1100" b="1" spc="-30" dirty="0">
                <a:latin typeface="Georgia"/>
                <a:cs typeface="Georgia"/>
              </a:rPr>
              <a:t>data</a:t>
            </a:r>
            <a:r>
              <a:rPr sz="1100" b="1" spc="130" dirty="0">
                <a:latin typeface="Georgia"/>
                <a:cs typeface="Georgia"/>
              </a:rPr>
              <a:t> </a:t>
            </a:r>
            <a:r>
              <a:rPr sz="1100" b="1" spc="-60" dirty="0">
                <a:latin typeface="Georgia"/>
                <a:cs typeface="Georgia"/>
              </a:rPr>
              <a:t>mining</a:t>
            </a:r>
            <a:r>
              <a:rPr sz="1100" b="1" spc="125" dirty="0">
                <a:latin typeface="Georgia"/>
                <a:cs typeface="Georgia"/>
              </a:rPr>
              <a:t> </a:t>
            </a:r>
            <a:r>
              <a:rPr sz="1100" b="1" spc="-50" dirty="0">
                <a:latin typeface="Georgia"/>
                <a:cs typeface="Georgia"/>
              </a:rPr>
              <a:t>goals</a:t>
            </a:r>
            <a:r>
              <a:rPr sz="1100" spc="-50" dirty="0">
                <a:latin typeface="Georgia"/>
                <a:cs typeface="Georgia"/>
              </a:rPr>
              <a:t>:</a:t>
            </a:r>
            <a:endParaRPr sz="1100">
              <a:latin typeface="Georgia"/>
              <a:cs typeface="Georgia"/>
            </a:endParaRPr>
          </a:p>
          <a:p>
            <a:pPr marL="566420" marR="120014">
              <a:lnSpc>
                <a:spcPts val="1019"/>
              </a:lnSpc>
              <a:spcBef>
                <a:spcPts val="459"/>
              </a:spcBef>
            </a:pPr>
            <a:r>
              <a:rPr sz="1000" spc="-30" dirty="0">
                <a:latin typeface="Georgia"/>
                <a:cs typeface="Georgia"/>
              </a:rPr>
              <a:t>in</a:t>
            </a:r>
            <a:r>
              <a:rPr sz="1000" spc="90" dirty="0">
                <a:latin typeface="Georgia"/>
                <a:cs typeface="Georgia"/>
              </a:rPr>
              <a:t> </a:t>
            </a:r>
            <a:r>
              <a:rPr sz="1000" spc="-20" dirty="0">
                <a:latin typeface="Georgia"/>
                <a:cs typeface="Georgia"/>
              </a:rPr>
              <a:t>addition</a:t>
            </a:r>
            <a:r>
              <a:rPr sz="1000" spc="95" dirty="0">
                <a:latin typeface="Georgia"/>
                <a:cs typeface="Georgia"/>
              </a:rPr>
              <a:t> </a:t>
            </a:r>
            <a:r>
              <a:rPr sz="1000" spc="-5" dirty="0">
                <a:latin typeface="Georgia"/>
                <a:cs typeface="Georgia"/>
              </a:rPr>
              <a:t>to</a:t>
            </a:r>
            <a:r>
              <a:rPr sz="1000" spc="95" dirty="0">
                <a:latin typeface="Georgia"/>
                <a:cs typeface="Georgia"/>
              </a:rPr>
              <a:t> </a:t>
            </a:r>
            <a:r>
              <a:rPr sz="1000" spc="-30" dirty="0">
                <a:latin typeface="Georgia"/>
                <a:cs typeface="Georgia"/>
              </a:rPr>
              <a:t>defining</a:t>
            </a:r>
            <a:r>
              <a:rPr sz="1000" spc="95" dirty="0">
                <a:latin typeface="Georgia"/>
                <a:cs typeface="Georgia"/>
              </a:rPr>
              <a:t> </a:t>
            </a:r>
            <a:r>
              <a:rPr sz="1000" spc="-15" dirty="0">
                <a:latin typeface="Georgia"/>
                <a:cs typeface="Georgia"/>
              </a:rPr>
              <a:t>the</a:t>
            </a:r>
            <a:r>
              <a:rPr sz="1000" spc="90" dirty="0">
                <a:latin typeface="Georgia"/>
                <a:cs typeface="Georgia"/>
              </a:rPr>
              <a:t> </a:t>
            </a:r>
            <a:r>
              <a:rPr sz="1000" spc="-35" dirty="0">
                <a:latin typeface="Georgia"/>
                <a:cs typeface="Georgia"/>
              </a:rPr>
              <a:t>business</a:t>
            </a:r>
            <a:r>
              <a:rPr sz="1000" spc="95" dirty="0">
                <a:latin typeface="Georgia"/>
                <a:cs typeface="Georgia"/>
              </a:rPr>
              <a:t> </a:t>
            </a:r>
            <a:r>
              <a:rPr sz="1000" spc="-10" dirty="0">
                <a:latin typeface="Georgia"/>
                <a:cs typeface="Georgia"/>
              </a:rPr>
              <a:t>objectives,</a:t>
            </a:r>
            <a:r>
              <a:rPr sz="1000" spc="95" dirty="0">
                <a:latin typeface="Georgia"/>
                <a:cs typeface="Georgia"/>
              </a:rPr>
              <a:t> </a:t>
            </a:r>
            <a:r>
              <a:rPr sz="1000" spc="-25" dirty="0">
                <a:latin typeface="Georgia"/>
                <a:cs typeface="Georgia"/>
              </a:rPr>
              <a:t>you</a:t>
            </a:r>
            <a:r>
              <a:rPr sz="1000" spc="95" dirty="0">
                <a:latin typeface="Georgia"/>
                <a:cs typeface="Georgia"/>
              </a:rPr>
              <a:t> </a:t>
            </a:r>
            <a:r>
              <a:rPr sz="1000" spc="-30" dirty="0">
                <a:latin typeface="Georgia"/>
                <a:cs typeface="Georgia"/>
              </a:rPr>
              <a:t>should</a:t>
            </a:r>
            <a:r>
              <a:rPr sz="1000" spc="90" dirty="0">
                <a:latin typeface="Georgia"/>
                <a:cs typeface="Georgia"/>
              </a:rPr>
              <a:t> </a:t>
            </a:r>
            <a:r>
              <a:rPr sz="1000" spc="-30" dirty="0">
                <a:latin typeface="Georgia"/>
                <a:cs typeface="Georgia"/>
              </a:rPr>
              <a:t>also</a:t>
            </a:r>
            <a:r>
              <a:rPr sz="1000" spc="95" dirty="0">
                <a:latin typeface="Georgia"/>
                <a:cs typeface="Georgia"/>
              </a:rPr>
              <a:t> </a:t>
            </a:r>
            <a:r>
              <a:rPr sz="1000" spc="-35" dirty="0">
                <a:latin typeface="Georgia"/>
                <a:cs typeface="Georgia"/>
              </a:rPr>
              <a:t>define</a:t>
            </a:r>
            <a:r>
              <a:rPr sz="1000" spc="95" dirty="0">
                <a:latin typeface="Georgia"/>
                <a:cs typeface="Georgia"/>
              </a:rPr>
              <a:t> </a:t>
            </a:r>
            <a:r>
              <a:rPr sz="1000" spc="-5" dirty="0">
                <a:latin typeface="Georgia"/>
                <a:cs typeface="Georgia"/>
              </a:rPr>
              <a:t>what</a:t>
            </a:r>
            <a:r>
              <a:rPr sz="1000" spc="95" dirty="0">
                <a:latin typeface="Georgia"/>
                <a:cs typeface="Georgia"/>
              </a:rPr>
              <a:t> </a:t>
            </a:r>
            <a:r>
              <a:rPr sz="1000" spc="-30" dirty="0">
                <a:latin typeface="Georgia"/>
                <a:cs typeface="Georgia"/>
              </a:rPr>
              <a:t>success </a:t>
            </a:r>
            <a:r>
              <a:rPr sz="1000" spc="-229" dirty="0">
                <a:latin typeface="Georgia"/>
                <a:cs typeface="Georgia"/>
              </a:rPr>
              <a:t> </a:t>
            </a:r>
            <a:r>
              <a:rPr sz="1000" spc="-30" dirty="0">
                <a:latin typeface="Georgia"/>
                <a:cs typeface="Georgia"/>
              </a:rPr>
              <a:t>looks</a:t>
            </a:r>
            <a:r>
              <a:rPr sz="1000" spc="90" dirty="0">
                <a:latin typeface="Georgia"/>
                <a:cs typeface="Georgia"/>
              </a:rPr>
              <a:t> </a:t>
            </a:r>
            <a:r>
              <a:rPr sz="1000" spc="-30" dirty="0">
                <a:latin typeface="Georgia"/>
                <a:cs typeface="Georgia"/>
              </a:rPr>
              <a:t>like</a:t>
            </a:r>
            <a:r>
              <a:rPr sz="1000" spc="90" dirty="0">
                <a:latin typeface="Georgia"/>
                <a:cs typeface="Georgia"/>
              </a:rPr>
              <a:t> </a:t>
            </a:r>
            <a:r>
              <a:rPr sz="1000" spc="-40" dirty="0">
                <a:latin typeface="Georgia"/>
                <a:cs typeface="Georgia"/>
              </a:rPr>
              <a:t>from</a:t>
            </a:r>
            <a:r>
              <a:rPr sz="1000" spc="90" dirty="0">
                <a:latin typeface="Georgia"/>
                <a:cs typeface="Georgia"/>
              </a:rPr>
              <a:t> </a:t>
            </a:r>
            <a:r>
              <a:rPr sz="1000" spc="-10" dirty="0">
                <a:latin typeface="Georgia"/>
                <a:cs typeface="Georgia"/>
              </a:rPr>
              <a:t>a</a:t>
            </a:r>
            <a:r>
              <a:rPr sz="1000" spc="90" dirty="0">
                <a:latin typeface="Georgia"/>
                <a:cs typeface="Georgia"/>
              </a:rPr>
              <a:t> </a:t>
            </a:r>
            <a:r>
              <a:rPr sz="1000" spc="-20" dirty="0">
                <a:latin typeface="Georgia"/>
                <a:cs typeface="Georgia"/>
              </a:rPr>
              <a:t>technical</a:t>
            </a:r>
            <a:r>
              <a:rPr sz="1000" spc="90" dirty="0">
                <a:latin typeface="Georgia"/>
                <a:cs typeface="Georgia"/>
              </a:rPr>
              <a:t> </a:t>
            </a:r>
            <a:r>
              <a:rPr sz="1000" dirty="0">
                <a:latin typeface="Georgia"/>
                <a:cs typeface="Georgia"/>
              </a:rPr>
              <a:t>data</a:t>
            </a:r>
            <a:r>
              <a:rPr sz="1000" spc="90" dirty="0">
                <a:latin typeface="Georgia"/>
                <a:cs typeface="Georgia"/>
              </a:rPr>
              <a:t> </a:t>
            </a:r>
            <a:r>
              <a:rPr sz="1000" spc="-30" dirty="0">
                <a:latin typeface="Georgia"/>
                <a:cs typeface="Georgia"/>
              </a:rPr>
              <a:t>mining</a:t>
            </a:r>
            <a:r>
              <a:rPr sz="1000" spc="90" dirty="0">
                <a:latin typeface="Georgia"/>
                <a:cs typeface="Georgia"/>
              </a:rPr>
              <a:t> </a:t>
            </a:r>
            <a:r>
              <a:rPr sz="1000" spc="-15" dirty="0">
                <a:latin typeface="Georgia"/>
                <a:cs typeface="Georgia"/>
              </a:rPr>
              <a:t>perspective.</a:t>
            </a:r>
            <a:endParaRPr sz="1000">
              <a:latin typeface="Georgia"/>
              <a:cs typeface="Georgia"/>
            </a:endParaRPr>
          </a:p>
          <a:p>
            <a:pPr marL="289560" indent="-146050">
              <a:lnSpc>
                <a:spcPct val="100000"/>
              </a:lnSpc>
              <a:spcBef>
                <a:spcPts val="630"/>
              </a:spcBef>
              <a:buClr>
                <a:srgbClr val="FFFFFF"/>
              </a:buClr>
              <a:buSzPct val="72727"/>
              <a:buFont typeface="Georgia"/>
              <a:buAutoNum type="arabicPlain" startAt="4"/>
              <a:tabLst>
                <a:tab pos="290195" algn="l"/>
              </a:tabLst>
            </a:pPr>
            <a:r>
              <a:rPr sz="1100" b="1" spc="-35" dirty="0">
                <a:latin typeface="Georgia"/>
                <a:cs typeface="Georgia"/>
              </a:rPr>
              <a:t>Produce</a:t>
            </a:r>
            <a:r>
              <a:rPr sz="1100" b="1" spc="120" dirty="0">
                <a:latin typeface="Georgia"/>
                <a:cs typeface="Georgia"/>
              </a:rPr>
              <a:t> </a:t>
            </a:r>
            <a:r>
              <a:rPr sz="1100" b="1" spc="-25" dirty="0">
                <a:latin typeface="Georgia"/>
                <a:cs typeface="Georgia"/>
              </a:rPr>
              <a:t>project</a:t>
            </a:r>
            <a:r>
              <a:rPr sz="1100" b="1" spc="120" dirty="0">
                <a:latin typeface="Georgia"/>
                <a:cs typeface="Georgia"/>
              </a:rPr>
              <a:t> </a:t>
            </a:r>
            <a:r>
              <a:rPr sz="1100" b="1" spc="-50" dirty="0">
                <a:latin typeface="Georgia"/>
                <a:cs typeface="Georgia"/>
              </a:rPr>
              <a:t>plan</a:t>
            </a:r>
            <a:r>
              <a:rPr sz="1100" spc="-50" dirty="0">
                <a:latin typeface="Georgia"/>
                <a:cs typeface="Georgia"/>
              </a:rPr>
              <a:t>:</a:t>
            </a:r>
            <a:endParaRPr sz="1100">
              <a:latin typeface="Georgia"/>
              <a:cs typeface="Georgia"/>
            </a:endParaRPr>
          </a:p>
          <a:p>
            <a:pPr marL="566420">
              <a:lnSpc>
                <a:spcPct val="100000"/>
              </a:lnSpc>
              <a:spcBef>
                <a:spcPts val="280"/>
              </a:spcBef>
            </a:pPr>
            <a:r>
              <a:rPr sz="1000" spc="-20" dirty="0">
                <a:latin typeface="Georgia"/>
                <a:cs typeface="Georgia"/>
              </a:rPr>
              <a:t>select</a:t>
            </a:r>
            <a:r>
              <a:rPr sz="1000" spc="90" dirty="0">
                <a:latin typeface="Georgia"/>
                <a:cs typeface="Georgia"/>
              </a:rPr>
              <a:t> </a:t>
            </a:r>
            <a:r>
              <a:rPr sz="1000" spc="-30" dirty="0">
                <a:latin typeface="Georgia"/>
                <a:cs typeface="Georgia"/>
              </a:rPr>
              <a:t>technologies</a:t>
            </a:r>
            <a:r>
              <a:rPr sz="1000" spc="95" dirty="0">
                <a:latin typeface="Georgia"/>
                <a:cs typeface="Georgia"/>
              </a:rPr>
              <a:t> </a:t>
            </a:r>
            <a:r>
              <a:rPr sz="1000" spc="-25" dirty="0">
                <a:latin typeface="Georgia"/>
                <a:cs typeface="Georgia"/>
              </a:rPr>
              <a:t>and</a:t>
            </a:r>
            <a:r>
              <a:rPr sz="1000" spc="95" dirty="0">
                <a:latin typeface="Georgia"/>
                <a:cs typeface="Georgia"/>
              </a:rPr>
              <a:t> </a:t>
            </a:r>
            <a:r>
              <a:rPr sz="1000" spc="-20" dirty="0">
                <a:latin typeface="Georgia"/>
                <a:cs typeface="Georgia"/>
              </a:rPr>
              <a:t>tools</a:t>
            </a:r>
            <a:r>
              <a:rPr sz="1000" spc="95" dirty="0">
                <a:latin typeface="Georgia"/>
                <a:cs typeface="Georgia"/>
              </a:rPr>
              <a:t> </a:t>
            </a:r>
            <a:r>
              <a:rPr sz="1000" spc="-25" dirty="0">
                <a:latin typeface="Georgia"/>
                <a:cs typeface="Georgia"/>
              </a:rPr>
              <a:t>and</a:t>
            </a:r>
            <a:r>
              <a:rPr sz="1000" spc="95" dirty="0">
                <a:latin typeface="Georgia"/>
                <a:cs typeface="Georgia"/>
              </a:rPr>
              <a:t> </a:t>
            </a:r>
            <a:r>
              <a:rPr sz="1000" spc="-35" dirty="0">
                <a:latin typeface="Georgia"/>
                <a:cs typeface="Georgia"/>
              </a:rPr>
              <a:t>define</a:t>
            </a:r>
            <a:r>
              <a:rPr sz="1000" spc="95" dirty="0">
                <a:latin typeface="Georgia"/>
                <a:cs typeface="Georgia"/>
              </a:rPr>
              <a:t> </a:t>
            </a:r>
            <a:r>
              <a:rPr sz="1000" spc="-15" dirty="0">
                <a:latin typeface="Georgia"/>
                <a:cs typeface="Georgia"/>
              </a:rPr>
              <a:t>detailed</a:t>
            </a:r>
            <a:r>
              <a:rPr sz="1000" spc="95" dirty="0">
                <a:latin typeface="Georgia"/>
                <a:cs typeface="Georgia"/>
              </a:rPr>
              <a:t> </a:t>
            </a:r>
            <a:r>
              <a:rPr sz="1000" spc="-25" dirty="0">
                <a:latin typeface="Georgia"/>
                <a:cs typeface="Georgia"/>
              </a:rPr>
              <a:t>plans</a:t>
            </a:r>
            <a:r>
              <a:rPr sz="1000" spc="95" dirty="0">
                <a:latin typeface="Georgia"/>
                <a:cs typeface="Georgia"/>
              </a:rPr>
              <a:t> </a:t>
            </a:r>
            <a:r>
              <a:rPr sz="1000" spc="-30" dirty="0">
                <a:latin typeface="Georgia"/>
                <a:cs typeface="Georgia"/>
              </a:rPr>
              <a:t>for</a:t>
            </a:r>
            <a:r>
              <a:rPr sz="1000" spc="95" dirty="0">
                <a:latin typeface="Georgia"/>
                <a:cs typeface="Georgia"/>
              </a:rPr>
              <a:t> </a:t>
            </a:r>
            <a:r>
              <a:rPr sz="1000" spc="-30" dirty="0">
                <a:latin typeface="Georgia"/>
                <a:cs typeface="Georgia"/>
              </a:rPr>
              <a:t>each</a:t>
            </a:r>
            <a:r>
              <a:rPr sz="1000" spc="95" dirty="0">
                <a:latin typeface="Georgia"/>
                <a:cs typeface="Georgia"/>
              </a:rPr>
              <a:t> </a:t>
            </a:r>
            <a:r>
              <a:rPr sz="1000" spc="-5" dirty="0">
                <a:latin typeface="Georgia"/>
                <a:cs typeface="Georgia"/>
              </a:rPr>
              <a:t>project</a:t>
            </a:r>
            <a:r>
              <a:rPr sz="1000" spc="95" dirty="0">
                <a:latin typeface="Georgia"/>
                <a:cs typeface="Georgia"/>
              </a:rPr>
              <a:t> </a:t>
            </a:r>
            <a:r>
              <a:rPr sz="1000" spc="-25" dirty="0">
                <a:latin typeface="Georgia"/>
                <a:cs typeface="Georgia"/>
              </a:rPr>
              <a:t>phase.</a:t>
            </a:r>
            <a:endParaRPr sz="10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0" dirty="0"/>
              <a:t>8</a:t>
            </a:fld>
            <a:r>
              <a:rPr spc="-25" dirty="0"/>
              <a:t> </a:t>
            </a:r>
            <a:r>
              <a:rPr spc="80" dirty="0"/>
              <a:t>/</a:t>
            </a:r>
            <a:r>
              <a:rPr spc="-25" dirty="0"/>
              <a:t> </a:t>
            </a:r>
            <a:r>
              <a:rPr spc="40" dirty="0"/>
              <a:t>106</a:t>
            </a:r>
          </a:p>
        </p:txBody>
      </p:sp>
    </p:spTree>
  </p:cSld>
  <p:clrMapOvr>
    <a:masterClrMapping/>
  </p:clrMapOvr>
  <p:transition>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4238625" cy="244475"/>
          </a:xfrm>
          <a:prstGeom prst="rect">
            <a:avLst/>
          </a:prstGeom>
        </p:spPr>
        <p:txBody>
          <a:bodyPr vert="horz" wrap="square" lIns="0" tIns="17145" rIns="0" bIns="0" rtlCol="0">
            <a:spAutoFit/>
          </a:bodyPr>
          <a:lstStyle/>
          <a:p>
            <a:pPr marL="12700">
              <a:lnSpc>
                <a:spcPct val="100000"/>
              </a:lnSpc>
              <a:spcBef>
                <a:spcPts val="135"/>
              </a:spcBef>
            </a:pPr>
            <a:r>
              <a:rPr spc="35" dirty="0"/>
              <a:t>Pearson</a:t>
            </a:r>
            <a:r>
              <a:rPr spc="105" dirty="0"/>
              <a:t> </a:t>
            </a:r>
            <a:r>
              <a:rPr spc="25" dirty="0"/>
              <a:t>correlation</a:t>
            </a:r>
            <a:r>
              <a:rPr spc="105" dirty="0"/>
              <a:t> </a:t>
            </a:r>
            <a:r>
              <a:rPr spc="-10" dirty="0"/>
              <a:t>coefficient</a:t>
            </a:r>
            <a:r>
              <a:rPr spc="105" dirty="0"/>
              <a:t> </a:t>
            </a:r>
            <a:r>
              <a:rPr spc="-5" dirty="0"/>
              <a:t>for</a:t>
            </a:r>
            <a:r>
              <a:rPr spc="110" dirty="0"/>
              <a:t> </a:t>
            </a:r>
            <a:r>
              <a:rPr spc="60" dirty="0"/>
              <a:t>a</a:t>
            </a:r>
            <a:r>
              <a:rPr spc="105" dirty="0"/>
              <a:t> </a:t>
            </a:r>
            <a:r>
              <a:rPr spc="35" dirty="0"/>
              <a:t>population</a:t>
            </a:r>
            <a:r>
              <a:rPr spc="105" dirty="0"/>
              <a:t> </a:t>
            </a:r>
            <a:r>
              <a:rPr spc="25" dirty="0"/>
              <a:t>(cont’d)</a:t>
            </a:r>
          </a:p>
        </p:txBody>
      </p:sp>
      <p:grpSp>
        <p:nvGrpSpPr>
          <p:cNvPr id="26" name="object 26"/>
          <p:cNvGrpSpPr/>
          <p:nvPr/>
        </p:nvGrpSpPr>
        <p:grpSpPr>
          <a:xfrm>
            <a:off x="0" y="3121545"/>
            <a:ext cx="5760085" cy="118745"/>
            <a:chOff x="0" y="3121545"/>
            <a:chExt cx="5760085" cy="118745"/>
          </a:xfrm>
        </p:grpSpPr>
        <p:sp>
          <p:nvSpPr>
            <p:cNvPr id="27" name="object 2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8" name="object 2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9" name="object 2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30" name="object 30"/>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31" name="object 31"/>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80</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pic>
        <p:nvPicPr>
          <p:cNvPr id="34" name="Picture 33">
            <a:extLst>
              <a:ext uri="{FF2B5EF4-FFF2-40B4-BE49-F238E27FC236}">
                <a16:creationId xmlns:a16="http://schemas.microsoft.com/office/drawing/2014/main" id="{FAA44E00-4E09-BA2F-2F3F-48546AFF2798}"/>
              </a:ext>
            </a:extLst>
          </p:cNvPr>
          <p:cNvPicPr>
            <a:picLocks noChangeAspect="1"/>
          </p:cNvPicPr>
          <p:nvPr/>
        </p:nvPicPr>
        <p:blipFill>
          <a:blip r:embed="rId3"/>
          <a:stretch>
            <a:fillRect/>
          </a:stretch>
        </p:blipFill>
        <p:spPr>
          <a:xfrm>
            <a:off x="181254" y="564675"/>
            <a:ext cx="5397500" cy="2202690"/>
          </a:xfrm>
          <a:prstGeom prst="rect">
            <a:avLst/>
          </a:prstGeom>
        </p:spPr>
      </p:pic>
    </p:spTree>
  </p:cSld>
  <p:clrMapOvr>
    <a:masterClrMapping/>
  </p:clrMapOvr>
  <p:transition>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286125" cy="244475"/>
          </a:xfrm>
          <a:prstGeom prst="rect">
            <a:avLst/>
          </a:prstGeom>
        </p:spPr>
        <p:txBody>
          <a:bodyPr vert="horz" wrap="square" lIns="0" tIns="17145" rIns="0" bIns="0" rtlCol="0">
            <a:spAutoFit/>
          </a:bodyPr>
          <a:lstStyle/>
          <a:p>
            <a:pPr marL="12700">
              <a:lnSpc>
                <a:spcPct val="100000"/>
              </a:lnSpc>
              <a:spcBef>
                <a:spcPts val="135"/>
              </a:spcBef>
            </a:pPr>
            <a:r>
              <a:rPr spc="35" dirty="0"/>
              <a:t>Pearson</a:t>
            </a:r>
            <a:r>
              <a:rPr spc="100" dirty="0"/>
              <a:t> </a:t>
            </a:r>
            <a:r>
              <a:rPr spc="25" dirty="0"/>
              <a:t>correlation</a:t>
            </a:r>
            <a:r>
              <a:rPr spc="100" dirty="0"/>
              <a:t> </a:t>
            </a:r>
            <a:r>
              <a:rPr spc="-10" dirty="0"/>
              <a:t>coefficient</a:t>
            </a:r>
            <a:r>
              <a:rPr spc="100" dirty="0"/>
              <a:t> </a:t>
            </a:r>
            <a:r>
              <a:rPr spc="-5" dirty="0"/>
              <a:t>for</a:t>
            </a:r>
            <a:r>
              <a:rPr spc="100" dirty="0"/>
              <a:t> </a:t>
            </a:r>
            <a:r>
              <a:rPr spc="60" dirty="0"/>
              <a:t>a</a:t>
            </a:r>
            <a:r>
              <a:rPr spc="100" dirty="0"/>
              <a:t> </a:t>
            </a:r>
            <a:r>
              <a:rPr spc="20" dirty="0"/>
              <a:t>sample</a:t>
            </a:r>
          </a:p>
        </p:txBody>
      </p:sp>
      <p:sp>
        <p:nvSpPr>
          <p:cNvPr id="3" name="object 3"/>
          <p:cNvSpPr/>
          <p:nvPr/>
        </p:nvSpPr>
        <p:spPr>
          <a:xfrm>
            <a:off x="337972" y="48036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03377" y="388758"/>
            <a:ext cx="5134610" cy="346249"/>
          </a:xfrm>
          <a:prstGeom prst="rect">
            <a:avLst/>
          </a:prstGeom>
        </p:spPr>
        <p:txBody>
          <a:bodyPr vert="horz" wrap="square" lIns="0" tIns="34290" rIns="0" bIns="0" rtlCol="0">
            <a:spAutoFit/>
          </a:bodyPr>
          <a:lstStyle/>
          <a:p>
            <a:pPr marL="63500" marR="55880">
              <a:lnSpc>
                <a:spcPts val="1150"/>
              </a:lnSpc>
              <a:spcBef>
                <a:spcPts val="270"/>
              </a:spcBef>
            </a:pPr>
            <a:r>
              <a:rPr sz="1100" dirty="0">
                <a:latin typeface="Georgia"/>
                <a:cs typeface="Georgia"/>
              </a:rPr>
              <a:t>Let</a:t>
            </a:r>
            <a:r>
              <a:rPr sz="1100" spc="100" dirty="0">
                <a:latin typeface="Georgia"/>
                <a:cs typeface="Georgia"/>
              </a:rPr>
              <a:t> </a:t>
            </a:r>
            <a:r>
              <a:rPr sz="1100" spc="65" dirty="0">
                <a:latin typeface="Lucida Sans Unicode"/>
                <a:cs typeface="Lucida Sans Unicode"/>
              </a:rPr>
              <a:t>D</a:t>
            </a:r>
            <a:r>
              <a:rPr sz="1200" i="1" spc="97" baseline="-10416" dirty="0">
                <a:latin typeface="Calibri"/>
                <a:cs typeface="Calibri"/>
              </a:rPr>
              <a:t>xy</a:t>
            </a:r>
            <a:r>
              <a:rPr sz="1200" i="1" spc="397" baseline="-10416" dirty="0">
                <a:latin typeface="Calibri"/>
                <a:cs typeface="Calibri"/>
              </a:rPr>
              <a:t> </a:t>
            </a:r>
            <a:r>
              <a:rPr sz="1100" spc="-20" dirty="0">
                <a:latin typeface="Georgia"/>
                <a:cs typeface="Georgia"/>
              </a:rPr>
              <a:t>be</a:t>
            </a:r>
            <a:r>
              <a:rPr sz="1100" spc="100" dirty="0">
                <a:latin typeface="Georgia"/>
                <a:cs typeface="Georgia"/>
              </a:rPr>
              <a:t> </a:t>
            </a:r>
            <a:r>
              <a:rPr sz="1100" spc="-15" dirty="0">
                <a:latin typeface="Georgia"/>
                <a:cs typeface="Georgia"/>
              </a:rPr>
              <a:t>a</a:t>
            </a:r>
            <a:r>
              <a:rPr sz="1100" spc="105" dirty="0">
                <a:latin typeface="Georgia"/>
                <a:cs typeface="Georgia"/>
              </a:rPr>
              <a:t> </a:t>
            </a:r>
            <a:r>
              <a:rPr sz="1100" spc="-20" dirty="0">
                <a:latin typeface="Georgia"/>
                <a:cs typeface="Georgia"/>
              </a:rPr>
              <a:t>bivariate</a:t>
            </a:r>
            <a:r>
              <a:rPr sz="1100" spc="100" dirty="0">
                <a:latin typeface="Georgia"/>
                <a:cs typeface="Georgia"/>
              </a:rPr>
              <a:t> </a:t>
            </a:r>
            <a:r>
              <a:rPr sz="1100" spc="-5" dirty="0">
                <a:latin typeface="Georgia"/>
                <a:cs typeface="Georgia"/>
              </a:rPr>
              <a:t>data</a:t>
            </a:r>
            <a:r>
              <a:rPr sz="1100" spc="105" dirty="0">
                <a:latin typeface="Georgia"/>
                <a:cs typeface="Georgia"/>
              </a:rPr>
              <a:t> </a:t>
            </a:r>
            <a:r>
              <a:rPr sz="1100" spc="-40" dirty="0">
                <a:latin typeface="Georgia"/>
                <a:cs typeface="Georgia"/>
              </a:rPr>
              <a:t>sample</a:t>
            </a:r>
            <a:r>
              <a:rPr sz="1100" spc="100" dirty="0">
                <a:latin typeface="Georgia"/>
                <a:cs typeface="Georgia"/>
              </a:rPr>
              <a:t> </a:t>
            </a:r>
            <a:r>
              <a:rPr sz="1100" spc="-30" dirty="0">
                <a:latin typeface="Georgia"/>
                <a:cs typeface="Georgia"/>
              </a:rPr>
              <a:t>consisting</a:t>
            </a:r>
            <a:r>
              <a:rPr sz="1100" spc="105" dirty="0">
                <a:latin typeface="Georgia"/>
                <a:cs typeface="Georgia"/>
              </a:rPr>
              <a:t> </a:t>
            </a:r>
            <a:r>
              <a:rPr sz="1100" spc="-40" dirty="0">
                <a:latin typeface="Georgia"/>
                <a:cs typeface="Georgia"/>
              </a:rPr>
              <a:t>of</a:t>
            </a:r>
            <a:r>
              <a:rPr sz="1100" spc="100" dirty="0">
                <a:latin typeface="Georgia"/>
                <a:cs typeface="Georgia"/>
              </a:rPr>
              <a:t> </a:t>
            </a:r>
            <a:r>
              <a:rPr sz="1100" i="1" spc="85" dirty="0">
                <a:latin typeface="Calibri"/>
                <a:cs typeface="Calibri"/>
              </a:rPr>
              <a:t>n</a:t>
            </a:r>
            <a:r>
              <a:rPr sz="1100" i="1" spc="120" dirty="0">
                <a:latin typeface="Calibri"/>
                <a:cs typeface="Calibri"/>
              </a:rPr>
              <a:t> </a:t>
            </a:r>
            <a:r>
              <a:rPr sz="1100" spc="-5" dirty="0">
                <a:latin typeface="Georgia"/>
                <a:cs typeface="Georgia"/>
              </a:rPr>
              <a:t>data</a:t>
            </a:r>
            <a:r>
              <a:rPr sz="1100" spc="100" dirty="0">
                <a:latin typeface="Georgia"/>
                <a:cs typeface="Georgia"/>
              </a:rPr>
              <a:t> </a:t>
            </a:r>
            <a:r>
              <a:rPr sz="1100" spc="-30" dirty="0">
                <a:latin typeface="Georgia"/>
                <a:cs typeface="Georgia"/>
              </a:rPr>
              <a:t>points</a:t>
            </a:r>
            <a:r>
              <a:rPr sz="1100" spc="100" dirty="0">
                <a:latin typeface="Georgia"/>
                <a:cs typeface="Georgia"/>
              </a:rPr>
              <a:t> </a:t>
            </a:r>
            <a:r>
              <a:rPr sz="1100" spc="-30" dirty="0">
                <a:latin typeface="Georgia"/>
                <a:cs typeface="Georgia"/>
              </a:rPr>
              <a:t>being</a:t>
            </a:r>
            <a:r>
              <a:rPr sz="1100" spc="105" dirty="0">
                <a:latin typeface="Georgia"/>
                <a:cs typeface="Georgia"/>
              </a:rPr>
              <a:t> </a:t>
            </a:r>
            <a:r>
              <a:rPr sz="1100" spc="-40" dirty="0">
                <a:latin typeface="Georgia"/>
                <a:cs typeface="Georgia"/>
              </a:rPr>
              <a:t>sampled</a:t>
            </a:r>
            <a:r>
              <a:rPr sz="1100" spc="100" dirty="0">
                <a:latin typeface="Georgia"/>
                <a:cs typeface="Georgia"/>
              </a:rPr>
              <a:t> </a:t>
            </a:r>
            <a:r>
              <a:rPr sz="1100" spc="-45" dirty="0">
                <a:latin typeface="Georgia"/>
                <a:cs typeface="Georgia"/>
              </a:rPr>
              <a:t>from </a:t>
            </a:r>
            <a:r>
              <a:rPr sz="1100" spc="-250" dirty="0">
                <a:latin typeface="Georgia"/>
                <a:cs typeface="Georgia"/>
              </a:rPr>
              <a:t> </a:t>
            </a:r>
            <a:r>
              <a:rPr sz="1100" spc="-35" dirty="0">
                <a:latin typeface="Georgia"/>
                <a:cs typeface="Georgia"/>
              </a:rPr>
              <a:t>two</a:t>
            </a:r>
            <a:r>
              <a:rPr sz="1100" spc="90" dirty="0">
                <a:latin typeface="Georgia"/>
                <a:cs typeface="Georgia"/>
              </a:rPr>
              <a:t> </a:t>
            </a:r>
            <a:r>
              <a:rPr sz="1100" spc="-15" dirty="0">
                <a:latin typeface="Georgia"/>
                <a:cs typeface="Georgia"/>
              </a:rPr>
              <a:t>variables/attributes</a:t>
            </a:r>
            <a:r>
              <a:rPr sz="1100" spc="90" dirty="0">
                <a:latin typeface="Georgia"/>
                <a:cs typeface="Georgia"/>
              </a:rPr>
              <a:t> </a:t>
            </a:r>
            <a:r>
              <a:rPr sz="1100" i="1" spc="330" dirty="0">
                <a:latin typeface="Calibri"/>
                <a:cs typeface="Calibri"/>
              </a:rPr>
              <a:t>X</a:t>
            </a:r>
            <a:r>
              <a:rPr sz="1100" i="1" spc="200" dirty="0">
                <a:latin typeface="Calibri"/>
                <a:cs typeface="Calibri"/>
              </a:rPr>
              <a:t> </a:t>
            </a:r>
            <a:r>
              <a:rPr sz="1100" spc="-30" dirty="0">
                <a:latin typeface="Georgia"/>
                <a:cs typeface="Georgia"/>
              </a:rPr>
              <a:t>and</a:t>
            </a:r>
            <a:r>
              <a:rPr sz="1100" spc="90" dirty="0">
                <a:latin typeface="Georgia"/>
                <a:cs typeface="Georgia"/>
              </a:rPr>
              <a:t> </a:t>
            </a:r>
            <a:r>
              <a:rPr sz="1100" i="1" spc="95" dirty="0">
                <a:latin typeface="Calibri"/>
                <a:cs typeface="Calibri"/>
              </a:rPr>
              <a:t>Y</a:t>
            </a:r>
            <a:r>
              <a:rPr sz="1100" i="1" spc="355" dirty="0">
                <a:latin typeface="Calibri"/>
                <a:cs typeface="Calibri"/>
              </a:rPr>
              <a:t> </a:t>
            </a:r>
            <a:r>
              <a:rPr sz="1100" spc="-30" dirty="0">
                <a:latin typeface="Georgia"/>
                <a:cs typeface="Georgia"/>
              </a:rPr>
              <a:t>as</a:t>
            </a:r>
            <a:r>
              <a:rPr sz="1100" spc="90" dirty="0">
                <a:latin typeface="Georgia"/>
                <a:cs typeface="Georgia"/>
              </a:rPr>
              <a:t> </a:t>
            </a:r>
            <a:r>
              <a:rPr sz="1100" spc="-40" dirty="0">
                <a:latin typeface="Georgia"/>
                <a:cs typeface="Georgia"/>
              </a:rPr>
              <a:t>follows:</a:t>
            </a:r>
            <a:endParaRPr sz="1100">
              <a:latin typeface="Lucida Sans Unicode"/>
              <a:cs typeface="Lucida Sans Unicode"/>
            </a:endParaRPr>
          </a:p>
        </p:txBody>
      </p:sp>
      <p:sp>
        <p:nvSpPr>
          <p:cNvPr id="15" name="object 15"/>
          <p:cNvSpPr txBox="1"/>
          <p:nvPr/>
        </p:nvSpPr>
        <p:spPr>
          <a:xfrm>
            <a:off x="403377" y="1478202"/>
            <a:ext cx="4751705" cy="604012"/>
          </a:xfrm>
          <a:prstGeom prst="rect">
            <a:avLst/>
          </a:prstGeom>
        </p:spPr>
        <p:txBody>
          <a:bodyPr vert="horz" wrap="square" lIns="0" tIns="11430" rIns="0" bIns="0" rtlCol="0">
            <a:spAutoFit/>
          </a:bodyPr>
          <a:lstStyle/>
          <a:p>
            <a:pPr marL="887730" algn="ctr">
              <a:lnSpc>
                <a:spcPct val="100000"/>
              </a:lnSpc>
              <a:spcBef>
                <a:spcPts val="90"/>
              </a:spcBef>
              <a:tabLst>
                <a:tab pos="1164590" algn="l"/>
              </a:tabLst>
            </a:pPr>
            <a:endParaRPr sz="1200" baseline="-10416">
              <a:latin typeface="Calibri"/>
              <a:cs typeface="Calibri"/>
            </a:endParaRPr>
          </a:p>
          <a:p>
            <a:pPr>
              <a:lnSpc>
                <a:spcPct val="100000"/>
              </a:lnSpc>
              <a:spcBef>
                <a:spcPts val="30"/>
              </a:spcBef>
            </a:pPr>
            <a:endParaRPr sz="1050">
              <a:latin typeface="Calibri"/>
              <a:cs typeface="Calibri"/>
            </a:endParaRPr>
          </a:p>
          <a:p>
            <a:pPr marL="63500" marR="55880">
              <a:lnSpc>
                <a:spcPts val="1150"/>
              </a:lnSpc>
            </a:pPr>
            <a:r>
              <a:rPr sz="1100" spc="5" dirty="0">
                <a:latin typeface="Georgia"/>
                <a:cs typeface="Georgia"/>
              </a:rPr>
              <a:t>The</a:t>
            </a:r>
            <a:r>
              <a:rPr sz="1100" spc="100" dirty="0">
                <a:latin typeface="Georgia"/>
                <a:cs typeface="Georgia"/>
              </a:rPr>
              <a:t> </a:t>
            </a:r>
            <a:r>
              <a:rPr sz="1100" spc="-40" dirty="0">
                <a:latin typeface="Georgia"/>
                <a:cs typeface="Georgia"/>
              </a:rPr>
              <a:t>sample</a:t>
            </a:r>
            <a:r>
              <a:rPr sz="1100" spc="100" dirty="0">
                <a:latin typeface="Georgia"/>
                <a:cs typeface="Georgia"/>
              </a:rPr>
              <a:t> </a:t>
            </a:r>
            <a:r>
              <a:rPr sz="1100" spc="-30" dirty="0">
                <a:latin typeface="Georgia"/>
                <a:cs typeface="Georgia"/>
              </a:rPr>
              <a:t>Pearson</a:t>
            </a:r>
            <a:r>
              <a:rPr sz="1100" spc="105" dirty="0">
                <a:latin typeface="Georgia"/>
                <a:cs typeface="Georgia"/>
              </a:rPr>
              <a:t> </a:t>
            </a:r>
            <a:r>
              <a:rPr sz="1100" spc="-30" dirty="0">
                <a:latin typeface="Georgia"/>
                <a:cs typeface="Georgia"/>
              </a:rPr>
              <a:t>correlation</a:t>
            </a:r>
            <a:r>
              <a:rPr sz="1100" spc="100" dirty="0">
                <a:latin typeface="Georgia"/>
                <a:cs typeface="Georgia"/>
              </a:rPr>
              <a:t> </a:t>
            </a:r>
            <a:r>
              <a:rPr sz="1100" spc="-35" dirty="0">
                <a:latin typeface="Georgia"/>
                <a:cs typeface="Georgia"/>
              </a:rPr>
              <a:t>coefficient</a:t>
            </a:r>
            <a:r>
              <a:rPr sz="1100" spc="100" dirty="0">
                <a:latin typeface="Georgia"/>
                <a:cs typeface="Georgia"/>
              </a:rPr>
              <a:t> </a:t>
            </a:r>
            <a:r>
              <a:rPr sz="1100" spc="-35" dirty="0">
                <a:latin typeface="Georgia"/>
                <a:cs typeface="Georgia"/>
              </a:rPr>
              <a:t>between</a:t>
            </a:r>
            <a:r>
              <a:rPr sz="1100" spc="100" dirty="0">
                <a:latin typeface="Georgia"/>
                <a:cs typeface="Georgia"/>
              </a:rPr>
              <a:t> </a:t>
            </a:r>
            <a:r>
              <a:rPr sz="1100" spc="-20" dirty="0">
                <a:latin typeface="Georgia"/>
                <a:cs typeface="Georgia"/>
              </a:rPr>
              <a:t>the</a:t>
            </a:r>
            <a:r>
              <a:rPr sz="1100" spc="105" dirty="0">
                <a:latin typeface="Georgia"/>
                <a:cs typeface="Georgia"/>
              </a:rPr>
              <a:t> </a:t>
            </a:r>
            <a:r>
              <a:rPr sz="1100" spc="-35" dirty="0">
                <a:latin typeface="Georgia"/>
                <a:cs typeface="Georgia"/>
              </a:rPr>
              <a:t>two</a:t>
            </a:r>
            <a:r>
              <a:rPr sz="1100" spc="100" dirty="0">
                <a:latin typeface="Georgia"/>
                <a:cs typeface="Georgia"/>
              </a:rPr>
              <a:t> </a:t>
            </a:r>
            <a:r>
              <a:rPr sz="1100" spc="-30" dirty="0">
                <a:latin typeface="Georgia"/>
                <a:cs typeface="Georgia"/>
              </a:rPr>
              <a:t>variables</a:t>
            </a:r>
            <a:r>
              <a:rPr sz="1100" spc="100" dirty="0">
                <a:latin typeface="Georgia"/>
                <a:cs typeface="Georgia"/>
              </a:rPr>
              <a:t> </a:t>
            </a:r>
            <a:r>
              <a:rPr sz="1100" spc="-35" dirty="0">
                <a:latin typeface="Georgia"/>
                <a:cs typeface="Georgia"/>
              </a:rPr>
              <a:t>in</a:t>
            </a:r>
            <a:r>
              <a:rPr sz="1100" spc="110" dirty="0">
                <a:latin typeface="Georgia"/>
                <a:cs typeface="Georgia"/>
              </a:rPr>
              <a:t> </a:t>
            </a:r>
            <a:r>
              <a:rPr sz="1100" spc="70" dirty="0">
                <a:latin typeface="Lucida Sans Unicode"/>
                <a:cs typeface="Lucida Sans Unicode"/>
              </a:rPr>
              <a:t>D</a:t>
            </a:r>
            <a:r>
              <a:rPr sz="1200" i="1" spc="104" baseline="-10416" dirty="0">
                <a:latin typeface="Calibri"/>
                <a:cs typeface="Calibri"/>
              </a:rPr>
              <a:t>xy</a:t>
            </a:r>
            <a:r>
              <a:rPr sz="1100" spc="70" dirty="0">
                <a:latin typeface="Georgia"/>
                <a:cs typeface="Georgia"/>
              </a:rPr>
              <a:t>, </a:t>
            </a:r>
            <a:r>
              <a:rPr sz="1100" spc="-250" dirty="0">
                <a:latin typeface="Georgia"/>
                <a:cs typeface="Georgia"/>
              </a:rPr>
              <a:t> </a:t>
            </a:r>
            <a:r>
              <a:rPr sz="1100" spc="-35" dirty="0">
                <a:latin typeface="Georgia"/>
                <a:cs typeface="Georgia"/>
              </a:rPr>
              <a:t>denoted</a:t>
            </a:r>
            <a:r>
              <a:rPr sz="1100" spc="90" dirty="0">
                <a:latin typeface="Georgia"/>
                <a:cs typeface="Georgia"/>
              </a:rPr>
              <a:t> </a:t>
            </a:r>
            <a:r>
              <a:rPr sz="1100" spc="-30" dirty="0">
                <a:latin typeface="Georgia"/>
                <a:cs typeface="Georgia"/>
              </a:rPr>
              <a:t>as</a:t>
            </a:r>
            <a:r>
              <a:rPr sz="1100" spc="95" dirty="0">
                <a:latin typeface="Georgia"/>
                <a:cs typeface="Georgia"/>
              </a:rPr>
              <a:t> </a:t>
            </a:r>
            <a:r>
              <a:rPr sz="1100" i="1" spc="95" dirty="0">
                <a:latin typeface="Calibri"/>
                <a:cs typeface="Calibri"/>
              </a:rPr>
              <a:t>r</a:t>
            </a:r>
            <a:r>
              <a:rPr sz="1200" i="1" spc="142" baseline="-10416" dirty="0">
                <a:latin typeface="Calibri"/>
                <a:cs typeface="Calibri"/>
              </a:rPr>
              <a:t>xy</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45" dirty="0">
                <a:latin typeface="Georgia"/>
                <a:cs typeface="Georgia"/>
              </a:rPr>
              <a:t>defined</a:t>
            </a:r>
            <a:r>
              <a:rPr sz="1100" spc="95" dirty="0">
                <a:latin typeface="Georgia"/>
                <a:cs typeface="Georgia"/>
              </a:rPr>
              <a:t> </a:t>
            </a:r>
            <a:r>
              <a:rPr sz="1100" spc="-30" dirty="0">
                <a:latin typeface="Georgia"/>
                <a:cs typeface="Georgia"/>
              </a:rPr>
              <a:t>as</a:t>
            </a:r>
            <a:r>
              <a:rPr sz="1100" spc="95" dirty="0">
                <a:latin typeface="Georgia"/>
                <a:cs typeface="Georgia"/>
              </a:rPr>
              <a:t> </a:t>
            </a:r>
            <a:r>
              <a:rPr sz="1100" spc="-40" dirty="0">
                <a:latin typeface="Georgia"/>
                <a:cs typeface="Georgia"/>
              </a:rPr>
              <a:t>follows:</a:t>
            </a:r>
            <a:endParaRPr sz="1100">
              <a:latin typeface="Georgia"/>
              <a:cs typeface="Georgia"/>
            </a:endParaRPr>
          </a:p>
        </p:txBody>
      </p:sp>
      <p:sp>
        <p:nvSpPr>
          <p:cNvPr id="16" name="object 16"/>
          <p:cNvSpPr txBox="1"/>
          <p:nvPr/>
        </p:nvSpPr>
        <p:spPr>
          <a:xfrm>
            <a:off x="5312587" y="1144217"/>
            <a:ext cx="27051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Georgia"/>
                <a:cs typeface="Georgia"/>
              </a:rPr>
              <a:t>(14)</a:t>
            </a:r>
            <a:endParaRPr sz="1100">
              <a:latin typeface="Georgia"/>
              <a:cs typeface="Georgia"/>
            </a:endParaRPr>
          </a:p>
        </p:txBody>
      </p:sp>
      <p:sp>
        <p:nvSpPr>
          <p:cNvPr id="17" name="object 17"/>
          <p:cNvSpPr/>
          <p:nvPr/>
        </p:nvSpPr>
        <p:spPr>
          <a:xfrm>
            <a:off x="337972" y="188109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0" name="object 40"/>
          <p:cNvSpPr txBox="1"/>
          <p:nvPr/>
        </p:nvSpPr>
        <p:spPr>
          <a:xfrm>
            <a:off x="5312587" y="2297098"/>
            <a:ext cx="27051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Georgia"/>
                <a:cs typeface="Georgia"/>
              </a:rPr>
              <a:t>(15)</a:t>
            </a:r>
            <a:endParaRPr sz="1100">
              <a:latin typeface="Georgia"/>
              <a:cs typeface="Georgia"/>
            </a:endParaRPr>
          </a:p>
        </p:txBody>
      </p:sp>
      <p:sp>
        <p:nvSpPr>
          <p:cNvPr id="41" name="object 41"/>
          <p:cNvSpPr/>
          <p:nvPr/>
        </p:nvSpPr>
        <p:spPr>
          <a:xfrm>
            <a:off x="620229" y="2931121"/>
            <a:ext cx="54610" cy="54610"/>
          </a:xfrm>
          <a:custGeom>
            <a:avLst/>
            <a:gdLst/>
            <a:ahLst/>
            <a:cxnLst/>
            <a:rect l="l" t="t" r="r" b="b"/>
            <a:pathLst>
              <a:path w="54609" h="54610">
                <a:moveTo>
                  <a:pt x="54457" y="0"/>
                </a:moveTo>
                <a:lnTo>
                  <a:pt x="0" y="0"/>
                </a:lnTo>
                <a:lnTo>
                  <a:pt x="0" y="54457"/>
                </a:lnTo>
                <a:lnTo>
                  <a:pt x="54457" y="54457"/>
                </a:lnTo>
                <a:lnTo>
                  <a:pt x="54457" y="0"/>
                </a:lnTo>
                <a:close/>
              </a:path>
            </a:pathLst>
          </a:custGeom>
          <a:solidFill>
            <a:srgbClr val="3333B2"/>
          </a:solidFill>
        </p:spPr>
        <p:txBody>
          <a:bodyPr wrap="square" lIns="0" tIns="0" rIns="0" bIns="0" rtlCol="0"/>
          <a:lstStyle/>
          <a:p>
            <a:endParaRPr/>
          </a:p>
        </p:txBody>
      </p:sp>
      <p:sp>
        <p:nvSpPr>
          <p:cNvPr id="42" name="object 42"/>
          <p:cNvSpPr txBox="1"/>
          <p:nvPr/>
        </p:nvSpPr>
        <p:spPr>
          <a:xfrm>
            <a:off x="441477" y="2604388"/>
            <a:ext cx="4939030" cy="419734"/>
          </a:xfrm>
          <a:prstGeom prst="rect">
            <a:avLst/>
          </a:prstGeom>
        </p:spPr>
        <p:txBody>
          <a:bodyPr vert="horz" wrap="square" lIns="0" tIns="50800" rIns="0" bIns="0" rtlCol="0">
            <a:spAutoFit/>
          </a:bodyPr>
          <a:lstStyle/>
          <a:p>
            <a:pPr marL="25400">
              <a:lnSpc>
                <a:spcPct val="100000"/>
              </a:lnSpc>
              <a:spcBef>
                <a:spcPts val="400"/>
              </a:spcBef>
            </a:pPr>
            <a:r>
              <a:rPr sz="1100" spc="-40" dirty="0">
                <a:latin typeface="Georgia"/>
                <a:cs typeface="Georgia"/>
              </a:rPr>
              <a:t>where:</a:t>
            </a:r>
            <a:endParaRPr sz="1100">
              <a:latin typeface="Georgia"/>
              <a:cs typeface="Georgia"/>
            </a:endParaRPr>
          </a:p>
          <a:p>
            <a:pPr marL="302260">
              <a:lnSpc>
                <a:spcPct val="100000"/>
              </a:lnSpc>
              <a:spcBef>
                <a:spcPts val="280"/>
              </a:spcBef>
            </a:pPr>
            <a:r>
              <a:rPr sz="1000" i="1" spc="-140" dirty="0">
                <a:latin typeface="Calibri"/>
                <a:cs typeface="Calibri"/>
              </a:rPr>
              <a:t>x</a:t>
            </a:r>
            <a:r>
              <a:rPr sz="1000" spc="-140" dirty="0">
                <a:latin typeface="Calibri"/>
                <a:cs typeface="Calibri"/>
              </a:rPr>
              <a:t>¯</a:t>
            </a:r>
            <a:r>
              <a:rPr sz="1000" spc="35" dirty="0">
                <a:latin typeface="Calibri"/>
                <a:cs typeface="Calibri"/>
              </a:rPr>
              <a:t> </a:t>
            </a:r>
            <a:r>
              <a:rPr sz="1000" spc="-25" dirty="0">
                <a:latin typeface="Georgia"/>
                <a:cs typeface="Georgia"/>
              </a:rPr>
              <a:t>and</a:t>
            </a:r>
            <a:r>
              <a:rPr sz="1000" spc="95" dirty="0">
                <a:latin typeface="Georgia"/>
                <a:cs typeface="Georgia"/>
              </a:rPr>
              <a:t> </a:t>
            </a:r>
            <a:r>
              <a:rPr sz="1000" i="1" spc="-140" dirty="0">
                <a:latin typeface="Calibri"/>
                <a:cs typeface="Calibri"/>
              </a:rPr>
              <a:t>y</a:t>
            </a:r>
            <a:r>
              <a:rPr sz="1000" spc="-140" dirty="0">
                <a:latin typeface="Calibri"/>
                <a:cs typeface="Calibri"/>
              </a:rPr>
              <a:t>¯</a:t>
            </a:r>
            <a:r>
              <a:rPr sz="1000" spc="-20" dirty="0">
                <a:latin typeface="Calibri"/>
                <a:cs typeface="Calibri"/>
              </a:rPr>
              <a:t> </a:t>
            </a:r>
            <a:r>
              <a:rPr sz="1000" spc="-30" dirty="0">
                <a:latin typeface="Georgia"/>
                <a:cs typeface="Georgia"/>
              </a:rPr>
              <a:t>are</a:t>
            </a:r>
            <a:r>
              <a:rPr sz="1000" spc="95" dirty="0">
                <a:latin typeface="Georgia"/>
                <a:cs typeface="Georgia"/>
              </a:rPr>
              <a:t> </a:t>
            </a:r>
            <a:r>
              <a:rPr sz="1000" spc="-15" dirty="0">
                <a:latin typeface="Georgia"/>
                <a:cs typeface="Georgia"/>
              </a:rPr>
              <a:t>the</a:t>
            </a:r>
            <a:r>
              <a:rPr sz="1000" spc="95" dirty="0">
                <a:latin typeface="Georgia"/>
                <a:cs typeface="Georgia"/>
              </a:rPr>
              <a:t> </a:t>
            </a:r>
            <a:r>
              <a:rPr sz="1000" spc="-30" dirty="0">
                <a:latin typeface="Georgia"/>
                <a:cs typeface="Georgia"/>
              </a:rPr>
              <a:t>sample</a:t>
            </a:r>
            <a:r>
              <a:rPr sz="1000" spc="95" dirty="0">
                <a:latin typeface="Georgia"/>
                <a:cs typeface="Georgia"/>
              </a:rPr>
              <a:t> </a:t>
            </a:r>
            <a:r>
              <a:rPr sz="1000" spc="-40" dirty="0">
                <a:latin typeface="Georgia"/>
                <a:cs typeface="Georgia"/>
              </a:rPr>
              <a:t>means</a:t>
            </a:r>
            <a:r>
              <a:rPr sz="1000" spc="95" dirty="0">
                <a:latin typeface="Georgia"/>
                <a:cs typeface="Georgia"/>
              </a:rPr>
              <a:t> </a:t>
            </a:r>
            <a:r>
              <a:rPr sz="1000" spc="-35" dirty="0">
                <a:latin typeface="Georgia"/>
                <a:cs typeface="Georgia"/>
              </a:rPr>
              <a:t>of</a:t>
            </a:r>
            <a:r>
              <a:rPr sz="1000" spc="95" dirty="0">
                <a:latin typeface="Georgia"/>
                <a:cs typeface="Georgia"/>
              </a:rPr>
              <a:t> </a:t>
            </a:r>
            <a:r>
              <a:rPr sz="1000" spc="105" dirty="0">
                <a:latin typeface="Lucida Sans Unicode"/>
                <a:cs typeface="Lucida Sans Unicode"/>
              </a:rPr>
              <a:t>{</a:t>
            </a:r>
            <a:r>
              <a:rPr sz="1000" i="1" spc="105" dirty="0">
                <a:latin typeface="Calibri"/>
                <a:cs typeface="Calibri"/>
              </a:rPr>
              <a:t>x</a:t>
            </a:r>
            <a:r>
              <a:rPr sz="1050" spc="157" baseline="-11904" dirty="0">
                <a:latin typeface="Calibri"/>
                <a:cs typeface="Calibri"/>
              </a:rPr>
              <a:t>1</a:t>
            </a:r>
            <a:r>
              <a:rPr sz="1000" i="1" spc="105" dirty="0">
                <a:latin typeface="Calibri"/>
                <a:cs typeface="Calibri"/>
              </a:rPr>
              <a:t>,</a:t>
            </a:r>
            <a:r>
              <a:rPr sz="1000" i="1" spc="-55" dirty="0">
                <a:latin typeface="Calibri"/>
                <a:cs typeface="Calibri"/>
              </a:rPr>
              <a:t> </a:t>
            </a:r>
            <a:r>
              <a:rPr sz="1000" i="1" spc="80" dirty="0">
                <a:latin typeface="Calibri"/>
                <a:cs typeface="Calibri"/>
              </a:rPr>
              <a:t>x</a:t>
            </a:r>
            <a:r>
              <a:rPr sz="1050" spc="120" baseline="-11904" dirty="0">
                <a:latin typeface="Calibri"/>
                <a:cs typeface="Calibri"/>
              </a:rPr>
              <a:t>2</a:t>
            </a:r>
            <a:r>
              <a:rPr sz="1000" i="1" spc="80" dirty="0">
                <a:latin typeface="Calibri"/>
                <a:cs typeface="Calibri"/>
              </a:rPr>
              <a:t>,</a:t>
            </a:r>
            <a:r>
              <a:rPr sz="1000" i="1" spc="-60" dirty="0">
                <a:latin typeface="Calibri"/>
                <a:cs typeface="Calibri"/>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60" dirty="0">
                <a:latin typeface="Calibri"/>
                <a:cs typeface="Calibri"/>
              </a:rPr>
              <a:t> </a:t>
            </a:r>
            <a:r>
              <a:rPr sz="1000" i="1" spc="25" dirty="0">
                <a:latin typeface="Calibri"/>
                <a:cs typeface="Calibri"/>
              </a:rPr>
              <a:t>,</a:t>
            </a:r>
            <a:r>
              <a:rPr sz="1000" i="1" spc="-55" dirty="0">
                <a:latin typeface="Calibri"/>
                <a:cs typeface="Calibri"/>
              </a:rPr>
              <a:t> </a:t>
            </a:r>
            <a:r>
              <a:rPr sz="1000" i="1" spc="160" dirty="0">
                <a:latin typeface="Calibri"/>
                <a:cs typeface="Calibri"/>
              </a:rPr>
              <a:t>x</a:t>
            </a:r>
            <a:r>
              <a:rPr sz="1050" i="1" spc="240" baseline="-11904" dirty="0">
                <a:latin typeface="Calibri"/>
                <a:cs typeface="Calibri"/>
              </a:rPr>
              <a:t>n</a:t>
            </a:r>
            <a:r>
              <a:rPr sz="1000" spc="160" dirty="0">
                <a:latin typeface="Lucida Sans Unicode"/>
                <a:cs typeface="Lucida Sans Unicode"/>
              </a:rPr>
              <a:t>}</a:t>
            </a:r>
            <a:r>
              <a:rPr sz="1000" spc="20" dirty="0">
                <a:latin typeface="Lucida Sans Unicode"/>
                <a:cs typeface="Lucida Sans Unicode"/>
              </a:rPr>
              <a:t> </a:t>
            </a:r>
            <a:r>
              <a:rPr sz="1000" spc="-25" dirty="0">
                <a:latin typeface="Georgia"/>
                <a:cs typeface="Georgia"/>
              </a:rPr>
              <a:t>and</a:t>
            </a:r>
            <a:r>
              <a:rPr sz="1000" spc="95" dirty="0">
                <a:latin typeface="Georgia"/>
                <a:cs typeface="Georgia"/>
              </a:rPr>
              <a:t> </a:t>
            </a:r>
            <a:r>
              <a:rPr sz="1000" spc="80" dirty="0">
                <a:latin typeface="Lucida Sans Unicode"/>
                <a:cs typeface="Lucida Sans Unicode"/>
              </a:rPr>
              <a:t>{</a:t>
            </a:r>
            <a:r>
              <a:rPr sz="1000" i="1" spc="80" dirty="0">
                <a:latin typeface="Calibri"/>
                <a:cs typeface="Calibri"/>
              </a:rPr>
              <a:t>y</a:t>
            </a:r>
            <a:r>
              <a:rPr sz="1050" spc="120" baseline="-11904" dirty="0">
                <a:latin typeface="Calibri"/>
                <a:cs typeface="Calibri"/>
              </a:rPr>
              <a:t>1</a:t>
            </a:r>
            <a:r>
              <a:rPr sz="1000" i="1" spc="80" dirty="0">
                <a:latin typeface="Calibri"/>
                <a:cs typeface="Calibri"/>
              </a:rPr>
              <a:t>,</a:t>
            </a:r>
            <a:r>
              <a:rPr sz="1000" i="1" spc="-55" dirty="0">
                <a:latin typeface="Calibri"/>
                <a:cs typeface="Calibri"/>
              </a:rPr>
              <a:t> </a:t>
            </a:r>
            <a:r>
              <a:rPr sz="1000" i="1" spc="50" dirty="0">
                <a:latin typeface="Calibri"/>
                <a:cs typeface="Calibri"/>
              </a:rPr>
              <a:t>y</a:t>
            </a:r>
            <a:r>
              <a:rPr sz="1050" spc="75" baseline="-11904" dirty="0">
                <a:latin typeface="Calibri"/>
                <a:cs typeface="Calibri"/>
              </a:rPr>
              <a:t>2</a:t>
            </a:r>
            <a:r>
              <a:rPr sz="1000" i="1" spc="50" dirty="0">
                <a:latin typeface="Calibri"/>
                <a:cs typeface="Calibri"/>
              </a:rPr>
              <a:t>,</a:t>
            </a:r>
            <a:r>
              <a:rPr sz="1000" i="1" spc="-60" dirty="0">
                <a:latin typeface="Calibri"/>
                <a:cs typeface="Calibri"/>
              </a:rPr>
              <a:t> </a:t>
            </a:r>
            <a:r>
              <a:rPr sz="1000" i="1" spc="20" dirty="0">
                <a:latin typeface="Calibri"/>
                <a:cs typeface="Calibri"/>
              </a:rPr>
              <a:t>.</a:t>
            </a:r>
            <a:r>
              <a:rPr sz="1000" i="1" spc="-55" dirty="0">
                <a:latin typeface="Calibri"/>
                <a:cs typeface="Calibri"/>
              </a:rPr>
              <a:t> </a:t>
            </a:r>
            <a:r>
              <a:rPr sz="1000" i="1" spc="20" dirty="0">
                <a:latin typeface="Calibri"/>
                <a:cs typeface="Calibri"/>
              </a:rPr>
              <a:t>.</a:t>
            </a:r>
            <a:r>
              <a:rPr sz="1000" i="1" spc="-60" dirty="0">
                <a:latin typeface="Calibri"/>
                <a:cs typeface="Calibri"/>
              </a:rPr>
              <a:t> </a:t>
            </a:r>
            <a:r>
              <a:rPr sz="1000" i="1" spc="20" dirty="0">
                <a:latin typeface="Calibri"/>
                <a:cs typeface="Calibri"/>
              </a:rPr>
              <a:t>.</a:t>
            </a:r>
            <a:r>
              <a:rPr sz="1000" i="1" spc="-55" dirty="0">
                <a:latin typeface="Calibri"/>
                <a:cs typeface="Calibri"/>
              </a:rPr>
              <a:t> </a:t>
            </a:r>
            <a:r>
              <a:rPr sz="1000" i="1" spc="25" dirty="0">
                <a:latin typeface="Calibri"/>
                <a:cs typeface="Calibri"/>
              </a:rPr>
              <a:t>,</a:t>
            </a:r>
            <a:r>
              <a:rPr sz="1000" i="1" spc="-60" dirty="0">
                <a:latin typeface="Calibri"/>
                <a:cs typeface="Calibri"/>
              </a:rPr>
              <a:t> </a:t>
            </a:r>
            <a:r>
              <a:rPr sz="1000" i="1" spc="95" dirty="0">
                <a:latin typeface="Calibri"/>
                <a:cs typeface="Calibri"/>
              </a:rPr>
              <a:t>y</a:t>
            </a:r>
            <a:r>
              <a:rPr sz="1050" i="1" spc="142" baseline="-11904" dirty="0">
                <a:latin typeface="Calibri"/>
                <a:cs typeface="Calibri"/>
              </a:rPr>
              <a:t>n</a:t>
            </a:r>
            <a:r>
              <a:rPr sz="1000" spc="95" dirty="0">
                <a:latin typeface="Lucida Sans Unicode"/>
                <a:cs typeface="Lucida Sans Unicode"/>
              </a:rPr>
              <a:t>}</a:t>
            </a:r>
            <a:r>
              <a:rPr sz="1000" spc="95" dirty="0">
                <a:latin typeface="Georgia"/>
                <a:cs typeface="Georgia"/>
              </a:rPr>
              <a:t>,</a:t>
            </a:r>
            <a:r>
              <a:rPr sz="1000" spc="100" dirty="0">
                <a:latin typeface="Georgia"/>
                <a:cs typeface="Georgia"/>
              </a:rPr>
              <a:t> </a:t>
            </a:r>
            <a:r>
              <a:rPr sz="1000" spc="-20" dirty="0">
                <a:latin typeface="Georgia"/>
                <a:cs typeface="Georgia"/>
              </a:rPr>
              <a:t>respectively.</a:t>
            </a:r>
            <a:endParaRPr sz="1000">
              <a:latin typeface="Georgia"/>
              <a:cs typeface="Georgia"/>
            </a:endParaRPr>
          </a:p>
        </p:txBody>
      </p:sp>
      <p:grpSp>
        <p:nvGrpSpPr>
          <p:cNvPr id="43" name="object 43"/>
          <p:cNvGrpSpPr/>
          <p:nvPr/>
        </p:nvGrpSpPr>
        <p:grpSpPr>
          <a:xfrm>
            <a:off x="0" y="3121545"/>
            <a:ext cx="5760085" cy="118745"/>
            <a:chOff x="0" y="3121545"/>
            <a:chExt cx="5760085" cy="118745"/>
          </a:xfrm>
        </p:grpSpPr>
        <p:sp>
          <p:nvSpPr>
            <p:cNvPr id="44" name="object 44"/>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45" name="object 45"/>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46" name="object 4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47" name="object 47"/>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48" name="object 48"/>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81</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pic>
        <p:nvPicPr>
          <p:cNvPr id="49" name="Picture 48">
            <a:extLst>
              <a:ext uri="{FF2B5EF4-FFF2-40B4-BE49-F238E27FC236}">
                <a16:creationId xmlns:a16="http://schemas.microsoft.com/office/drawing/2014/main" id="{87D78C34-F40C-EA14-ED86-05AB0E426A13}"/>
              </a:ext>
            </a:extLst>
          </p:cNvPr>
          <p:cNvPicPr>
            <a:picLocks noChangeAspect="1"/>
          </p:cNvPicPr>
          <p:nvPr/>
        </p:nvPicPr>
        <p:blipFill>
          <a:blip r:embed="rId3"/>
          <a:stretch>
            <a:fillRect/>
          </a:stretch>
        </p:blipFill>
        <p:spPr>
          <a:xfrm>
            <a:off x="1974364" y="776654"/>
            <a:ext cx="1137136" cy="946876"/>
          </a:xfrm>
          <a:prstGeom prst="rect">
            <a:avLst/>
          </a:prstGeom>
        </p:spPr>
      </p:pic>
      <p:pic>
        <p:nvPicPr>
          <p:cNvPr id="50" name="Picture 49">
            <a:extLst>
              <a:ext uri="{FF2B5EF4-FFF2-40B4-BE49-F238E27FC236}">
                <a16:creationId xmlns:a16="http://schemas.microsoft.com/office/drawing/2014/main" id="{A20AF39F-59D0-5AF5-C1E1-9009E5C70523}"/>
              </a:ext>
            </a:extLst>
          </p:cNvPr>
          <p:cNvPicPr>
            <a:picLocks noChangeAspect="1"/>
          </p:cNvPicPr>
          <p:nvPr/>
        </p:nvPicPr>
        <p:blipFill>
          <a:blip r:embed="rId4"/>
          <a:stretch>
            <a:fillRect/>
          </a:stretch>
        </p:blipFill>
        <p:spPr>
          <a:xfrm>
            <a:off x="1440180" y="2197734"/>
            <a:ext cx="2578100" cy="509022"/>
          </a:xfrm>
          <a:prstGeom prst="rect">
            <a:avLst/>
          </a:prstGeom>
        </p:spPr>
      </p:pic>
    </p:spTree>
  </p:cSld>
  <p:clrMapOvr>
    <a:masterClrMapping/>
  </p:clrMapOvr>
  <p:transition>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946525" cy="244475"/>
          </a:xfrm>
          <a:prstGeom prst="rect">
            <a:avLst/>
          </a:prstGeom>
        </p:spPr>
        <p:txBody>
          <a:bodyPr vert="horz" wrap="square" lIns="0" tIns="17145" rIns="0" bIns="0" rtlCol="0">
            <a:spAutoFit/>
          </a:bodyPr>
          <a:lstStyle/>
          <a:p>
            <a:pPr marL="12700">
              <a:lnSpc>
                <a:spcPct val="100000"/>
              </a:lnSpc>
              <a:spcBef>
                <a:spcPts val="135"/>
              </a:spcBef>
            </a:pPr>
            <a:r>
              <a:rPr spc="35" dirty="0"/>
              <a:t>Pearson</a:t>
            </a:r>
            <a:r>
              <a:rPr spc="100" dirty="0"/>
              <a:t> </a:t>
            </a:r>
            <a:r>
              <a:rPr spc="25" dirty="0"/>
              <a:t>correlation</a:t>
            </a:r>
            <a:r>
              <a:rPr spc="105" dirty="0"/>
              <a:t> </a:t>
            </a:r>
            <a:r>
              <a:rPr spc="-10" dirty="0"/>
              <a:t>coefficient</a:t>
            </a:r>
            <a:r>
              <a:rPr spc="105" dirty="0"/>
              <a:t> </a:t>
            </a:r>
            <a:r>
              <a:rPr spc="-5" dirty="0"/>
              <a:t>for</a:t>
            </a:r>
            <a:r>
              <a:rPr spc="105" dirty="0"/>
              <a:t> </a:t>
            </a:r>
            <a:r>
              <a:rPr spc="60" dirty="0"/>
              <a:t>a</a:t>
            </a:r>
            <a:r>
              <a:rPr spc="105" dirty="0"/>
              <a:t> </a:t>
            </a:r>
            <a:r>
              <a:rPr spc="20" dirty="0"/>
              <a:t>sample</a:t>
            </a:r>
            <a:r>
              <a:rPr spc="110" dirty="0"/>
              <a:t> </a:t>
            </a:r>
            <a:r>
              <a:rPr spc="25" dirty="0"/>
              <a:t>(cont’d)</a:t>
            </a:r>
          </a:p>
        </p:txBody>
      </p:sp>
      <p:grpSp>
        <p:nvGrpSpPr>
          <p:cNvPr id="15" name="object 15"/>
          <p:cNvGrpSpPr/>
          <p:nvPr/>
        </p:nvGrpSpPr>
        <p:grpSpPr>
          <a:xfrm>
            <a:off x="0" y="3121545"/>
            <a:ext cx="5760085" cy="118745"/>
            <a:chOff x="0" y="3121545"/>
            <a:chExt cx="5760085" cy="118745"/>
          </a:xfrm>
        </p:grpSpPr>
        <p:sp>
          <p:nvSpPr>
            <p:cNvPr id="16" name="object 1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7" name="object 1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8" name="object 1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9" name="object 19"/>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20" name="object 20"/>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82</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pic>
        <p:nvPicPr>
          <p:cNvPr id="21" name="Picture 20">
            <a:extLst>
              <a:ext uri="{FF2B5EF4-FFF2-40B4-BE49-F238E27FC236}">
                <a16:creationId xmlns:a16="http://schemas.microsoft.com/office/drawing/2014/main" id="{6E0DD707-B519-440B-432A-DA2266A27A56}"/>
              </a:ext>
            </a:extLst>
          </p:cNvPr>
          <p:cNvPicPr>
            <a:picLocks noChangeAspect="1"/>
          </p:cNvPicPr>
          <p:nvPr/>
        </p:nvPicPr>
        <p:blipFill>
          <a:blip r:embed="rId3"/>
          <a:stretch>
            <a:fillRect/>
          </a:stretch>
        </p:blipFill>
        <p:spPr>
          <a:xfrm>
            <a:off x="215900" y="477685"/>
            <a:ext cx="5398258" cy="2289480"/>
          </a:xfrm>
          <a:prstGeom prst="rect">
            <a:avLst/>
          </a:prstGeom>
        </p:spPr>
      </p:pic>
    </p:spTree>
  </p:cSld>
  <p:clrMapOvr>
    <a:masterClrMapping/>
  </p:clrMapOvr>
  <p:transition>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8267"/>
            <a:ext cx="4088765"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CC0000"/>
                </a:solidFill>
                <a:latin typeface="Times New Roman"/>
                <a:cs typeface="Times New Roman"/>
              </a:rPr>
              <a:t>Levels</a:t>
            </a:r>
            <a:r>
              <a:rPr sz="1400" spc="105" dirty="0">
                <a:solidFill>
                  <a:srgbClr val="CC0000"/>
                </a:solidFill>
                <a:latin typeface="Times New Roman"/>
                <a:cs typeface="Times New Roman"/>
              </a:rPr>
              <a:t> </a:t>
            </a:r>
            <a:r>
              <a:rPr sz="1400" spc="-40" dirty="0">
                <a:solidFill>
                  <a:srgbClr val="CC0000"/>
                </a:solidFill>
                <a:latin typeface="Times New Roman"/>
                <a:cs typeface="Times New Roman"/>
              </a:rPr>
              <a:t>of</a:t>
            </a:r>
            <a:r>
              <a:rPr sz="1400" spc="105" dirty="0">
                <a:solidFill>
                  <a:srgbClr val="CC0000"/>
                </a:solidFill>
                <a:latin typeface="Times New Roman"/>
                <a:cs typeface="Times New Roman"/>
              </a:rPr>
              <a:t> </a:t>
            </a:r>
            <a:r>
              <a:rPr sz="1400" spc="25" dirty="0">
                <a:solidFill>
                  <a:srgbClr val="CC0000"/>
                </a:solidFill>
                <a:latin typeface="Times New Roman"/>
                <a:cs typeface="Times New Roman"/>
              </a:rPr>
              <a:t>correlation</a:t>
            </a:r>
            <a:r>
              <a:rPr sz="1400" spc="110" dirty="0">
                <a:solidFill>
                  <a:srgbClr val="CC0000"/>
                </a:solidFill>
                <a:latin typeface="Times New Roman"/>
                <a:cs typeface="Times New Roman"/>
              </a:rPr>
              <a:t> </a:t>
            </a:r>
            <a:r>
              <a:rPr sz="1400" spc="40" dirty="0">
                <a:solidFill>
                  <a:srgbClr val="CC0000"/>
                </a:solidFill>
                <a:latin typeface="Times New Roman"/>
                <a:cs typeface="Times New Roman"/>
              </a:rPr>
              <a:t>(Pearson</a:t>
            </a:r>
            <a:r>
              <a:rPr sz="1400" spc="110" dirty="0">
                <a:solidFill>
                  <a:srgbClr val="CC0000"/>
                </a:solidFill>
                <a:latin typeface="Times New Roman"/>
                <a:cs typeface="Times New Roman"/>
              </a:rPr>
              <a:t> </a:t>
            </a:r>
            <a:r>
              <a:rPr sz="1400" spc="25" dirty="0">
                <a:solidFill>
                  <a:srgbClr val="CC0000"/>
                </a:solidFill>
                <a:latin typeface="Times New Roman"/>
                <a:cs typeface="Times New Roman"/>
              </a:rPr>
              <a:t>correlation</a:t>
            </a:r>
            <a:r>
              <a:rPr sz="1400" spc="110" dirty="0">
                <a:solidFill>
                  <a:srgbClr val="CC0000"/>
                </a:solidFill>
                <a:latin typeface="Times New Roman"/>
                <a:cs typeface="Times New Roman"/>
              </a:rPr>
              <a:t> </a:t>
            </a:r>
            <a:r>
              <a:rPr sz="1400" spc="-5" dirty="0">
                <a:solidFill>
                  <a:srgbClr val="CC0000"/>
                </a:solidFill>
                <a:latin typeface="Times New Roman"/>
                <a:cs typeface="Times New Roman"/>
              </a:rPr>
              <a:t>coefficients)</a:t>
            </a:r>
            <a:endParaRPr sz="1400">
              <a:latin typeface="Times New Roman"/>
              <a:cs typeface="Times New Roman"/>
            </a:endParaRPr>
          </a:p>
        </p:txBody>
      </p:sp>
      <p:pic>
        <p:nvPicPr>
          <p:cNvPr id="3" name="object 3"/>
          <p:cNvPicPr/>
          <p:nvPr/>
        </p:nvPicPr>
        <p:blipFill>
          <a:blip r:embed="rId2" cstate="print"/>
          <a:stretch>
            <a:fillRect/>
          </a:stretch>
        </p:blipFill>
        <p:spPr>
          <a:xfrm>
            <a:off x="1547108" y="564222"/>
            <a:ext cx="2648148" cy="2284445"/>
          </a:xfrm>
          <a:prstGeom prst="rect">
            <a:avLst/>
          </a:prstGeom>
        </p:spPr>
      </p:pic>
      <p:grpSp>
        <p:nvGrpSpPr>
          <p:cNvPr id="4" name="object 4"/>
          <p:cNvGrpSpPr/>
          <p:nvPr/>
        </p:nvGrpSpPr>
        <p:grpSpPr>
          <a:xfrm>
            <a:off x="0" y="3121545"/>
            <a:ext cx="5760085" cy="118745"/>
            <a:chOff x="0" y="3121545"/>
            <a:chExt cx="5760085" cy="118745"/>
          </a:xfrm>
        </p:grpSpPr>
        <p:sp>
          <p:nvSpPr>
            <p:cNvPr id="5" name="object 5"/>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6" name="object 6"/>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8" name="object 8"/>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9" name="object 9"/>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83</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554345" cy="244475"/>
          </a:xfrm>
          <a:prstGeom prst="rect">
            <a:avLst/>
          </a:prstGeom>
        </p:spPr>
        <p:txBody>
          <a:bodyPr vert="horz" wrap="square" lIns="0" tIns="17145" rIns="0" bIns="0" rtlCol="0">
            <a:spAutoFit/>
          </a:bodyPr>
          <a:lstStyle/>
          <a:p>
            <a:pPr marL="12700">
              <a:lnSpc>
                <a:spcPct val="100000"/>
              </a:lnSpc>
              <a:spcBef>
                <a:spcPts val="135"/>
              </a:spcBef>
            </a:pPr>
            <a:r>
              <a:rPr spc="35" dirty="0"/>
              <a:t>Pearson</a:t>
            </a:r>
            <a:r>
              <a:rPr spc="100" dirty="0"/>
              <a:t> </a:t>
            </a:r>
            <a:r>
              <a:rPr spc="25" dirty="0"/>
              <a:t>correlation</a:t>
            </a:r>
            <a:r>
              <a:rPr spc="100" dirty="0"/>
              <a:t> </a:t>
            </a:r>
            <a:r>
              <a:rPr spc="20" dirty="0"/>
              <a:t>between</a:t>
            </a:r>
            <a:r>
              <a:rPr spc="105" dirty="0"/>
              <a:t> </a:t>
            </a:r>
            <a:r>
              <a:rPr spc="60" dirty="0"/>
              <a:t>the</a:t>
            </a:r>
            <a:r>
              <a:rPr spc="100" dirty="0"/>
              <a:t> </a:t>
            </a:r>
            <a:r>
              <a:rPr spc="30" dirty="0"/>
              <a:t>numbers</a:t>
            </a:r>
            <a:r>
              <a:rPr spc="105" dirty="0"/>
              <a:t> </a:t>
            </a:r>
            <a:r>
              <a:rPr spc="-40" dirty="0"/>
              <a:t>of</a:t>
            </a:r>
            <a:r>
              <a:rPr spc="100" dirty="0"/>
              <a:t> </a:t>
            </a:r>
            <a:r>
              <a:rPr spc="-25" dirty="0"/>
              <a:t>Messi’s</a:t>
            </a:r>
            <a:r>
              <a:rPr spc="105" dirty="0"/>
              <a:t> </a:t>
            </a:r>
            <a:r>
              <a:rPr spc="35" dirty="0"/>
              <a:t>appearances</a:t>
            </a:r>
            <a:r>
              <a:rPr spc="100" dirty="0"/>
              <a:t> </a:t>
            </a:r>
            <a:r>
              <a:rPr spc="-30" dirty="0"/>
              <a:t>&amp;</a:t>
            </a:r>
            <a:r>
              <a:rPr spc="105" dirty="0"/>
              <a:t> </a:t>
            </a:r>
            <a:r>
              <a:rPr spc="-5" dirty="0"/>
              <a:t>goals</a:t>
            </a:r>
          </a:p>
        </p:txBody>
      </p:sp>
      <p:graphicFrame>
        <p:nvGraphicFramePr>
          <p:cNvPr id="3" name="object 3"/>
          <p:cNvGraphicFramePr>
            <a:graphicFrameLocks noGrp="1"/>
          </p:cNvGraphicFramePr>
          <p:nvPr/>
        </p:nvGraphicFramePr>
        <p:xfrm>
          <a:off x="615048" y="313194"/>
          <a:ext cx="1438909" cy="2673235"/>
        </p:xfrm>
        <a:graphic>
          <a:graphicData uri="http://schemas.openxmlformats.org/drawingml/2006/table">
            <a:tbl>
              <a:tblPr firstRow="1" bandRow="1">
                <a:tableStyleId>{2D5ABB26-0587-4C30-8999-92F81FD0307C}</a:tableStyleId>
              </a:tblPr>
              <a:tblGrid>
                <a:gridCol w="542290">
                  <a:extLst>
                    <a:ext uri="{9D8B030D-6E8A-4147-A177-3AD203B41FA5}">
                      <a16:colId xmlns:a16="http://schemas.microsoft.com/office/drawing/2014/main" val="20000"/>
                    </a:ext>
                  </a:extLst>
                </a:gridCol>
                <a:gridCol w="436879">
                  <a:extLst>
                    <a:ext uri="{9D8B030D-6E8A-4147-A177-3AD203B41FA5}">
                      <a16:colId xmlns:a16="http://schemas.microsoft.com/office/drawing/2014/main" val="20001"/>
                    </a:ext>
                  </a:extLst>
                </a:gridCol>
                <a:gridCol w="459740">
                  <a:extLst>
                    <a:ext uri="{9D8B030D-6E8A-4147-A177-3AD203B41FA5}">
                      <a16:colId xmlns:a16="http://schemas.microsoft.com/office/drawing/2014/main" val="20002"/>
                    </a:ext>
                  </a:extLst>
                </a:gridCol>
              </a:tblGrid>
              <a:tr h="166516">
                <a:tc>
                  <a:txBody>
                    <a:bodyPr/>
                    <a:lstStyle/>
                    <a:p>
                      <a:pPr marL="46355" algn="ctr">
                        <a:lnSpc>
                          <a:spcPct val="100000"/>
                        </a:lnSpc>
                        <a:spcBef>
                          <a:spcPts val="25"/>
                        </a:spcBef>
                      </a:pPr>
                      <a:r>
                        <a:rPr sz="800" i="1" dirty="0">
                          <a:latin typeface="Georgia"/>
                          <a:cs typeface="Georgia"/>
                        </a:rPr>
                        <a:t>Season</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70485" algn="r">
                        <a:lnSpc>
                          <a:spcPct val="100000"/>
                        </a:lnSpc>
                        <a:spcBef>
                          <a:spcPts val="25"/>
                        </a:spcBef>
                      </a:pPr>
                      <a:r>
                        <a:rPr sz="800" b="1" spc="30" dirty="0">
                          <a:latin typeface="Georgia"/>
                          <a:cs typeface="Georgia"/>
                        </a:rPr>
                        <a:t>Apps</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70485" algn="r">
                        <a:lnSpc>
                          <a:spcPct val="100000"/>
                        </a:lnSpc>
                        <a:spcBef>
                          <a:spcPts val="25"/>
                        </a:spcBef>
                      </a:pPr>
                      <a:r>
                        <a:rPr sz="800" b="1" spc="5" dirty="0">
                          <a:latin typeface="Georgia"/>
                          <a:cs typeface="Georgia"/>
                        </a:rPr>
                        <a:t>Goals</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61947">
                <a:tc>
                  <a:txBody>
                    <a:bodyPr/>
                    <a:lstStyle/>
                    <a:p>
                      <a:pPr marR="5715" algn="ctr">
                        <a:lnSpc>
                          <a:spcPct val="100000"/>
                        </a:lnSpc>
                        <a:spcBef>
                          <a:spcPts val="145"/>
                        </a:spcBef>
                      </a:pPr>
                      <a:r>
                        <a:rPr sz="800" i="1" spc="-25" dirty="0">
                          <a:latin typeface="Georgia"/>
                          <a:cs typeface="Georgia"/>
                        </a:rPr>
                        <a:t>2004-05</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70485" algn="r">
                        <a:lnSpc>
                          <a:spcPct val="100000"/>
                        </a:lnSpc>
                        <a:spcBef>
                          <a:spcPts val="145"/>
                        </a:spcBef>
                      </a:pPr>
                      <a:r>
                        <a:rPr sz="800" dirty="0">
                          <a:latin typeface="Georgia"/>
                          <a:cs typeface="Georgia"/>
                        </a:rPr>
                        <a:t>9</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70485" algn="r">
                        <a:lnSpc>
                          <a:spcPct val="100000"/>
                        </a:lnSpc>
                        <a:spcBef>
                          <a:spcPts val="145"/>
                        </a:spcBef>
                      </a:pPr>
                      <a:r>
                        <a:rPr sz="800" dirty="0">
                          <a:latin typeface="Georgia"/>
                          <a:cs typeface="Georgia"/>
                        </a:rPr>
                        <a:t>1</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46259">
                <a:tc>
                  <a:txBody>
                    <a:bodyPr/>
                    <a:lstStyle/>
                    <a:p>
                      <a:pPr marR="5715" algn="ctr">
                        <a:lnSpc>
                          <a:spcPct val="100000"/>
                        </a:lnSpc>
                        <a:spcBef>
                          <a:spcPts val="20"/>
                        </a:spcBef>
                      </a:pPr>
                      <a:r>
                        <a:rPr sz="800" i="1" spc="-25" dirty="0">
                          <a:latin typeface="Georgia"/>
                          <a:cs typeface="Georgia"/>
                        </a:rPr>
                        <a:t>2005-06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25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dirty="0">
                          <a:latin typeface="Georgia"/>
                          <a:cs typeface="Georgia"/>
                        </a:rPr>
                        <a:t>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46265">
                <a:tc>
                  <a:txBody>
                    <a:bodyPr/>
                    <a:lstStyle/>
                    <a:p>
                      <a:pPr marR="5715" algn="ctr">
                        <a:lnSpc>
                          <a:spcPct val="100000"/>
                        </a:lnSpc>
                        <a:spcBef>
                          <a:spcPts val="20"/>
                        </a:spcBef>
                      </a:pPr>
                      <a:r>
                        <a:rPr sz="800" i="1" spc="-25" dirty="0">
                          <a:latin typeface="Georgia"/>
                          <a:cs typeface="Georgia"/>
                        </a:rPr>
                        <a:t>2006-07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36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17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146265">
                <a:tc>
                  <a:txBody>
                    <a:bodyPr/>
                    <a:lstStyle/>
                    <a:p>
                      <a:pPr marR="5715" algn="ctr">
                        <a:lnSpc>
                          <a:spcPct val="100000"/>
                        </a:lnSpc>
                        <a:spcBef>
                          <a:spcPts val="20"/>
                        </a:spcBef>
                      </a:pPr>
                      <a:r>
                        <a:rPr sz="800" i="1" spc="-25" dirty="0">
                          <a:latin typeface="Georgia"/>
                          <a:cs typeface="Georgia"/>
                        </a:rPr>
                        <a:t>2007-08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40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16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4"/>
                  </a:ext>
                </a:extLst>
              </a:tr>
              <a:tr h="146265">
                <a:tc>
                  <a:txBody>
                    <a:bodyPr/>
                    <a:lstStyle/>
                    <a:p>
                      <a:pPr marR="5715" algn="ctr">
                        <a:lnSpc>
                          <a:spcPct val="100000"/>
                        </a:lnSpc>
                        <a:spcBef>
                          <a:spcPts val="20"/>
                        </a:spcBef>
                      </a:pPr>
                      <a:r>
                        <a:rPr sz="800" i="1" spc="-35" dirty="0">
                          <a:latin typeface="Georgia"/>
                          <a:cs typeface="Georgia"/>
                        </a:rPr>
                        <a:t>2008-09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40" dirty="0">
                          <a:latin typeface="Georgia"/>
                          <a:cs typeface="Georgia"/>
                        </a:rPr>
                        <a:t>51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40" dirty="0">
                          <a:latin typeface="Georgia"/>
                          <a:cs typeface="Georgia"/>
                        </a:rPr>
                        <a:t>38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5"/>
                  </a:ext>
                </a:extLst>
              </a:tr>
              <a:tr h="146265">
                <a:tc>
                  <a:txBody>
                    <a:bodyPr/>
                    <a:lstStyle/>
                    <a:p>
                      <a:pPr marR="5715" algn="ctr">
                        <a:lnSpc>
                          <a:spcPct val="100000"/>
                        </a:lnSpc>
                        <a:spcBef>
                          <a:spcPts val="20"/>
                        </a:spcBef>
                      </a:pPr>
                      <a:r>
                        <a:rPr sz="800" i="1" spc="-15" dirty="0">
                          <a:latin typeface="Georgia"/>
                          <a:cs typeface="Georgia"/>
                        </a:rPr>
                        <a:t>2009-10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53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 dirty="0">
                          <a:latin typeface="Georgia"/>
                          <a:cs typeface="Georgia"/>
                        </a:rPr>
                        <a:t>47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6"/>
                  </a:ext>
                </a:extLst>
              </a:tr>
              <a:tr h="146265">
                <a:tc>
                  <a:txBody>
                    <a:bodyPr/>
                    <a:lstStyle/>
                    <a:p>
                      <a:pPr marR="5715" algn="ctr">
                        <a:lnSpc>
                          <a:spcPct val="100000"/>
                        </a:lnSpc>
                        <a:spcBef>
                          <a:spcPts val="20"/>
                        </a:spcBef>
                      </a:pPr>
                      <a:r>
                        <a:rPr sz="800" i="1" spc="20" dirty="0">
                          <a:latin typeface="Georgia"/>
                          <a:cs typeface="Georgia"/>
                        </a:rPr>
                        <a:t>2010-11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dirty="0">
                          <a:latin typeface="Georgia"/>
                          <a:cs typeface="Georgia"/>
                        </a:rPr>
                        <a:t>55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53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7"/>
                  </a:ext>
                </a:extLst>
              </a:tr>
              <a:tr h="146265">
                <a:tc>
                  <a:txBody>
                    <a:bodyPr/>
                    <a:lstStyle/>
                    <a:p>
                      <a:pPr marR="5715" algn="ctr">
                        <a:lnSpc>
                          <a:spcPct val="100000"/>
                        </a:lnSpc>
                        <a:spcBef>
                          <a:spcPts val="20"/>
                        </a:spcBef>
                      </a:pPr>
                      <a:r>
                        <a:rPr sz="800" i="1" spc="30" dirty="0">
                          <a:latin typeface="Georgia"/>
                          <a:cs typeface="Georgia"/>
                        </a:rPr>
                        <a:t>2011-12</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60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dirty="0">
                          <a:latin typeface="Georgia"/>
                          <a:cs typeface="Georgia"/>
                        </a:rPr>
                        <a:t>73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8"/>
                  </a:ext>
                </a:extLst>
              </a:tr>
              <a:tr h="146259">
                <a:tc>
                  <a:txBody>
                    <a:bodyPr/>
                    <a:lstStyle/>
                    <a:p>
                      <a:pPr marR="5715" algn="ctr">
                        <a:lnSpc>
                          <a:spcPct val="100000"/>
                        </a:lnSpc>
                        <a:spcBef>
                          <a:spcPts val="20"/>
                        </a:spcBef>
                      </a:pPr>
                      <a:r>
                        <a:rPr sz="800" i="1" spc="15" dirty="0">
                          <a:latin typeface="Georgia"/>
                          <a:cs typeface="Georgia"/>
                        </a:rPr>
                        <a:t>2012-13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5" dirty="0">
                          <a:latin typeface="Georgia"/>
                          <a:cs typeface="Georgia"/>
                        </a:rPr>
                        <a:t>50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0" dirty="0">
                          <a:latin typeface="Georgia"/>
                          <a:cs typeface="Georgia"/>
                        </a:rPr>
                        <a:t>60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9"/>
                  </a:ext>
                </a:extLst>
              </a:tr>
              <a:tr h="146259">
                <a:tc>
                  <a:txBody>
                    <a:bodyPr/>
                    <a:lstStyle/>
                    <a:p>
                      <a:pPr marR="5715" algn="ctr">
                        <a:lnSpc>
                          <a:spcPct val="100000"/>
                        </a:lnSpc>
                        <a:spcBef>
                          <a:spcPts val="20"/>
                        </a:spcBef>
                      </a:pPr>
                      <a:r>
                        <a:rPr sz="800" i="1" spc="15" dirty="0">
                          <a:latin typeface="Georgia"/>
                          <a:cs typeface="Georgia"/>
                        </a:rPr>
                        <a:t>2013-14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46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41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0"/>
                  </a:ext>
                </a:extLst>
              </a:tr>
              <a:tr h="146265">
                <a:tc>
                  <a:txBody>
                    <a:bodyPr/>
                    <a:lstStyle/>
                    <a:p>
                      <a:pPr marR="5715" algn="ctr">
                        <a:lnSpc>
                          <a:spcPct val="100000"/>
                        </a:lnSpc>
                        <a:spcBef>
                          <a:spcPts val="20"/>
                        </a:spcBef>
                      </a:pPr>
                      <a:r>
                        <a:rPr sz="800" i="1" spc="15" dirty="0">
                          <a:latin typeface="Georgia"/>
                          <a:cs typeface="Georgia"/>
                        </a:rPr>
                        <a:t>2014-15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57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58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1"/>
                  </a:ext>
                </a:extLst>
              </a:tr>
              <a:tr h="146265">
                <a:tc>
                  <a:txBody>
                    <a:bodyPr/>
                    <a:lstStyle/>
                    <a:p>
                      <a:pPr marR="5715" algn="ctr">
                        <a:lnSpc>
                          <a:spcPct val="100000"/>
                        </a:lnSpc>
                        <a:spcBef>
                          <a:spcPts val="20"/>
                        </a:spcBef>
                      </a:pPr>
                      <a:r>
                        <a:rPr sz="800" i="1" spc="15" dirty="0">
                          <a:latin typeface="Georgia"/>
                          <a:cs typeface="Georgia"/>
                        </a:rPr>
                        <a:t>2015-16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49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41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2"/>
                  </a:ext>
                </a:extLst>
              </a:tr>
              <a:tr h="146265">
                <a:tc>
                  <a:txBody>
                    <a:bodyPr/>
                    <a:lstStyle/>
                    <a:p>
                      <a:pPr marR="5715" algn="ctr">
                        <a:lnSpc>
                          <a:spcPct val="100000"/>
                        </a:lnSpc>
                        <a:spcBef>
                          <a:spcPts val="20"/>
                        </a:spcBef>
                      </a:pPr>
                      <a:r>
                        <a:rPr sz="800" i="1" spc="20" dirty="0">
                          <a:latin typeface="Georgia"/>
                          <a:cs typeface="Georgia"/>
                        </a:rPr>
                        <a:t>2016-17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52</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54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3"/>
                  </a:ext>
                </a:extLst>
              </a:tr>
              <a:tr h="146265">
                <a:tc>
                  <a:txBody>
                    <a:bodyPr/>
                    <a:lstStyle/>
                    <a:p>
                      <a:pPr marR="5715" algn="ctr">
                        <a:lnSpc>
                          <a:spcPct val="100000"/>
                        </a:lnSpc>
                        <a:spcBef>
                          <a:spcPts val="20"/>
                        </a:spcBef>
                      </a:pPr>
                      <a:r>
                        <a:rPr sz="800" i="1" spc="15" dirty="0">
                          <a:latin typeface="Georgia"/>
                          <a:cs typeface="Georgia"/>
                        </a:rPr>
                        <a:t>2017-18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54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45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4"/>
                  </a:ext>
                </a:extLst>
              </a:tr>
              <a:tr h="146265">
                <a:tc>
                  <a:txBody>
                    <a:bodyPr/>
                    <a:lstStyle/>
                    <a:p>
                      <a:pPr marR="5715" algn="ctr">
                        <a:lnSpc>
                          <a:spcPct val="100000"/>
                        </a:lnSpc>
                        <a:spcBef>
                          <a:spcPts val="20"/>
                        </a:spcBef>
                      </a:pPr>
                      <a:r>
                        <a:rPr sz="800" i="1" spc="10" dirty="0">
                          <a:latin typeface="Georgia"/>
                          <a:cs typeface="Georgia"/>
                        </a:rPr>
                        <a:t>2018-19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5" dirty="0">
                          <a:latin typeface="Georgia"/>
                          <a:cs typeface="Georgia"/>
                        </a:rPr>
                        <a:t>50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40" dirty="0">
                          <a:latin typeface="Georgia"/>
                          <a:cs typeface="Georgia"/>
                        </a:rPr>
                        <a:t>51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5"/>
                  </a:ext>
                </a:extLst>
              </a:tr>
              <a:tr h="146265">
                <a:tc>
                  <a:txBody>
                    <a:bodyPr/>
                    <a:lstStyle/>
                    <a:p>
                      <a:pPr marR="5715" algn="ctr">
                        <a:lnSpc>
                          <a:spcPct val="100000"/>
                        </a:lnSpc>
                        <a:spcBef>
                          <a:spcPts val="20"/>
                        </a:spcBef>
                      </a:pPr>
                      <a:r>
                        <a:rPr sz="800" i="1" spc="-10" dirty="0">
                          <a:latin typeface="Georgia"/>
                          <a:cs typeface="Georgia"/>
                        </a:rPr>
                        <a:t>2019-20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44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30" dirty="0">
                          <a:latin typeface="Georgia"/>
                          <a:cs typeface="Georgia"/>
                        </a:rPr>
                        <a:t>31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6"/>
                  </a:ext>
                </a:extLst>
              </a:tr>
              <a:tr h="150815">
                <a:tc>
                  <a:txBody>
                    <a:bodyPr/>
                    <a:lstStyle/>
                    <a:p>
                      <a:pPr marR="5715" algn="ctr">
                        <a:lnSpc>
                          <a:spcPct val="100000"/>
                        </a:lnSpc>
                        <a:spcBef>
                          <a:spcPts val="20"/>
                        </a:spcBef>
                      </a:pPr>
                      <a:r>
                        <a:rPr sz="800" i="1" spc="-10" dirty="0">
                          <a:latin typeface="Georgia"/>
                          <a:cs typeface="Georgia"/>
                        </a:rPr>
                        <a:t>2020-21</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0485" algn="r">
                        <a:lnSpc>
                          <a:spcPct val="100000"/>
                        </a:lnSpc>
                        <a:spcBef>
                          <a:spcPts val="20"/>
                        </a:spcBef>
                      </a:pPr>
                      <a:r>
                        <a:rPr sz="800" spc="-5" dirty="0">
                          <a:latin typeface="Georgia"/>
                          <a:cs typeface="Georgia"/>
                        </a:rPr>
                        <a:t>47</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0485" algn="r">
                        <a:lnSpc>
                          <a:spcPct val="100000"/>
                        </a:lnSpc>
                        <a:spcBef>
                          <a:spcPts val="20"/>
                        </a:spcBef>
                      </a:pPr>
                      <a:r>
                        <a:rPr sz="800" spc="-40" dirty="0">
                          <a:latin typeface="Georgia"/>
                          <a:cs typeface="Georgia"/>
                        </a:rPr>
                        <a:t>38</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17"/>
                  </a:ext>
                </a:extLst>
              </a:tr>
            </a:tbl>
          </a:graphicData>
        </a:graphic>
      </p:graphicFrame>
      <p:sp>
        <p:nvSpPr>
          <p:cNvPr id="4" name="object 4"/>
          <p:cNvSpPr txBox="1"/>
          <p:nvPr/>
        </p:nvSpPr>
        <p:spPr>
          <a:xfrm>
            <a:off x="421474" y="2963543"/>
            <a:ext cx="1823085" cy="147320"/>
          </a:xfrm>
          <a:prstGeom prst="rect">
            <a:avLst/>
          </a:prstGeom>
        </p:spPr>
        <p:txBody>
          <a:bodyPr vert="horz" wrap="square" lIns="0" tIns="12065" rIns="0" bIns="0" rtlCol="0">
            <a:spAutoFit/>
          </a:bodyPr>
          <a:lstStyle/>
          <a:p>
            <a:pPr marL="12700">
              <a:lnSpc>
                <a:spcPct val="100000"/>
              </a:lnSpc>
              <a:spcBef>
                <a:spcPts val="95"/>
              </a:spcBef>
            </a:pPr>
            <a:r>
              <a:rPr sz="800" i="1" spc="20" dirty="0">
                <a:latin typeface="Georgia"/>
                <a:cs typeface="Georgia"/>
              </a:rPr>
              <a:t>Messi’s</a:t>
            </a:r>
            <a:r>
              <a:rPr sz="800" i="1" spc="105" dirty="0">
                <a:latin typeface="Georgia"/>
                <a:cs typeface="Georgia"/>
              </a:rPr>
              <a:t> </a:t>
            </a:r>
            <a:r>
              <a:rPr sz="800" i="1" spc="-15" dirty="0">
                <a:latin typeface="Georgia"/>
                <a:cs typeface="Georgia"/>
              </a:rPr>
              <a:t>appss</a:t>
            </a:r>
            <a:r>
              <a:rPr sz="800" i="1" spc="105" dirty="0">
                <a:latin typeface="Georgia"/>
                <a:cs typeface="Georgia"/>
              </a:rPr>
              <a:t> </a:t>
            </a:r>
            <a:r>
              <a:rPr sz="800" i="1" spc="-15" dirty="0">
                <a:latin typeface="Georgia"/>
                <a:cs typeface="Georgia"/>
              </a:rPr>
              <a:t>and</a:t>
            </a:r>
            <a:r>
              <a:rPr sz="800" i="1" spc="110" dirty="0">
                <a:latin typeface="Georgia"/>
                <a:cs typeface="Georgia"/>
              </a:rPr>
              <a:t> </a:t>
            </a:r>
            <a:r>
              <a:rPr sz="800" i="1" spc="-30" dirty="0">
                <a:latin typeface="Georgia"/>
                <a:cs typeface="Georgia"/>
              </a:rPr>
              <a:t>goals</a:t>
            </a:r>
            <a:r>
              <a:rPr sz="800" i="1" spc="105" dirty="0">
                <a:latin typeface="Georgia"/>
                <a:cs typeface="Georgia"/>
              </a:rPr>
              <a:t> </a:t>
            </a:r>
            <a:r>
              <a:rPr sz="800" i="1" spc="-5" dirty="0">
                <a:latin typeface="Georgia"/>
                <a:cs typeface="Georgia"/>
              </a:rPr>
              <a:t>for</a:t>
            </a:r>
            <a:r>
              <a:rPr sz="800" i="1" spc="105" dirty="0">
                <a:latin typeface="Georgia"/>
                <a:cs typeface="Georgia"/>
              </a:rPr>
              <a:t> </a:t>
            </a:r>
            <a:r>
              <a:rPr sz="800" i="1" spc="-5" dirty="0">
                <a:latin typeface="Georgia"/>
                <a:cs typeface="Georgia"/>
              </a:rPr>
              <a:t>Barcelona</a:t>
            </a:r>
            <a:endParaRPr sz="800">
              <a:latin typeface="Georgia"/>
              <a:cs typeface="Georgia"/>
            </a:endParaRPr>
          </a:p>
        </p:txBody>
      </p:sp>
      <p:pic>
        <p:nvPicPr>
          <p:cNvPr id="5" name="object 5"/>
          <p:cNvPicPr/>
          <p:nvPr/>
        </p:nvPicPr>
        <p:blipFill>
          <a:blip r:embed="rId2" cstate="print"/>
          <a:stretch>
            <a:fillRect/>
          </a:stretch>
        </p:blipFill>
        <p:spPr>
          <a:xfrm>
            <a:off x="3182769" y="676399"/>
            <a:ext cx="1790760" cy="1705173"/>
          </a:xfrm>
          <a:prstGeom prst="rect">
            <a:avLst/>
          </a:prstGeom>
        </p:spPr>
      </p:pic>
      <p:sp>
        <p:nvSpPr>
          <p:cNvPr id="6" name="object 6"/>
          <p:cNvSpPr/>
          <p:nvPr/>
        </p:nvSpPr>
        <p:spPr>
          <a:xfrm>
            <a:off x="2833027" y="2539021"/>
            <a:ext cx="49530" cy="49530"/>
          </a:xfrm>
          <a:custGeom>
            <a:avLst/>
            <a:gdLst/>
            <a:ahLst/>
            <a:cxnLst/>
            <a:rect l="l" t="t" r="r" b="b"/>
            <a:pathLst>
              <a:path w="49530"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7" name="object 7"/>
          <p:cNvSpPr txBox="1"/>
          <p:nvPr/>
        </p:nvSpPr>
        <p:spPr>
          <a:xfrm>
            <a:off x="2938614" y="2441857"/>
            <a:ext cx="2553970" cy="612775"/>
          </a:xfrm>
          <a:prstGeom prst="rect">
            <a:avLst/>
          </a:prstGeom>
        </p:spPr>
        <p:txBody>
          <a:bodyPr vert="horz" wrap="square" lIns="0" tIns="12700" rIns="0" bIns="0" rtlCol="0">
            <a:spAutoFit/>
          </a:bodyPr>
          <a:lstStyle/>
          <a:p>
            <a:pPr marL="12700" marR="504825">
              <a:lnSpc>
                <a:spcPct val="113900"/>
              </a:lnSpc>
              <a:spcBef>
                <a:spcPts val="100"/>
              </a:spcBef>
            </a:pPr>
            <a:r>
              <a:rPr sz="900" spc="-10" dirty="0">
                <a:latin typeface="Georgia"/>
                <a:cs typeface="Georgia"/>
              </a:rPr>
              <a:t>Pearson</a:t>
            </a:r>
            <a:r>
              <a:rPr sz="900" spc="90" dirty="0">
                <a:latin typeface="Georgia"/>
                <a:cs typeface="Georgia"/>
              </a:rPr>
              <a:t> </a:t>
            </a:r>
            <a:r>
              <a:rPr sz="900" spc="-15" dirty="0">
                <a:latin typeface="Georgia"/>
                <a:cs typeface="Georgia"/>
              </a:rPr>
              <a:t>correlation</a:t>
            </a:r>
            <a:r>
              <a:rPr sz="900" spc="90" dirty="0">
                <a:latin typeface="Georgia"/>
                <a:cs typeface="Georgia"/>
              </a:rPr>
              <a:t> </a:t>
            </a:r>
            <a:r>
              <a:rPr sz="900" spc="-15" dirty="0">
                <a:latin typeface="Georgia"/>
                <a:cs typeface="Georgia"/>
              </a:rPr>
              <a:t>coefficient</a:t>
            </a:r>
            <a:r>
              <a:rPr sz="900" spc="95" dirty="0">
                <a:latin typeface="Georgia"/>
                <a:cs typeface="Georgia"/>
              </a:rPr>
              <a:t> </a:t>
            </a:r>
            <a:r>
              <a:rPr sz="900" spc="135" dirty="0">
                <a:latin typeface="Georgia"/>
                <a:cs typeface="Georgia"/>
              </a:rPr>
              <a:t>=</a:t>
            </a:r>
            <a:r>
              <a:rPr sz="900" spc="90" dirty="0">
                <a:latin typeface="Georgia"/>
                <a:cs typeface="Georgia"/>
              </a:rPr>
              <a:t> </a:t>
            </a:r>
            <a:r>
              <a:rPr sz="900" spc="-40" dirty="0">
                <a:latin typeface="Georgia"/>
                <a:cs typeface="Georgia"/>
              </a:rPr>
              <a:t>0.9021 </a:t>
            </a:r>
            <a:r>
              <a:rPr sz="900" spc="-200" dirty="0">
                <a:latin typeface="Georgia"/>
                <a:cs typeface="Georgia"/>
              </a:rPr>
              <a:t> </a:t>
            </a:r>
            <a:r>
              <a:rPr sz="900" dirty="0">
                <a:latin typeface="Georgia"/>
                <a:cs typeface="Georgia"/>
              </a:rPr>
              <a:t>Blue</a:t>
            </a:r>
            <a:r>
              <a:rPr sz="900" spc="90" dirty="0">
                <a:latin typeface="Georgia"/>
                <a:cs typeface="Georgia"/>
              </a:rPr>
              <a:t> </a:t>
            </a:r>
            <a:r>
              <a:rPr sz="900" spc="-20" dirty="0">
                <a:latin typeface="Georgia"/>
                <a:cs typeface="Georgia"/>
              </a:rPr>
              <a:t>line:</a:t>
            </a:r>
            <a:r>
              <a:rPr sz="900" dirty="0">
                <a:latin typeface="Georgia"/>
                <a:cs typeface="Georgia"/>
              </a:rPr>
              <a:t> </a:t>
            </a:r>
            <a:r>
              <a:rPr sz="900" spc="-25" dirty="0">
                <a:latin typeface="Georgia"/>
                <a:cs typeface="Georgia"/>
              </a:rPr>
              <a:t>regression</a:t>
            </a:r>
            <a:r>
              <a:rPr sz="900" spc="90" dirty="0">
                <a:latin typeface="Georgia"/>
                <a:cs typeface="Georgia"/>
              </a:rPr>
              <a:t> </a:t>
            </a:r>
            <a:r>
              <a:rPr sz="900" spc="5" dirty="0">
                <a:latin typeface="Georgia"/>
                <a:cs typeface="Georgia"/>
              </a:rPr>
              <a:t>with</a:t>
            </a:r>
            <a:r>
              <a:rPr sz="900" spc="85" dirty="0">
                <a:latin typeface="Georgia"/>
                <a:cs typeface="Georgia"/>
              </a:rPr>
              <a:t> </a:t>
            </a:r>
            <a:r>
              <a:rPr sz="900" spc="-5" dirty="0">
                <a:latin typeface="Georgia"/>
                <a:cs typeface="Georgia"/>
              </a:rPr>
              <a:t>all</a:t>
            </a:r>
            <a:r>
              <a:rPr sz="900" spc="90" dirty="0">
                <a:latin typeface="Georgia"/>
                <a:cs typeface="Georgia"/>
              </a:rPr>
              <a:t> </a:t>
            </a:r>
            <a:r>
              <a:rPr sz="900" spc="5" dirty="0">
                <a:latin typeface="Georgia"/>
                <a:cs typeface="Georgia"/>
              </a:rPr>
              <a:t>data</a:t>
            </a:r>
            <a:endParaRPr sz="900">
              <a:latin typeface="Georgia"/>
              <a:cs typeface="Georgia"/>
            </a:endParaRPr>
          </a:p>
          <a:p>
            <a:pPr marL="12700" marR="5080">
              <a:lnSpc>
                <a:spcPts val="930"/>
              </a:lnSpc>
              <a:spcBef>
                <a:spcPts val="305"/>
              </a:spcBef>
            </a:pPr>
            <a:r>
              <a:rPr sz="900" spc="-5" dirty="0">
                <a:latin typeface="Georgia"/>
                <a:cs typeface="Georgia"/>
              </a:rPr>
              <a:t>Yellow</a:t>
            </a:r>
            <a:r>
              <a:rPr sz="900" spc="80" dirty="0">
                <a:latin typeface="Georgia"/>
                <a:cs typeface="Georgia"/>
              </a:rPr>
              <a:t> </a:t>
            </a:r>
            <a:r>
              <a:rPr sz="900" spc="-20" dirty="0">
                <a:latin typeface="Georgia"/>
                <a:cs typeface="Georgia"/>
              </a:rPr>
              <a:t>line:</a:t>
            </a:r>
            <a:r>
              <a:rPr sz="900" dirty="0">
                <a:latin typeface="Georgia"/>
                <a:cs typeface="Georgia"/>
              </a:rPr>
              <a:t> </a:t>
            </a:r>
            <a:r>
              <a:rPr sz="900" spc="-25" dirty="0">
                <a:latin typeface="Georgia"/>
                <a:cs typeface="Georgia"/>
              </a:rPr>
              <a:t>regression</a:t>
            </a:r>
            <a:r>
              <a:rPr sz="900" spc="90" dirty="0">
                <a:latin typeface="Georgia"/>
                <a:cs typeface="Georgia"/>
              </a:rPr>
              <a:t> </a:t>
            </a:r>
            <a:r>
              <a:rPr sz="900" dirty="0">
                <a:latin typeface="Georgia"/>
                <a:cs typeface="Georgia"/>
              </a:rPr>
              <a:t>after</a:t>
            </a:r>
            <a:r>
              <a:rPr sz="900" spc="85" dirty="0">
                <a:latin typeface="Georgia"/>
                <a:cs typeface="Georgia"/>
              </a:rPr>
              <a:t> </a:t>
            </a:r>
            <a:r>
              <a:rPr sz="900" spc="-15" dirty="0">
                <a:latin typeface="Georgia"/>
                <a:cs typeface="Georgia"/>
              </a:rPr>
              <a:t>removing</a:t>
            </a:r>
            <a:r>
              <a:rPr sz="900" spc="90" dirty="0">
                <a:latin typeface="Georgia"/>
                <a:cs typeface="Georgia"/>
              </a:rPr>
              <a:t> </a:t>
            </a:r>
            <a:r>
              <a:rPr sz="900" dirty="0">
                <a:latin typeface="Georgia"/>
                <a:cs typeface="Georgia"/>
              </a:rPr>
              <a:t>the</a:t>
            </a:r>
            <a:r>
              <a:rPr sz="900" spc="85" dirty="0">
                <a:latin typeface="Georgia"/>
                <a:cs typeface="Georgia"/>
              </a:rPr>
              <a:t> </a:t>
            </a:r>
            <a:r>
              <a:rPr sz="900" spc="10" dirty="0">
                <a:latin typeface="Georgia"/>
                <a:cs typeface="Georgia"/>
              </a:rPr>
              <a:t>data</a:t>
            </a:r>
            <a:r>
              <a:rPr sz="900" spc="85" dirty="0">
                <a:latin typeface="Georgia"/>
                <a:cs typeface="Georgia"/>
              </a:rPr>
              <a:t> </a:t>
            </a:r>
            <a:r>
              <a:rPr sz="900" spc="-25" dirty="0">
                <a:latin typeface="Georgia"/>
                <a:cs typeface="Georgia"/>
              </a:rPr>
              <a:t>of </a:t>
            </a:r>
            <a:r>
              <a:rPr sz="900" spc="-204" dirty="0">
                <a:latin typeface="Georgia"/>
                <a:cs typeface="Georgia"/>
              </a:rPr>
              <a:t> </a:t>
            </a:r>
            <a:r>
              <a:rPr sz="900" dirty="0">
                <a:latin typeface="Georgia"/>
                <a:cs typeface="Georgia"/>
              </a:rPr>
              <a:t>the</a:t>
            </a:r>
            <a:r>
              <a:rPr sz="900" spc="85" dirty="0">
                <a:latin typeface="Georgia"/>
                <a:cs typeface="Georgia"/>
              </a:rPr>
              <a:t> </a:t>
            </a:r>
            <a:r>
              <a:rPr sz="900" spc="-15" dirty="0">
                <a:latin typeface="Georgia"/>
                <a:cs typeface="Georgia"/>
              </a:rPr>
              <a:t>first</a:t>
            </a:r>
            <a:r>
              <a:rPr sz="900" spc="85" dirty="0">
                <a:latin typeface="Georgia"/>
                <a:cs typeface="Georgia"/>
              </a:rPr>
              <a:t> </a:t>
            </a:r>
            <a:r>
              <a:rPr sz="900" spc="-20" dirty="0">
                <a:latin typeface="Georgia"/>
                <a:cs typeface="Georgia"/>
              </a:rPr>
              <a:t>season</a:t>
            </a:r>
            <a:endParaRPr sz="900">
              <a:latin typeface="Georgia"/>
              <a:cs typeface="Georgia"/>
            </a:endParaRPr>
          </a:p>
        </p:txBody>
      </p:sp>
      <p:sp>
        <p:nvSpPr>
          <p:cNvPr id="8" name="object 8"/>
          <p:cNvSpPr/>
          <p:nvPr/>
        </p:nvSpPr>
        <p:spPr>
          <a:xfrm>
            <a:off x="2833027" y="2695282"/>
            <a:ext cx="49530" cy="49530"/>
          </a:xfrm>
          <a:custGeom>
            <a:avLst/>
            <a:gdLst/>
            <a:ahLst/>
            <a:cxnLst/>
            <a:rect l="l" t="t" r="r" b="b"/>
            <a:pathLst>
              <a:path w="49530"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9" name="object 9"/>
          <p:cNvSpPr/>
          <p:nvPr/>
        </p:nvSpPr>
        <p:spPr>
          <a:xfrm>
            <a:off x="2833027" y="2851543"/>
            <a:ext cx="49530" cy="49530"/>
          </a:xfrm>
          <a:custGeom>
            <a:avLst/>
            <a:gdLst/>
            <a:ahLst/>
            <a:cxnLst/>
            <a:rect l="l" t="t" r="r" b="b"/>
            <a:pathLst>
              <a:path w="49530"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4" name="object 14"/>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5" name="object 15"/>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84</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4004310" cy="244475"/>
          </a:xfrm>
          <a:prstGeom prst="rect">
            <a:avLst/>
          </a:prstGeom>
        </p:spPr>
        <p:txBody>
          <a:bodyPr vert="horz" wrap="square" lIns="0" tIns="17145" rIns="0" bIns="0" rtlCol="0">
            <a:spAutoFit/>
          </a:bodyPr>
          <a:lstStyle/>
          <a:p>
            <a:pPr marL="12700">
              <a:lnSpc>
                <a:spcPct val="100000"/>
              </a:lnSpc>
              <a:spcBef>
                <a:spcPts val="135"/>
              </a:spcBef>
            </a:pPr>
            <a:r>
              <a:rPr spc="35" dirty="0"/>
              <a:t>Pearson</a:t>
            </a:r>
            <a:r>
              <a:rPr spc="95" dirty="0"/>
              <a:t> </a:t>
            </a:r>
            <a:r>
              <a:rPr spc="25" dirty="0"/>
              <a:t>correlation</a:t>
            </a:r>
            <a:r>
              <a:rPr spc="95" dirty="0"/>
              <a:t> </a:t>
            </a:r>
            <a:r>
              <a:rPr spc="20" dirty="0"/>
              <a:t>between</a:t>
            </a:r>
            <a:r>
              <a:rPr spc="95" dirty="0"/>
              <a:t> </a:t>
            </a:r>
            <a:r>
              <a:rPr spc="25" dirty="0"/>
              <a:t>hours</a:t>
            </a:r>
            <a:r>
              <a:rPr spc="100" dirty="0"/>
              <a:t> </a:t>
            </a:r>
            <a:r>
              <a:rPr spc="40" dirty="0"/>
              <a:t>studied</a:t>
            </a:r>
            <a:r>
              <a:rPr spc="100" dirty="0"/>
              <a:t> </a:t>
            </a:r>
            <a:r>
              <a:rPr spc="55" dirty="0"/>
              <a:t>and</a:t>
            </a:r>
            <a:r>
              <a:rPr spc="95" dirty="0"/>
              <a:t> </a:t>
            </a:r>
            <a:r>
              <a:rPr spc="35" dirty="0"/>
              <a:t>GPA</a:t>
            </a:r>
          </a:p>
        </p:txBody>
      </p:sp>
      <p:graphicFrame>
        <p:nvGraphicFramePr>
          <p:cNvPr id="3" name="object 3"/>
          <p:cNvGraphicFramePr>
            <a:graphicFrameLocks noGrp="1"/>
          </p:cNvGraphicFramePr>
          <p:nvPr/>
        </p:nvGraphicFramePr>
        <p:xfrm>
          <a:off x="746925" y="366699"/>
          <a:ext cx="906144" cy="2380705"/>
        </p:xfrm>
        <a:graphic>
          <a:graphicData uri="http://schemas.openxmlformats.org/drawingml/2006/table">
            <a:tbl>
              <a:tblPr firstRow="1" bandRow="1">
                <a:tableStyleId>{2D5ABB26-0587-4C30-8999-92F81FD0307C}</a:tableStyleId>
              </a:tblPr>
              <a:tblGrid>
                <a:gridCol w="484505">
                  <a:extLst>
                    <a:ext uri="{9D8B030D-6E8A-4147-A177-3AD203B41FA5}">
                      <a16:colId xmlns:a16="http://schemas.microsoft.com/office/drawing/2014/main" val="20000"/>
                    </a:ext>
                  </a:extLst>
                </a:gridCol>
                <a:gridCol w="421639">
                  <a:extLst>
                    <a:ext uri="{9D8B030D-6E8A-4147-A177-3AD203B41FA5}">
                      <a16:colId xmlns:a16="http://schemas.microsoft.com/office/drawing/2014/main" val="20001"/>
                    </a:ext>
                  </a:extLst>
                </a:gridCol>
              </a:tblGrid>
              <a:tr h="166503">
                <a:tc>
                  <a:txBody>
                    <a:bodyPr/>
                    <a:lstStyle/>
                    <a:p>
                      <a:pPr marR="70485" algn="r">
                        <a:lnSpc>
                          <a:spcPct val="100000"/>
                        </a:lnSpc>
                        <a:spcBef>
                          <a:spcPts val="25"/>
                        </a:spcBef>
                      </a:pPr>
                      <a:r>
                        <a:rPr sz="800" b="1" spc="-15" dirty="0">
                          <a:latin typeface="Georgia"/>
                          <a:cs typeface="Georgia"/>
                        </a:rPr>
                        <a:t>Hours</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70485" algn="r">
                        <a:lnSpc>
                          <a:spcPct val="100000"/>
                        </a:lnSpc>
                        <a:spcBef>
                          <a:spcPts val="25"/>
                        </a:spcBef>
                      </a:pPr>
                      <a:r>
                        <a:rPr sz="800" b="1" spc="85" dirty="0">
                          <a:latin typeface="Georgia"/>
                          <a:cs typeface="Georgia"/>
                        </a:rPr>
                        <a:t>GPA</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61953">
                <a:tc>
                  <a:txBody>
                    <a:bodyPr/>
                    <a:lstStyle/>
                    <a:p>
                      <a:pPr marR="70485" algn="r">
                        <a:lnSpc>
                          <a:spcPct val="100000"/>
                        </a:lnSpc>
                        <a:spcBef>
                          <a:spcPts val="145"/>
                        </a:spcBef>
                      </a:pPr>
                      <a:r>
                        <a:rPr sz="800" dirty="0">
                          <a:latin typeface="Georgia"/>
                          <a:cs typeface="Georgia"/>
                        </a:rPr>
                        <a:t>6</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70485" algn="r">
                        <a:lnSpc>
                          <a:spcPct val="100000"/>
                        </a:lnSpc>
                        <a:spcBef>
                          <a:spcPts val="145"/>
                        </a:spcBef>
                      </a:pPr>
                      <a:r>
                        <a:rPr sz="800" spc="-10" dirty="0">
                          <a:latin typeface="Georgia"/>
                          <a:cs typeface="Georgia"/>
                        </a:rPr>
                        <a:t>3.2</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46265">
                <a:tc>
                  <a:txBody>
                    <a:bodyPr/>
                    <a:lstStyle/>
                    <a:p>
                      <a:pPr marR="70485" algn="r">
                        <a:lnSpc>
                          <a:spcPct val="100000"/>
                        </a:lnSpc>
                        <a:spcBef>
                          <a:spcPts val="20"/>
                        </a:spcBef>
                      </a:pPr>
                      <a:r>
                        <a:rPr sz="800" dirty="0">
                          <a:latin typeface="Georgia"/>
                          <a:cs typeface="Georgia"/>
                        </a:rPr>
                        <a:t>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0" dirty="0">
                          <a:latin typeface="Georgia"/>
                          <a:cs typeface="Georgia"/>
                        </a:rPr>
                        <a:t>3.8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46265">
                <a:tc>
                  <a:txBody>
                    <a:bodyPr/>
                    <a:lstStyle/>
                    <a:p>
                      <a:pPr marR="70485" algn="r">
                        <a:lnSpc>
                          <a:spcPct val="100000"/>
                        </a:lnSpc>
                        <a:spcBef>
                          <a:spcPts val="20"/>
                        </a:spcBef>
                      </a:pPr>
                      <a:r>
                        <a:rPr sz="800" spc="5" dirty="0">
                          <a:latin typeface="Georgia"/>
                          <a:cs typeface="Georgia"/>
                        </a:rPr>
                        <a:t>10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3.9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146265">
                <a:tc>
                  <a:txBody>
                    <a:bodyPr/>
                    <a:lstStyle/>
                    <a:p>
                      <a:pPr marR="70485" algn="r">
                        <a:lnSpc>
                          <a:spcPct val="100000"/>
                        </a:lnSpc>
                        <a:spcBef>
                          <a:spcPts val="20"/>
                        </a:spcBef>
                      </a:pPr>
                      <a:r>
                        <a:rPr sz="800" spc="30" dirty="0">
                          <a:latin typeface="Georgia"/>
                          <a:cs typeface="Georgia"/>
                        </a:rPr>
                        <a:t>13</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3.6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4"/>
                  </a:ext>
                </a:extLst>
              </a:tr>
              <a:tr h="146265">
                <a:tc>
                  <a:txBody>
                    <a:bodyPr/>
                    <a:lstStyle/>
                    <a:p>
                      <a:pPr marR="70485" algn="r">
                        <a:lnSpc>
                          <a:spcPct val="100000"/>
                        </a:lnSpc>
                        <a:spcBef>
                          <a:spcPts val="20"/>
                        </a:spcBef>
                      </a:pPr>
                      <a:r>
                        <a:rPr sz="800" dirty="0">
                          <a:latin typeface="Georgia"/>
                          <a:cs typeface="Georgia"/>
                        </a:rPr>
                        <a:t>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 dirty="0">
                          <a:latin typeface="Georgia"/>
                          <a:cs typeface="Georgia"/>
                        </a:rPr>
                        <a:t>2.5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5"/>
                  </a:ext>
                </a:extLst>
              </a:tr>
              <a:tr h="146265">
                <a:tc>
                  <a:txBody>
                    <a:bodyPr/>
                    <a:lstStyle/>
                    <a:p>
                      <a:pPr marR="70485" algn="r">
                        <a:lnSpc>
                          <a:spcPct val="100000"/>
                        </a:lnSpc>
                        <a:spcBef>
                          <a:spcPts val="20"/>
                        </a:spcBef>
                      </a:pPr>
                      <a:r>
                        <a:rPr sz="800" dirty="0">
                          <a:latin typeface="Georgia"/>
                          <a:cs typeface="Georgia"/>
                        </a:rPr>
                        <a:t>5</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5" dirty="0">
                          <a:latin typeface="Georgia"/>
                          <a:cs typeface="Georgia"/>
                        </a:rPr>
                        <a:t>2.7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6"/>
                  </a:ext>
                </a:extLst>
              </a:tr>
              <a:tr h="146259">
                <a:tc>
                  <a:txBody>
                    <a:bodyPr/>
                    <a:lstStyle/>
                    <a:p>
                      <a:pPr marR="70485" algn="r">
                        <a:lnSpc>
                          <a:spcPct val="100000"/>
                        </a:lnSpc>
                        <a:spcBef>
                          <a:spcPts val="20"/>
                        </a:spcBef>
                      </a:pPr>
                      <a:r>
                        <a:rPr sz="800" dirty="0">
                          <a:latin typeface="Georgia"/>
                          <a:cs typeface="Georgia"/>
                        </a:rPr>
                        <a:t>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2.9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7"/>
                  </a:ext>
                </a:extLst>
              </a:tr>
              <a:tr h="146259">
                <a:tc>
                  <a:txBody>
                    <a:bodyPr/>
                    <a:lstStyle/>
                    <a:p>
                      <a:pPr marR="70485" algn="r">
                        <a:lnSpc>
                          <a:spcPct val="100000"/>
                        </a:lnSpc>
                        <a:spcBef>
                          <a:spcPts val="20"/>
                        </a:spcBef>
                      </a:pPr>
                      <a:r>
                        <a:rPr sz="800" spc="25" dirty="0">
                          <a:latin typeface="Georgia"/>
                          <a:cs typeface="Georgia"/>
                        </a:rPr>
                        <a:t>19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3.9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8"/>
                  </a:ext>
                </a:extLst>
              </a:tr>
              <a:tr h="146265">
                <a:tc>
                  <a:txBody>
                    <a:bodyPr/>
                    <a:lstStyle/>
                    <a:p>
                      <a:pPr marR="70485" algn="r">
                        <a:lnSpc>
                          <a:spcPct val="100000"/>
                        </a:lnSpc>
                        <a:spcBef>
                          <a:spcPts val="20"/>
                        </a:spcBef>
                      </a:pPr>
                      <a:r>
                        <a:rPr sz="800" spc="-50" dirty="0">
                          <a:latin typeface="Georgia"/>
                          <a:cs typeface="Georgia"/>
                        </a:rPr>
                        <a:t>20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0" dirty="0">
                          <a:latin typeface="Georgia"/>
                          <a:cs typeface="Georgia"/>
                        </a:rPr>
                        <a:t>3.8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9"/>
                  </a:ext>
                </a:extLst>
              </a:tr>
              <a:tr h="146265">
                <a:tc>
                  <a:txBody>
                    <a:bodyPr/>
                    <a:lstStyle/>
                    <a:p>
                      <a:pPr marR="70485" algn="r">
                        <a:lnSpc>
                          <a:spcPct val="100000"/>
                        </a:lnSpc>
                        <a:spcBef>
                          <a:spcPts val="20"/>
                        </a:spcBef>
                      </a:pPr>
                      <a:r>
                        <a:rPr sz="800" spc="25" dirty="0">
                          <a:latin typeface="Georgia"/>
                          <a:cs typeface="Georgia"/>
                        </a:rPr>
                        <a:t>14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3.4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0"/>
                  </a:ext>
                </a:extLst>
              </a:tr>
              <a:tr h="146265">
                <a:tc>
                  <a:txBody>
                    <a:bodyPr/>
                    <a:lstStyle/>
                    <a:p>
                      <a:pPr marR="70485" algn="r">
                        <a:lnSpc>
                          <a:spcPct val="100000"/>
                        </a:lnSpc>
                        <a:spcBef>
                          <a:spcPts val="20"/>
                        </a:spcBef>
                      </a:pPr>
                      <a:r>
                        <a:rPr sz="800" spc="5" dirty="0">
                          <a:latin typeface="Georgia"/>
                          <a:cs typeface="Georgia"/>
                        </a:rPr>
                        <a:t>10</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25" dirty="0">
                          <a:latin typeface="Georgia"/>
                          <a:cs typeface="Georgia"/>
                        </a:rPr>
                        <a:t>3.1</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1"/>
                  </a:ext>
                </a:extLst>
              </a:tr>
              <a:tr h="146265">
                <a:tc>
                  <a:txBody>
                    <a:bodyPr/>
                    <a:lstStyle/>
                    <a:p>
                      <a:pPr marR="70485" algn="r">
                        <a:lnSpc>
                          <a:spcPct val="100000"/>
                        </a:lnSpc>
                        <a:spcBef>
                          <a:spcPts val="20"/>
                        </a:spcBef>
                      </a:pPr>
                      <a:r>
                        <a:rPr sz="800" dirty="0">
                          <a:latin typeface="Georgia"/>
                          <a:cs typeface="Georgia"/>
                        </a:rPr>
                        <a:t>7</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2.6</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2"/>
                  </a:ext>
                </a:extLst>
              </a:tr>
              <a:tr h="146265">
                <a:tc>
                  <a:txBody>
                    <a:bodyPr/>
                    <a:lstStyle/>
                    <a:p>
                      <a:pPr marR="70485" algn="r">
                        <a:lnSpc>
                          <a:spcPct val="100000"/>
                        </a:lnSpc>
                        <a:spcBef>
                          <a:spcPts val="20"/>
                        </a:spcBef>
                      </a:pPr>
                      <a:r>
                        <a:rPr sz="800" dirty="0">
                          <a:latin typeface="Georgia"/>
                          <a:cs typeface="Georgia"/>
                        </a:rPr>
                        <a:t>4</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0" dirty="0">
                          <a:latin typeface="Georgia"/>
                          <a:cs typeface="Georgia"/>
                        </a:rPr>
                        <a:t>2.2</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3"/>
                  </a:ext>
                </a:extLst>
              </a:tr>
              <a:tr h="146259">
                <a:tc>
                  <a:txBody>
                    <a:bodyPr/>
                    <a:lstStyle/>
                    <a:p>
                      <a:pPr marR="70485" algn="r">
                        <a:lnSpc>
                          <a:spcPct val="100000"/>
                        </a:lnSpc>
                        <a:spcBef>
                          <a:spcPts val="20"/>
                        </a:spcBef>
                      </a:pPr>
                      <a:r>
                        <a:rPr sz="800" dirty="0">
                          <a:latin typeface="Georgia"/>
                          <a:cs typeface="Georgia"/>
                        </a:rPr>
                        <a:t>8</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tc>
                  <a:txBody>
                    <a:bodyPr/>
                    <a:lstStyle/>
                    <a:p>
                      <a:pPr marR="70485" algn="r">
                        <a:lnSpc>
                          <a:spcPct val="100000"/>
                        </a:lnSpc>
                        <a:spcBef>
                          <a:spcPts val="20"/>
                        </a:spcBef>
                      </a:pPr>
                      <a:r>
                        <a:rPr sz="800" spc="-15" dirty="0">
                          <a:latin typeface="Georgia"/>
                          <a:cs typeface="Georgia"/>
                        </a:rPr>
                        <a:t>2.9</a:t>
                      </a:r>
                      <a:endParaRPr sz="800">
                        <a:latin typeface="Georgia"/>
                        <a:cs typeface="Georgia"/>
                      </a:endParaRPr>
                    </a:p>
                  </a:txBody>
                  <a:tcPr marL="0" marR="0" marT="254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4"/>
                  </a:ext>
                </a:extLst>
              </a:tr>
              <a:tr h="150822">
                <a:tc>
                  <a:txBody>
                    <a:bodyPr/>
                    <a:lstStyle/>
                    <a:p>
                      <a:pPr marR="70485" algn="r">
                        <a:lnSpc>
                          <a:spcPct val="100000"/>
                        </a:lnSpc>
                        <a:spcBef>
                          <a:spcPts val="20"/>
                        </a:spcBef>
                      </a:pPr>
                      <a:r>
                        <a:rPr sz="800" dirty="0">
                          <a:latin typeface="Georgia"/>
                          <a:cs typeface="Georgia"/>
                        </a:rPr>
                        <a:t>4</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0485" algn="r">
                        <a:lnSpc>
                          <a:spcPct val="100000"/>
                        </a:lnSpc>
                        <a:spcBef>
                          <a:spcPts val="20"/>
                        </a:spcBef>
                      </a:pPr>
                      <a:r>
                        <a:rPr sz="800" spc="-10" dirty="0">
                          <a:latin typeface="Georgia"/>
                          <a:cs typeface="Georgia"/>
                        </a:rPr>
                        <a:t>3.2</a:t>
                      </a:r>
                      <a:endParaRPr sz="800">
                        <a:latin typeface="Georgia"/>
                        <a:cs typeface="Georgia"/>
                      </a:endParaRPr>
                    </a:p>
                  </a:txBody>
                  <a:tcPr marL="0" marR="0" marT="254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15"/>
                  </a:ext>
                </a:extLst>
              </a:tr>
            </a:tbl>
          </a:graphicData>
        </a:graphic>
      </p:graphicFrame>
      <p:sp>
        <p:nvSpPr>
          <p:cNvPr id="4" name="object 4"/>
          <p:cNvSpPr txBox="1"/>
          <p:nvPr/>
        </p:nvSpPr>
        <p:spPr>
          <a:xfrm>
            <a:off x="182956" y="2774910"/>
            <a:ext cx="2039620" cy="249554"/>
          </a:xfrm>
          <a:prstGeom prst="rect">
            <a:avLst/>
          </a:prstGeom>
        </p:spPr>
        <p:txBody>
          <a:bodyPr vert="horz" wrap="square" lIns="0" tIns="32384" rIns="0" bIns="0" rtlCol="0">
            <a:spAutoFit/>
          </a:bodyPr>
          <a:lstStyle/>
          <a:p>
            <a:pPr marL="814069" marR="5080" indent="-802005">
              <a:lnSpc>
                <a:spcPts val="800"/>
              </a:lnSpc>
              <a:spcBef>
                <a:spcPts val="254"/>
              </a:spcBef>
            </a:pPr>
            <a:r>
              <a:rPr sz="800" i="1" spc="35" dirty="0">
                <a:latin typeface="Georgia"/>
                <a:cs typeface="Georgia"/>
              </a:rPr>
              <a:t>The</a:t>
            </a:r>
            <a:r>
              <a:rPr sz="800" i="1" spc="105" dirty="0">
                <a:latin typeface="Georgia"/>
                <a:cs typeface="Georgia"/>
              </a:rPr>
              <a:t> </a:t>
            </a:r>
            <a:r>
              <a:rPr sz="800" i="1" spc="-15" dirty="0">
                <a:latin typeface="Georgia"/>
                <a:cs typeface="Georgia"/>
              </a:rPr>
              <a:t>number</a:t>
            </a:r>
            <a:r>
              <a:rPr sz="800" i="1" spc="100" dirty="0">
                <a:latin typeface="Georgia"/>
                <a:cs typeface="Georgia"/>
              </a:rPr>
              <a:t> </a:t>
            </a:r>
            <a:r>
              <a:rPr sz="800" i="1" dirty="0">
                <a:latin typeface="Georgia"/>
                <a:cs typeface="Georgia"/>
              </a:rPr>
              <a:t>of</a:t>
            </a:r>
            <a:r>
              <a:rPr sz="800" i="1" spc="105" dirty="0">
                <a:latin typeface="Georgia"/>
                <a:cs typeface="Georgia"/>
              </a:rPr>
              <a:t> </a:t>
            </a:r>
            <a:r>
              <a:rPr sz="800" i="1" spc="-5" dirty="0">
                <a:latin typeface="Georgia"/>
                <a:cs typeface="Georgia"/>
              </a:rPr>
              <a:t>hours</a:t>
            </a:r>
            <a:r>
              <a:rPr sz="800" i="1" spc="110" dirty="0">
                <a:latin typeface="Georgia"/>
                <a:cs typeface="Georgia"/>
              </a:rPr>
              <a:t> </a:t>
            </a:r>
            <a:r>
              <a:rPr sz="800" i="1" spc="-10" dirty="0">
                <a:latin typeface="Georgia"/>
                <a:cs typeface="Georgia"/>
              </a:rPr>
              <a:t>studied</a:t>
            </a:r>
            <a:r>
              <a:rPr sz="800" i="1" spc="105" dirty="0">
                <a:latin typeface="Georgia"/>
                <a:cs typeface="Georgia"/>
              </a:rPr>
              <a:t> </a:t>
            </a:r>
            <a:r>
              <a:rPr sz="800" i="1" spc="-25" dirty="0">
                <a:latin typeface="Georgia"/>
                <a:cs typeface="Georgia"/>
              </a:rPr>
              <a:t>per</a:t>
            </a:r>
            <a:r>
              <a:rPr sz="800" i="1" spc="100" dirty="0">
                <a:latin typeface="Georgia"/>
                <a:cs typeface="Georgia"/>
              </a:rPr>
              <a:t> </a:t>
            </a:r>
            <a:r>
              <a:rPr sz="800" i="1" spc="-35" dirty="0">
                <a:latin typeface="Georgia"/>
                <a:cs typeface="Georgia"/>
              </a:rPr>
              <a:t>week</a:t>
            </a:r>
            <a:r>
              <a:rPr sz="800" i="1" spc="105" dirty="0">
                <a:latin typeface="Georgia"/>
                <a:cs typeface="Georgia"/>
              </a:rPr>
              <a:t> </a:t>
            </a:r>
            <a:r>
              <a:rPr sz="800" i="1" spc="-15" dirty="0">
                <a:latin typeface="Georgia"/>
                <a:cs typeface="Georgia"/>
              </a:rPr>
              <a:t>and </a:t>
            </a:r>
            <a:r>
              <a:rPr sz="800" i="1" spc="-180" dirty="0">
                <a:latin typeface="Georgia"/>
                <a:cs typeface="Georgia"/>
              </a:rPr>
              <a:t> </a:t>
            </a:r>
            <a:r>
              <a:rPr sz="800" i="1" dirty="0">
                <a:latin typeface="Georgia"/>
                <a:cs typeface="Georgia"/>
              </a:rPr>
              <a:t>the</a:t>
            </a:r>
            <a:r>
              <a:rPr sz="800" i="1" spc="100" dirty="0">
                <a:latin typeface="Georgia"/>
                <a:cs typeface="Georgia"/>
              </a:rPr>
              <a:t> </a:t>
            </a:r>
            <a:r>
              <a:rPr sz="800" i="1" spc="65" dirty="0">
                <a:latin typeface="Georgia"/>
                <a:cs typeface="Georgia"/>
              </a:rPr>
              <a:t>GPA</a:t>
            </a:r>
            <a:endParaRPr sz="800">
              <a:latin typeface="Georgia"/>
              <a:cs typeface="Georgia"/>
            </a:endParaRPr>
          </a:p>
        </p:txBody>
      </p:sp>
      <p:pic>
        <p:nvPicPr>
          <p:cNvPr id="5" name="object 5"/>
          <p:cNvPicPr/>
          <p:nvPr/>
        </p:nvPicPr>
        <p:blipFill>
          <a:blip r:embed="rId2" cstate="print"/>
          <a:stretch>
            <a:fillRect/>
          </a:stretch>
        </p:blipFill>
        <p:spPr>
          <a:xfrm>
            <a:off x="2837472" y="660590"/>
            <a:ext cx="2199132" cy="1911096"/>
          </a:xfrm>
          <a:prstGeom prst="rect">
            <a:avLst/>
          </a:prstGeom>
        </p:spPr>
      </p:pic>
      <p:sp>
        <p:nvSpPr>
          <p:cNvPr id="6" name="object 6"/>
          <p:cNvSpPr/>
          <p:nvPr/>
        </p:nvSpPr>
        <p:spPr>
          <a:xfrm>
            <a:off x="2563990" y="2764231"/>
            <a:ext cx="49530" cy="49530"/>
          </a:xfrm>
          <a:custGeom>
            <a:avLst/>
            <a:gdLst/>
            <a:ahLst/>
            <a:cxnLst/>
            <a:rect l="l" t="t" r="r" b="b"/>
            <a:pathLst>
              <a:path w="49530"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7" name="object 7"/>
          <p:cNvSpPr txBox="1"/>
          <p:nvPr/>
        </p:nvSpPr>
        <p:spPr>
          <a:xfrm>
            <a:off x="2669578" y="2667067"/>
            <a:ext cx="2053589" cy="338455"/>
          </a:xfrm>
          <a:prstGeom prst="rect">
            <a:avLst/>
          </a:prstGeom>
        </p:spPr>
        <p:txBody>
          <a:bodyPr vert="horz" wrap="square" lIns="0" tIns="12700" rIns="0" bIns="0" rtlCol="0">
            <a:spAutoFit/>
          </a:bodyPr>
          <a:lstStyle/>
          <a:p>
            <a:pPr marL="12700" marR="5080">
              <a:lnSpc>
                <a:spcPct val="113900"/>
              </a:lnSpc>
              <a:spcBef>
                <a:spcPts val="100"/>
              </a:spcBef>
            </a:pPr>
            <a:r>
              <a:rPr sz="900" spc="-10" dirty="0">
                <a:latin typeface="Georgia"/>
                <a:cs typeface="Georgia"/>
              </a:rPr>
              <a:t>Pearson</a:t>
            </a:r>
            <a:r>
              <a:rPr sz="900" spc="90" dirty="0">
                <a:latin typeface="Georgia"/>
                <a:cs typeface="Georgia"/>
              </a:rPr>
              <a:t> </a:t>
            </a:r>
            <a:r>
              <a:rPr sz="900" spc="-15" dirty="0">
                <a:latin typeface="Georgia"/>
                <a:cs typeface="Georgia"/>
              </a:rPr>
              <a:t>correlation</a:t>
            </a:r>
            <a:r>
              <a:rPr sz="900" spc="85" dirty="0">
                <a:latin typeface="Georgia"/>
                <a:cs typeface="Georgia"/>
              </a:rPr>
              <a:t> </a:t>
            </a:r>
            <a:r>
              <a:rPr sz="900" spc="-15" dirty="0">
                <a:latin typeface="Georgia"/>
                <a:cs typeface="Georgia"/>
              </a:rPr>
              <a:t>coefficient</a:t>
            </a:r>
            <a:r>
              <a:rPr sz="900" spc="95" dirty="0">
                <a:latin typeface="Georgia"/>
                <a:cs typeface="Georgia"/>
              </a:rPr>
              <a:t> </a:t>
            </a:r>
            <a:r>
              <a:rPr sz="900" spc="135" dirty="0">
                <a:latin typeface="Georgia"/>
                <a:cs typeface="Georgia"/>
              </a:rPr>
              <a:t>=</a:t>
            </a:r>
            <a:r>
              <a:rPr sz="900" spc="85" dirty="0">
                <a:latin typeface="Georgia"/>
                <a:cs typeface="Georgia"/>
              </a:rPr>
              <a:t> </a:t>
            </a:r>
            <a:r>
              <a:rPr sz="900" spc="-15" dirty="0">
                <a:latin typeface="Georgia"/>
                <a:cs typeface="Georgia"/>
              </a:rPr>
              <a:t>0.7315 </a:t>
            </a:r>
            <a:r>
              <a:rPr sz="900" spc="-200" dirty="0">
                <a:latin typeface="Georgia"/>
                <a:cs typeface="Georgia"/>
              </a:rPr>
              <a:t> </a:t>
            </a:r>
            <a:r>
              <a:rPr sz="900" dirty="0">
                <a:latin typeface="Georgia"/>
                <a:cs typeface="Georgia"/>
              </a:rPr>
              <a:t>Blue</a:t>
            </a:r>
            <a:r>
              <a:rPr sz="900" spc="85" dirty="0">
                <a:latin typeface="Georgia"/>
                <a:cs typeface="Georgia"/>
              </a:rPr>
              <a:t> </a:t>
            </a:r>
            <a:r>
              <a:rPr sz="900" spc="-20" dirty="0">
                <a:latin typeface="Georgia"/>
                <a:cs typeface="Georgia"/>
              </a:rPr>
              <a:t>line:</a:t>
            </a:r>
            <a:r>
              <a:rPr sz="900" dirty="0">
                <a:latin typeface="Georgia"/>
                <a:cs typeface="Georgia"/>
              </a:rPr>
              <a:t> </a:t>
            </a:r>
            <a:r>
              <a:rPr sz="900" spc="-10" dirty="0">
                <a:latin typeface="Georgia"/>
                <a:cs typeface="Georgia"/>
              </a:rPr>
              <a:t>linear</a:t>
            </a:r>
            <a:r>
              <a:rPr sz="900" spc="90" dirty="0">
                <a:latin typeface="Georgia"/>
                <a:cs typeface="Georgia"/>
              </a:rPr>
              <a:t> </a:t>
            </a:r>
            <a:r>
              <a:rPr sz="900" spc="-25" dirty="0">
                <a:latin typeface="Georgia"/>
                <a:cs typeface="Georgia"/>
              </a:rPr>
              <a:t>regression</a:t>
            </a:r>
            <a:endParaRPr sz="900">
              <a:latin typeface="Georgia"/>
              <a:cs typeface="Georgia"/>
            </a:endParaRPr>
          </a:p>
        </p:txBody>
      </p:sp>
      <p:sp>
        <p:nvSpPr>
          <p:cNvPr id="8" name="object 8"/>
          <p:cNvSpPr/>
          <p:nvPr/>
        </p:nvSpPr>
        <p:spPr>
          <a:xfrm>
            <a:off x="2563990" y="2920491"/>
            <a:ext cx="49530" cy="49530"/>
          </a:xfrm>
          <a:custGeom>
            <a:avLst/>
            <a:gdLst/>
            <a:ahLst/>
            <a:cxnLst/>
            <a:rect l="l" t="t" r="r" b="b"/>
            <a:pathLst>
              <a:path w="49530"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grpSp>
        <p:nvGrpSpPr>
          <p:cNvPr id="9" name="object 9"/>
          <p:cNvGrpSpPr/>
          <p:nvPr/>
        </p:nvGrpSpPr>
        <p:grpSpPr>
          <a:xfrm>
            <a:off x="0" y="3121545"/>
            <a:ext cx="5760085" cy="118745"/>
            <a:chOff x="0" y="3121545"/>
            <a:chExt cx="5760085" cy="118745"/>
          </a:xfrm>
        </p:grpSpPr>
        <p:sp>
          <p:nvSpPr>
            <p:cNvPr id="10" name="object 10"/>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1" name="object 11"/>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3" name="object 13"/>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4" name="object 14"/>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85</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latin typeface="Georgia"/>
                <a:cs typeface="Georgia"/>
                <a:hlinkClick r:id="rId10" action="ppaction://hlinksldjump"/>
              </a:rPr>
              <a:t>Relationships</a:t>
            </a:r>
            <a:r>
              <a:rPr sz="1100" spc="70" dirty="0">
                <a:latin typeface="Georgia"/>
                <a:cs typeface="Georgia"/>
                <a:hlinkClick r:id="rId10" action="ppaction://hlinksldjump"/>
              </a:rPr>
              <a:t> </a:t>
            </a:r>
            <a:r>
              <a:rPr sz="1100" spc="-35" dirty="0">
                <a:latin typeface="Georgia"/>
                <a:cs typeface="Georgia"/>
                <a:hlinkClick r:id="rId10" action="ppaction://hlinksldjump"/>
              </a:rPr>
              <a:t>in</a:t>
            </a:r>
            <a:r>
              <a:rPr sz="1100" spc="75" dirty="0">
                <a:latin typeface="Georgia"/>
                <a:cs typeface="Georgia"/>
                <a:hlinkClick r:id="rId10" action="ppaction://hlinksldjump"/>
              </a:rPr>
              <a:t> </a:t>
            </a:r>
            <a:r>
              <a:rPr sz="1100" spc="-5" dirty="0">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latin typeface="Georgia"/>
                <a:cs typeface="Georgia"/>
                <a:hlinkClick r:id="rId12" action="ppaction://hlinksldjump"/>
              </a:rPr>
              <a:t>Spearman’s</a:t>
            </a:r>
            <a:r>
              <a:rPr sz="900" spc="80" dirty="0">
                <a:latin typeface="Georgia"/>
                <a:cs typeface="Georgia"/>
                <a:hlinkClick r:id="rId12" action="ppaction://hlinksldjump"/>
              </a:rPr>
              <a:t> </a:t>
            </a:r>
            <a:r>
              <a:rPr sz="900" spc="-10" dirty="0">
                <a:latin typeface="Georgia"/>
                <a:cs typeface="Georgia"/>
                <a:hlinkClick r:id="rId12" action="ppaction://hlinksldjump"/>
              </a:rPr>
              <a:t>rank</a:t>
            </a:r>
            <a:r>
              <a:rPr sz="900" spc="90" dirty="0">
                <a:latin typeface="Georgia"/>
                <a:cs typeface="Georgia"/>
                <a:hlinkClick r:id="rId12" action="ppaction://hlinksldjump"/>
              </a:rPr>
              <a:t> </a:t>
            </a:r>
            <a:r>
              <a:rPr sz="900" spc="-15" dirty="0">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86</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165350" cy="244475"/>
          </a:xfrm>
          <a:prstGeom prst="rect">
            <a:avLst/>
          </a:prstGeom>
        </p:spPr>
        <p:txBody>
          <a:bodyPr vert="horz" wrap="square" lIns="0" tIns="17145" rIns="0" bIns="0" rtlCol="0">
            <a:spAutoFit/>
          </a:bodyPr>
          <a:lstStyle/>
          <a:p>
            <a:pPr marL="12700">
              <a:lnSpc>
                <a:spcPct val="100000"/>
              </a:lnSpc>
              <a:spcBef>
                <a:spcPts val="135"/>
              </a:spcBef>
            </a:pPr>
            <a:r>
              <a:rPr spc="25" dirty="0"/>
              <a:t>Spearman’s</a:t>
            </a:r>
            <a:r>
              <a:rPr spc="75" dirty="0"/>
              <a:t> </a:t>
            </a:r>
            <a:r>
              <a:rPr spc="50" dirty="0"/>
              <a:t>rank</a:t>
            </a:r>
            <a:r>
              <a:rPr spc="75" dirty="0"/>
              <a:t> </a:t>
            </a:r>
            <a:r>
              <a:rPr spc="25" dirty="0"/>
              <a:t>correlation</a:t>
            </a:r>
          </a:p>
        </p:txBody>
      </p:sp>
      <p:sp>
        <p:nvSpPr>
          <p:cNvPr id="3" name="object 3"/>
          <p:cNvSpPr/>
          <p:nvPr/>
        </p:nvSpPr>
        <p:spPr>
          <a:xfrm>
            <a:off x="337972" y="109438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480707" rIns="0" bIns="0" rtlCol="0">
            <a:spAutoFit/>
          </a:bodyPr>
          <a:lstStyle/>
          <a:p>
            <a:pPr marL="12700" marR="5080">
              <a:lnSpc>
                <a:spcPts val="1150"/>
              </a:lnSpc>
              <a:spcBef>
                <a:spcPts val="270"/>
              </a:spcBef>
            </a:pPr>
            <a:r>
              <a:rPr spc="-30" dirty="0"/>
              <a:t>Spearman’s</a:t>
            </a:r>
            <a:r>
              <a:rPr spc="80" dirty="0"/>
              <a:t> </a:t>
            </a:r>
            <a:r>
              <a:rPr spc="-30" dirty="0"/>
              <a:t>rank</a:t>
            </a:r>
            <a:r>
              <a:rPr spc="80" dirty="0"/>
              <a:t> </a:t>
            </a:r>
            <a:r>
              <a:rPr spc="-30" dirty="0"/>
              <a:t>correlation</a:t>
            </a:r>
            <a:r>
              <a:rPr spc="85" dirty="0"/>
              <a:t> </a:t>
            </a:r>
            <a:r>
              <a:rPr spc="-35" dirty="0"/>
              <a:t>is</a:t>
            </a:r>
            <a:r>
              <a:rPr spc="80" dirty="0"/>
              <a:t> </a:t>
            </a:r>
            <a:r>
              <a:rPr spc="-30" dirty="0"/>
              <a:t>an</a:t>
            </a:r>
            <a:r>
              <a:rPr spc="80" dirty="0"/>
              <a:t> </a:t>
            </a:r>
            <a:r>
              <a:rPr spc="-15" dirty="0"/>
              <a:t>alternative</a:t>
            </a:r>
            <a:r>
              <a:rPr spc="85" dirty="0"/>
              <a:t> </a:t>
            </a:r>
            <a:r>
              <a:rPr dirty="0"/>
              <a:t>that</a:t>
            </a:r>
            <a:r>
              <a:rPr spc="80" dirty="0"/>
              <a:t> </a:t>
            </a:r>
            <a:r>
              <a:rPr spc="-20" dirty="0"/>
              <a:t>mitigates</a:t>
            </a:r>
            <a:r>
              <a:rPr spc="80" dirty="0"/>
              <a:t> </a:t>
            </a:r>
            <a:r>
              <a:rPr spc="-20" dirty="0"/>
              <a:t>the</a:t>
            </a:r>
            <a:r>
              <a:rPr spc="85" dirty="0"/>
              <a:t> </a:t>
            </a:r>
            <a:r>
              <a:rPr spc="-30" dirty="0"/>
              <a:t>effect</a:t>
            </a:r>
            <a:r>
              <a:rPr spc="80" dirty="0"/>
              <a:t> </a:t>
            </a:r>
            <a:r>
              <a:rPr spc="-40" dirty="0"/>
              <a:t>of</a:t>
            </a:r>
            <a:r>
              <a:rPr spc="85" dirty="0"/>
              <a:t> </a:t>
            </a:r>
            <a:r>
              <a:rPr spc="-25" dirty="0"/>
              <a:t>outliers</a:t>
            </a:r>
            <a:r>
              <a:rPr spc="80" dirty="0"/>
              <a:t> </a:t>
            </a:r>
            <a:r>
              <a:rPr spc="-30" dirty="0"/>
              <a:t>and </a:t>
            </a:r>
            <a:r>
              <a:rPr spc="-250" dirty="0"/>
              <a:t> </a:t>
            </a:r>
            <a:r>
              <a:rPr spc="-50" dirty="0"/>
              <a:t>skewed</a:t>
            </a:r>
            <a:r>
              <a:rPr spc="90" dirty="0"/>
              <a:t> </a:t>
            </a:r>
            <a:r>
              <a:rPr spc="-25" dirty="0"/>
              <a:t>distributions;</a:t>
            </a:r>
          </a:p>
          <a:p>
            <a:pPr marL="12700" marR="263525">
              <a:lnSpc>
                <a:spcPts val="1150"/>
              </a:lnSpc>
              <a:spcBef>
                <a:spcPts val="725"/>
              </a:spcBef>
            </a:pPr>
            <a:r>
              <a:rPr spc="-25" dirty="0"/>
              <a:t>To</a:t>
            </a:r>
            <a:r>
              <a:rPr spc="95" dirty="0"/>
              <a:t> </a:t>
            </a:r>
            <a:r>
              <a:rPr spc="-30" dirty="0"/>
              <a:t>compute</a:t>
            </a:r>
            <a:r>
              <a:rPr spc="100" dirty="0"/>
              <a:t> </a:t>
            </a:r>
            <a:r>
              <a:rPr spc="-30" dirty="0"/>
              <a:t>Spearman’s</a:t>
            </a:r>
            <a:r>
              <a:rPr spc="100" dirty="0"/>
              <a:t> </a:t>
            </a:r>
            <a:r>
              <a:rPr spc="-25" dirty="0"/>
              <a:t>correlation,</a:t>
            </a:r>
            <a:r>
              <a:rPr spc="100" dirty="0"/>
              <a:t> </a:t>
            </a:r>
            <a:r>
              <a:rPr spc="-60" dirty="0"/>
              <a:t>we</a:t>
            </a:r>
            <a:r>
              <a:rPr spc="100" dirty="0"/>
              <a:t> </a:t>
            </a:r>
            <a:r>
              <a:rPr spc="-40" dirty="0"/>
              <a:t>have</a:t>
            </a:r>
            <a:r>
              <a:rPr spc="100" dirty="0"/>
              <a:t> </a:t>
            </a:r>
            <a:r>
              <a:rPr spc="-10" dirty="0"/>
              <a:t>to</a:t>
            </a:r>
            <a:r>
              <a:rPr spc="100" dirty="0"/>
              <a:t> </a:t>
            </a:r>
            <a:r>
              <a:rPr spc="-30" dirty="0"/>
              <a:t>compute</a:t>
            </a:r>
            <a:r>
              <a:rPr spc="95" dirty="0"/>
              <a:t> </a:t>
            </a:r>
            <a:r>
              <a:rPr spc="-20" dirty="0"/>
              <a:t>the</a:t>
            </a:r>
            <a:r>
              <a:rPr spc="100" dirty="0"/>
              <a:t> </a:t>
            </a:r>
            <a:r>
              <a:rPr spc="-30" dirty="0"/>
              <a:t>rank</a:t>
            </a:r>
            <a:r>
              <a:rPr spc="100" dirty="0"/>
              <a:t> </a:t>
            </a:r>
            <a:r>
              <a:rPr spc="-40" dirty="0"/>
              <a:t>of</a:t>
            </a:r>
            <a:r>
              <a:rPr spc="100" dirty="0"/>
              <a:t> </a:t>
            </a:r>
            <a:r>
              <a:rPr spc="-40" dirty="0"/>
              <a:t>each</a:t>
            </a:r>
            <a:r>
              <a:rPr spc="100" dirty="0"/>
              <a:t> </a:t>
            </a:r>
            <a:r>
              <a:rPr spc="-25" dirty="0"/>
              <a:t>value, </a:t>
            </a:r>
            <a:r>
              <a:rPr spc="-250" dirty="0"/>
              <a:t> </a:t>
            </a:r>
            <a:r>
              <a:rPr spc="-40" dirty="0"/>
              <a:t>which</a:t>
            </a:r>
            <a:r>
              <a:rPr spc="90" dirty="0"/>
              <a:t> </a:t>
            </a:r>
            <a:r>
              <a:rPr spc="-35" dirty="0"/>
              <a:t>is</a:t>
            </a:r>
            <a:r>
              <a:rPr spc="95" dirty="0"/>
              <a:t> </a:t>
            </a:r>
            <a:r>
              <a:rPr spc="-10" dirty="0"/>
              <a:t>its</a:t>
            </a:r>
            <a:r>
              <a:rPr spc="95" dirty="0"/>
              <a:t> </a:t>
            </a:r>
            <a:r>
              <a:rPr spc="-30" dirty="0"/>
              <a:t>index</a:t>
            </a:r>
            <a:r>
              <a:rPr spc="95" dirty="0"/>
              <a:t> </a:t>
            </a:r>
            <a:r>
              <a:rPr spc="-35" dirty="0"/>
              <a:t>in</a:t>
            </a:r>
            <a:r>
              <a:rPr spc="95" dirty="0"/>
              <a:t> </a:t>
            </a:r>
            <a:r>
              <a:rPr spc="-20" dirty="0"/>
              <a:t>the</a:t>
            </a:r>
            <a:r>
              <a:rPr spc="95" dirty="0"/>
              <a:t> </a:t>
            </a:r>
            <a:r>
              <a:rPr spc="-30" dirty="0"/>
              <a:t>sorted</a:t>
            </a:r>
            <a:r>
              <a:rPr spc="95" dirty="0"/>
              <a:t> </a:t>
            </a:r>
            <a:r>
              <a:rPr spc="-40" dirty="0"/>
              <a:t>sample;</a:t>
            </a:r>
          </a:p>
          <a:p>
            <a:pPr marL="12700" marR="17145">
              <a:lnSpc>
                <a:spcPts val="1150"/>
              </a:lnSpc>
              <a:spcBef>
                <a:spcPts val="730"/>
              </a:spcBef>
            </a:pPr>
            <a:r>
              <a:rPr spc="-45" dirty="0"/>
              <a:t>For</a:t>
            </a:r>
            <a:r>
              <a:rPr spc="95" dirty="0"/>
              <a:t> </a:t>
            </a:r>
            <a:r>
              <a:rPr spc="-25" dirty="0"/>
              <a:t>example,</a:t>
            </a:r>
            <a:r>
              <a:rPr spc="95" dirty="0"/>
              <a:t> </a:t>
            </a:r>
            <a:r>
              <a:rPr spc="-35" dirty="0"/>
              <a:t>in</a:t>
            </a:r>
            <a:r>
              <a:rPr spc="100" dirty="0"/>
              <a:t> </a:t>
            </a:r>
            <a:r>
              <a:rPr spc="-20" dirty="0"/>
              <a:t>the</a:t>
            </a:r>
            <a:r>
              <a:rPr spc="95" dirty="0"/>
              <a:t> </a:t>
            </a:r>
            <a:r>
              <a:rPr spc="-40" dirty="0"/>
              <a:t>sample</a:t>
            </a:r>
            <a:r>
              <a:rPr spc="100" dirty="0"/>
              <a:t> </a:t>
            </a:r>
            <a:r>
              <a:rPr spc="-10" dirty="0">
                <a:latin typeface="Calibri"/>
                <a:cs typeface="Calibri"/>
              </a:rPr>
              <a:t>[1</a:t>
            </a:r>
            <a:r>
              <a:rPr i="1" spc="-10" dirty="0">
                <a:latin typeface="Calibri"/>
                <a:cs typeface="Calibri"/>
              </a:rPr>
              <a:t>,</a:t>
            </a:r>
            <a:r>
              <a:rPr i="1" spc="-70" dirty="0">
                <a:latin typeface="Calibri"/>
                <a:cs typeface="Calibri"/>
              </a:rPr>
              <a:t> </a:t>
            </a:r>
            <a:r>
              <a:rPr spc="5" dirty="0">
                <a:latin typeface="Calibri"/>
                <a:cs typeface="Calibri"/>
              </a:rPr>
              <a:t>2</a:t>
            </a:r>
            <a:r>
              <a:rPr i="1" spc="5" dirty="0">
                <a:latin typeface="Calibri"/>
                <a:cs typeface="Calibri"/>
              </a:rPr>
              <a:t>,</a:t>
            </a:r>
            <a:r>
              <a:rPr i="1" spc="-70" dirty="0">
                <a:latin typeface="Calibri"/>
                <a:cs typeface="Calibri"/>
              </a:rPr>
              <a:t> </a:t>
            </a:r>
            <a:r>
              <a:rPr spc="5" dirty="0">
                <a:latin typeface="Calibri"/>
                <a:cs typeface="Calibri"/>
              </a:rPr>
              <a:t>5</a:t>
            </a:r>
            <a:r>
              <a:rPr i="1" spc="5" dirty="0">
                <a:latin typeface="Calibri"/>
                <a:cs typeface="Calibri"/>
              </a:rPr>
              <a:t>,</a:t>
            </a:r>
            <a:r>
              <a:rPr i="1" spc="-70" dirty="0">
                <a:latin typeface="Calibri"/>
                <a:cs typeface="Calibri"/>
              </a:rPr>
              <a:t> </a:t>
            </a:r>
            <a:r>
              <a:rPr spc="-25" dirty="0">
                <a:latin typeface="Calibri"/>
                <a:cs typeface="Calibri"/>
              </a:rPr>
              <a:t>7]</a:t>
            </a:r>
            <a:r>
              <a:rPr spc="114" dirty="0">
                <a:latin typeface="Calibri"/>
                <a:cs typeface="Calibri"/>
              </a:rPr>
              <a:t> </a:t>
            </a:r>
            <a:r>
              <a:rPr spc="-20" dirty="0"/>
              <a:t>the</a:t>
            </a:r>
            <a:r>
              <a:rPr spc="95" dirty="0"/>
              <a:t> </a:t>
            </a:r>
            <a:r>
              <a:rPr spc="-30" dirty="0"/>
              <a:t>rank</a:t>
            </a:r>
            <a:r>
              <a:rPr spc="100" dirty="0"/>
              <a:t> </a:t>
            </a:r>
            <a:r>
              <a:rPr spc="-40" dirty="0"/>
              <a:t>of</a:t>
            </a:r>
            <a:r>
              <a:rPr spc="95" dirty="0"/>
              <a:t> </a:t>
            </a:r>
            <a:r>
              <a:rPr spc="-20" dirty="0"/>
              <a:t>the</a:t>
            </a:r>
            <a:r>
              <a:rPr spc="100" dirty="0"/>
              <a:t> </a:t>
            </a:r>
            <a:r>
              <a:rPr spc="-30" dirty="0"/>
              <a:t>value</a:t>
            </a:r>
            <a:r>
              <a:rPr spc="95" dirty="0"/>
              <a:t> </a:t>
            </a:r>
            <a:r>
              <a:rPr spc="-15" dirty="0">
                <a:latin typeface="Calibri"/>
                <a:cs typeface="Calibri"/>
              </a:rPr>
              <a:t>5</a:t>
            </a:r>
            <a:r>
              <a:rPr spc="110" dirty="0">
                <a:latin typeface="Calibri"/>
                <a:cs typeface="Calibri"/>
              </a:rPr>
              <a:t> </a:t>
            </a:r>
            <a:r>
              <a:rPr spc="-35" dirty="0"/>
              <a:t>is</a:t>
            </a:r>
            <a:r>
              <a:rPr spc="100" dirty="0"/>
              <a:t> </a:t>
            </a:r>
            <a:r>
              <a:rPr spc="-5" dirty="0">
                <a:latin typeface="Calibri"/>
                <a:cs typeface="Calibri"/>
              </a:rPr>
              <a:t>3</a:t>
            </a:r>
            <a:r>
              <a:rPr spc="-5" dirty="0"/>
              <a:t>,</a:t>
            </a:r>
            <a:r>
              <a:rPr spc="95" dirty="0"/>
              <a:t> </a:t>
            </a:r>
            <a:r>
              <a:rPr spc="-30" dirty="0"/>
              <a:t>because</a:t>
            </a:r>
            <a:r>
              <a:rPr spc="100" dirty="0"/>
              <a:t> </a:t>
            </a:r>
            <a:r>
              <a:rPr spc="10" dirty="0"/>
              <a:t>it</a:t>
            </a:r>
            <a:r>
              <a:rPr spc="95" dirty="0"/>
              <a:t> </a:t>
            </a:r>
            <a:r>
              <a:rPr spc="-30" dirty="0"/>
              <a:t>appears </a:t>
            </a:r>
            <a:r>
              <a:rPr spc="-250" dirty="0"/>
              <a:t> </a:t>
            </a:r>
            <a:r>
              <a:rPr spc="-20" dirty="0"/>
              <a:t>third</a:t>
            </a:r>
            <a:r>
              <a:rPr spc="95" dirty="0"/>
              <a:t> </a:t>
            </a:r>
            <a:r>
              <a:rPr spc="-35" dirty="0"/>
              <a:t>in</a:t>
            </a:r>
            <a:r>
              <a:rPr spc="95" dirty="0"/>
              <a:t> </a:t>
            </a:r>
            <a:r>
              <a:rPr spc="-20" dirty="0"/>
              <a:t>the</a:t>
            </a:r>
            <a:r>
              <a:rPr spc="100" dirty="0"/>
              <a:t> </a:t>
            </a:r>
            <a:r>
              <a:rPr spc="-30" dirty="0"/>
              <a:t>sorted</a:t>
            </a:r>
            <a:r>
              <a:rPr spc="95" dirty="0"/>
              <a:t> </a:t>
            </a:r>
            <a:r>
              <a:rPr spc="-10" dirty="0"/>
              <a:t>list.</a:t>
            </a:r>
            <a:r>
              <a:rPr spc="220" dirty="0"/>
              <a:t> </a:t>
            </a:r>
            <a:r>
              <a:rPr spc="-10" dirty="0"/>
              <a:t>Then</a:t>
            </a:r>
            <a:r>
              <a:rPr spc="95" dirty="0"/>
              <a:t> </a:t>
            </a:r>
            <a:r>
              <a:rPr spc="-60" dirty="0"/>
              <a:t>we</a:t>
            </a:r>
            <a:r>
              <a:rPr spc="100" dirty="0"/>
              <a:t> </a:t>
            </a:r>
            <a:r>
              <a:rPr spc="-30" dirty="0"/>
              <a:t>compute</a:t>
            </a:r>
            <a:r>
              <a:rPr spc="95" dirty="0"/>
              <a:t> </a:t>
            </a:r>
            <a:r>
              <a:rPr spc="-25" dirty="0"/>
              <a:t>Pearson’s</a:t>
            </a:r>
            <a:r>
              <a:rPr spc="100" dirty="0"/>
              <a:t> </a:t>
            </a:r>
            <a:r>
              <a:rPr spc="-30" dirty="0"/>
              <a:t>correlation</a:t>
            </a:r>
            <a:r>
              <a:rPr spc="95" dirty="0"/>
              <a:t> </a:t>
            </a:r>
            <a:r>
              <a:rPr spc="-40" dirty="0"/>
              <a:t>for</a:t>
            </a:r>
            <a:r>
              <a:rPr spc="100" dirty="0"/>
              <a:t> </a:t>
            </a:r>
            <a:r>
              <a:rPr spc="-20" dirty="0"/>
              <a:t>the</a:t>
            </a:r>
            <a:r>
              <a:rPr spc="95" dirty="0"/>
              <a:t> </a:t>
            </a:r>
            <a:r>
              <a:rPr spc="-30" dirty="0"/>
              <a:t>ranks.</a:t>
            </a:r>
          </a:p>
        </p:txBody>
      </p:sp>
      <p:sp>
        <p:nvSpPr>
          <p:cNvPr id="5" name="object 5"/>
          <p:cNvSpPr/>
          <p:nvPr/>
        </p:nvSpPr>
        <p:spPr>
          <a:xfrm>
            <a:off x="337972" y="147886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86334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7" name="object 7"/>
          <p:cNvGrpSpPr/>
          <p:nvPr/>
        </p:nvGrpSpPr>
        <p:grpSpPr>
          <a:xfrm>
            <a:off x="0" y="3121545"/>
            <a:ext cx="5760085" cy="118745"/>
            <a:chOff x="0" y="3121545"/>
            <a:chExt cx="5760085" cy="118745"/>
          </a:xfrm>
        </p:grpSpPr>
        <p:sp>
          <p:nvSpPr>
            <p:cNvPr id="8" name="object 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9" name="object 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1" name="object 1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2" name="object 12"/>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87</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4090670" cy="244475"/>
          </a:xfrm>
          <a:prstGeom prst="rect">
            <a:avLst/>
          </a:prstGeom>
        </p:spPr>
        <p:txBody>
          <a:bodyPr vert="horz" wrap="square" lIns="0" tIns="17145" rIns="0" bIns="0" rtlCol="0">
            <a:spAutoFit/>
          </a:bodyPr>
          <a:lstStyle/>
          <a:p>
            <a:pPr marL="12700">
              <a:lnSpc>
                <a:spcPct val="100000"/>
              </a:lnSpc>
              <a:spcBef>
                <a:spcPts val="135"/>
              </a:spcBef>
            </a:pPr>
            <a:r>
              <a:rPr spc="40" dirty="0"/>
              <a:t>Spearman</a:t>
            </a:r>
            <a:r>
              <a:rPr spc="100" dirty="0"/>
              <a:t> </a:t>
            </a:r>
            <a:r>
              <a:rPr spc="25" dirty="0"/>
              <a:t>correlation</a:t>
            </a:r>
            <a:r>
              <a:rPr spc="105" dirty="0"/>
              <a:t> </a:t>
            </a:r>
            <a:r>
              <a:rPr spc="20" dirty="0"/>
              <a:t>between</a:t>
            </a:r>
            <a:r>
              <a:rPr spc="105" dirty="0"/>
              <a:t> </a:t>
            </a:r>
            <a:r>
              <a:rPr spc="-25" dirty="0"/>
              <a:t>Messi’s</a:t>
            </a:r>
            <a:r>
              <a:rPr spc="105" dirty="0"/>
              <a:t> </a:t>
            </a:r>
            <a:r>
              <a:rPr spc="35" dirty="0"/>
              <a:t>apps</a:t>
            </a:r>
            <a:r>
              <a:rPr spc="105" dirty="0"/>
              <a:t> </a:t>
            </a:r>
            <a:r>
              <a:rPr spc="55" dirty="0"/>
              <a:t>and</a:t>
            </a:r>
            <a:r>
              <a:rPr spc="105" dirty="0"/>
              <a:t> </a:t>
            </a:r>
            <a:r>
              <a:rPr spc="-5" dirty="0"/>
              <a:t>goals</a:t>
            </a:r>
          </a:p>
        </p:txBody>
      </p:sp>
      <p:graphicFrame>
        <p:nvGraphicFramePr>
          <p:cNvPr id="3" name="object 3"/>
          <p:cNvGraphicFramePr>
            <a:graphicFrameLocks noGrp="1"/>
          </p:cNvGraphicFramePr>
          <p:nvPr/>
        </p:nvGraphicFramePr>
        <p:xfrm>
          <a:off x="437845" y="313194"/>
          <a:ext cx="2331085" cy="2673235"/>
        </p:xfrm>
        <a:graphic>
          <a:graphicData uri="http://schemas.openxmlformats.org/drawingml/2006/table">
            <a:tbl>
              <a:tblPr firstRow="1" bandRow="1">
                <a:tableStyleId>{2D5ABB26-0587-4C30-8999-92F81FD0307C}</a:tableStyleId>
              </a:tblPr>
              <a:tblGrid>
                <a:gridCol w="487045">
                  <a:extLst>
                    <a:ext uri="{9D8B030D-6E8A-4147-A177-3AD203B41FA5}">
                      <a16:colId xmlns:a16="http://schemas.microsoft.com/office/drawing/2014/main" val="20000"/>
                    </a:ext>
                  </a:extLst>
                </a:gridCol>
                <a:gridCol w="910590">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166516">
                <a:tc>
                  <a:txBody>
                    <a:bodyPr/>
                    <a:lstStyle/>
                    <a:p>
                      <a:pPr marR="78740" algn="r">
                        <a:lnSpc>
                          <a:spcPct val="100000"/>
                        </a:lnSpc>
                        <a:spcBef>
                          <a:spcPts val="25"/>
                        </a:spcBef>
                      </a:pPr>
                      <a:r>
                        <a:rPr sz="800" i="1" dirty="0">
                          <a:latin typeface="Georgia"/>
                          <a:cs typeface="Georgia"/>
                        </a:rPr>
                        <a:t>Season</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70485" algn="r">
                        <a:lnSpc>
                          <a:spcPct val="100000"/>
                        </a:lnSpc>
                        <a:spcBef>
                          <a:spcPts val="25"/>
                        </a:spcBef>
                      </a:pPr>
                      <a:r>
                        <a:rPr sz="800" b="1" spc="30" dirty="0">
                          <a:latin typeface="Georgia"/>
                          <a:cs typeface="Georgia"/>
                        </a:rPr>
                        <a:t>Apps</a:t>
                      </a:r>
                      <a:r>
                        <a:rPr sz="800" b="1" spc="70" dirty="0">
                          <a:latin typeface="Georgia"/>
                          <a:cs typeface="Georgia"/>
                        </a:rPr>
                        <a:t> </a:t>
                      </a:r>
                      <a:r>
                        <a:rPr sz="800" b="1" spc="15" dirty="0">
                          <a:latin typeface="Georgia"/>
                          <a:cs typeface="Georgia"/>
                        </a:rPr>
                        <a:t>(Ranks)</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70485" algn="r">
                        <a:lnSpc>
                          <a:spcPct val="100000"/>
                        </a:lnSpc>
                        <a:spcBef>
                          <a:spcPts val="25"/>
                        </a:spcBef>
                      </a:pPr>
                      <a:r>
                        <a:rPr sz="800" b="1" spc="5" dirty="0">
                          <a:latin typeface="Georgia"/>
                          <a:cs typeface="Georgia"/>
                        </a:rPr>
                        <a:t>Goals</a:t>
                      </a:r>
                      <a:r>
                        <a:rPr sz="800" b="1" spc="75" dirty="0">
                          <a:latin typeface="Georgia"/>
                          <a:cs typeface="Georgia"/>
                        </a:rPr>
                        <a:t> </a:t>
                      </a:r>
                      <a:r>
                        <a:rPr sz="800" b="1" spc="15" dirty="0">
                          <a:latin typeface="Georgia"/>
                          <a:cs typeface="Georgia"/>
                        </a:rPr>
                        <a:t>(Ranks)</a:t>
                      </a:r>
                      <a:endParaRPr sz="800">
                        <a:latin typeface="Georgia"/>
                        <a:cs typeface="Georgi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62858">
                <a:tc>
                  <a:txBody>
                    <a:bodyPr/>
                    <a:lstStyle/>
                    <a:p>
                      <a:pPr marR="83820" algn="r">
                        <a:lnSpc>
                          <a:spcPct val="100000"/>
                        </a:lnSpc>
                        <a:spcBef>
                          <a:spcPts val="145"/>
                        </a:spcBef>
                      </a:pPr>
                      <a:r>
                        <a:rPr sz="800" i="1" spc="-25" dirty="0">
                          <a:latin typeface="Georgia"/>
                          <a:cs typeface="Georgia"/>
                        </a:rPr>
                        <a:t>04-05</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70485" algn="r">
                        <a:lnSpc>
                          <a:spcPct val="100000"/>
                        </a:lnSpc>
                        <a:spcBef>
                          <a:spcPts val="145"/>
                        </a:spcBef>
                      </a:pPr>
                      <a:r>
                        <a:rPr sz="800" spc="-30" dirty="0">
                          <a:latin typeface="Georgia"/>
                          <a:cs typeface="Georgia"/>
                        </a:rPr>
                        <a:t>9</a:t>
                      </a:r>
                      <a:r>
                        <a:rPr sz="800" spc="40" dirty="0">
                          <a:latin typeface="Georgia"/>
                          <a:cs typeface="Georgia"/>
                        </a:rPr>
                        <a:t> </a:t>
                      </a:r>
                      <a:r>
                        <a:rPr sz="800" spc="15" dirty="0">
                          <a:latin typeface="Georgia"/>
                          <a:cs typeface="Georgia"/>
                        </a:rPr>
                        <a:t>(</a:t>
                      </a:r>
                      <a:r>
                        <a:rPr sz="800" b="1" spc="15" dirty="0">
                          <a:latin typeface="Georgia"/>
                          <a:cs typeface="Georgia"/>
                        </a:rPr>
                        <a:t>1.0</a:t>
                      </a:r>
                      <a:r>
                        <a:rPr sz="800" spc="15" dirty="0">
                          <a:latin typeface="Georgia"/>
                          <a:cs typeface="Georgia"/>
                        </a:rPr>
                        <a:t>)</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70485" algn="r">
                        <a:lnSpc>
                          <a:spcPct val="100000"/>
                        </a:lnSpc>
                        <a:spcBef>
                          <a:spcPts val="145"/>
                        </a:spcBef>
                      </a:pPr>
                      <a:r>
                        <a:rPr sz="800" spc="75" dirty="0">
                          <a:latin typeface="Georgia"/>
                          <a:cs typeface="Georgia"/>
                        </a:rPr>
                        <a:t>1</a:t>
                      </a:r>
                      <a:r>
                        <a:rPr sz="800" spc="40" dirty="0">
                          <a:latin typeface="Georgia"/>
                          <a:cs typeface="Georgia"/>
                        </a:rPr>
                        <a:t> </a:t>
                      </a:r>
                      <a:r>
                        <a:rPr sz="800" spc="15" dirty="0">
                          <a:latin typeface="Georgia"/>
                          <a:cs typeface="Georgia"/>
                        </a:rPr>
                        <a:t>(</a:t>
                      </a:r>
                      <a:r>
                        <a:rPr sz="800" b="1" spc="15" dirty="0">
                          <a:latin typeface="Georgia"/>
                          <a:cs typeface="Georgia"/>
                        </a:rPr>
                        <a:t>1.0</a:t>
                      </a:r>
                      <a:r>
                        <a:rPr sz="800" spc="15" dirty="0">
                          <a:latin typeface="Georgia"/>
                          <a:cs typeface="Georgia"/>
                        </a:rPr>
                        <a:t>)</a:t>
                      </a:r>
                      <a:endParaRPr sz="800">
                        <a:latin typeface="Georgia"/>
                        <a:cs typeface="Georgia"/>
                      </a:endParaRPr>
                    </a:p>
                  </a:txBody>
                  <a:tcPr marL="0" marR="0" marT="18415"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46259">
                <a:tc>
                  <a:txBody>
                    <a:bodyPr/>
                    <a:lstStyle/>
                    <a:p>
                      <a:pPr marR="83820" algn="r">
                        <a:lnSpc>
                          <a:spcPct val="100000"/>
                        </a:lnSpc>
                        <a:spcBef>
                          <a:spcPts val="15"/>
                        </a:spcBef>
                      </a:pPr>
                      <a:r>
                        <a:rPr sz="800" i="1" spc="-25" dirty="0">
                          <a:latin typeface="Georgia"/>
                          <a:cs typeface="Georgia"/>
                        </a:rPr>
                        <a:t>05-06</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15" dirty="0">
                          <a:latin typeface="Georgia"/>
                          <a:cs typeface="Georgia"/>
                        </a:rPr>
                        <a:t>25</a:t>
                      </a:r>
                      <a:r>
                        <a:rPr sz="800" spc="40" dirty="0">
                          <a:latin typeface="Georgia"/>
                          <a:cs typeface="Georgia"/>
                        </a:rPr>
                        <a:t> </a:t>
                      </a:r>
                      <a:r>
                        <a:rPr sz="800" spc="-5" dirty="0">
                          <a:latin typeface="Georgia"/>
                          <a:cs typeface="Georgia"/>
                        </a:rPr>
                        <a:t>(</a:t>
                      </a:r>
                      <a:r>
                        <a:rPr sz="800" b="1" spc="-5" dirty="0">
                          <a:latin typeface="Georgia"/>
                          <a:cs typeface="Georgia"/>
                        </a:rPr>
                        <a:t>2.0</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55" dirty="0">
                          <a:latin typeface="Georgia"/>
                          <a:cs typeface="Georgia"/>
                        </a:rPr>
                        <a:t>8</a:t>
                      </a:r>
                      <a:r>
                        <a:rPr sz="800" spc="35" dirty="0">
                          <a:latin typeface="Georgia"/>
                          <a:cs typeface="Georgia"/>
                        </a:rPr>
                        <a:t> </a:t>
                      </a:r>
                      <a:r>
                        <a:rPr sz="800" spc="-5" dirty="0">
                          <a:latin typeface="Georgia"/>
                          <a:cs typeface="Georgia"/>
                        </a:rPr>
                        <a:t>(</a:t>
                      </a:r>
                      <a:r>
                        <a:rPr sz="800" b="1" spc="-5" dirty="0">
                          <a:latin typeface="Georgia"/>
                          <a:cs typeface="Georgia"/>
                        </a:rPr>
                        <a:t>2.0</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46265">
                <a:tc>
                  <a:txBody>
                    <a:bodyPr/>
                    <a:lstStyle/>
                    <a:p>
                      <a:pPr marR="83820" algn="r">
                        <a:lnSpc>
                          <a:spcPct val="100000"/>
                        </a:lnSpc>
                        <a:spcBef>
                          <a:spcPts val="15"/>
                        </a:spcBef>
                      </a:pPr>
                      <a:r>
                        <a:rPr sz="800" i="1" spc="-20" dirty="0">
                          <a:latin typeface="Georgia"/>
                          <a:cs typeface="Georgia"/>
                        </a:rPr>
                        <a:t>06-07</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25" dirty="0">
                          <a:latin typeface="Georgia"/>
                          <a:cs typeface="Georgia"/>
                        </a:rPr>
                        <a:t>36</a:t>
                      </a:r>
                      <a:r>
                        <a:rPr sz="800" spc="35" dirty="0">
                          <a:latin typeface="Georgia"/>
                          <a:cs typeface="Georgia"/>
                        </a:rPr>
                        <a:t> </a:t>
                      </a:r>
                      <a:r>
                        <a:rPr sz="800" spc="-5" dirty="0">
                          <a:latin typeface="Georgia"/>
                          <a:cs typeface="Georgia"/>
                        </a:rPr>
                        <a:t>(</a:t>
                      </a:r>
                      <a:r>
                        <a:rPr sz="800" b="1" spc="-5" dirty="0">
                          <a:latin typeface="Georgia"/>
                          <a:cs typeface="Georgia"/>
                        </a:rPr>
                        <a:t>3.0</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50" dirty="0">
                          <a:latin typeface="Georgia"/>
                          <a:cs typeface="Georgia"/>
                        </a:rPr>
                        <a:t>17</a:t>
                      </a:r>
                      <a:r>
                        <a:rPr sz="800" spc="40" dirty="0">
                          <a:latin typeface="Georgia"/>
                          <a:cs typeface="Georgia"/>
                        </a:rPr>
                        <a:t> </a:t>
                      </a:r>
                      <a:r>
                        <a:rPr sz="800" spc="-10" dirty="0">
                          <a:latin typeface="Georgia"/>
                          <a:cs typeface="Georgia"/>
                        </a:rPr>
                        <a:t>(</a:t>
                      </a:r>
                      <a:r>
                        <a:rPr sz="800" b="1" spc="-10" dirty="0">
                          <a:latin typeface="Georgia"/>
                          <a:cs typeface="Georgia"/>
                        </a:rPr>
                        <a:t>4.0</a:t>
                      </a:r>
                      <a:r>
                        <a:rPr sz="800" spc="-1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146265">
                <a:tc>
                  <a:txBody>
                    <a:bodyPr/>
                    <a:lstStyle/>
                    <a:p>
                      <a:pPr marR="83820" algn="r">
                        <a:lnSpc>
                          <a:spcPct val="100000"/>
                        </a:lnSpc>
                        <a:spcBef>
                          <a:spcPts val="15"/>
                        </a:spcBef>
                      </a:pPr>
                      <a:r>
                        <a:rPr sz="800" i="1" spc="-25" dirty="0">
                          <a:latin typeface="Georgia"/>
                          <a:cs typeface="Georgia"/>
                        </a:rPr>
                        <a:t>07-08</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50" dirty="0">
                          <a:latin typeface="Georgia"/>
                          <a:cs typeface="Georgia"/>
                        </a:rPr>
                        <a:t>40</a:t>
                      </a:r>
                      <a:r>
                        <a:rPr sz="800" spc="40" dirty="0">
                          <a:latin typeface="Georgia"/>
                          <a:cs typeface="Georgia"/>
                        </a:rPr>
                        <a:t> </a:t>
                      </a:r>
                      <a:r>
                        <a:rPr sz="800" spc="-10" dirty="0">
                          <a:latin typeface="Georgia"/>
                          <a:cs typeface="Georgia"/>
                        </a:rPr>
                        <a:t>(</a:t>
                      </a:r>
                      <a:r>
                        <a:rPr sz="800" b="1" spc="-10" dirty="0">
                          <a:latin typeface="Georgia"/>
                          <a:cs typeface="Georgia"/>
                        </a:rPr>
                        <a:t>4.0</a:t>
                      </a:r>
                      <a:r>
                        <a:rPr sz="800" spc="-1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25" dirty="0">
                          <a:latin typeface="Georgia"/>
                          <a:cs typeface="Georgia"/>
                        </a:rPr>
                        <a:t>16</a:t>
                      </a:r>
                      <a:r>
                        <a:rPr sz="800" spc="35" dirty="0">
                          <a:latin typeface="Georgia"/>
                          <a:cs typeface="Georgia"/>
                        </a:rPr>
                        <a:t> </a:t>
                      </a:r>
                      <a:r>
                        <a:rPr sz="800" spc="-5" dirty="0">
                          <a:latin typeface="Georgia"/>
                          <a:cs typeface="Georgia"/>
                        </a:rPr>
                        <a:t>(</a:t>
                      </a:r>
                      <a:r>
                        <a:rPr sz="800" b="1" spc="-5" dirty="0">
                          <a:latin typeface="Georgia"/>
                          <a:cs typeface="Georgia"/>
                        </a:rPr>
                        <a:t>3.0</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4"/>
                  </a:ext>
                </a:extLst>
              </a:tr>
              <a:tr h="146265">
                <a:tc>
                  <a:txBody>
                    <a:bodyPr/>
                    <a:lstStyle/>
                    <a:p>
                      <a:pPr marR="83820" algn="r">
                        <a:lnSpc>
                          <a:spcPct val="100000"/>
                        </a:lnSpc>
                        <a:spcBef>
                          <a:spcPts val="15"/>
                        </a:spcBef>
                      </a:pPr>
                      <a:r>
                        <a:rPr sz="800" i="1" spc="-35" dirty="0">
                          <a:latin typeface="Georgia"/>
                          <a:cs typeface="Georgia"/>
                        </a:rPr>
                        <a:t>08-09</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40" dirty="0">
                          <a:latin typeface="Georgia"/>
                          <a:cs typeface="Georgia"/>
                        </a:rPr>
                        <a:t>51</a:t>
                      </a:r>
                      <a:r>
                        <a:rPr sz="800" spc="35" dirty="0">
                          <a:latin typeface="Georgia"/>
                          <a:cs typeface="Georgia"/>
                        </a:rPr>
                        <a:t> </a:t>
                      </a:r>
                      <a:r>
                        <a:rPr sz="800" spc="30" dirty="0">
                          <a:latin typeface="Georgia"/>
                          <a:cs typeface="Georgia"/>
                        </a:rPr>
                        <a:t>(</a:t>
                      </a:r>
                      <a:r>
                        <a:rPr sz="800" b="1" spc="30" dirty="0">
                          <a:latin typeface="Georgia"/>
                          <a:cs typeface="Georgia"/>
                        </a:rPr>
                        <a:t>11.0</a:t>
                      </a:r>
                      <a:r>
                        <a:rPr sz="800" spc="3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40" dirty="0">
                          <a:latin typeface="Georgia"/>
                          <a:cs typeface="Georgia"/>
                        </a:rPr>
                        <a:t>38</a:t>
                      </a:r>
                      <a:r>
                        <a:rPr sz="800" spc="45" dirty="0">
                          <a:latin typeface="Georgia"/>
                          <a:cs typeface="Georgia"/>
                        </a:rPr>
                        <a:t> </a:t>
                      </a:r>
                      <a:r>
                        <a:rPr sz="800" spc="5" dirty="0">
                          <a:latin typeface="Georgia"/>
                          <a:cs typeface="Georgia"/>
                        </a:rPr>
                        <a:t>(</a:t>
                      </a:r>
                      <a:r>
                        <a:rPr sz="800" b="1" spc="5" dirty="0">
                          <a:latin typeface="Georgia"/>
                          <a:cs typeface="Georgia"/>
                        </a:rPr>
                        <a:t>6.5</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5"/>
                  </a:ext>
                </a:extLst>
              </a:tr>
              <a:tr h="146265">
                <a:tc>
                  <a:txBody>
                    <a:bodyPr/>
                    <a:lstStyle/>
                    <a:p>
                      <a:pPr marR="83820" algn="r">
                        <a:lnSpc>
                          <a:spcPct val="100000"/>
                        </a:lnSpc>
                        <a:spcBef>
                          <a:spcPts val="15"/>
                        </a:spcBef>
                      </a:pPr>
                      <a:r>
                        <a:rPr sz="800" i="1" spc="-5" dirty="0">
                          <a:latin typeface="Georgia"/>
                          <a:cs typeface="Georgia"/>
                        </a:rPr>
                        <a:t>09-10</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10" dirty="0">
                          <a:latin typeface="Georgia"/>
                          <a:cs typeface="Georgia"/>
                        </a:rPr>
                        <a:t>53</a:t>
                      </a:r>
                      <a:r>
                        <a:rPr sz="800" spc="40" dirty="0">
                          <a:latin typeface="Georgia"/>
                          <a:cs typeface="Georgia"/>
                        </a:rPr>
                        <a:t> </a:t>
                      </a:r>
                      <a:r>
                        <a:rPr sz="800" spc="10" dirty="0">
                          <a:latin typeface="Georgia"/>
                          <a:cs typeface="Georgia"/>
                        </a:rPr>
                        <a:t>(</a:t>
                      </a:r>
                      <a:r>
                        <a:rPr sz="800" b="1" spc="10" dirty="0">
                          <a:latin typeface="Georgia"/>
                          <a:cs typeface="Georgia"/>
                        </a:rPr>
                        <a:t>13.0</a:t>
                      </a:r>
                      <a:r>
                        <a:rPr sz="800" spc="1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5" dirty="0">
                          <a:latin typeface="Georgia"/>
                          <a:cs typeface="Georgia"/>
                        </a:rPr>
                        <a:t>47</a:t>
                      </a:r>
                      <a:r>
                        <a:rPr sz="800" spc="35" dirty="0">
                          <a:latin typeface="Georgia"/>
                          <a:cs typeface="Georgia"/>
                        </a:rPr>
                        <a:t> </a:t>
                      </a:r>
                      <a:r>
                        <a:rPr sz="800" spc="30" dirty="0">
                          <a:latin typeface="Georgia"/>
                          <a:cs typeface="Georgia"/>
                        </a:rPr>
                        <a:t>(</a:t>
                      </a:r>
                      <a:r>
                        <a:rPr sz="800" b="1" spc="30" dirty="0">
                          <a:latin typeface="Georgia"/>
                          <a:cs typeface="Georgia"/>
                        </a:rPr>
                        <a:t>11.0</a:t>
                      </a:r>
                      <a:r>
                        <a:rPr sz="800" spc="3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6"/>
                  </a:ext>
                </a:extLst>
              </a:tr>
              <a:tr h="146265">
                <a:tc>
                  <a:txBody>
                    <a:bodyPr/>
                    <a:lstStyle/>
                    <a:p>
                      <a:pPr marR="83820" algn="r">
                        <a:lnSpc>
                          <a:spcPct val="100000"/>
                        </a:lnSpc>
                        <a:spcBef>
                          <a:spcPts val="15"/>
                        </a:spcBef>
                      </a:pPr>
                      <a:r>
                        <a:rPr sz="800" i="1" spc="45" dirty="0">
                          <a:latin typeface="Georgia"/>
                          <a:cs typeface="Georgia"/>
                        </a:rPr>
                        <a:t>10-11</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dirty="0">
                          <a:latin typeface="Georgia"/>
                          <a:cs typeface="Georgia"/>
                        </a:rPr>
                        <a:t>55</a:t>
                      </a:r>
                      <a:r>
                        <a:rPr sz="800" spc="35" dirty="0">
                          <a:latin typeface="Georgia"/>
                          <a:cs typeface="Georgia"/>
                        </a:rPr>
                        <a:t> </a:t>
                      </a:r>
                      <a:r>
                        <a:rPr sz="800" spc="15" dirty="0">
                          <a:latin typeface="Georgia"/>
                          <a:cs typeface="Georgia"/>
                        </a:rPr>
                        <a:t>(</a:t>
                      </a:r>
                      <a:r>
                        <a:rPr sz="800" b="1" spc="15" dirty="0">
                          <a:latin typeface="Georgia"/>
                          <a:cs typeface="Georgia"/>
                        </a:rPr>
                        <a:t>15.0</a:t>
                      </a:r>
                      <a:r>
                        <a:rPr sz="800" spc="1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10" dirty="0">
                          <a:latin typeface="Georgia"/>
                          <a:cs typeface="Georgia"/>
                        </a:rPr>
                        <a:t>53</a:t>
                      </a:r>
                      <a:r>
                        <a:rPr sz="800" spc="40" dirty="0">
                          <a:latin typeface="Georgia"/>
                          <a:cs typeface="Georgia"/>
                        </a:rPr>
                        <a:t> </a:t>
                      </a:r>
                      <a:r>
                        <a:rPr sz="800" spc="10" dirty="0">
                          <a:latin typeface="Georgia"/>
                          <a:cs typeface="Georgia"/>
                        </a:rPr>
                        <a:t>(</a:t>
                      </a:r>
                      <a:r>
                        <a:rPr sz="800" b="1" spc="10" dirty="0">
                          <a:latin typeface="Georgia"/>
                          <a:cs typeface="Georgia"/>
                        </a:rPr>
                        <a:t>13.0</a:t>
                      </a:r>
                      <a:r>
                        <a:rPr sz="800" spc="1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7"/>
                  </a:ext>
                </a:extLst>
              </a:tr>
              <a:tr h="146265">
                <a:tc>
                  <a:txBody>
                    <a:bodyPr/>
                    <a:lstStyle/>
                    <a:p>
                      <a:pPr marR="83820" algn="r">
                        <a:lnSpc>
                          <a:spcPct val="100000"/>
                        </a:lnSpc>
                        <a:spcBef>
                          <a:spcPts val="15"/>
                        </a:spcBef>
                      </a:pPr>
                      <a:r>
                        <a:rPr sz="800" i="1" spc="55" dirty="0">
                          <a:latin typeface="Georgia"/>
                          <a:cs typeface="Georgia"/>
                        </a:rPr>
                        <a:t>11-12</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50" dirty="0">
                          <a:latin typeface="Georgia"/>
                          <a:cs typeface="Georgia"/>
                        </a:rPr>
                        <a:t>60</a:t>
                      </a:r>
                      <a:r>
                        <a:rPr sz="800" spc="40" dirty="0">
                          <a:latin typeface="Georgia"/>
                          <a:cs typeface="Georgia"/>
                        </a:rPr>
                        <a:t> </a:t>
                      </a:r>
                      <a:r>
                        <a:rPr sz="800" spc="20" dirty="0">
                          <a:latin typeface="Georgia"/>
                          <a:cs typeface="Georgia"/>
                        </a:rPr>
                        <a:t>(</a:t>
                      </a:r>
                      <a:r>
                        <a:rPr sz="800" b="1" spc="20" dirty="0">
                          <a:latin typeface="Georgia"/>
                          <a:cs typeface="Georgia"/>
                        </a:rPr>
                        <a:t>17.0</a:t>
                      </a:r>
                      <a:r>
                        <a:rPr sz="800" spc="2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dirty="0">
                          <a:latin typeface="Georgia"/>
                          <a:cs typeface="Georgia"/>
                        </a:rPr>
                        <a:t>73</a:t>
                      </a:r>
                      <a:r>
                        <a:rPr sz="800" spc="40" dirty="0">
                          <a:latin typeface="Georgia"/>
                          <a:cs typeface="Georgia"/>
                        </a:rPr>
                        <a:t> </a:t>
                      </a:r>
                      <a:r>
                        <a:rPr sz="800" spc="20" dirty="0">
                          <a:latin typeface="Georgia"/>
                          <a:cs typeface="Georgia"/>
                        </a:rPr>
                        <a:t>(</a:t>
                      </a:r>
                      <a:r>
                        <a:rPr sz="800" b="1" spc="20" dirty="0">
                          <a:latin typeface="Georgia"/>
                          <a:cs typeface="Georgia"/>
                        </a:rPr>
                        <a:t>17.0</a:t>
                      </a:r>
                      <a:r>
                        <a:rPr sz="800" spc="2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8"/>
                  </a:ext>
                </a:extLst>
              </a:tr>
              <a:tr h="146259">
                <a:tc>
                  <a:txBody>
                    <a:bodyPr/>
                    <a:lstStyle/>
                    <a:p>
                      <a:pPr marR="83820" algn="r">
                        <a:lnSpc>
                          <a:spcPct val="100000"/>
                        </a:lnSpc>
                        <a:spcBef>
                          <a:spcPts val="15"/>
                        </a:spcBef>
                      </a:pPr>
                      <a:r>
                        <a:rPr sz="800" i="1" spc="35" dirty="0">
                          <a:latin typeface="Georgia"/>
                          <a:cs typeface="Georgia"/>
                        </a:rPr>
                        <a:t>12-13</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35" dirty="0">
                          <a:latin typeface="Georgia"/>
                          <a:cs typeface="Georgia"/>
                        </a:rPr>
                        <a:t>50</a:t>
                      </a:r>
                      <a:r>
                        <a:rPr sz="800" spc="45" dirty="0">
                          <a:latin typeface="Georgia"/>
                          <a:cs typeface="Georgia"/>
                        </a:rPr>
                        <a:t> </a:t>
                      </a:r>
                      <a:r>
                        <a:rPr sz="800" spc="5" dirty="0">
                          <a:latin typeface="Georgia"/>
                          <a:cs typeface="Georgia"/>
                        </a:rPr>
                        <a:t>(</a:t>
                      </a:r>
                      <a:r>
                        <a:rPr sz="800" b="1" spc="5" dirty="0">
                          <a:latin typeface="Georgia"/>
                          <a:cs typeface="Georgia"/>
                        </a:rPr>
                        <a:t>9.5</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50" dirty="0">
                          <a:latin typeface="Georgia"/>
                          <a:cs typeface="Georgia"/>
                        </a:rPr>
                        <a:t>60</a:t>
                      </a:r>
                      <a:r>
                        <a:rPr sz="800" spc="50" dirty="0">
                          <a:latin typeface="Georgia"/>
                          <a:cs typeface="Georgia"/>
                        </a:rPr>
                        <a:t> </a:t>
                      </a:r>
                      <a:r>
                        <a:rPr sz="800" spc="5" dirty="0">
                          <a:latin typeface="Georgia"/>
                          <a:cs typeface="Georgia"/>
                        </a:rPr>
                        <a:t>(</a:t>
                      </a:r>
                      <a:r>
                        <a:rPr sz="800" b="1" spc="5" dirty="0">
                          <a:latin typeface="Georgia"/>
                          <a:cs typeface="Georgia"/>
                        </a:rPr>
                        <a:t>16.0</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9"/>
                  </a:ext>
                </a:extLst>
              </a:tr>
              <a:tr h="146259">
                <a:tc>
                  <a:txBody>
                    <a:bodyPr/>
                    <a:lstStyle/>
                    <a:p>
                      <a:pPr marR="83820" algn="r">
                        <a:lnSpc>
                          <a:spcPct val="100000"/>
                        </a:lnSpc>
                        <a:spcBef>
                          <a:spcPts val="15"/>
                        </a:spcBef>
                      </a:pPr>
                      <a:r>
                        <a:rPr sz="800" i="1" spc="30" dirty="0">
                          <a:latin typeface="Georgia"/>
                          <a:cs typeface="Georgia"/>
                        </a:rPr>
                        <a:t>13-14</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30" dirty="0">
                          <a:latin typeface="Georgia"/>
                          <a:cs typeface="Georgia"/>
                        </a:rPr>
                        <a:t>46</a:t>
                      </a:r>
                      <a:r>
                        <a:rPr sz="800" spc="40" dirty="0">
                          <a:latin typeface="Georgia"/>
                          <a:cs typeface="Georgia"/>
                        </a:rPr>
                        <a:t> </a:t>
                      </a:r>
                      <a:r>
                        <a:rPr sz="800" spc="-10" dirty="0">
                          <a:latin typeface="Georgia"/>
                          <a:cs typeface="Georgia"/>
                        </a:rPr>
                        <a:t>(</a:t>
                      </a:r>
                      <a:r>
                        <a:rPr sz="800" b="1" spc="-10" dirty="0">
                          <a:latin typeface="Georgia"/>
                          <a:cs typeface="Georgia"/>
                        </a:rPr>
                        <a:t>6.0</a:t>
                      </a:r>
                      <a:r>
                        <a:rPr sz="800" spc="-1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25" dirty="0">
                          <a:latin typeface="Georgia"/>
                          <a:cs typeface="Georgia"/>
                        </a:rPr>
                        <a:t>41</a:t>
                      </a:r>
                      <a:r>
                        <a:rPr sz="800" spc="45" dirty="0">
                          <a:latin typeface="Georgia"/>
                          <a:cs typeface="Georgia"/>
                        </a:rPr>
                        <a:t> </a:t>
                      </a:r>
                      <a:r>
                        <a:rPr sz="800" dirty="0">
                          <a:latin typeface="Georgia"/>
                          <a:cs typeface="Georgia"/>
                        </a:rPr>
                        <a:t>(</a:t>
                      </a:r>
                      <a:r>
                        <a:rPr sz="800" b="1" dirty="0">
                          <a:latin typeface="Georgia"/>
                          <a:cs typeface="Georgia"/>
                        </a:rPr>
                        <a:t>8.5</a:t>
                      </a:r>
                      <a:r>
                        <a:rPr sz="80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0"/>
                  </a:ext>
                </a:extLst>
              </a:tr>
              <a:tr h="146265">
                <a:tc>
                  <a:txBody>
                    <a:bodyPr/>
                    <a:lstStyle/>
                    <a:p>
                      <a:pPr marR="83820" algn="r">
                        <a:lnSpc>
                          <a:spcPct val="100000"/>
                        </a:lnSpc>
                        <a:spcBef>
                          <a:spcPts val="15"/>
                        </a:spcBef>
                      </a:pPr>
                      <a:r>
                        <a:rPr sz="800" i="1" spc="35" dirty="0">
                          <a:latin typeface="Georgia"/>
                          <a:cs typeface="Georgia"/>
                        </a:rPr>
                        <a:t>14-15</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10" dirty="0">
                          <a:latin typeface="Georgia"/>
                          <a:cs typeface="Georgia"/>
                        </a:rPr>
                        <a:t>57</a:t>
                      </a:r>
                      <a:r>
                        <a:rPr sz="800" spc="40" dirty="0">
                          <a:latin typeface="Georgia"/>
                          <a:cs typeface="Georgia"/>
                        </a:rPr>
                        <a:t> </a:t>
                      </a:r>
                      <a:r>
                        <a:rPr sz="800" spc="10" dirty="0">
                          <a:latin typeface="Georgia"/>
                          <a:cs typeface="Georgia"/>
                        </a:rPr>
                        <a:t>(</a:t>
                      </a:r>
                      <a:r>
                        <a:rPr sz="800" b="1" spc="10" dirty="0">
                          <a:latin typeface="Georgia"/>
                          <a:cs typeface="Georgia"/>
                        </a:rPr>
                        <a:t>16.0</a:t>
                      </a:r>
                      <a:r>
                        <a:rPr sz="800" spc="1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30" dirty="0">
                          <a:latin typeface="Georgia"/>
                          <a:cs typeface="Georgia"/>
                        </a:rPr>
                        <a:t>58</a:t>
                      </a:r>
                      <a:r>
                        <a:rPr sz="800" spc="40" dirty="0">
                          <a:latin typeface="Georgia"/>
                          <a:cs typeface="Georgia"/>
                        </a:rPr>
                        <a:t> </a:t>
                      </a:r>
                      <a:r>
                        <a:rPr sz="800" spc="15" dirty="0">
                          <a:latin typeface="Georgia"/>
                          <a:cs typeface="Georgia"/>
                        </a:rPr>
                        <a:t>(</a:t>
                      </a:r>
                      <a:r>
                        <a:rPr sz="800" b="1" spc="15" dirty="0">
                          <a:latin typeface="Georgia"/>
                          <a:cs typeface="Georgia"/>
                        </a:rPr>
                        <a:t>15.0</a:t>
                      </a:r>
                      <a:r>
                        <a:rPr sz="800" spc="1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1"/>
                  </a:ext>
                </a:extLst>
              </a:tr>
              <a:tr h="146265">
                <a:tc>
                  <a:txBody>
                    <a:bodyPr/>
                    <a:lstStyle/>
                    <a:p>
                      <a:pPr marR="83820" algn="r">
                        <a:lnSpc>
                          <a:spcPct val="100000"/>
                        </a:lnSpc>
                        <a:spcBef>
                          <a:spcPts val="15"/>
                        </a:spcBef>
                      </a:pPr>
                      <a:r>
                        <a:rPr sz="800" i="1" spc="35" dirty="0">
                          <a:latin typeface="Georgia"/>
                          <a:cs typeface="Georgia"/>
                        </a:rPr>
                        <a:t>15-16</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30" dirty="0">
                          <a:latin typeface="Georgia"/>
                          <a:cs typeface="Georgia"/>
                        </a:rPr>
                        <a:t>49</a:t>
                      </a:r>
                      <a:r>
                        <a:rPr sz="800" spc="40" dirty="0">
                          <a:latin typeface="Georgia"/>
                          <a:cs typeface="Georgia"/>
                        </a:rPr>
                        <a:t> </a:t>
                      </a:r>
                      <a:r>
                        <a:rPr sz="800" spc="-15" dirty="0">
                          <a:latin typeface="Georgia"/>
                          <a:cs typeface="Georgia"/>
                        </a:rPr>
                        <a:t>(</a:t>
                      </a:r>
                      <a:r>
                        <a:rPr sz="800" b="1" spc="-15" dirty="0">
                          <a:latin typeface="Georgia"/>
                          <a:cs typeface="Georgia"/>
                        </a:rPr>
                        <a:t>8.0</a:t>
                      </a:r>
                      <a:r>
                        <a:rPr sz="800" spc="-1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25" dirty="0">
                          <a:latin typeface="Georgia"/>
                          <a:cs typeface="Georgia"/>
                        </a:rPr>
                        <a:t>41</a:t>
                      </a:r>
                      <a:r>
                        <a:rPr sz="800" spc="45" dirty="0">
                          <a:latin typeface="Georgia"/>
                          <a:cs typeface="Georgia"/>
                        </a:rPr>
                        <a:t> </a:t>
                      </a:r>
                      <a:r>
                        <a:rPr sz="800" dirty="0">
                          <a:latin typeface="Georgia"/>
                          <a:cs typeface="Georgia"/>
                        </a:rPr>
                        <a:t>(</a:t>
                      </a:r>
                      <a:r>
                        <a:rPr sz="800" b="1" dirty="0">
                          <a:latin typeface="Georgia"/>
                          <a:cs typeface="Georgia"/>
                        </a:rPr>
                        <a:t>8.5</a:t>
                      </a:r>
                      <a:r>
                        <a:rPr sz="80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2"/>
                  </a:ext>
                </a:extLst>
              </a:tr>
              <a:tr h="146265">
                <a:tc>
                  <a:txBody>
                    <a:bodyPr/>
                    <a:lstStyle/>
                    <a:p>
                      <a:pPr marR="83820" algn="r">
                        <a:lnSpc>
                          <a:spcPct val="100000"/>
                        </a:lnSpc>
                        <a:spcBef>
                          <a:spcPts val="15"/>
                        </a:spcBef>
                      </a:pPr>
                      <a:r>
                        <a:rPr sz="800" i="1" spc="40" dirty="0">
                          <a:latin typeface="Georgia"/>
                          <a:cs typeface="Georgia"/>
                        </a:rPr>
                        <a:t>16-17</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15" dirty="0">
                          <a:latin typeface="Georgia"/>
                          <a:cs typeface="Georgia"/>
                        </a:rPr>
                        <a:t>52</a:t>
                      </a:r>
                      <a:r>
                        <a:rPr sz="800" spc="45" dirty="0">
                          <a:latin typeface="Georgia"/>
                          <a:cs typeface="Georgia"/>
                        </a:rPr>
                        <a:t> </a:t>
                      </a:r>
                      <a:r>
                        <a:rPr sz="800" spc="10" dirty="0">
                          <a:latin typeface="Georgia"/>
                          <a:cs typeface="Georgia"/>
                        </a:rPr>
                        <a:t>(</a:t>
                      </a:r>
                      <a:r>
                        <a:rPr sz="800" b="1" spc="10" dirty="0">
                          <a:latin typeface="Georgia"/>
                          <a:cs typeface="Georgia"/>
                        </a:rPr>
                        <a:t>12.0</a:t>
                      </a:r>
                      <a:r>
                        <a:rPr sz="800" spc="1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15" dirty="0">
                          <a:latin typeface="Georgia"/>
                          <a:cs typeface="Georgia"/>
                        </a:rPr>
                        <a:t>54</a:t>
                      </a:r>
                      <a:r>
                        <a:rPr sz="800" spc="45" dirty="0">
                          <a:latin typeface="Georgia"/>
                          <a:cs typeface="Georgia"/>
                        </a:rPr>
                        <a:t> </a:t>
                      </a:r>
                      <a:r>
                        <a:rPr sz="800" spc="5" dirty="0">
                          <a:latin typeface="Georgia"/>
                          <a:cs typeface="Georgia"/>
                        </a:rPr>
                        <a:t>(</a:t>
                      </a:r>
                      <a:r>
                        <a:rPr sz="800" b="1" spc="5" dirty="0">
                          <a:latin typeface="Georgia"/>
                          <a:cs typeface="Georgia"/>
                        </a:rPr>
                        <a:t>14.0</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3"/>
                  </a:ext>
                </a:extLst>
              </a:tr>
              <a:tr h="146265">
                <a:tc>
                  <a:txBody>
                    <a:bodyPr/>
                    <a:lstStyle/>
                    <a:p>
                      <a:pPr marR="83820" algn="r">
                        <a:lnSpc>
                          <a:spcPct val="100000"/>
                        </a:lnSpc>
                        <a:spcBef>
                          <a:spcPts val="15"/>
                        </a:spcBef>
                      </a:pPr>
                      <a:r>
                        <a:rPr sz="800" i="1" spc="35" dirty="0">
                          <a:latin typeface="Georgia"/>
                          <a:cs typeface="Georgia"/>
                        </a:rPr>
                        <a:t>17-18</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15" dirty="0">
                          <a:latin typeface="Georgia"/>
                          <a:cs typeface="Georgia"/>
                        </a:rPr>
                        <a:t>54</a:t>
                      </a:r>
                      <a:r>
                        <a:rPr sz="800" spc="45" dirty="0">
                          <a:latin typeface="Georgia"/>
                          <a:cs typeface="Georgia"/>
                        </a:rPr>
                        <a:t> </a:t>
                      </a:r>
                      <a:r>
                        <a:rPr sz="800" spc="5" dirty="0">
                          <a:latin typeface="Georgia"/>
                          <a:cs typeface="Georgia"/>
                        </a:rPr>
                        <a:t>(</a:t>
                      </a:r>
                      <a:r>
                        <a:rPr sz="800" b="1" spc="5" dirty="0">
                          <a:latin typeface="Georgia"/>
                          <a:cs typeface="Georgia"/>
                        </a:rPr>
                        <a:t>14.0</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15" dirty="0">
                          <a:latin typeface="Georgia"/>
                          <a:cs typeface="Georgia"/>
                        </a:rPr>
                        <a:t>45</a:t>
                      </a:r>
                      <a:r>
                        <a:rPr sz="800" spc="40" dirty="0">
                          <a:latin typeface="Georgia"/>
                          <a:cs typeface="Georgia"/>
                        </a:rPr>
                        <a:t> </a:t>
                      </a:r>
                      <a:r>
                        <a:rPr sz="800" dirty="0">
                          <a:latin typeface="Georgia"/>
                          <a:cs typeface="Georgia"/>
                        </a:rPr>
                        <a:t>(</a:t>
                      </a:r>
                      <a:r>
                        <a:rPr sz="800" b="1" dirty="0">
                          <a:latin typeface="Georgia"/>
                          <a:cs typeface="Georgia"/>
                        </a:rPr>
                        <a:t>10.0</a:t>
                      </a:r>
                      <a:r>
                        <a:rPr sz="80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4"/>
                  </a:ext>
                </a:extLst>
              </a:tr>
              <a:tr h="146265">
                <a:tc>
                  <a:txBody>
                    <a:bodyPr/>
                    <a:lstStyle/>
                    <a:p>
                      <a:pPr marR="83820" algn="r">
                        <a:lnSpc>
                          <a:spcPct val="100000"/>
                        </a:lnSpc>
                        <a:spcBef>
                          <a:spcPts val="15"/>
                        </a:spcBef>
                      </a:pPr>
                      <a:r>
                        <a:rPr sz="800" i="1" spc="25" dirty="0">
                          <a:latin typeface="Georgia"/>
                          <a:cs typeface="Georgia"/>
                        </a:rPr>
                        <a:t>18-19</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35" dirty="0">
                          <a:latin typeface="Georgia"/>
                          <a:cs typeface="Georgia"/>
                        </a:rPr>
                        <a:t>50</a:t>
                      </a:r>
                      <a:r>
                        <a:rPr sz="800" spc="45" dirty="0">
                          <a:latin typeface="Georgia"/>
                          <a:cs typeface="Georgia"/>
                        </a:rPr>
                        <a:t> </a:t>
                      </a:r>
                      <a:r>
                        <a:rPr sz="800" spc="5" dirty="0">
                          <a:latin typeface="Georgia"/>
                          <a:cs typeface="Georgia"/>
                        </a:rPr>
                        <a:t>(</a:t>
                      </a:r>
                      <a:r>
                        <a:rPr sz="800" b="1" spc="5" dirty="0">
                          <a:latin typeface="Georgia"/>
                          <a:cs typeface="Georgia"/>
                        </a:rPr>
                        <a:t>9.5</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40" dirty="0">
                          <a:latin typeface="Georgia"/>
                          <a:cs typeface="Georgia"/>
                        </a:rPr>
                        <a:t>51 </a:t>
                      </a:r>
                      <a:r>
                        <a:rPr sz="800" spc="10" dirty="0">
                          <a:latin typeface="Georgia"/>
                          <a:cs typeface="Georgia"/>
                        </a:rPr>
                        <a:t>(</a:t>
                      </a:r>
                      <a:r>
                        <a:rPr sz="800" b="1" spc="10" dirty="0">
                          <a:latin typeface="Georgia"/>
                          <a:cs typeface="Georgia"/>
                        </a:rPr>
                        <a:t>12.0</a:t>
                      </a:r>
                      <a:r>
                        <a:rPr sz="800" spc="1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5"/>
                  </a:ext>
                </a:extLst>
              </a:tr>
              <a:tr h="146265">
                <a:tc>
                  <a:txBody>
                    <a:bodyPr/>
                    <a:lstStyle/>
                    <a:p>
                      <a:pPr marR="83820" algn="r">
                        <a:lnSpc>
                          <a:spcPct val="100000"/>
                        </a:lnSpc>
                        <a:spcBef>
                          <a:spcPts val="15"/>
                        </a:spcBef>
                      </a:pPr>
                      <a:r>
                        <a:rPr sz="800" i="1" dirty="0">
                          <a:latin typeface="Georgia"/>
                          <a:cs typeface="Georgia"/>
                        </a:rPr>
                        <a:t>19-20</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30" dirty="0">
                          <a:latin typeface="Georgia"/>
                          <a:cs typeface="Georgia"/>
                        </a:rPr>
                        <a:t>44</a:t>
                      </a:r>
                      <a:r>
                        <a:rPr sz="800" spc="35" dirty="0">
                          <a:latin typeface="Georgia"/>
                          <a:cs typeface="Georgia"/>
                        </a:rPr>
                        <a:t> </a:t>
                      </a:r>
                      <a:r>
                        <a:rPr sz="800" dirty="0">
                          <a:latin typeface="Georgia"/>
                          <a:cs typeface="Georgia"/>
                        </a:rPr>
                        <a:t>(</a:t>
                      </a:r>
                      <a:r>
                        <a:rPr sz="800" b="1" dirty="0">
                          <a:latin typeface="Georgia"/>
                          <a:cs typeface="Georgia"/>
                        </a:rPr>
                        <a:t>5.0</a:t>
                      </a:r>
                      <a:r>
                        <a:rPr sz="80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tc>
                  <a:txBody>
                    <a:bodyPr/>
                    <a:lstStyle/>
                    <a:p>
                      <a:pPr marR="70485" algn="r">
                        <a:lnSpc>
                          <a:spcPct val="100000"/>
                        </a:lnSpc>
                        <a:spcBef>
                          <a:spcPts val="15"/>
                        </a:spcBef>
                      </a:pPr>
                      <a:r>
                        <a:rPr sz="800" spc="30" dirty="0">
                          <a:latin typeface="Georgia"/>
                          <a:cs typeface="Georgia"/>
                        </a:rPr>
                        <a:t>31</a:t>
                      </a:r>
                      <a:r>
                        <a:rPr sz="800" spc="35" dirty="0">
                          <a:latin typeface="Georgia"/>
                          <a:cs typeface="Georgia"/>
                        </a:rPr>
                        <a:t> </a:t>
                      </a:r>
                      <a:r>
                        <a:rPr sz="800" dirty="0">
                          <a:latin typeface="Georgia"/>
                          <a:cs typeface="Georgia"/>
                        </a:rPr>
                        <a:t>(</a:t>
                      </a:r>
                      <a:r>
                        <a:rPr sz="800" b="1" dirty="0">
                          <a:latin typeface="Georgia"/>
                          <a:cs typeface="Georgia"/>
                        </a:rPr>
                        <a:t>5.0</a:t>
                      </a:r>
                      <a:r>
                        <a:rPr sz="800"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16"/>
                  </a:ext>
                </a:extLst>
              </a:tr>
              <a:tr h="149904">
                <a:tc>
                  <a:txBody>
                    <a:bodyPr/>
                    <a:lstStyle/>
                    <a:p>
                      <a:pPr marR="83820" algn="r">
                        <a:lnSpc>
                          <a:spcPct val="100000"/>
                        </a:lnSpc>
                        <a:spcBef>
                          <a:spcPts val="15"/>
                        </a:spcBef>
                      </a:pPr>
                      <a:r>
                        <a:rPr sz="800" i="1" spc="5" dirty="0">
                          <a:latin typeface="Georgia"/>
                          <a:cs typeface="Georgia"/>
                        </a:rPr>
                        <a:t>20-21</a:t>
                      </a:r>
                      <a:endParaRPr sz="800">
                        <a:latin typeface="Georgia"/>
                        <a:cs typeface="Georgia"/>
                      </a:endParaRPr>
                    </a:p>
                  </a:txBody>
                  <a:tcPr marL="0" marR="0" marT="1905"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0485" algn="r">
                        <a:lnSpc>
                          <a:spcPct val="100000"/>
                        </a:lnSpc>
                        <a:spcBef>
                          <a:spcPts val="15"/>
                        </a:spcBef>
                      </a:pPr>
                      <a:r>
                        <a:rPr sz="800" spc="-5" dirty="0">
                          <a:latin typeface="Georgia"/>
                          <a:cs typeface="Georgia"/>
                        </a:rPr>
                        <a:t>47</a:t>
                      </a:r>
                      <a:r>
                        <a:rPr sz="800" spc="40" dirty="0">
                          <a:latin typeface="Georgia"/>
                          <a:cs typeface="Georgia"/>
                        </a:rPr>
                        <a:t> </a:t>
                      </a:r>
                      <a:r>
                        <a:rPr sz="800" spc="5" dirty="0">
                          <a:latin typeface="Georgia"/>
                          <a:cs typeface="Georgia"/>
                        </a:rPr>
                        <a:t>(</a:t>
                      </a:r>
                      <a:r>
                        <a:rPr sz="800" b="1" spc="5" dirty="0">
                          <a:latin typeface="Georgia"/>
                          <a:cs typeface="Georgia"/>
                        </a:rPr>
                        <a:t>7.0</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0485" algn="r">
                        <a:lnSpc>
                          <a:spcPct val="100000"/>
                        </a:lnSpc>
                        <a:spcBef>
                          <a:spcPts val="15"/>
                        </a:spcBef>
                      </a:pPr>
                      <a:r>
                        <a:rPr sz="800" spc="-40" dirty="0">
                          <a:latin typeface="Georgia"/>
                          <a:cs typeface="Georgia"/>
                        </a:rPr>
                        <a:t>38</a:t>
                      </a:r>
                      <a:r>
                        <a:rPr sz="800" spc="45" dirty="0">
                          <a:latin typeface="Georgia"/>
                          <a:cs typeface="Georgia"/>
                        </a:rPr>
                        <a:t> </a:t>
                      </a:r>
                      <a:r>
                        <a:rPr sz="800" spc="5" dirty="0">
                          <a:latin typeface="Georgia"/>
                          <a:cs typeface="Georgia"/>
                        </a:rPr>
                        <a:t>(</a:t>
                      </a:r>
                      <a:r>
                        <a:rPr sz="800" b="1" spc="5" dirty="0">
                          <a:latin typeface="Georgia"/>
                          <a:cs typeface="Georgia"/>
                        </a:rPr>
                        <a:t>6.5</a:t>
                      </a:r>
                      <a:r>
                        <a:rPr sz="800" spc="5" dirty="0">
                          <a:latin typeface="Georgia"/>
                          <a:cs typeface="Georgia"/>
                        </a:rPr>
                        <a:t>)</a:t>
                      </a:r>
                      <a:endParaRPr sz="800">
                        <a:latin typeface="Georgia"/>
                        <a:cs typeface="Georgia"/>
                      </a:endParaRPr>
                    </a:p>
                  </a:txBody>
                  <a:tcPr marL="0" marR="0" marT="1905"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17"/>
                  </a:ext>
                </a:extLst>
              </a:tr>
            </a:tbl>
          </a:graphicData>
        </a:graphic>
      </p:graphicFrame>
      <p:sp>
        <p:nvSpPr>
          <p:cNvPr id="4" name="object 4"/>
          <p:cNvSpPr txBox="1"/>
          <p:nvPr/>
        </p:nvSpPr>
        <p:spPr>
          <a:xfrm>
            <a:off x="712723" y="2963543"/>
            <a:ext cx="1778635" cy="147320"/>
          </a:xfrm>
          <a:prstGeom prst="rect">
            <a:avLst/>
          </a:prstGeom>
        </p:spPr>
        <p:txBody>
          <a:bodyPr vert="horz" wrap="square" lIns="0" tIns="12065" rIns="0" bIns="0" rtlCol="0">
            <a:spAutoFit/>
          </a:bodyPr>
          <a:lstStyle/>
          <a:p>
            <a:pPr marL="12700">
              <a:lnSpc>
                <a:spcPct val="100000"/>
              </a:lnSpc>
              <a:spcBef>
                <a:spcPts val="95"/>
              </a:spcBef>
            </a:pPr>
            <a:r>
              <a:rPr sz="800" i="1" spc="20" dirty="0">
                <a:latin typeface="Georgia"/>
                <a:cs typeface="Georgia"/>
              </a:rPr>
              <a:t>Messi’s</a:t>
            </a:r>
            <a:r>
              <a:rPr sz="800" i="1" spc="105" dirty="0">
                <a:latin typeface="Georgia"/>
                <a:cs typeface="Georgia"/>
              </a:rPr>
              <a:t> </a:t>
            </a:r>
            <a:r>
              <a:rPr sz="800" i="1" spc="-20" dirty="0">
                <a:latin typeface="Georgia"/>
                <a:cs typeface="Georgia"/>
              </a:rPr>
              <a:t>apps</a:t>
            </a:r>
            <a:r>
              <a:rPr sz="800" i="1" spc="105" dirty="0">
                <a:latin typeface="Georgia"/>
                <a:cs typeface="Georgia"/>
              </a:rPr>
              <a:t> </a:t>
            </a:r>
            <a:r>
              <a:rPr sz="800" i="1" spc="-15" dirty="0">
                <a:latin typeface="Georgia"/>
                <a:cs typeface="Georgia"/>
              </a:rPr>
              <a:t>and</a:t>
            </a:r>
            <a:r>
              <a:rPr sz="800" i="1" spc="110" dirty="0">
                <a:latin typeface="Georgia"/>
                <a:cs typeface="Georgia"/>
              </a:rPr>
              <a:t> </a:t>
            </a:r>
            <a:r>
              <a:rPr sz="800" i="1" spc="-30" dirty="0">
                <a:latin typeface="Georgia"/>
                <a:cs typeface="Georgia"/>
              </a:rPr>
              <a:t>goals</a:t>
            </a:r>
            <a:r>
              <a:rPr sz="800" i="1" spc="105" dirty="0">
                <a:latin typeface="Georgia"/>
                <a:cs typeface="Georgia"/>
              </a:rPr>
              <a:t> </a:t>
            </a:r>
            <a:r>
              <a:rPr sz="800" i="1" spc="-5" dirty="0">
                <a:latin typeface="Georgia"/>
                <a:cs typeface="Georgia"/>
              </a:rPr>
              <a:t>for</a:t>
            </a:r>
            <a:r>
              <a:rPr sz="800" i="1" spc="105" dirty="0">
                <a:latin typeface="Georgia"/>
                <a:cs typeface="Georgia"/>
              </a:rPr>
              <a:t> </a:t>
            </a:r>
            <a:r>
              <a:rPr sz="800" i="1" spc="-5" dirty="0">
                <a:latin typeface="Georgia"/>
                <a:cs typeface="Georgia"/>
              </a:rPr>
              <a:t>Barcelona</a:t>
            </a:r>
            <a:endParaRPr sz="800">
              <a:latin typeface="Georgia"/>
              <a:cs typeface="Georgia"/>
            </a:endParaRPr>
          </a:p>
        </p:txBody>
      </p:sp>
      <p:pic>
        <p:nvPicPr>
          <p:cNvPr id="5" name="object 5"/>
          <p:cNvPicPr/>
          <p:nvPr/>
        </p:nvPicPr>
        <p:blipFill>
          <a:blip r:embed="rId2" cstate="print"/>
          <a:stretch>
            <a:fillRect/>
          </a:stretch>
        </p:blipFill>
        <p:spPr>
          <a:xfrm>
            <a:off x="3477412" y="876122"/>
            <a:ext cx="1770278" cy="1651406"/>
          </a:xfrm>
          <a:prstGeom prst="rect">
            <a:avLst/>
          </a:prstGeom>
        </p:spPr>
      </p:pic>
      <p:sp>
        <p:nvSpPr>
          <p:cNvPr id="6" name="object 6"/>
          <p:cNvSpPr/>
          <p:nvPr/>
        </p:nvSpPr>
        <p:spPr>
          <a:xfrm>
            <a:off x="3371100" y="2729674"/>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3333B2"/>
          </a:solidFill>
        </p:spPr>
        <p:txBody>
          <a:bodyPr wrap="square" lIns="0" tIns="0" rIns="0" bIns="0" rtlCol="0"/>
          <a:lstStyle/>
          <a:p>
            <a:endParaRPr/>
          </a:p>
        </p:txBody>
      </p:sp>
      <p:sp>
        <p:nvSpPr>
          <p:cNvPr id="7" name="object 7"/>
          <p:cNvSpPr txBox="1"/>
          <p:nvPr/>
        </p:nvSpPr>
        <p:spPr>
          <a:xfrm>
            <a:off x="3476688" y="2652123"/>
            <a:ext cx="2161540" cy="162560"/>
          </a:xfrm>
          <a:prstGeom prst="rect">
            <a:avLst/>
          </a:prstGeom>
        </p:spPr>
        <p:txBody>
          <a:bodyPr vert="horz" wrap="square" lIns="0" tIns="12065" rIns="0" bIns="0" rtlCol="0">
            <a:spAutoFit/>
          </a:bodyPr>
          <a:lstStyle/>
          <a:p>
            <a:pPr marL="12700">
              <a:lnSpc>
                <a:spcPct val="100000"/>
              </a:lnSpc>
              <a:spcBef>
                <a:spcPts val="95"/>
              </a:spcBef>
            </a:pPr>
            <a:r>
              <a:rPr sz="900" spc="-5" dirty="0">
                <a:latin typeface="Georgia"/>
                <a:cs typeface="Georgia"/>
              </a:rPr>
              <a:t>Spearman</a:t>
            </a:r>
            <a:r>
              <a:rPr sz="900" spc="80" dirty="0">
                <a:latin typeface="Georgia"/>
                <a:cs typeface="Georgia"/>
              </a:rPr>
              <a:t> </a:t>
            </a:r>
            <a:r>
              <a:rPr sz="900" spc="-15" dirty="0">
                <a:latin typeface="Georgia"/>
                <a:cs typeface="Georgia"/>
              </a:rPr>
              <a:t>correlation</a:t>
            </a:r>
            <a:r>
              <a:rPr sz="900" spc="85" dirty="0">
                <a:latin typeface="Georgia"/>
                <a:cs typeface="Georgia"/>
              </a:rPr>
              <a:t> </a:t>
            </a:r>
            <a:r>
              <a:rPr sz="900" spc="-15" dirty="0">
                <a:latin typeface="Georgia"/>
                <a:cs typeface="Georgia"/>
              </a:rPr>
              <a:t>coefficient</a:t>
            </a:r>
            <a:r>
              <a:rPr sz="900" spc="85" dirty="0">
                <a:latin typeface="Georgia"/>
                <a:cs typeface="Georgia"/>
              </a:rPr>
              <a:t> </a:t>
            </a:r>
            <a:r>
              <a:rPr sz="900" spc="135" dirty="0">
                <a:latin typeface="Georgia"/>
                <a:cs typeface="Georgia"/>
              </a:rPr>
              <a:t>=</a:t>
            </a:r>
            <a:r>
              <a:rPr sz="900" spc="85" dirty="0">
                <a:latin typeface="Georgia"/>
                <a:cs typeface="Georgia"/>
              </a:rPr>
              <a:t> </a:t>
            </a:r>
            <a:r>
              <a:rPr sz="900" spc="-55" dirty="0">
                <a:latin typeface="Georgia"/>
                <a:cs typeface="Georgia"/>
              </a:rPr>
              <a:t>0.8692</a:t>
            </a:r>
            <a:endParaRPr sz="9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3" name="object 1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88</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latin typeface="Georgia"/>
                <a:cs typeface="Georgia"/>
                <a:hlinkClick r:id="rId10" action="ppaction://hlinksldjump"/>
              </a:rPr>
              <a:t>Relationships</a:t>
            </a:r>
            <a:r>
              <a:rPr sz="1100" spc="70" dirty="0">
                <a:latin typeface="Georgia"/>
                <a:cs typeface="Georgia"/>
                <a:hlinkClick r:id="rId10" action="ppaction://hlinksldjump"/>
              </a:rPr>
              <a:t> </a:t>
            </a:r>
            <a:r>
              <a:rPr sz="1100" spc="-35" dirty="0">
                <a:latin typeface="Georgia"/>
                <a:cs typeface="Georgia"/>
                <a:hlinkClick r:id="rId10" action="ppaction://hlinksldjump"/>
              </a:rPr>
              <a:t>in</a:t>
            </a:r>
            <a:r>
              <a:rPr sz="1100" spc="75" dirty="0">
                <a:latin typeface="Georgia"/>
                <a:cs typeface="Georgia"/>
                <a:hlinkClick r:id="rId10" action="ppaction://hlinksldjump"/>
              </a:rPr>
              <a:t> </a:t>
            </a:r>
            <a:r>
              <a:rPr sz="1100" spc="-5" dirty="0">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latin typeface="Georgia"/>
                <a:cs typeface="Georgia"/>
                <a:hlinkClick r:id="rId13" action="ppaction://hlinksldjump"/>
              </a:rPr>
              <a:t>Pearson’s</a:t>
            </a:r>
            <a:r>
              <a:rPr sz="900" spc="85" dirty="0">
                <a:latin typeface="Georgia"/>
                <a:cs typeface="Georgia"/>
                <a:hlinkClick r:id="rId13" action="ppaction://hlinksldjump"/>
              </a:rPr>
              <a:t> </a:t>
            </a:r>
            <a:r>
              <a:rPr sz="900" spc="-30" dirty="0">
                <a:latin typeface="Georgia"/>
                <a:cs typeface="Georgia"/>
                <a:hlinkClick r:id="rId13" action="ppaction://hlinksldjump"/>
              </a:rPr>
              <a:t>chi–square</a:t>
            </a:r>
            <a:r>
              <a:rPr sz="900" spc="85" dirty="0">
                <a:latin typeface="Georgia"/>
                <a:cs typeface="Georgia"/>
                <a:hlinkClick r:id="rId13" action="ppaction://hlinksldjump"/>
              </a:rPr>
              <a:t> </a:t>
            </a:r>
            <a:r>
              <a:rPr sz="900" spc="5" dirty="0">
                <a:latin typeface="Georgia"/>
                <a:cs typeface="Georgia"/>
                <a:hlinkClick r:id="rId13" action="ppaction://hlinksldjump"/>
              </a:rPr>
              <a:t>test</a:t>
            </a:r>
            <a:r>
              <a:rPr sz="900" spc="80" dirty="0">
                <a:latin typeface="Georgia"/>
                <a:cs typeface="Georgia"/>
                <a:hlinkClick r:id="rId13" action="ppaction://hlinksldjump"/>
              </a:rPr>
              <a:t> </a:t>
            </a:r>
            <a:r>
              <a:rPr sz="900" spc="-15" dirty="0">
                <a:latin typeface="Georgia"/>
                <a:cs typeface="Georgia"/>
                <a:hlinkClick r:id="rId13" action="ppaction://hlinksldjump"/>
              </a:rPr>
              <a:t>for</a:t>
            </a:r>
            <a:r>
              <a:rPr sz="900" spc="85" dirty="0">
                <a:latin typeface="Georgia"/>
                <a:cs typeface="Georgia"/>
                <a:hlinkClick r:id="rId13" action="ppaction://hlinksldjump"/>
              </a:rPr>
              <a:t> </a:t>
            </a:r>
            <a:r>
              <a:rPr sz="900" spc="-5" dirty="0">
                <a:latin typeface="Georgia"/>
                <a:cs typeface="Georgia"/>
                <a:hlinkClick r:id="rId13" action="ppaction://hlinksldjump"/>
              </a:rPr>
              <a:t>categorical</a:t>
            </a:r>
            <a:r>
              <a:rPr sz="900" spc="80" dirty="0">
                <a:latin typeface="Georgia"/>
                <a:cs typeface="Georgia"/>
                <a:hlinkClick r:id="rId13" action="ppaction://hlinksldjump"/>
              </a:rPr>
              <a:t> </a:t>
            </a:r>
            <a:r>
              <a:rPr sz="900" spc="5" dirty="0">
                <a:latin typeface="Georgia"/>
                <a:cs typeface="Georgia"/>
                <a:hlinkClick r:id="rId13" action="ppaction://hlinksldjump"/>
              </a:rPr>
              <a:t>data </a:t>
            </a:r>
            <a:r>
              <a:rPr sz="900" spc="-204" dirty="0">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89</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196590" cy="244475"/>
          </a:xfrm>
          <a:prstGeom prst="rect">
            <a:avLst/>
          </a:prstGeom>
        </p:spPr>
        <p:txBody>
          <a:bodyPr vert="horz" wrap="square" lIns="0" tIns="17145" rIns="0" bIns="0" rtlCol="0">
            <a:spAutoFit/>
          </a:bodyPr>
          <a:lstStyle/>
          <a:p>
            <a:pPr marL="12700">
              <a:lnSpc>
                <a:spcPct val="100000"/>
              </a:lnSpc>
              <a:spcBef>
                <a:spcPts val="135"/>
              </a:spcBef>
            </a:pPr>
            <a:r>
              <a:rPr spc="30" dirty="0"/>
              <a:t>CRISP–DM</a:t>
            </a:r>
            <a:r>
              <a:rPr spc="100" dirty="0"/>
              <a:t> </a:t>
            </a:r>
            <a:r>
              <a:rPr spc="25" dirty="0"/>
              <a:t>phase</a:t>
            </a:r>
            <a:r>
              <a:rPr spc="105" dirty="0"/>
              <a:t> </a:t>
            </a:r>
            <a:r>
              <a:rPr spc="-20" dirty="0"/>
              <a:t>2:</a:t>
            </a:r>
            <a:r>
              <a:rPr spc="260" dirty="0"/>
              <a:t> </a:t>
            </a:r>
            <a:r>
              <a:rPr spc="70" dirty="0"/>
              <a:t>Data</a:t>
            </a:r>
            <a:r>
              <a:rPr spc="110" dirty="0"/>
              <a:t> </a:t>
            </a:r>
            <a:r>
              <a:rPr spc="35" dirty="0"/>
              <a:t>understanding</a:t>
            </a:r>
          </a:p>
        </p:txBody>
      </p:sp>
      <p:sp>
        <p:nvSpPr>
          <p:cNvPr id="3" name="object 3"/>
          <p:cNvSpPr/>
          <p:nvPr/>
        </p:nvSpPr>
        <p:spPr>
          <a:xfrm>
            <a:off x="299567" y="926249"/>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4" name="object 4"/>
          <p:cNvSpPr/>
          <p:nvPr/>
        </p:nvSpPr>
        <p:spPr>
          <a:xfrm>
            <a:off x="299567" y="1362938"/>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5" name="object 5"/>
          <p:cNvSpPr/>
          <p:nvPr/>
        </p:nvSpPr>
        <p:spPr>
          <a:xfrm>
            <a:off x="299567" y="1928672"/>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6" name="object 6"/>
          <p:cNvSpPr/>
          <p:nvPr/>
        </p:nvSpPr>
        <p:spPr>
          <a:xfrm>
            <a:off x="299567" y="2494407"/>
            <a:ext cx="98425" cy="98425"/>
          </a:xfrm>
          <a:custGeom>
            <a:avLst/>
            <a:gdLst/>
            <a:ahLst/>
            <a:cxnLst/>
            <a:rect l="l" t="t" r="r" b="b"/>
            <a:pathLst>
              <a:path w="98425" h="98425">
                <a:moveTo>
                  <a:pt x="98031" y="0"/>
                </a:moveTo>
                <a:lnTo>
                  <a:pt x="0" y="0"/>
                </a:lnTo>
                <a:lnTo>
                  <a:pt x="0" y="98031"/>
                </a:lnTo>
                <a:lnTo>
                  <a:pt x="98031" y="98031"/>
                </a:lnTo>
                <a:lnTo>
                  <a:pt x="98031" y="0"/>
                </a:lnTo>
                <a:close/>
              </a:path>
            </a:pathLst>
          </a:custGeom>
          <a:solidFill>
            <a:srgbClr val="3333B2"/>
          </a:solidFill>
        </p:spPr>
        <p:txBody>
          <a:bodyPr wrap="square" lIns="0" tIns="0" rIns="0" bIns="0" rtlCol="0"/>
          <a:lstStyle/>
          <a:p>
            <a:endParaRPr/>
          </a:p>
        </p:txBody>
      </p:sp>
      <p:sp>
        <p:nvSpPr>
          <p:cNvPr id="7" name="object 7"/>
          <p:cNvSpPr txBox="1"/>
          <p:nvPr/>
        </p:nvSpPr>
        <p:spPr>
          <a:xfrm>
            <a:off x="177088" y="497597"/>
            <a:ext cx="5261610" cy="2306320"/>
          </a:xfrm>
          <a:prstGeom prst="rect">
            <a:avLst/>
          </a:prstGeom>
        </p:spPr>
        <p:txBody>
          <a:bodyPr vert="horz" wrap="square" lIns="0" tIns="34290" rIns="0" bIns="0" rtlCol="0">
            <a:spAutoFit/>
          </a:bodyPr>
          <a:lstStyle/>
          <a:p>
            <a:pPr marL="12700" marR="5080">
              <a:lnSpc>
                <a:spcPts val="1150"/>
              </a:lnSpc>
              <a:spcBef>
                <a:spcPts val="270"/>
              </a:spcBef>
            </a:pPr>
            <a:r>
              <a:rPr sz="1100" spc="-5" dirty="0">
                <a:latin typeface="Georgia"/>
                <a:cs typeface="Georgia"/>
              </a:rPr>
              <a:t>This</a:t>
            </a:r>
            <a:r>
              <a:rPr sz="1100" spc="100" dirty="0">
                <a:latin typeface="Georgia"/>
                <a:cs typeface="Georgia"/>
              </a:rPr>
              <a:t> </a:t>
            </a:r>
            <a:r>
              <a:rPr sz="1100" spc="-35" dirty="0">
                <a:latin typeface="Georgia"/>
                <a:cs typeface="Georgia"/>
              </a:rPr>
              <a:t>phase</a:t>
            </a:r>
            <a:r>
              <a:rPr sz="1100" spc="100" dirty="0">
                <a:latin typeface="Georgia"/>
                <a:cs typeface="Georgia"/>
              </a:rPr>
              <a:t> </a:t>
            </a:r>
            <a:r>
              <a:rPr sz="1100" spc="-35" dirty="0">
                <a:latin typeface="Georgia"/>
                <a:cs typeface="Georgia"/>
              </a:rPr>
              <a:t>drives</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focus</a:t>
            </a:r>
            <a:r>
              <a:rPr sz="1100" spc="100" dirty="0">
                <a:latin typeface="Georgia"/>
                <a:cs typeface="Georgia"/>
              </a:rPr>
              <a:t> </a:t>
            </a:r>
            <a:r>
              <a:rPr sz="1100" spc="-10" dirty="0">
                <a:latin typeface="Georgia"/>
                <a:cs typeface="Georgia"/>
              </a:rPr>
              <a:t>to</a:t>
            </a:r>
            <a:r>
              <a:rPr sz="1100" spc="100" dirty="0">
                <a:latin typeface="Georgia"/>
                <a:cs typeface="Georgia"/>
              </a:rPr>
              <a:t> </a:t>
            </a:r>
            <a:r>
              <a:rPr sz="1100" spc="-30" dirty="0">
                <a:latin typeface="Georgia"/>
                <a:cs typeface="Georgia"/>
              </a:rPr>
              <a:t>identify,</a:t>
            </a:r>
            <a:r>
              <a:rPr sz="1100" spc="100" dirty="0">
                <a:latin typeface="Georgia"/>
                <a:cs typeface="Georgia"/>
              </a:rPr>
              <a:t> </a:t>
            </a:r>
            <a:r>
              <a:rPr sz="1100" spc="-15" dirty="0">
                <a:latin typeface="Georgia"/>
                <a:cs typeface="Georgia"/>
              </a:rPr>
              <a:t>collect,</a:t>
            </a:r>
            <a:r>
              <a:rPr sz="1100" spc="100" dirty="0">
                <a:latin typeface="Georgia"/>
                <a:cs typeface="Georgia"/>
              </a:rPr>
              <a:t> </a:t>
            </a:r>
            <a:r>
              <a:rPr sz="1100" spc="-35" dirty="0">
                <a:latin typeface="Georgia"/>
                <a:cs typeface="Georgia"/>
              </a:rPr>
              <a:t>and</a:t>
            </a:r>
            <a:r>
              <a:rPr sz="1100" spc="100" dirty="0">
                <a:latin typeface="Georgia"/>
                <a:cs typeface="Georgia"/>
              </a:rPr>
              <a:t> </a:t>
            </a:r>
            <a:r>
              <a:rPr sz="1100" spc="-20" dirty="0">
                <a:latin typeface="Georgia"/>
                <a:cs typeface="Georgia"/>
              </a:rPr>
              <a:t>analyze</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5" dirty="0">
                <a:latin typeface="Georgia"/>
                <a:cs typeface="Georgia"/>
              </a:rPr>
              <a:t>data</a:t>
            </a:r>
            <a:r>
              <a:rPr sz="1100" spc="100" dirty="0">
                <a:latin typeface="Georgia"/>
                <a:cs typeface="Georgia"/>
              </a:rPr>
              <a:t> </a:t>
            </a:r>
            <a:r>
              <a:rPr sz="1100" spc="-30" dirty="0">
                <a:latin typeface="Georgia"/>
                <a:cs typeface="Georgia"/>
              </a:rPr>
              <a:t>sets</a:t>
            </a:r>
            <a:r>
              <a:rPr sz="1100" spc="100" dirty="0">
                <a:latin typeface="Georgia"/>
                <a:cs typeface="Georgia"/>
              </a:rPr>
              <a:t> </a:t>
            </a:r>
            <a:r>
              <a:rPr sz="1100" spc="5" dirty="0">
                <a:latin typeface="Georgia"/>
                <a:cs typeface="Georgia"/>
              </a:rPr>
              <a:t>that</a:t>
            </a:r>
            <a:r>
              <a:rPr sz="1100" spc="100" dirty="0">
                <a:latin typeface="Georgia"/>
                <a:cs typeface="Georgia"/>
              </a:rPr>
              <a:t> </a:t>
            </a:r>
            <a:r>
              <a:rPr sz="1100" spc="-30" dirty="0">
                <a:latin typeface="Georgia"/>
                <a:cs typeface="Georgia"/>
              </a:rPr>
              <a:t>can</a:t>
            </a:r>
            <a:r>
              <a:rPr sz="1100" spc="100" dirty="0">
                <a:latin typeface="Georgia"/>
                <a:cs typeface="Georgia"/>
              </a:rPr>
              <a:t> </a:t>
            </a:r>
            <a:r>
              <a:rPr sz="1100" spc="-35" dirty="0">
                <a:latin typeface="Georgia"/>
                <a:cs typeface="Georgia"/>
              </a:rPr>
              <a:t>help </a:t>
            </a:r>
            <a:r>
              <a:rPr sz="1100" spc="-250" dirty="0">
                <a:latin typeface="Georgia"/>
                <a:cs typeface="Georgia"/>
              </a:rPr>
              <a:t> </a:t>
            </a:r>
            <a:r>
              <a:rPr sz="1100" spc="-30" dirty="0">
                <a:latin typeface="Georgia"/>
                <a:cs typeface="Georgia"/>
              </a:rPr>
              <a:t>you</a:t>
            </a:r>
            <a:r>
              <a:rPr sz="1100" spc="95" dirty="0">
                <a:latin typeface="Georgia"/>
                <a:cs typeface="Georgia"/>
              </a:rPr>
              <a:t> </a:t>
            </a:r>
            <a:r>
              <a:rPr sz="1100" spc="-35" dirty="0">
                <a:latin typeface="Georgia"/>
                <a:cs typeface="Georgia"/>
              </a:rPr>
              <a:t>accomplish</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10" dirty="0">
                <a:latin typeface="Georgia"/>
                <a:cs typeface="Georgia"/>
              </a:rPr>
              <a:t>project</a:t>
            </a:r>
            <a:r>
              <a:rPr sz="1100" spc="95" dirty="0">
                <a:latin typeface="Georgia"/>
                <a:cs typeface="Georgia"/>
              </a:rPr>
              <a:t> </a:t>
            </a:r>
            <a:r>
              <a:rPr sz="1100" spc="-25" dirty="0">
                <a:latin typeface="Georgia"/>
                <a:cs typeface="Georgia"/>
              </a:rPr>
              <a:t>goals.</a:t>
            </a:r>
            <a:r>
              <a:rPr sz="1100" spc="-20" dirty="0">
                <a:latin typeface="Georgia"/>
                <a:cs typeface="Georgia"/>
              </a:rPr>
              <a:t> </a:t>
            </a:r>
            <a:r>
              <a:rPr sz="1100" spc="-5" dirty="0">
                <a:latin typeface="Georgia"/>
                <a:cs typeface="Georgia"/>
              </a:rPr>
              <a:t>This</a:t>
            </a:r>
            <a:r>
              <a:rPr sz="1100" spc="95" dirty="0">
                <a:latin typeface="Georgia"/>
                <a:cs typeface="Georgia"/>
              </a:rPr>
              <a:t> </a:t>
            </a:r>
            <a:r>
              <a:rPr sz="1100" spc="-35" dirty="0">
                <a:latin typeface="Georgia"/>
                <a:cs typeface="Georgia"/>
              </a:rPr>
              <a:t>phase</a:t>
            </a:r>
            <a:r>
              <a:rPr sz="1100" spc="100" dirty="0">
                <a:latin typeface="Georgia"/>
                <a:cs typeface="Georgia"/>
              </a:rPr>
              <a:t> </a:t>
            </a:r>
            <a:r>
              <a:rPr sz="1100" spc="-35" dirty="0">
                <a:latin typeface="Georgia"/>
                <a:cs typeface="Georgia"/>
              </a:rPr>
              <a:t>also</a:t>
            </a:r>
            <a:r>
              <a:rPr sz="1100" spc="95" dirty="0">
                <a:latin typeface="Georgia"/>
                <a:cs typeface="Georgia"/>
              </a:rPr>
              <a:t> </a:t>
            </a:r>
            <a:r>
              <a:rPr sz="1100" spc="-35" dirty="0">
                <a:latin typeface="Georgia"/>
                <a:cs typeface="Georgia"/>
              </a:rPr>
              <a:t>has</a:t>
            </a:r>
            <a:r>
              <a:rPr sz="1100" spc="95" dirty="0">
                <a:latin typeface="Georgia"/>
                <a:cs typeface="Georgia"/>
              </a:rPr>
              <a:t> </a:t>
            </a:r>
            <a:r>
              <a:rPr sz="1100" spc="-35" dirty="0">
                <a:latin typeface="Georgia"/>
                <a:cs typeface="Georgia"/>
              </a:rPr>
              <a:t>four</a:t>
            </a:r>
            <a:r>
              <a:rPr sz="1100" spc="95" dirty="0">
                <a:latin typeface="Georgia"/>
                <a:cs typeface="Georgia"/>
              </a:rPr>
              <a:t> </a:t>
            </a:r>
            <a:r>
              <a:rPr sz="1100" spc="-30" dirty="0">
                <a:latin typeface="Georgia"/>
                <a:cs typeface="Georgia"/>
              </a:rPr>
              <a:t>tasks:</a:t>
            </a:r>
            <a:endParaRPr sz="1100">
              <a:latin typeface="Georgia"/>
              <a:cs typeface="Georgia"/>
            </a:endParaRPr>
          </a:p>
          <a:p>
            <a:pPr marL="289560" indent="-146050">
              <a:lnSpc>
                <a:spcPct val="100000"/>
              </a:lnSpc>
              <a:spcBef>
                <a:spcPts val="340"/>
              </a:spcBef>
              <a:buClr>
                <a:srgbClr val="FFFFFF"/>
              </a:buClr>
              <a:buSzPct val="72727"/>
              <a:buFont typeface="Georgia"/>
              <a:buAutoNum type="arabicPlain"/>
              <a:tabLst>
                <a:tab pos="290195" algn="l"/>
              </a:tabLst>
            </a:pPr>
            <a:r>
              <a:rPr sz="1100" b="1" spc="-15" dirty="0">
                <a:latin typeface="Georgia"/>
                <a:cs typeface="Georgia"/>
              </a:rPr>
              <a:t>Collect</a:t>
            </a:r>
            <a:r>
              <a:rPr sz="1100" b="1" spc="114" dirty="0">
                <a:latin typeface="Georgia"/>
                <a:cs typeface="Georgia"/>
              </a:rPr>
              <a:t> </a:t>
            </a:r>
            <a:r>
              <a:rPr sz="1100" b="1" spc="-35" dirty="0">
                <a:latin typeface="Georgia"/>
                <a:cs typeface="Georgia"/>
              </a:rPr>
              <a:t>initial</a:t>
            </a:r>
            <a:r>
              <a:rPr sz="1100" b="1" spc="120" dirty="0">
                <a:latin typeface="Georgia"/>
                <a:cs typeface="Georgia"/>
              </a:rPr>
              <a:t> </a:t>
            </a:r>
            <a:r>
              <a:rPr sz="1100" b="1" spc="-30" dirty="0">
                <a:latin typeface="Georgia"/>
                <a:cs typeface="Georgia"/>
              </a:rPr>
              <a:t>data</a:t>
            </a:r>
            <a:r>
              <a:rPr sz="1100" spc="-30" dirty="0">
                <a:latin typeface="Georgia"/>
                <a:cs typeface="Georgia"/>
              </a:rPr>
              <a:t>:</a:t>
            </a:r>
            <a:endParaRPr sz="1100">
              <a:latin typeface="Georgia"/>
              <a:cs typeface="Georgia"/>
            </a:endParaRPr>
          </a:p>
          <a:p>
            <a:pPr marL="566420">
              <a:lnSpc>
                <a:spcPct val="100000"/>
              </a:lnSpc>
              <a:spcBef>
                <a:spcPts val="275"/>
              </a:spcBef>
            </a:pPr>
            <a:r>
              <a:rPr sz="1000" spc="-30" dirty="0">
                <a:latin typeface="Georgia"/>
                <a:cs typeface="Georgia"/>
              </a:rPr>
              <a:t>acquire</a:t>
            </a:r>
            <a:r>
              <a:rPr sz="1000" spc="90" dirty="0">
                <a:latin typeface="Georgia"/>
                <a:cs typeface="Georgia"/>
              </a:rPr>
              <a:t> </a:t>
            </a:r>
            <a:r>
              <a:rPr sz="1000" spc="-15" dirty="0">
                <a:latin typeface="Georgia"/>
                <a:cs typeface="Georgia"/>
              </a:rPr>
              <a:t>the</a:t>
            </a:r>
            <a:r>
              <a:rPr sz="1000" spc="95" dirty="0">
                <a:latin typeface="Georgia"/>
                <a:cs typeface="Georgia"/>
              </a:rPr>
              <a:t> </a:t>
            </a:r>
            <a:r>
              <a:rPr sz="1000" spc="-25" dirty="0">
                <a:latin typeface="Georgia"/>
                <a:cs typeface="Georgia"/>
              </a:rPr>
              <a:t>necessary</a:t>
            </a:r>
            <a:r>
              <a:rPr sz="1000" spc="90" dirty="0">
                <a:latin typeface="Georgia"/>
                <a:cs typeface="Georgia"/>
              </a:rPr>
              <a:t> </a:t>
            </a:r>
            <a:r>
              <a:rPr sz="1000" dirty="0">
                <a:latin typeface="Georgia"/>
                <a:cs typeface="Georgia"/>
              </a:rPr>
              <a:t>data</a:t>
            </a:r>
            <a:r>
              <a:rPr sz="1000" spc="95" dirty="0">
                <a:latin typeface="Georgia"/>
                <a:cs typeface="Georgia"/>
              </a:rPr>
              <a:t> </a:t>
            </a:r>
            <a:r>
              <a:rPr sz="1000" spc="-25" dirty="0">
                <a:latin typeface="Georgia"/>
                <a:cs typeface="Georgia"/>
              </a:rPr>
              <a:t>and</a:t>
            </a:r>
            <a:r>
              <a:rPr sz="1000" spc="90" dirty="0">
                <a:latin typeface="Georgia"/>
                <a:cs typeface="Georgia"/>
              </a:rPr>
              <a:t> </a:t>
            </a:r>
            <a:r>
              <a:rPr sz="1000" spc="-10" dirty="0">
                <a:latin typeface="Georgia"/>
                <a:cs typeface="Georgia"/>
              </a:rPr>
              <a:t>(if</a:t>
            </a:r>
            <a:r>
              <a:rPr sz="1000" spc="95" dirty="0">
                <a:latin typeface="Georgia"/>
                <a:cs typeface="Georgia"/>
              </a:rPr>
              <a:t> </a:t>
            </a:r>
            <a:r>
              <a:rPr sz="1000" spc="-20" dirty="0">
                <a:latin typeface="Georgia"/>
                <a:cs typeface="Georgia"/>
              </a:rPr>
              <a:t>necessary)</a:t>
            </a:r>
            <a:r>
              <a:rPr sz="1000" spc="90" dirty="0">
                <a:latin typeface="Georgia"/>
                <a:cs typeface="Georgia"/>
              </a:rPr>
              <a:t> </a:t>
            </a:r>
            <a:r>
              <a:rPr sz="1000" spc="-25" dirty="0">
                <a:latin typeface="Georgia"/>
                <a:cs typeface="Georgia"/>
              </a:rPr>
              <a:t>load</a:t>
            </a:r>
            <a:r>
              <a:rPr sz="1000" spc="95" dirty="0">
                <a:latin typeface="Georgia"/>
                <a:cs typeface="Georgia"/>
              </a:rPr>
              <a:t> </a:t>
            </a:r>
            <a:r>
              <a:rPr sz="1000" spc="10" dirty="0">
                <a:latin typeface="Georgia"/>
                <a:cs typeface="Georgia"/>
              </a:rPr>
              <a:t>it</a:t>
            </a:r>
            <a:r>
              <a:rPr sz="1000" spc="90" dirty="0">
                <a:latin typeface="Georgia"/>
                <a:cs typeface="Georgia"/>
              </a:rPr>
              <a:t> </a:t>
            </a:r>
            <a:r>
              <a:rPr sz="1000" spc="-25" dirty="0">
                <a:latin typeface="Georgia"/>
                <a:cs typeface="Georgia"/>
              </a:rPr>
              <a:t>into</a:t>
            </a:r>
            <a:r>
              <a:rPr sz="1000" spc="95" dirty="0">
                <a:latin typeface="Georgia"/>
                <a:cs typeface="Georgia"/>
              </a:rPr>
              <a:t> </a:t>
            </a:r>
            <a:r>
              <a:rPr sz="1000" spc="-25" dirty="0">
                <a:latin typeface="Georgia"/>
                <a:cs typeface="Georgia"/>
              </a:rPr>
              <a:t>your</a:t>
            </a:r>
            <a:r>
              <a:rPr sz="1000" spc="90" dirty="0">
                <a:latin typeface="Georgia"/>
                <a:cs typeface="Georgia"/>
              </a:rPr>
              <a:t> </a:t>
            </a:r>
            <a:r>
              <a:rPr sz="1000" spc="-20" dirty="0">
                <a:latin typeface="Georgia"/>
                <a:cs typeface="Georgia"/>
              </a:rPr>
              <a:t>analysis</a:t>
            </a:r>
            <a:r>
              <a:rPr sz="1000" spc="95" dirty="0">
                <a:latin typeface="Georgia"/>
                <a:cs typeface="Georgia"/>
              </a:rPr>
              <a:t> </a:t>
            </a:r>
            <a:r>
              <a:rPr sz="1000" spc="-10" dirty="0">
                <a:latin typeface="Georgia"/>
                <a:cs typeface="Georgia"/>
              </a:rPr>
              <a:t>tool.</a:t>
            </a:r>
            <a:endParaRPr sz="1000">
              <a:latin typeface="Georgia"/>
              <a:cs typeface="Georgia"/>
            </a:endParaRPr>
          </a:p>
          <a:p>
            <a:pPr marL="289560" indent="-146050">
              <a:lnSpc>
                <a:spcPct val="100000"/>
              </a:lnSpc>
              <a:spcBef>
                <a:spcPts val="640"/>
              </a:spcBef>
              <a:buClr>
                <a:srgbClr val="FFFFFF"/>
              </a:buClr>
              <a:buSzPct val="72727"/>
              <a:buFont typeface="Georgia"/>
              <a:buAutoNum type="arabicPlain" startAt="2"/>
              <a:tabLst>
                <a:tab pos="290195" algn="l"/>
              </a:tabLst>
            </a:pPr>
            <a:r>
              <a:rPr sz="1100" b="1" spc="-35" dirty="0">
                <a:latin typeface="Georgia"/>
                <a:cs typeface="Georgia"/>
              </a:rPr>
              <a:t>Describe</a:t>
            </a:r>
            <a:r>
              <a:rPr sz="1100" b="1" spc="95" dirty="0">
                <a:latin typeface="Georgia"/>
                <a:cs typeface="Georgia"/>
              </a:rPr>
              <a:t> </a:t>
            </a:r>
            <a:r>
              <a:rPr sz="1100" b="1" spc="-35" dirty="0">
                <a:latin typeface="Georgia"/>
                <a:cs typeface="Georgia"/>
              </a:rPr>
              <a:t>data</a:t>
            </a:r>
            <a:r>
              <a:rPr sz="1100" spc="-35" dirty="0">
                <a:latin typeface="Georgia"/>
                <a:cs typeface="Georgia"/>
              </a:rPr>
              <a:t>:</a:t>
            </a:r>
            <a:endParaRPr sz="1100">
              <a:latin typeface="Georgia"/>
              <a:cs typeface="Georgia"/>
            </a:endParaRPr>
          </a:p>
          <a:p>
            <a:pPr marL="566420" marR="127635">
              <a:lnSpc>
                <a:spcPts val="1019"/>
              </a:lnSpc>
              <a:spcBef>
                <a:spcPts val="465"/>
              </a:spcBef>
            </a:pPr>
            <a:r>
              <a:rPr sz="1000" spc="-25" dirty="0">
                <a:latin typeface="Georgia"/>
                <a:cs typeface="Georgia"/>
              </a:rPr>
              <a:t>examine</a:t>
            </a:r>
            <a:r>
              <a:rPr sz="1000" spc="90" dirty="0">
                <a:latin typeface="Georgia"/>
                <a:cs typeface="Georgia"/>
              </a:rPr>
              <a:t> </a:t>
            </a:r>
            <a:r>
              <a:rPr sz="1000" spc="-15" dirty="0">
                <a:latin typeface="Georgia"/>
                <a:cs typeface="Georgia"/>
              </a:rPr>
              <a:t>the</a:t>
            </a:r>
            <a:r>
              <a:rPr sz="1000" spc="90" dirty="0">
                <a:latin typeface="Georgia"/>
                <a:cs typeface="Georgia"/>
              </a:rPr>
              <a:t> </a:t>
            </a:r>
            <a:r>
              <a:rPr sz="1000" dirty="0">
                <a:latin typeface="Georgia"/>
                <a:cs typeface="Georgia"/>
              </a:rPr>
              <a:t>data</a:t>
            </a:r>
            <a:r>
              <a:rPr sz="1000" spc="95" dirty="0">
                <a:latin typeface="Georgia"/>
                <a:cs typeface="Georgia"/>
              </a:rPr>
              <a:t> </a:t>
            </a:r>
            <a:r>
              <a:rPr sz="1000" spc="-25" dirty="0">
                <a:latin typeface="Georgia"/>
                <a:cs typeface="Georgia"/>
              </a:rPr>
              <a:t>and</a:t>
            </a:r>
            <a:r>
              <a:rPr sz="1000" spc="90" dirty="0">
                <a:latin typeface="Georgia"/>
                <a:cs typeface="Georgia"/>
              </a:rPr>
              <a:t> </a:t>
            </a:r>
            <a:r>
              <a:rPr sz="1000" spc="-25" dirty="0">
                <a:latin typeface="Georgia"/>
                <a:cs typeface="Georgia"/>
              </a:rPr>
              <a:t>document</a:t>
            </a:r>
            <a:r>
              <a:rPr sz="1000" spc="95" dirty="0">
                <a:latin typeface="Georgia"/>
                <a:cs typeface="Georgia"/>
              </a:rPr>
              <a:t> </a:t>
            </a:r>
            <a:r>
              <a:rPr sz="1000" spc="-10" dirty="0">
                <a:latin typeface="Georgia"/>
                <a:cs typeface="Georgia"/>
              </a:rPr>
              <a:t>its</a:t>
            </a:r>
            <a:r>
              <a:rPr sz="1000" spc="90" dirty="0">
                <a:latin typeface="Georgia"/>
                <a:cs typeface="Georgia"/>
              </a:rPr>
              <a:t> </a:t>
            </a:r>
            <a:r>
              <a:rPr sz="1000" spc="-25" dirty="0">
                <a:latin typeface="Georgia"/>
                <a:cs typeface="Georgia"/>
              </a:rPr>
              <a:t>surface</a:t>
            </a:r>
            <a:r>
              <a:rPr sz="1000" spc="95" dirty="0">
                <a:latin typeface="Georgia"/>
                <a:cs typeface="Georgia"/>
              </a:rPr>
              <a:t> </a:t>
            </a:r>
            <a:r>
              <a:rPr sz="1000" spc="-20" dirty="0">
                <a:latin typeface="Georgia"/>
                <a:cs typeface="Georgia"/>
              </a:rPr>
              <a:t>properties</a:t>
            </a:r>
            <a:r>
              <a:rPr sz="1000" spc="90" dirty="0">
                <a:latin typeface="Georgia"/>
                <a:cs typeface="Georgia"/>
              </a:rPr>
              <a:t> </a:t>
            </a:r>
            <a:r>
              <a:rPr sz="1000" spc="-30" dirty="0">
                <a:latin typeface="Georgia"/>
                <a:cs typeface="Georgia"/>
              </a:rPr>
              <a:t>like</a:t>
            </a:r>
            <a:r>
              <a:rPr sz="1000" spc="95" dirty="0">
                <a:latin typeface="Georgia"/>
                <a:cs typeface="Georgia"/>
              </a:rPr>
              <a:t> </a:t>
            </a:r>
            <a:r>
              <a:rPr sz="1000" dirty="0">
                <a:latin typeface="Georgia"/>
                <a:cs typeface="Georgia"/>
              </a:rPr>
              <a:t>data</a:t>
            </a:r>
            <a:r>
              <a:rPr sz="1000" spc="90" dirty="0">
                <a:latin typeface="Georgia"/>
                <a:cs typeface="Georgia"/>
              </a:rPr>
              <a:t> </a:t>
            </a:r>
            <a:r>
              <a:rPr sz="1000" spc="-15" dirty="0">
                <a:latin typeface="Georgia"/>
                <a:cs typeface="Georgia"/>
              </a:rPr>
              <a:t>format,</a:t>
            </a:r>
            <a:r>
              <a:rPr sz="1000" spc="95" dirty="0">
                <a:latin typeface="Georgia"/>
                <a:cs typeface="Georgia"/>
              </a:rPr>
              <a:t> </a:t>
            </a:r>
            <a:r>
              <a:rPr sz="1000" spc="-40" dirty="0">
                <a:latin typeface="Georgia"/>
                <a:cs typeface="Georgia"/>
              </a:rPr>
              <a:t>number</a:t>
            </a:r>
            <a:r>
              <a:rPr sz="1000" spc="90" dirty="0">
                <a:latin typeface="Georgia"/>
                <a:cs typeface="Georgia"/>
              </a:rPr>
              <a:t> </a:t>
            </a:r>
            <a:r>
              <a:rPr sz="1000" spc="-40" dirty="0">
                <a:latin typeface="Georgia"/>
                <a:cs typeface="Georgia"/>
              </a:rPr>
              <a:t>of </a:t>
            </a:r>
            <a:r>
              <a:rPr sz="1000" spc="-225" dirty="0">
                <a:latin typeface="Georgia"/>
                <a:cs typeface="Georgia"/>
              </a:rPr>
              <a:t> </a:t>
            </a:r>
            <a:r>
              <a:rPr sz="1000" spc="-30" dirty="0">
                <a:latin typeface="Georgia"/>
                <a:cs typeface="Georgia"/>
              </a:rPr>
              <a:t>records,</a:t>
            </a:r>
            <a:r>
              <a:rPr sz="1000" spc="85" dirty="0">
                <a:latin typeface="Georgia"/>
                <a:cs typeface="Georgia"/>
              </a:rPr>
              <a:t> </a:t>
            </a:r>
            <a:r>
              <a:rPr sz="1000" spc="-35" dirty="0">
                <a:latin typeface="Georgia"/>
                <a:cs typeface="Georgia"/>
              </a:rPr>
              <a:t>or</a:t>
            </a:r>
            <a:r>
              <a:rPr sz="1000" spc="90" dirty="0">
                <a:latin typeface="Georgia"/>
                <a:cs typeface="Georgia"/>
              </a:rPr>
              <a:t> </a:t>
            </a:r>
            <a:r>
              <a:rPr sz="1000" spc="-30" dirty="0">
                <a:latin typeface="Georgia"/>
                <a:cs typeface="Georgia"/>
              </a:rPr>
              <a:t>field</a:t>
            </a:r>
            <a:r>
              <a:rPr sz="1000" spc="90" dirty="0">
                <a:latin typeface="Georgia"/>
                <a:cs typeface="Georgia"/>
              </a:rPr>
              <a:t> </a:t>
            </a:r>
            <a:r>
              <a:rPr sz="1000" spc="-20" dirty="0">
                <a:latin typeface="Georgia"/>
                <a:cs typeface="Georgia"/>
              </a:rPr>
              <a:t>identities.</a:t>
            </a:r>
            <a:endParaRPr sz="1000">
              <a:latin typeface="Georgia"/>
              <a:cs typeface="Georgia"/>
            </a:endParaRPr>
          </a:p>
          <a:p>
            <a:pPr marL="289560" indent="-146050">
              <a:lnSpc>
                <a:spcPct val="100000"/>
              </a:lnSpc>
              <a:spcBef>
                <a:spcPts val="630"/>
              </a:spcBef>
              <a:buClr>
                <a:srgbClr val="FFFFFF"/>
              </a:buClr>
              <a:buSzPct val="72727"/>
              <a:buFont typeface="Georgia"/>
              <a:buAutoNum type="arabicPlain" startAt="3"/>
              <a:tabLst>
                <a:tab pos="290195" algn="l"/>
              </a:tabLst>
            </a:pPr>
            <a:r>
              <a:rPr sz="1100" b="1" spc="-40" dirty="0">
                <a:latin typeface="Georgia"/>
                <a:cs typeface="Georgia"/>
              </a:rPr>
              <a:t>Explore</a:t>
            </a:r>
            <a:r>
              <a:rPr sz="1100" b="1" spc="95" dirty="0">
                <a:latin typeface="Georgia"/>
                <a:cs typeface="Georgia"/>
              </a:rPr>
              <a:t> </a:t>
            </a:r>
            <a:r>
              <a:rPr sz="1100" b="1" spc="-30" dirty="0">
                <a:latin typeface="Georgia"/>
                <a:cs typeface="Georgia"/>
              </a:rPr>
              <a:t>data</a:t>
            </a:r>
            <a:r>
              <a:rPr sz="1100" spc="-30" dirty="0">
                <a:latin typeface="Georgia"/>
                <a:cs typeface="Georgia"/>
              </a:rPr>
              <a:t>:</a:t>
            </a:r>
            <a:endParaRPr sz="1100">
              <a:latin typeface="Georgia"/>
              <a:cs typeface="Georgia"/>
            </a:endParaRPr>
          </a:p>
          <a:p>
            <a:pPr marL="566420" marR="14604">
              <a:lnSpc>
                <a:spcPts val="1019"/>
              </a:lnSpc>
              <a:spcBef>
                <a:spcPts val="465"/>
              </a:spcBef>
            </a:pPr>
            <a:r>
              <a:rPr sz="1000" spc="-20" dirty="0">
                <a:latin typeface="Georgia"/>
                <a:cs typeface="Georgia"/>
              </a:rPr>
              <a:t>dig</a:t>
            </a:r>
            <a:r>
              <a:rPr sz="1000" spc="90" dirty="0">
                <a:latin typeface="Georgia"/>
                <a:cs typeface="Georgia"/>
              </a:rPr>
              <a:t> </a:t>
            </a:r>
            <a:r>
              <a:rPr sz="1000" spc="-30" dirty="0">
                <a:latin typeface="Georgia"/>
                <a:cs typeface="Georgia"/>
              </a:rPr>
              <a:t>deeper</a:t>
            </a:r>
            <a:r>
              <a:rPr sz="1000" spc="95" dirty="0">
                <a:latin typeface="Georgia"/>
                <a:cs typeface="Georgia"/>
              </a:rPr>
              <a:t> </a:t>
            </a:r>
            <a:r>
              <a:rPr sz="1000" spc="-25" dirty="0">
                <a:latin typeface="Georgia"/>
                <a:cs typeface="Georgia"/>
              </a:rPr>
              <a:t>into</a:t>
            </a:r>
            <a:r>
              <a:rPr sz="1000" spc="95" dirty="0">
                <a:latin typeface="Georgia"/>
                <a:cs typeface="Georgia"/>
              </a:rPr>
              <a:t> </a:t>
            </a:r>
            <a:r>
              <a:rPr sz="1000" spc="-15" dirty="0">
                <a:latin typeface="Georgia"/>
                <a:cs typeface="Georgia"/>
              </a:rPr>
              <a:t>the</a:t>
            </a:r>
            <a:r>
              <a:rPr sz="1000" spc="95" dirty="0">
                <a:latin typeface="Georgia"/>
                <a:cs typeface="Georgia"/>
              </a:rPr>
              <a:t> </a:t>
            </a:r>
            <a:r>
              <a:rPr sz="1000" dirty="0">
                <a:latin typeface="Georgia"/>
                <a:cs typeface="Georgia"/>
              </a:rPr>
              <a:t>data.</a:t>
            </a:r>
            <a:r>
              <a:rPr sz="1000" spc="210" dirty="0">
                <a:latin typeface="Georgia"/>
                <a:cs typeface="Georgia"/>
              </a:rPr>
              <a:t> </a:t>
            </a:r>
            <a:r>
              <a:rPr sz="1000" spc="-10" dirty="0">
                <a:latin typeface="Georgia"/>
                <a:cs typeface="Georgia"/>
              </a:rPr>
              <a:t>Query</a:t>
            </a:r>
            <a:r>
              <a:rPr sz="1000" spc="95" dirty="0">
                <a:latin typeface="Georgia"/>
                <a:cs typeface="Georgia"/>
              </a:rPr>
              <a:t> </a:t>
            </a:r>
            <a:r>
              <a:rPr sz="1000" spc="5" dirty="0">
                <a:latin typeface="Georgia"/>
                <a:cs typeface="Georgia"/>
              </a:rPr>
              <a:t>it,</a:t>
            </a:r>
            <a:r>
              <a:rPr sz="1000" spc="95" dirty="0">
                <a:latin typeface="Georgia"/>
                <a:cs typeface="Georgia"/>
              </a:rPr>
              <a:t> </a:t>
            </a:r>
            <a:r>
              <a:rPr sz="1000" spc="-20" dirty="0">
                <a:latin typeface="Georgia"/>
                <a:cs typeface="Georgia"/>
              </a:rPr>
              <a:t>visualize</a:t>
            </a:r>
            <a:r>
              <a:rPr sz="1000" spc="95" dirty="0">
                <a:latin typeface="Georgia"/>
                <a:cs typeface="Georgia"/>
              </a:rPr>
              <a:t> </a:t>
            </a:r>
            <a:r>
              <a:rPr sz="1000" spc="5" dirty="0">
                <a:latin typeface="Georgia"/>
                <a:cs typeface="Georgia"/>
              </a:rPr>
              <a:t>it,</a:t>
            </a:r>
            <a:r>
              <a:rPr sz="1000" spc="95" dirty="0">
                <a:latin typeface="Georgia"/>
                <a:cs typeface="Georgia"/>
              </a:rPr>
              <a:t> </a:t>
            </a:r>
            <a:r>
              <a:rPr sz="1000" spc="-25" dirty="0">
                <a:latin typeface="Georgia"/>
                <a:cs typeface="Georgia"/>
              </a:rPr>
              <a:t>and</a:t>
            </a:r>
            <a:r>
              <a:rPr sz="1000" spc="95" dirty="0">
                <a:latin typeface="Georgia"/>
                <a:cs typeface="Georgia"/>
              </a:rPr>
              <a:t> </a:t>
            </a:r>
            <a:r>
              <a:rPr sz="1000" spc="-20" dirty="0">
                <a:latin typeface="Georgia"/>
                <a:cs typeface="Georgia"/>
              </a:rPr>
              <a:t>identify</a:t>
            </a:r>
            <a:r>
              <a:rPr sz="1000" spc="95" dirty="0">
                <a:latin typeface="Georgia"/>
                <a:cs typeface="Georgia"/>
              </a:rPr>
              <a:t> </a:t>
            </a:r>
            <a:r>
              <a:rPr sz="1000" spc="-25" dirty="0">
                <a:latin typeface="Georgia"/>
                <a:cs typeface="Georgia"/>
              </a:rPr>
              <a:t>relationships</a:t>
            </a:r>
            <a:r>
              <a:rPr sz="1000" spc="90" dirty="0">
                <a:latin typeface="Georgia"/>
                <a:cs typeface="Georgia"/>
              </a:rPr>
              <a:t> </a:t>
            </a:r>
            <a:r>
              <a:rPr sz="1000" spc="-35" dirty="0">
                <a:latin typeface="Georgia"/>
                <a:cs typeface="Georgia"/>
              </a:rPr>
              <a:t>among</a:t>
            </a:r>
            <a:r>
              <a:rPr sz="1000" spc="95" dirty="0">
                <a:latin typeface="Georgia"/>
                <a:cs typeface="Georgia"/>
              </a:rPr>
              <a:t> </a:t>
            </a:r>
            <a:r>
              <a:rPr sz="1000" spc="-15" dirty="0">
                <a:latin typeface="Georgia"/>
                <a:cs typeface="Georgia"/>
              </a:rPr>
              <a:t>the </a:t>
            </a:r>
            <a:r>
              <a:rPr sz="1000" spc="-10" dirty="0">
                <a:latin typeface="Georgia"/>
                <a:cs typeface="Georgia"/>
              </a:rPr>
              <a:t> </a:t>
            </a:r>
            <a:r>
              <a:rPr sz="1000" dirty="0">
                <a:latin typeface="Georgia"/>
                <a:cs typeface="Georgia"/>
              </a:rPr>
              <a:t>data.</a:t>
            </a:r>
            <a:endParaRPr sz="1000">
              <a:latin typeface="Georgia"/>
              <a:cs typeface="Georgia"/>
            </a:endParaRPr>
          </a:p>
          <a:p>
            <a:pPr marL="289560" indent="-146050">
              <a:lnSpc>
                <a:spcPct val="100000"/>
              </a:lnSpc>
              <a:spcBef>
                <a:spcPts val="630"/>
              </a:spcBef>
              <a:buClr>
                <a:srgbClr val="FFFFFF"/>
              </a:buClr>
              <a:buSzPct val="72727"/>
              <a:buFont typeface="Georgia"/>
              <a:buAutoNum type="arabicPlain" startAt="4"/>
              <a:tabLst>
                <a:tab pos="290195" algn="l"/>
              </a:tabLst>
            </a:pPr>
            <a:r>
              <a:rPr sz="1100" b="1" spc="-30" dirty="0">
                <a:latin typeface="Georgia"/>
                <a:cs typeface="Georgia"/>
              </a:rPr>
              <a:t>Verify</a:t>
            </a:r>
            <a:r>
              <a:rPr sz="1100" b="1" spc="110" dirty="0">
                <a:latin typeface="Georgia"/>
                <a:cs typeface="Georgia"/>
              </a:rPr>
              <a:t> </a:t>
            </a:r>
            <a:r>
              <a:rPr sz="1100" b="1" spc="-30" dirty="0">
                <a:latin typeface="Georgia"/>
                <a:cs typeface="Georgia"/>
              </a:rPr>
              <a:t>data</a:t>
            </a:r>
            <a:r>
              <a:rPr sz="1100" b="1" spc="110" dirty="0">
                <a:latin typeface="Georgia"/>
                <a:cs typeface="Georgia"/>
              </a:rPr>
              <a:t> </a:t>
            </a:r>
            <a:r>
              <a:rPr sz="1100" b="1" spc="-30" dirty="0">
                <a:latin typeface="Georgia"/>
                <a:cs typeface="Georgia"/>
              </a:rPr>
              <a:t>quality</a:t>
            </a:r>
            <a:r>
              <a:rPr sz="1100" spc="-30" dirty="0">
                <a:latin typeface="Georgia"/>
                <a:cs typeface="Georgia"/>
              </a:rPr>
              <a:t>:</a:t>
            </a:r>
            <a:endParaRPr sz="1100">
              <a:latin typeface="Georgia"/>
              <a:cs typeface="Georgia"/>
            </a:endParaRPr>
          </a:p>
          <a:p>
            <a:pPr marL="566420">
              <a:lnSpc>
                <a:spcPct val="100000"/>
              </a:lnSpc>
              <a:spcBef>
                <a:spcPts val="280"/>
              </a:spcBef>
            </a:pPr>
            <a:r>
              <a:rPr sz="1000" spc="-40" dirty="0">
                <a:latin typeface="Georgia"/>
                <a:cs typeface="Georgia"/>
              </a:rPr>
              <a:t>how</a:t>
            </a:r>
            <a:r>
              <a:rPr sz="1000" spc="90" dirty="0">
                <a:latin typeface="Georgia"/>
                <a:cs typeface="Georgia"/>
              </a:rPr>
              <a:t> </a:t>
            </a:r>
            <a:r>
              <a:rPr sz="1000" spc="-10" dirty="0">
                <a:latin typeface="Georgia"/>
                <a:cs typeface="Georgia"/>
              </a:rPr>
              <a:t>clean/dirty</a:t>
            </a:r>
            <a:r>
              <a:rPr sz="1000" spc="90" dirty="0">
                <a:latin typeface="Georgia"/>
                <a:cs typeface="Georgia"/>
              </a:rPr>
              <a:t> </a:t>
            </a:r>
            <a:r>
              <a:rPr sz="1000" spc="-35" dirty="0">
                <a:latin typeface="Georgia"/>
                <a:cs typeface="Georgia"/>
              </a:rPr>
              <a:t>is</a:t>
            </a:r>
            <a:r>
              <a:rPr sz="1000" spc="90" dirty="0">
                <a:latin typeface="Georgia"/>
                <a:cs typeface="Georgia"/>
              </a:rPr>
              <a:t> </a:t>
            </a:r>
            <a:r>
              <a:rPr sz="1000" spc="-15" dirty="0">
                <a:latin typeface="Georgia"/>
                <a:cs typeface="Georgia"/>
              </a:rPr>
              <a:t>the</a:t>
            </a:r>
            <a:r>
              <a:rPr sz="1000" spc="90" dirty="0">
                <a:latin typeface="Georgia"/>
                <a:cs typeface="Georgia"/>
              </a:rPr>
              <a:t> </a:t>
            </a:r>
            <a:r>
              <a:rPr sz="1000" dirty="0">
                <a:latin typeface="Georgia"/>
                <a:cs typeface="Georgia"/>
              </a:rPr>
              <a:t>data?</a:t>
            </a:r>
            <a:r>
              <a:rPr sz="1000" spc="204" dirty="0">
                <a:latin typeface="Georgia"/>
                <a:cs typeface="Georgia"/>
              </a:rPr>
              <a:t> </a:t>
            </a:r>
            <a:r>
              <a:rPr sz="1000" spc="-25" dirty="0">
                <a:latin typeface="Georgia"/>
                <a:cs typeface="Georgia"/>
              </a:rPr>
              <a:t>Document</a:t>
            </a:r>
            <a:r>
              <a:rPr sz="1000" spc="90" dirty="0">
                <a:latin typeface="Georgia"/>
                <a:cs typeface="Georgia"/>
              </a:rPr>
              <a:t> </a:t>
            </a:r>
            <a:r>
              <a:rPr sz="1000" spc="-15" dirty="0">
                <a:latin typeface="Georgia"/>
                <a:cs typeface="Georgia"/>
              </a:rPr>
              <a:t>any</a:t>
            </a:r>
            <a:r>
              <a:rPr sz="1000" spc="90" dirty="0">
                <a:latin typeface="Georgia"/>
                <a:cs typeface="Georgia"/>
              </a:rPr>
              <a:t> </a:t>
            </a:r>
            <a:r>
              <a:rPr sz="1000" spc="-10" dirty="0">
                <a:latin typeface="Georgia"/>
                <a:cs typeface="Georgia"/>
              </a:rPr>
              <a:t>quality</a:t>
            </a:r>
            <a:r>
              <a:rPr sz="1000" spc="90" dirty="0">
                <a:latin typeface="Georgia"/>
                <a:cs typeface="Georgia"/>
              </a:rPr>
              <a:t> </a:t>
            </a:r>
            <a:r>
              <a:rPr sz="1000" spc="-35" dirty="0">
                <a:latin typeface="Georgia"/>
                <a:cs typeface="Georgia"/>
              </a:rPr>
              <a:t>issues.</a:t>
            </a:r>
            <a:endParaRPr sz="1000">
              <a:latin typeface="Georgia"/>
              <a:cs typeface="Georgia"/>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3" name="object 13"/>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0" dirty="0"/>
              <a:t>9</a:t>
            </a:fld>
            <a:r>
              <a:rPr spc="-25" dirty="0"/>
              <a:t> </a:t>
            </a:r>
            <a:r>
              <a:rPr spc="80" dirty="0"/>
              <a:t>/</a:t>
            </a:r>
            <a:r>
              <a:rPr spc="-25" dirty="0"/>
              <a:t> </a:t>
            </a:r>
            <a:r>
              <a:rPr spc="40" dirty="0"/>
              <a:t>106</a:t>
            </a:r>
          </a:p>
        </p:txBody>
      </p:sp>
    </p:spTree>
  </p:cSld>
  <p:clrMapOvr>
    <a:masterClrMapping/>
  </p:clrMapOvr>
  <p:transition>
    <p:cu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451225" cy="244475"/>
          </a:xfrm>
          <a:prstGeom prst="rect">
            <a:avLst/>
          </a:prstGeom>
        </p:spPr>
        <p:txBody>
          <a:bodyPr vert="horz" wrap="square" lIns="0" tIns="17145" rIns="0" bIns="0" rtlCol="0">
            <a:spAutoFit/>
          </a:bodyPr>
          <a:lstStyle/>
          <a:p>
            <a:pPr marL="12700">
              <a:lnSpc>
                <a:spcPct val="100000"/>
              </a:lnSpc>
              <a:spcBef>
                <a:spcPts val="135"/>
              </a:spcBef>
            </a:pPr>
            <a:r>
              <a:rPr spc="15" dirty="0"/>
              <a:t>Pearson’s</a:t>
            </a:r>
            <a:r>
              <a:rPr spc="95" dirty="0"/>
              <a:t> </a:t>
            </a:r>
            <a:r>
              <a:rPr spc="10" dirty="0"/>
              <a:t>chi–square</a:t>
            </a:r>
            <a:r>
              <a:rPr spc="90" dirty="0"/>
              <a:t> </a:t>
            </a:r>
            <a:r>
              <a:rPr spc="65" dirty="0"/>
              <a:t>test</a:t>
            </a:r>
            <a:r>
              <a:rPr spc="95" dirty="0"/>
              <a:t> </a:t>
            </a:r>
            <a:r>
              <a:rPr spc="-5" dirty="0"/>
              <a:t>for</a:t>
            </a:r>
            <a:r>
              <a:rPr spc="90" dirty="0"/>
              <a:t> </a:t>
            </a:r>
            <a:r>
              <a:rPr spc="20" dirty="0"/>
              <a:t>categorical</a:t>
            </a:r>
            <a:r>
              <a:rPr spc="95" dirty="0"/>
              <a:t> </a:t>
            </a:r>
            <a:r>
              <a:rPr spc="75" dirty="0"/>
              <a:t>data</a:t>
            </a:r>
          </a:p>
        </p:txBody>
      </p:sp>
      <p:sp>
        <p:nvSpPr>
          <p:cNvPr id="3" name="object 3"/>
          <p:cNvSpPr/>
          <p:nvPr/>
        </p:nvSpPr>
        <p:spPr>
          <a:xfrm>
            <a:off x="337972" y="51147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16077" y="419873"/>
            <a:ext cx="5194300" cy="1338187"/>
          </a:xfrm>
          <a:prstGeom prst="rect">
            <a:avLst/>
          </a:prstGeom>
        </p:spPr>
        <p:txBody>
          <a:bodyPr vert="horz" wrap="square" lIns="0" tIns="20955" rIns="0" bIns="0" rtlCol="0">
            <a:spAutoFit/>
          </a:bodyPr>
          <a:lstStyle/>
          <a:p>
            <a:pPr marL="50800" marR="91440">
              <a:lnSpc>
                <a:spcPts val="1280"/>
              </a:lnSpc>
              <a:spcBef>
                <a:spcPts val="165"/>
              </a:spcBef>
            </a:pPr>
            <a:r>
              <a:rPr sz="1100" spc="-45" dirty="0">
                <a:latin typeface="Georgia"/>
                <a:cs typeface="Georgia"/>
              </a:rPr>
              <a:t>For</a:t>
            </a:r>
            <a:r>
              <a:rPr sz="1100" spc="-40" dirty="0">
                <a:latin typeface="Georgia"/>
                <a:cs typeface="Georgia"/>
              </a:rPr>
              <a:t> </a:t>
            </a:r>
            <a:r>
              <a:rPr sz="1100" spc="-25" dirty="0">
                <a:latin typeface="Georgia"/>
                <a:cs typeface="Georgia"/>
              </a:rPr>
              <a:t>nominal/categorical </a:t>
            </a:r>
            <a:r>
              <a:rPr sz="1100" spc="-5" dirty="0">
                <a:latin typeface="Georgia"/>
                <a:cs typeface="Georgia"/>
              </a:rPr>
              <a:t>data, </a:t>
            </a:r>
            <a:r>
              <a:rPr sz="1100" spc="-15" dirty="0">
                <a:latin typeface="Georgia"/>
                <a:cs typeface="Georgia"/>
              </a:rPr>
              <a:t>a </a:t>
            </a:r>
            <a:r>
              <a:rPr sz="1100" spc="-30" dirty="0">
                <a:latin typeface="Georgia"/>
                <a:cs typeface="Georgia"/>
              </a:rPr>
              <a:t>correlation</a:t>
            </a:r>
            <a:r>
              <a:rPr sz="1100" spc="-25" dirty="0">
                <a:latin typeface="Georgia"/>
                <a:cs typeface="Georgia"/>
              </a:rPr>
              <a:t> </a:t>
            </a:r>
            <a:r>
              <a:rPr sz="1100" spc="-30" dirty="0">
                <a:latin typeface="Georgia"/>
                <a:cs typeface="Georgia"/>
              </a:rPr>
              <a:t>relationship</a:t>
            </a:r>
            <a:r>
              <a:rPr sz="1100" spc="-25" dirty="0">
                <a:latin typeface="Georgia"/>
                <a:cs typeface="Georgia"/>
              </a:rPr>
              <a:t> </a:t>
            </a:r>
            <a:r>
              <a:rPr sz="1100" spc="-35" dirty="0">
                <a:latin typeface="Georgia"/>
                <a:cs typeface="Georgia"/>
              </a:rPr>
              <a:t>between</a:t>
            </a:r>
            <a:r>
              <a:rPr sz="1100" spc="-30" dirty="0">
                <a:latin typeface="Georgia"/>
                <a:cs typeface="Georgia"/>
              </a:rPr>
              <a:t> </a:t>
            </a:r>
            <a:r>
              <a:rPr sz="1100" spc="-35" dirty="0">
                <a:latin typeface="Georgia"/>
                <a:cs typeface="Georgia"/>
              </a:rPr>
              <a:t>two </a:t>
            </a:r>
            <a:r>
              <a:rPr sz="1100" spc="-30" dirty="0">
                <a:latin typeface="Georgia"/>
                <a:cs typeface="Georgia"/>
              </a:rPr>
              <a:t> </a:t>
            </a:r>
            <a:r>
              <a:rPr sz="1100" spc="-15" dirty="0">
                <a:latin typeface="Georgia"/>
                <a:cs typeface="Georgia"/>
              </a:rPr>
              <a:t>attributes/variables</a:t>
            </a:r>
            <a:r>
              <a:rPr sz="1100" spc="70" dirty="0">
                <a:latin typeface="Georgia"/>
                <a:cs typeface="Georgia"/>
              </a:rPr>
              <a:t> </a:t>
            </a:r>
            <a:r>
              <a:rPr sz="1100" i="1" spc="330" dirty="0">
                <a:latin typeface="Calibri"/>
                <a:cs typeface="Calibri"/>
              </a:rPr>
              <a:t>X</a:t>
            </a:r>
            <a:r>
              <a:rPr sz="1100" i="1" spc="175" dirty="0">
                <a:latin typeface="Calibri"/>
                <a:cs typeface="Calibri"/>
              </a:rPr>
              <a:t> </a:t>
            </a:r>
            <a:r>
              <a:rPr sz="1100" spc="-30" dirty="0">
                <a:latin typeface="Georgia"/>
                <a:cs typeface="Georgia"/>
              </a:rPr>
              <a:t>and</a:t>
            </a:r>
            <a:r>
              <a:rPr sz="1100" spc="75" dirty="0">
                <a:latin typeface="Georgia"/>
                <a:cs typeface="Georgia"/>
              </a:rPr>
              <a:t> </a:t>
            </a:r>
            <a:r>
              <a:rPr sz="1100" i="1" spc="95" dirty="0">
                <a:latin typeface="Calibri"/>
                <a:cs typeface="Calibri"/>
              </a:rPr>
              <a:t>Y</a:t>
            </a:r>
            <a:r>
              <a:rPr sz="1100" i="1" spc="335" dirty="0">
                <a:latin typeface="Calibri"/>
                <a:cs typeface="Calibri"/>
              </a:rPr>
              <a:t> </a:t>
            </a:r>
            <a:r>
              <a:rPr sz="1100" spc="-30" dirty="0">
                <a:latin typeface="Georgia"/>
                <a:cs typeface="Georgia"/>
              </a:rPr>
              <a:t>can</a:t>
            </a:r>
            <a:r>
              <a:rPr sz="1100" spc="70" dirty="0">
                <a:latin typeface="Georgia"/>
                <a:cs typeface="Georgia"/>
              </a:rPr>
              <a:t> </a:t>
            </a:r>
            <a:r>
              <a:rPr sz="1100" spc="-20" dirty="0">
                <a:latin typeface="Georgia"/>
                <a:cs typeface="Georgia"/>
              </a:rPr>
              <a:t>be</a:t>
            </a:r>
            <a:r>
              <a:rPr sz="1100" spc="75" dirty="0">
                <a:latin typeface="Georgia"/>
                <a:cs typeface="Georgia"/>
              </a:rPr>
              <a:t> </a:t>
            </a:r>
            <a:r>
              <a:rPr sz="1100" spc="-40" dirty="0">
                <a:latin typeface="Georgia"/>
                <a:cs typeface="Georgia"/>
              </a:rPr>
              <a:t>discovered</a:t>
            </a:r>
            <a:r>
              <a:rPr sz="1100" spc="70" dirty="0">
                <a:latin typeface="Georgia"/>
                <a:cs typeface="Georgia"/>
              </a:rPr>
              <a:t> </a:t>
            </a:r>
            <a:r>
              <a:rPr sz="1100" spc="-10" dirty="0">
                <a:latin typeface="Georgia"/>
                <a:cs typeface="Georgia"/>
              </a:rPr>
              <a:t>by</a:t>
            </a:r>
            <a:r>
              <a:rPr sz="1100" spc="75" dirty="0">
                <a:latin typeface="Georgia"/>
                <a:cs typeface="Georgia"/>
              </a:rPr>
              <a:t> </a:t>
            </a:r>
            <a:r>
              <a:rPr sz="1100" spc="-15" dirty="0">
                <a:latin typeface="Georgia"/>
                <a:cs typeface="Georgia"/>
              </a:rPr>
              <a:t>a</a:t>
            </a:r>
            <a:r>
              <a:rPr sz="1100" spc="70" dirty="0">
                <a:latin typeface="Georgia"/>
                <a:cs typeface="Georgia"/>
              </a:rPr>
              <a:t> </a:t>
            </a:r>
            <a:r>
              <a:rPr sz="1100" i="1" spc="114" dirty="0">
                <a:latin typeface="Calibri"/>
                <a:cs typeface="Calibri"/>
              </a:rPr>
              <a:t>χ</a:t>
            </a:r>
            <a:r>
              <a:rPr sz="1200" spc="172" baseline="27777" dirty="0">
                <a:latin typeface="Calibri"/>
                <a:cs typeface="Calibri"/>
              </a:rPr>
              <a:t>2</a:t>
            </a:r>
            <a:r>
              <a:rPr sz="1200" spc="315" baseline="27777" dirty="0">
                <a:latin typeface="Calibri"/>
                <a:cs typeface="Calibri"/>
              </a:rPr>
              <a:t> </a:t>
            </a:r>
            <a:r>
              <a:rPr sz="1100" spc="-30" dirty="0">
                <a:latin typeface="Georgia"/>
                <a:cs typeface="Georgia"/>
              </a:rPr>
              <a:t>(chi-square)</a:t>
            </a:r>
            <a:r>
              <a:rPr sz="1100" spc="75" dirty="0">
                <a:latin typeface="Georgia"/>
                <a:cs typeface="Georgia"/>
              </a:rPr>
              <a:t> </a:t>
            </a:r>
            <a:r>
              <a:rPr sz="1100" spc="-10" dirty="0">
                <a:latin typeface="Georgia"/>
                <a:cs typeface="Georgia"/>
              </a:rPr>
              <a:t>statistical</a:t>
            </a:r>
            <a:r>
              <a:rPr sz="1100" spc="70" dirty="0">
                <a:latin typeface="Georgia"/>
                <a:cs typeface="Georgia"/>
              </a:rPr>
              <a:t> </a:t>
            </a:r>
            <a:r>
              <a:rPr sz="1100" spc="-5" dirty="0">
                <a:latin typeface="Georgia"/>
                <a:cs typeface="Georgia"/>
              </a:rPr>
              <a:t>test.</a:t>
            </a:r>
            <a:endParaRPr sz="1100">
              <a:latin typeface="Georgia"/>
              <a:cs typeface="Georgia"/>
            </a:endParaRPr>
          </a:p>
          <a:p>
            <a:pPr marL="50800" marR="43180">
              <a:lnSpc>
                <a:spcPts val="1150"/>
              </a:lnSpc>
              <a:spcBef>
                <a:spcPts val="700"/>
              </a:spcBef>
            </a:pPr>
            <a:r>
              <a:rPr sz="1100" spc="-35" dirty="0">
                <a:latin typeface="Georgia"/>
                <a:cs typeface="Georgia"/>
              </a:rPr>
              <a:t>Suppose</a:t>
            </a:r>
            <a:r>
              <a:rPr sz="1100" spc="100" dirty="0">
                <a:latin typeface="Georgia"/>
                <a:cs typeface="Georgia"/>
              </a:rPr>
              <a:t> </a:t>
            </a:r>
            <a:r>
              <a:rPr sz="1100" i="1" spc="330" dirty="0">
                <a:latin typeface="Calibri"/>
                <a:cs typeface="Calibri"/>
              </a:rPr>
              <a:t>X</a:t>
            </a:r>
            <a:r>
              <a:rPr sz="1100" i="1" spc="204" dirty="0">
                <a:latin typeface="Calibri"/>
                <a:cs typeface="Calibri"/>
              </a:rPr>
              <a:t> </a:t>
            </a:r>
            <a:r>
              <a:rPr sz="1100" spc="-35" dirty="0">
                <a:latin typeface="Georgia"/>
                <a:cs typeface="Georgia"/>
              </a:rPr>
              <a:t>has</a:t>
            </a:r>
            <a:r>
              <a:rPr sz="1100" spc="100" dirty="0">
                <a:latin typeface="Georgia"/>
                <a:cs typeface="Georgia"/>
              </a:rPr>
              <a:t> </a:t>
            </a:r>
            <a:r>
              <a:rPr sz="1100" i="1" spc="114" dirty="0">
                <a:latin typeface="Calibri"/>
                <a:cs typeface="Calibri"/>
              </a:rPr>
              <a:t>r</a:t>
            </a:r>
            <a:r>
              <a:rPr sz="1100" i="1" spc="145" dirty="0">
                <a:latin typeface="Calibri"/>
                <a:cs typeface="Calibri"/>
              </a:rPr>
              <a:t> </a:t>
            </a:r>
            <a:r>
              <a:rPr sz="1100" spc="-15" dirty="0">
                <a:latin typeface="Georgia"/>
                <a:cs typeface="Georgia"/>
              </a:rPr>
              <a:t>distinct</a:t>
            </a:r>
            <a:r>
              <a:rPr sz="1100" spc="100" dirty="0">
                <a:latin typeface="Georgia"/>
                <a:cs typeface="Georgia"/>
              </a:rPr>
              <a:t> </a:t>
            </a:r>
            <a:r>
              <a:rPr sz="1100" spc="-30" dirty="0">
                <a:latin typeface="Georgia"/>
                <a:cs typeface="Georgia"/>
              </a:rPr>
              <a:t>values,</a:t>
            </a:r>
            <a:r>
              <a:rPr sz="1100" spc="100" dirty="0">
                <a:latin typeface="Georgia"/>
                <a:cs typeface="Georgia"/>
              </a:rPr>
              <a:t> </a:t>
            </a:r>
            <a:r>
              <a:rPr sz="1100" spc="-30" dirty="0">
                <a:latin typeface="Georgia"/>
                <a:cs typeface="Georgia"/>
              </a:rPr>
              <a:t>namely</a:t>
            </a:r>
            <a:r>
              <a:rPr sz="1100" spc="95" dirty="0">
                <a:latin typeface="Georgia"/>
                <a:cs typeface="Georgia"/>
              </a:rPr>
              <a:t> </a:t>
            </a:r>
            <a:r>
              <a:rPr sz="1100" i="1" spc="25" dirty="0">
                <a:latin typeface="Calibri"/>
                <a:cs typeface="Calibri"/>
              </a:rPr>
              <a:t>a</a:t>
            </a:r>
            <a:r>
              <a:rPr sz="1200" spc="37" baseline="-10416" dirty="0">
                <a:latin typeface="Calibri"/>
                <a:cs typeface="Calibri"/>
              </a:rPr>
              <a:t>1</a:t>
            </a:r>
            <a:r>
              <a:rPr sz="1100" spc="25" dirty="0">
                <a:latin typeface="Georgia"/>
                <a:cs typeface="Georgia"/>
              </a:rPr>
              <a:t>,</a:t>
            </a:r>
            <a:r>
              <a:rPr sz="1100" spc="105" dirty="0">
                <a:latin typeface="Georgia"/>
                <a:cs typeface="Georgia"/>
              </a:rPr>
              <a:t> </a:t>
            </a:r>
            <a:r>
              <a:rPr sz="1100" i="1" spc="25" dirty="0">
                <a:latin typeface="Calibri"/>
                <a:cs typeface="Calibri"/>
              </a:rPr>
              <a:t>a</a:t>
            </a:r>
            <a:r>
              <a:rPr sz="1200" spc="37" baseline="-10416" dirty="0">
                <a:latin typeface="Calibri"/>
                <a:cs typeface="Calibri"/>
              </a:rPr>
              <a:t>2</a:t>
            </a:r>
            <a:r>
              <a:rPr sz="1100" spc="25" dirty="0">
                <a:latin typeface="Georgia"/>
                <a:cs typeface="Georgia"/>
              </a:rPr>
              <a:t>,</a:t>
            </a:r>
            <a:r>
              <a:rPr sz="1100" spc="100" dirty="0">
                <a:latin typeface="Georgia"/>
                <a:cs typeface="Georgia"/>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65" dirty="0">
                <a:latin typeface="Calibri"/>
                <a:cs typeface="Calibri"/>
              </a:rPr>
              <a:t> </a:t>
            </a:r>
            <a:r>
              <a:rPr sz="1100" i="1" spc="20" dirty="0">
                <a:latin typeface="Calibri"/>
                <a:cs typeface="Calibri"/>
              </a:rPr>
              <a:t>.</a:t>
            </a:r>
            <a:r>
              <a:rPr sz="1100" i="1" spc="-65" dirty="0">
                <a:latin typeface="Calibri"/>
                <a:cs typeface="Calibri"/>
              </a:rPr>
              <a:t> </a:t>
            </a:r>
            <a:r>
              <a:rPr sz="1100" dirty="0">
                <a:latin typeface="Georgia"/>
                <a:cs typeface="Georgia"/>
              </a:rPr>
              <a:t>,</a:t>
            </a:r>
            <a:r>
              <a:rPr sz="1100" spc="100" dirty="0">
                <a:latin typeface="Georgia"/>
                <a:cs typeface="Georgia"/>
              </a:rPr>
              <a:t> </a:t>
            </a:r>
            <a:r>
              <a:rPr sz="1100" i="1" spc="45" dirty="0">
                <a:latin typeface="Calibri"/>
                <a:cs typeface="Calibri"/>
              </a:rPr>
              <a:t>a</a:t>
            </a:r>
            <a:r>
              <a:rPr sz="1200" i="1" spc="67" baseline="-10416" dirty="0">
                <a:latin typeface="Calibri"/>
                <a:cs typeface="Calibri"/>
              </a:rPr>
              <a:t>r</a:t>
            </a:r>
            <a:r>
              <a:rPr sz="1100" spc="45" dirty="0">
                <a:latin typeface="Georgia"/>
                <a:cs typeface="Georgia"/>
              </a:rPr>
              <a:t>;</a:t>
            </a:r>
            <a:r>
              <a:rPr sz="1100" spc="100" dirty="0">
                <a:latin typeface="Georgia"/>
                <a:cs typeface="Georgia"/>
              </a:rPr>
              <a:t> </a:t>
            </a:r>
            <a:r>
              <a:rPr sz="1100" spc="-35" dirty="0">
                <a:latin typeface="Georgia"/>
                <a:cs typeface="Georgia"/>
              </a:rPr>
              <a:t>and</a:t>
            </a:r>
            <a:r>
              <a:rPr sz="1100" spc="100" dirty="0">
                <a:latin typeface="Georgia"/>
                <a:cs typeface="Georgia"/>
              </a:rPr>
              <a:t> </a:t>
            </a:r>
            <a:r>
              <a:rPr sz="1100" i="1" spc="95" dirty="0">
                <a:latin typeface="Calibri"/>
                <a:cs typeface="Calibri"/>
              </a:rPr>
              <a:t>Y</a:t>
            </a:r>
            <a:r>
              <a:rPr sz="1100" i="1" spc="365" dirty="0">
                <a:latin typeface="Calibri"/>
                <a:cs typeface="Calibri"/>
              </a:rPr>
              <a:t> </a:t>
            </a:r>
            <a:r>
              <a:rPr sz="1100" spc="-35" dirty="0">
                <a:latin typeface="Georgia"/>
                <a:cs typeface="Georgia"/>
              </a:rPr>
              <a:t>has</a:t>
            </a:r>
            <a:r>
              <a:rPr sz="1100" spc="100" dirty="0">
                <a:latin typeface="Georgia"/>
                <a:cs typeface="Georgia"/>
              </a:rPr>
              <a:t> </a:t>
            </a:r>
            <a:r>
              <a:rPr sz="1100" i="1" spc="10" dirty="0">
                <a:latin typeface="Calibri"/>
                <a:cs typeface="Calibri"/>
              </a:rPr>
              <a:t>c</a:t>
            </a:r>
            <a:r>
              <a:rPr sz="1100" i="1" spc="114" dirty="0">
                <a:latin typeface="Calibri"/>
                <a:cs typeface="Calibri"/>
              </a:rPr>
              <a:t> </a:t>
            </a:r>
            <a:r>
              <a:rPr sz="1100" spc="-15" dirty="0">
                <a:latin typeface="Georgia"/>
                <a:cs typeface="Georgia"/>
              </a:rPr>
              <a:t>distinct</a:t>
            </a:r>
            <a:r>
              <a:rPr sz="1100" spc="100" dirty="0">
                <a:latin typeface="Georgia"/>
                <a:cs typeface="Georgia"/>
              </a:rPr>
              <a:t> </a:t>
            </a:r>
            <a:r>
              <a:rPr sz="1100" spc="-30" dirty="0">
                <a:latin typeface="Georgia"/>
                <a:cs typeface="Georgia"/>
              </a:rPr>
              <a:t>values, </a:t>
            </a:r>
            <a:r>
              <a:rPr sz="1100" spc="-250" dirty="0">
                <a:latin typeface="Georgia"/>
                <a:cs typeface="Georgia"/>
              </a:rPr>
              <a:t> </a:t>
            </a:r>
            <a:r>
              <a:rPr sz="1100" spc="-30" dirty="0">
                <a:latin typeface="Georgia"/>
                <a:cs typeface="Georgia"/>
              </a:rPr>
              <a:t>namely</a:t>
            </a:r>
            <a:r>
              <a:rPr sz="1100" spc="90" dirty="0">
                <a:latin typeface="Georgia"/>
                <a:cs typeface="Georgia"/>
              </a:rPr>
              <a:t> </a:t>
            </a:r>
            <a:r>
              <a:rPr sz="1100" i="1" spc="-10" dirty="0">
                <a:latin typeface="Calibri"/>
                <a:cs typeface="Calibri"/>
              </a:rPr>
              <a:t>b</a:t>
            </a:r>
            <a:r>
              <a:rPr sz="1200" spc="-15" baseline="-10416" dirty="0">
                <a:latin typeface="Calibri"/>
                <a:cs typeface="Calibri"/>
              </a:rPr>
              <a:t>1</a:t>
            </a:r>
            <a:r>
              <a:rPr sz="1100" spc="-10" dirty="0">
                <a:latin typeface="Georgia"/>
                <a:cs typeface="Georgia"/>
              </a:rPr>
              <a:t>,</a:t>
            </a:r>
            <a:r>
              <a:rPr sz="1100" spc="95" dirty="0">
                <a:latin typeface="Georgia"/>
                <a:cs typeface="Georgia"/>
              </a:rPr>
              <a:t> </a:t>
            </a:r>
            <a:r>
              <a:rPr sz="1100" i="1" spc="-10" dirty="0">
                <a:latin typeface="Calibri"/>
                <a:cs typeface="Calibri"/>
              </a:rPr>
              <a:t>b</a:t>
            </a:r>
            <a:r>
              <a:rPr sz="1200" spc="-15" baseline="-10416" dirty="0">
                <a:latin typeface="Calibri"/>
                <a:cs typeface="Calibri"/>
              </a:rPr>
              <a:t>2</a:t>
            </a:r>
            <a:r>
              <a:rPr sz="1100" spc="-10" dirty="0">
                <a:latin typeface="Georgia"/>
                <a:cs typeface="Georgia"/>
              </a:rPr>
              <a:t>,</a:t>
            </a:r>
            <a:r>
              <a:rPr sz="1100" spc="95" dirty="0">
                <a:latin typeface="Georgia"/>
                <a:cs typeface="Georgia"/>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dirty="0">
                <a:latin typeface="Georgia"/>
                <a:cs typeface="Georgia"/>
              </a:rPr>
              <a:t>,</a:t>
            </a:r>
            <a:r>
              <a:rPr sz="1100" spc="95" dirty="0">
                <a:latin typeface="Georgia"/>
                <a:cs typeface="Georgia"/>
              </a:rPr>
              <a:t> </a:t>
            </a:r>
            <a:r>
              <a:rPr sz="1100" i="1" spc="-5" dirty="0">
                <a:latin typeface="Calibri"/>
                <a:cs typeface="Calibri"/>
              </a:rPr>
              <a:t>b</a:t>
            </a:r>
            <a:r>
              <a:rPr sz="1200" i="1" spc="-7" baseline="-10416" dirty="0">
                <a:latin typeface="Calibri"/>
                <a:cs typeface="Calibri"/>
              </a:rPr>
              <a:t>c</a:t>
            </a:r>
            <a:r>
              <a:rPr sz="1100" spc="-5" dirty="0">
                <a:latin typeface="Georgia"/>
                <a:cs typeface="Georgia"/>
              </a:rPr>
              <a:t>.</a:t>
            </a:r>
            <a:endParaRPr sz="1100">
              <a:latin typeface="Georgia"/>
              <a:cs typeface="Georgia"/>
            </a:endParaRPr>
          </a:p>
          <a:p>
            <a:pPr marL="50800" marR="276225">
              <a:lnSpc>
                <a:spcPts val="1150"/>
              </a:lnSpc>
              <a:spcBef>
                <a:spcPts val="730"/>
              </a:spcBef>
            </a:pPr>
            <a:r>
              <a:rPr sz="1100" spc="-35" dirty="0">
                <a:latin typeface="Georgia"/>
                <a:cs typeface="Georgia"/>
              </a:rPr>
              <a:t>Suppose</a:t>
            </a:r>
            <a:r>
              <a:rPr sz="1100" spc="95" dirty="0">
                <a:latin typeface="Georgia"/>
                <a:cs typeface="Georgia"/>
              </a:rPr>
              <a:t> </a:t>
            </a:r>
            <a:r>
              <a:rPr sz="1100" spc="-60" dirty="0">
                <a:latin typeface="Georgia"/>
                <a:cs typeface="Georgia"/>
              </a:rPr>
              <a:t>we</a:t>
            </a:r>
            <a:r>
              <a:rPr sz="1100" spc="100" dirty="0">
                <a:latin typeface="Georgia"/>
                <a:cs typeface="Georgia"/>
              </a:rPr>
              <a:t> </a:t>
            </a:r>
            <a:r>
              <a:rPr sz="1100" spc="-35" dirty="0">
                <a:latin typeface="Georgia"/>
                <a:cs typeface="Georgia"/>
              </a:rPr>
              <a:t>have</a:t>
            </a:r>
            <a:r>
              <a:rPr sz="1100" spc="100" dirty="0">
                <a:latin typeface="Georgia"/>
                <a:cs typeface="Georgia"/>
              </a:rPr>
              <a:t> </a:t>
            </a:r>
            <a:r>
              <a:rPr sz="1100" spc="-15" dirty="0">
                <a:latin typeface="Georgia"/>
                <a:cs typeface="Georgia"/>
              </a:rPr>
              <a:t>a</a:t>
            </a:r>
            <a:r>
              <a:rPr sz="1100" spc="100" dirty="0">
                <a:latin typeface="Georgia"/>
                <a:cs typeface="Georgia"/>
              </a:rPr>
              <a:t> </a:t>
            </a:r>
            <a:r>
              <a:rPr sz="1100" spc="-20" dirty="0">
                <a:latin typeface="Georgia"/>
                <a:cs typeface="Georgia"/>
              </a:rPr>
              <a:t>bivariate</a:t>
            </a:r>
            <a:r>
              <a:rPr sz="1100" spc="100" dirty="0">
                <a:latin typeface="Georgia"/>
                <a:cs typeface="Georgia"/>
              </a:rPr>
              <a:t> </a:t>
            </a:r>
            <a:r>
              <a:rPr sz="1100" spc="-10" dirty="0">
                <a:latin typeface="Georgia"/>
                <a:cs typeface="Georgia"/>
              </a:rPr>
              <a:t>data</a:t>
            </a:r>
            <a:r>
              <a:rPr sz="1100" spc="100" dirty="0">
                <a:latin typeface="Georgia"/>
                <a:cs typeface="Georgia"/>
              </a:rPr>
              <a:t> </a:t>
            </a:r>
            <a:r>
              <a:rPr sz="1100" spc="-40" dirty="0">
                <a:latin typeface="Georgia"/>
                <a:cs typeface="Georgia"/>
              </a:rPr>
              <a:t>sample</a:t>
            </a:r>
            <a:r>
              <a:rPr sz="1100" spc="100" dirty="0">
                <a:latin typeface="Georgia"/>
                <a:cs typeface="Georgia"/>
              </a:rPr>
              <a:t> </a:t>
            </a:r>
            <a:r>
              <a:rPr sz="1100" spc="-30" dirty="0">
                <a:latin typeface="Georgia"/>
                <a:cs typeface="Georgia"/>
              </a:rPr>
              <a:t>consisting</a:t>
            </a:r>
            <a:r>
              <a:rPr sz="1100" spc="100" dirty="0">
                <a:latin typeface="Georgia"/>
                <a:cs typeface="Georgia"/>
              </a:rPr>
              <a:t> </a:t>
            </a:r>
            <a:r>
              <a:rPr sz="1100" spc="-40" dirty="0">
                <a:latin typeface="Georgia"/>
                <a:cs typeface="Georgia"/>
              </a:rPr>
              <a:t>of</a:t>
            </a:r>
            <a:r>
              <a:rPr sz="1100" spc="100" dirty="0">
                <a:latin typeface="Georgia"/>
                <a:cs typeface="Georgia"/>
              </a:rPr>
              <a:t> </a:t>
            </a:r>
            <a:r>
              <a:rPr sz="1100" i="1" spc="85" dirty="0">
                <a:latin typeface="Calibri"/>
                <a:cs typeface="Calibri"/>
              </a:rPr>
              <a:t>n</a:t>
            </a:r>
            <a:r>
              <a:rPr sz="1100" i="1" spc="114" dirty="0">
                <a:latin typeface="Calibri"/>
                <a:cs typeface="Calibri"/>
              </a:rPr>
              <a:t> </a:t>
            </a:r>
            <a:r>
              <a:rPr sz="1100" spc="-5" dirty="0">
                <a:latin typeface="Georgia"/>
                <a:cs typeface="Georgia"/>
              </a:rPr>
              <a:t>data</a:t>
            </a:r>
            <a:r>
              <a:rPr sz="1100" spc="100" dirty="0">
                <a:latin typeface="Georgia"/>
                <a:cs typeface="Georgia"/>
              </a:rPr>
              <a:t> </a:t>
            </a:r>
            <a:r>
              <a:rPr sz="1100" spc="-25" dirty="0">
                <a:latin typeface="Georgia"/>
                <a:cs typeface="Georgia"/>
              </a:rPr>
              <a:t>tuples</a:t>
            </a:r>
            <a:r>
              <a:rPr sz="1100" spc="100" dirty="0">
                <a:latin typeface="Georgia"/>
                <a:cs typeface="Georgia"/>
              </a:rPr>
              <a:t> </a:t>
            </a:r>
            <a:r>
              <a:rPr sz="1100" spc="-40" dirty="0">
                <a:latin typeface="Georgia"/>
                <a:cs typeface="Georgia"/>
              </a:rPr>
              <a:t>drawn</a:t>
            </a:r>
            <a:r>
              <a:rPr sz="1100" spc="100" dirty="0">
                <a:latin typeface="Georgia"/>
                <a:cs typeface="Georgia"/>
              </a:rPr>
              <a:t> </a:t>
            </a:r>
            <a:r>
              <a:rPr sz="1100" spc="-45" dirty="0">
                <a:latin typeface="Georgia"/>
                <a:cs typeface="Georgia"/>
              </a:rPr>
              <a:t>from </a:t>
            </a:r>
            <a:r>
              <a:rPr sz="1100" spc="-250" dirty="0">
                <a:latin typeface="Georgia"/>
                <a:cs typeface="Georgia"/>
              </a:rPr>
              <a:t> </a:t>
            </a:r>
            <a:r>
              <a:rPr sz="1100" spc="-10" dirty="0">
                <a:latin typeface="Georgia"/>
                <a:cs typeface="Georgia"/>
              </a:rPr>
              <a:t>both</a:t>
            </a:r>
            <a:r>
              <a:rPr sz="1100" spc="90" dirty="0">
                <a:latin typeface="Georgia"/>
                <a:cs typeface="Georgia"/>
              </a:rPr>
              <a:t> </a:t>
            </a:r>
            <a:r>
              <a:rPr sz="1100" i="1" spc="330" dirty="0">
                <a:latin typeface="Calibri"/>
                <a:cs typeface="Calibri"/>
              </a:rPr>
              <a:t>X</a:t>
            </a:r>
            <a:r>
              <a:rPr sz="1100" i="1" spc="200" dirty="0">
                <a:latin typeface="Calibri"/>
                <a:cs typeface="Calibri"/>
              </a:rPr>
              <a:t> </a:t>
            </a:r>
            <a:r>
              <a:rPr sz="1100" spc="-30" dirty="0">
                <a:latin typeface="Georgia"/>
                <a:cs typeface="Georgia"/>
              </a:rPr>
              <a:t>and</a:t>
            </a:r>
            <a:r>
              <a:rPr sz="1100" spc="95" dirty="0">
                <a:latin typeface="Georgia"/>
                <a:cs typeface="Georgia"/>
              </a:rPr>
              <a:t> </a:t>
            </a:r>
            <a:r>
              <a:rPr sz="1100" i="1" spc="95" dirty="0">
                <a:latin typeface="Calibri"/>
                <a:cs typeface="Calibri"/>
              </a:rPr>
              <a:t>Y</a:t>
            </a:r>
            <a:r>
              <a:rPr sz="1100" i="1" spc="350" dirty="0">
                <a:latin typeface="Calibri"/>
                <a:cs typeface="Calibri"/>
              </a:rPr>
              <a:t> </a:t>
            </a:r>
            <a:r>
              <a:rPr sz="1100" spc="-30" dirty="0">
                <a:latin typeface="Georgia"/>
                <a:cs typeface="Georgia"/>
              </a:rPr>
              <a:t>as</a:t>
            </a:r>
            <a:r>
              <a:rPr sz="1100" spc="95" dirty="0">
                <a:latin typeface="Georgia"/>
                <a:cs typeface="Georgia"/>
              </a:rPr>
              <a:t> </a:t>
            </a:r>
            <a:r>
              <a:rPr sz="1100" spc="-40" dirty="0">
                <a:latin typeface="Georgia"/>
                <a:cs typeface="Georgia"/>
              </a:rPr>
              <a:t>follows:</a:t>
            </a:r>
            <a:endParaRPr sz="1100">
              <a:latin typeface="Georgia"/>
              <a:cs typeface="Georgia"/>
            </a:endParaRPr>
          </a:p>
          <a:p>
            <a:pPr marL="306070" algn="ctr">
              <a:lnSpc>
                <a:spcPts val="1285"/>
              </a:lnSpc>
              <a:tabLst>
                <a:tab pos="718820" algn="l"/>
              </a:tabLst>
            </a:pPr>
            <a:endParaRPr sz="1100">
              <a:latin typeface="Lucida Sans Unicode"/>
              <a:cs typeface="Lucida Sans Unicode"/>
            </a:endParaRPr>
          </a:p>
        </p:txBody>
      </p:sp>
      <p:sp>
        <p:nvSpPr>
          <p:cNvPr id="5" name="object 5"/>
          <p:cNvSpPr/>
          <p:nvPr/>
        </p:nvSpPr>
        <p:spPr>
          <a:xfrm>
            <a:off x="337972" y="91248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296974"/>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7" name="object 17"/>
          <p:cNvSpPr txBox="1"/>
          <p:nvPr/>
        </p:nvSpPr>
        <p:spPr>
          <a:xfrm>
            <a:off x="416077" y="2294812"/>
            <a:ext cx="5205095" cy="639919"/>
          </a:xfrm>
          <a:prstGeom prst="rect">
            <a:avLst/>
          </a:prstGeom>
        </p:spPr>
        <p:txBody>
          <a:bodyPr vert="horz" wrap="square" lIns="0" tIns="11430" rIns="0" bIns="0" rtlCol="0">
            <a:spAutoFit/>
          </a:bodyPr>
          <a:lstStyle/>
          <a:p>
            <a:pPr marL="288925" algn="ctr">
              <a:lnSpc>
                <a:spcPct val="100000"/>
              </a:lnSpc>
              <a:spcBef>
                <a:spcPts val="90"/>
              </a:spcBef>
              <a:tabLst>
                <a:tab pos="565785" algn="l"/>
              </a:tabLst>
            </a:pPr>
            <a:endParaRPr sz="1200" baseline="-10416">
              <a:latin typeface="Calibri"/>
              <a:cs typeface="Calibri"/>
            </a:endParaRPr>
          </a:p>
          <a:p>
            <a:pPr>
              <a:lnSpc>
                <a:spcPct val="100000"/>
              </a:lnSpc>
              <a:spcBef>
                <a:spcPts val="55"/>
              </a:spcBef>
            </a:pPr>
            <a:endParaRPr sz="1200">
              <a:latin typeface="Calibri"/>
              <a:cs typeface="Calibri"/>
            </a:endParaRPr>
          </a:p>
          <a:p>
            <a:pPr marL="50800" marR="43180">
              <a:lnSpc>
                <a:spcPts val="1150"/>
              </a:lnSpc>
            </a:pPr>
            <a:r>
              <a:rPr sz="1100" dirty="0">
                <a:latin typeface="Georgia"/>
                <a:cs typeface="Georgia"/>
              </a:rPr>
              <a:t>Let</a:t>
            </a:r>
            <a:r>
              <a:rPr sz="1100" spc="80" dirty="0">
                <a:latin typeface="Georgia"/>
                <a:cs typeface="Georgia"/>
              </a:rPr>
              <a:t> </a:t>
            </a:r>
            <a:r>
              <a:rPr sz="1100" spc="125" dirty="0">
                <a:latin typeface="Georgia"/>
                <a:cs typeface="Georgia"/>
              </a:rPr>
              <a:t>(</a:t>
            </a:r>
            <a:r>
              <a:rPr sz="1100" i="1" spc="125" dirty="0">
                <a:latin typeface="Calibri"/>
                <a:cs typeface="Calibri"/>
              </a:rPr>
              <a:t>X</a:t>
            </a:r>
            <a:r>
              <a:rPr sz="1200" i="1" spc="187" baseline="-10416" dirty="0">
                <a:latin typeface="Calibri"/>
                <a:cs typeface="Calibri"/>
              </a:rPr>
              <a:t>i</a:t>
            </a:r>
            <a:r>
              <a:rPr sz="1100" i="1" spc="125" dirty="0">
                <a:latin typeface="Calibri"/>
                <a:cs typeface="Calibri"/>
              </a:rPr>
              <a:t>,</a:t>
            </a:r>
            <a:r>
              <a:rPr sz="1100" i="1" spc="-65" dirty="0">
                <a:latin typeface="Calibri"/>
                <a:cs typeface="Calibri"/>
              </a:rPr>
              <a:t> </a:t>
            </a:r>
            <a:r>
              <a:rPr sz="1100" i="1" spc="120" dirty="0">
                <a:latin typeface="Calibri"/>
                <a:cs typeface="Calibri"/>
              </a:rPr>
              <a:t>Y</a:t>
            </a:r>
            <a:r>
              <a:rPr sz="1200" i="1" spc="179" baseline="-10416" dirty="0">
                <a:latin typeface="Calibri"/>
                <a:cs typeface="Calibri"/>
              </a:rPr>
              <a:t>j</a:t>
            </a:r>
            <a:r>
              <a:rPr sz="1200" i="1" spc="-127" baseline="-10416" dirty="0">
                <a:latin typeface="Calibri"/>
                <a:cs typeface="Calibri"/>
              </a:rPr>
              <a:t> </a:t>
            </a:r>
            <a:r>
              <a:rPr sz="1100" spc="5" dirty="0">
                <a:latin typeface="Georgia"/>
                <a:cs typeface="Georgia"/>
              </a:rPr>
              <a:t>)</a:t>
            </a:r>
            <a:r>
              <a:rPr sz="1100" spc="85" dirty="0">
                <a:latin typeface="Georgia"/>
                <a:cs typeface="Georgia"/>
              </a:rPr>
              <a:t> </a:t>
            </a:r>
            <a:r>
              <a:rPr sz="1100" spc="-35" dirty="0">
                <a:latin typeface="Georgia"/>
                <a:cs typeface="Georgia"/>
              </a:rPr>
              <a:t>denote</a:t>
            </a:r>
            <a:r>
              <a:rPr sz="1100" spc="85" dirty="0">
                <a:latin typeface="Georgia"/>
                <a:cs typeface="Georgia"/>
              </a:rPr>
              <a:t> </a:t>
            </a:r>
            <a:r>
              <a:rPr sz="1100" spc="-20" dirty="0">
                <a:latin typeface="Georgia"/>
                <a:cs typeface="Georgia"/>
              </a:rPr>
              <a:t>the</a:t>
            </a:r>
            <a:r>
              <a:rPr sz="1100" spc="85" dirty="0">
                <a:latin typeface="Georgia"/>
                <a:cs typeface="Georgia"/>
              </a:rPr>
              <a:t> </a:t>
            </a:r>
            <a:r>
              <a:rPr sz="1100" spc="-25" dirty="0">
                <a:latin typeface="Georgia"/>
                <a:cs typeface="Georgia"/>
              </a:rPr>
              <a:t>joint</a:t>
            </a:r>
            <a:r>
              <a:rPr sz="1100" spc="85" dirty="0">
                <a:latin typeface="Georgia"/>
                <a:cs typeface="Georgia"/>
              </a:rPr>
              <a:t> </a:t>
            </a:r>
            <a:r>
              <a:rPr sz="1100" spc="-30" dirty="0">
                <a:latin typeface="Georgia"/>
                <a:cs typeface="Georgia"/>
              </a:rPr>
              <a:t>event</a:t>
            </a:r>
            <a:r>
              <a:rPr sz="1100" spc="85" dirty="0">
                <a:latin typeface="Georgia"/>
                <a:cs typeface="Georgia"/>
              </a:rPr>
              <a:t> </a:t>
            </a:r>
            <a:r>
              <a:rPr sz="1100" dirty="0">
                <a:latin typeface="Georgia"/>
                <a:cs typeface="Georgia"/>
              </a:rPr>
              <a:t>that</a:t>
            </a:r>
            <a:r>
              <a:rPr sz="1100" spc="80" dirty="0">
                <a:latin typeface="Georgia"/>
                <a:cs typeface="Georgia"/>
              </a:rPr>
              <a:t> </a:t>
            </a:r>
            <a:r>
              <a:rPr sz="1100" i="1" spc="330" dirty="0">
                <a:latin typeface="Calibri"/>
                <a:cs typeface="Calibri"/>
              </a:rPr>
              <a:t>X</a:t>
            </a:r>
            <a:r>
              <a:rPr sz="1100" i="1" spc="190" dirty="0">
                <a:latin typeface="Calibri"/>
                <a:cs typeface="Calibri"/>
              </a:rPr>
              <a:t> </a:t>
            </a:r>
            <a:r>
              <a:rPr sz="1100" spc="-30" dirty="0">
                <a:latin typeface="Georgia"/>
                <a:cs typeface="Georgia"/>
              </a:rPr>
              <a:t>takes</a:t>
            </a:r>
            <a:r>
              <a:rPr sz="1100" spc="85" dirty="0">
                <a:latin typeface="Georgia"/>
                <a:cs typeface="Georgia"/>
              </a:rPr>
              <a:t> </a:t>
            </a:r>
            <a:r>
              <a:rPr sz="1100" spc="-50" dirty="0">
                <a:latin typeface="Georgia"/>
                <a:cs typeface="Georgia"/>
              </a:rPr>
              <a:t>on</a:t>
            </a:r>
            <a:r>
              <a:rPr sz="1100" spc="85" dirty="0">
                <a:latin typeface="Georgia"/>
                <a:cs typeface="Georgia"/>
              </a:rPr>
              <a:t> </a:t>
            </a:r>
            <a:r>
              <a:rPr sz="1100" spc="-30" dirty="0">
                <a:latin typeface="Georgia"/>
                <a:cs typeface="Georgia"/>
              </a:rPr>
              <a:t>value</a:t>
            </a:r>
            <a:r>
              <a:rPr sz="1100" spc="85" dirty="0">
                <a:latin typeface="Georgia"/>
                <a:cs typeface="Georgia"/>
              </a:rPr>
              <a:t> </a:t>
            </a:r>
            <a:r>
              <a:rPr sz="1100" i="1" spc="55" dirty="0">
                <a:latin typeface="Calibri"/>
                <a:cs typeface="Calibri"/>
              </a:rPr>
              <a:t>a</a:t>
            </a:r>
            <a:r>
              <a:rPr sz="1200" i="1" spc="82" baseline="-10416" dirty="0">
                <a:latin typeface="Calibri"/>
                <a:cs typeface="Calibri"/>
              </a:rPr>
              <a:t>i</a:t>
            </a:r>
            <a:r>
              <a:rPr sz="1200" i="1" spc="330" baseline="-10416" dirty="0">
                <a:latin typeface="Calibri"/>
                <a:cs typeface="Calibri"/>
              </a:rPr>
              <a:t> </a:t>
            </a:r>
            <a:r>
              <a:rPr sz="1100" spc="-30" dirty="0">
                <a:latin typeface="Georgia"/>
                <a:cs typeface="Georgia"/>
              </a:rPr>
              <a:t>and</a:t>
            </a:r>
            <a:r>
              <a:rPr sz="1100" spc="85" dirty="0">
                <a:latin typeface="Georgia"/>
                <a:cs typeface="Georgia"/>
              </a:rPr>
              <a:t> </a:t>
            </a:r>
            <a:r>
              <a:rPr sz="1100" i="1" spc="95" dirty="0">
                <a:latin typeface="Calibri"/>
                <a:cs typeface="Calibri"/>
              </a:rPr>
              <a:t>Y</a:t>
            </a:r>
            <a:r>
              <a:rPr sz="1100" i="1" spc="345" dirty="0">
                <a:latin typeface="Calibri"/>
                <a:cs typeface="Calibri"/>
              </a:rPr>
              <a:t> </a:t>
            </a:r>
            <a:r>
              <a:rPr sz="1100" spc="-30" dirty="0">
                <a:latin typeface="Georgia"/>
                <a:cs typeface="Georgia"/>
              </a:rPr>
              <a:t>takes</a:t>
            </a:r>
            <a:r>
              <a:rPr sz="1100" spc="85" dirty="0">
                <a:latin typeface="Georgia"/>
                <a:cs typeface="Georgia"/>
              </a:rPr>
              <a:t> </a:t>
            </a:r>
            <a:r>
              <a:rPr sz="1100" spc="-50" dirty="0">
                <a:latin typeface="Georgia"/>
                <a:cs typeface="Georgia"/>
              </a:rPr>
              <a:t>on</a:t>
            </a:r>
            <a:r>
              <a:rPr sz="1100" spc="85" dirty="0">
                <a:latin typeface="Georgia"/>
                <a:cs typeface="Georgia"/>
              </a:rPr>
              <a:t> </a:t>
            </a:r>
            <a:r>
              <a:rPr sz="1100" spc="-30" dirty="0">
                <a:latin typeface="Georgia"/>
                <a:cs typeface="Georgia"/>
              </a:rPr>
              <a:t>value</a:t>
            </a:r>
            <a:r>
              <a:rPr sz="1100" spc="85" dirty="0">
                <a:latin typeface="Georgia"/>
                <a:cs typeface="Georgia"/>
              </a:rPr>
              <a:t> </a:t>
            </a:r>
            <a:r>
              <a:rPr sz="1100" i="1" spc="25" dirty="0">
                <a:latin typeface="Calibri"/>
                <a:cs typeface="Calibri"/>
              </a:rPr>
              <a:t>b</a:t>
            </a:r>
            <a:r>
              <a:rPr sz="1200" i="1" spc="37" baseline="-10416" dirty="0">
                <a:latin typeface="Calibri"/>
                <a:cs typeface="Calibri"/>
              </a:rPr>
              <a:t>j</a:t>
            </a:r>
            <a:r>
              <a:rPr sz="1200" i="1" spc="-127" baseline="-10416" dirty="0">
                <a:latin typeface="Calibri"/>
                <a:cs typeface="Calibri"/>
              </a:rPr>
              <a:t> </a:t>
            </a:r>
            <a:r>
              <a:rPr sz="1100" dirty="0">
                <a:latin typeface="Georgia"/>
                <a:cs typeface="Georgia"/>
              </a:rPr>
              <a:t>, </a:t>
            </a:r>
            <a:r>
              <a:rPr sz="1100" spc="-250" dirty="0">
                <a:latin typeface="Georgia"/>
                <a:cs typeface="Georgia"/>
              </a:rPr>
              <a:t> </a:t>
            </a:r>
            <a:r>
              <a:rPr sz="1100" spc="-40" dirty="0">
                <a:latin typeface="Georgia"/>
                <a:cs typeface="Georgia"/>
              </a:rPr>
              <a:t>or</a:t>
            </a:r>
            <a:r>
              <a:rPr sz="1100" spc="90" dirty="0">
                <a:latin typeface="Georgia"/>
                <a:cs typeface="Georgia"/>
              </a:rPr>
              <a:t> </a:t>
            </a:r>
            <a:r>
              <a:rPr sz="1100" i="1" spc="330" dirty="0">
                <a:latin typeface="Calibri"/>
                <a:cs typeface="Calibri"/>
              </a:rPr>
              <a:t>X</a:t>
            </a:r>
            <a:r>
              <a:rPr sz="1100" i="1" spc="140" dirty="0">
                <a:latin typeface="Calibri"/>
                <a:cs typeface="Calibri"/>
              </a:rPr>
              <a:t> </a:t>
            </a:r>
            <a:r>
              <a:rPr sz="1100" spc="295" dirty="0">
                <a:latin typeface="Calibri"/>
                <a:cs typeface="Calibri"/>
              </a:rPr>
              <a:t>=</a:t>
            </a:r>
            <a:r>
              <a:rPr sz="1100" spc="55" dirty="0">
                <a:latin typeface="Calibri"/>
                <a:cs typeface="Calibri"/>
              </a:rPr>
              <a:t> </a:t>
            </a:r>
            <a:r>
              <a:rPr sz="1100" i="1" spc="55" dirty="0">
                <a:latin typeface="Calibri"/>
                <a:cs typeface="Calibri"/>
              </a:rPr>
              <a:t>a</a:t>
            </a:r>
            <a:r>
              <a:rPr sz="1200" i="1" spc="82" baseline="-10416" dirty="0">
                <a:latin typeface="Calibri"/>
                <a:cs typeface="Calibri"/>
              </a:rPr>
              <a:t>i</a:t>
            </a:r>
            <a:r>
              <a:rPr sz="1200" i="1" spc="345" baseline="-10416" dirty="0">
                <a:latin typeface="Calibri"/>
                <a:cs typeface="Calibri"/>
              </a:rPr>
              <a:t> </a:t>
            </a:r>
            <a:r>
              <a:rPr sz="1100" spc="-30" dirty="0">
                <a:latin typeface="Georgia"/>
                <a:cs typeface="Georgia"/>
              </a:rPr>
              <a:t>and</a:t>
            </a:r>
            <a:r>
              <a:rPr sz="1100" spc="95" dirty="0">
                <a:latin typeface="Georgia"/>
                <a:cs typeface="Georgia"/>
              </a:rPr>
              <a:t> </a:t>
            </a:r>
            <a:r>
              <a:rPr sz="1100" i="1" spc="95" dirty="0">
                <a:latin typeface="Calibri"/>
                <a:cs typeface="Calibri"/>
              </a:rPr>
              <a:t>Y</a:t>
            </a:r>
            <a:r>
              <a:rPr sz="1100" i="1" spc="290" dirty="0">
                <a:latin typeface="Calibri"/>
                <a:cs typeface="Calibri"/>
              </a:rPr>
              <a:t> </a:t>
            </a:r>
            <a:r>
              <a:rPr sz="1100" spc="295" dirty="0">
                <a:latin typeface="Calibri"/>
                <a:cs typeface="Calibri"/>
              </a:rPr>
              <a:t>=</a:t>
            </a:r>
            <a:r>
              <a:rPr sz="1100" spc="55" dirty="0">
                <a:latin typeface="Calibri"/>
                <a:cs typeface="Calibri"/>
              </a:rPr>
              <a:t> </a:t>
            </a:r>
            <a:r>
              <a:rPr sz="1100" i="1" spc="25" dirty="0">
                <a:latin typeface="Calibri"/>
                <a:cs typeface="Calibri"/>
              </a:rPr>
              <a:t>b</a:t>
            </a:r>
            <a:r>
              <a:rPr sz="1200" i="1" spc="37" baseline="-10416" dirty="0">
                <a:latin typeface="Calibri"/>
                <a:cs typeface="Calibri"/>
              </a:rPr>
              <a:t>j</a:t>
            </a:r>
            <a:r>
              <a:rPr sz="1200" i="1" spc="112" baseline="-10416" dirty="0">
                <a:latin typeface="Calibri"/>
                <a:cs typeface="Calibri"/>
              </a:rPr>
              <a:t> </a:t>
            </a:r>
            <a:r>
              <a:rPr sz="1100" spc="-40" dirty="0">
                <a:latin typeface="Georgia"/>
                <a:cs typeface="Georgia"/>
              </a:rPr>
              <a:t>for</a:t>
            </a:r>
            <a:r>
              <a:rPr sz="1100" spc="95" dirty="0">
                <a:latin typeface="Georgia"/>
                <a:cs typeface="Georgia"/>
              </a:rPr>
              <a:t> </a:t>
            </a:r>
            <a:r>
              <a:rPr sz="1100" spc="-20" dirty="0">
                <a:latin typeface="Georgia"/>
                <a:cs typeface="Georgia"/>
              </a:rPr>
              <a:t>short.</a:t>
            </a:r>
            <a:endParaRPr sz="1100">
              <a:latin typeface="Georgia"/>
              <a:cs typeface="Georgia"/>
            </a:endParaRPr>
          </a:p>
        </p:txBody>
      </p:sp>
      <p:sp>
        <p:nvSpPr>
          <p:cNvPr id="18" name="object 18"/>
          <p:cNvSpPr txBox="1"/>
          <p:nvPr/>
        </p:nvSpPr>
        <p:spPr>
          <a:xfrm>
            <a:off x="5312587" y="1960827"/>
            <a:ext cx="27051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Georgia"/>
                <a:cs typeface="Georgia"/>
              </a:rPr>
              <a:t>(17)</a:t>
            </a:r>
            <a:endParaRPr sz="1100">
              <a:latin typeface="Georgia"/>
              <a:cs typeface="Georgia"/>
            </a:endParaRPr>
          </a:p>
        </p:txBody>
      </p:sp>
      <p:sp>
        <p:nvSpPr>
          <p:cNvPr id="19" name="object 19"/>
          <p:cNvSpPr/>
          <p:nvPr/>
        </p:nvSpPr>
        <p:spPr>
          <a:xfrm>
            <a:off x="337972" y="272416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20" name="object 20"/>
          <p:cNvGrpSpPr/>
          <p:nvPr/>
        </p:nvGrpSpPr>
        <p:grpSpPr>
          <a:xfrm>
            <a:off x="0" y="3121545"/>
            <a:ext cx="5760085" cy="118745"/>
            <a:chOff x="0" y="3121545"/>
            <a:chExt cx="5760085" cy="118745"/>
          </a:xfrm>
        </p:grpSpPr>
        <p:sp>
          <p:nvSpPr>
            <p:cNvPr id="21" name="object 2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2" name="object 2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3" name="object 2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4" name="object 24"/>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25" name="object 25"/>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90</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pic>
        <p:nvPicPr>
          <p:cNvPr id="26" name="Picture 25">
            <a:extLst>
              <a:ext uri="{FF2B5EF4-FFF2-40B4-BE49-F238E27FC236}">
                <a16:creationId xmlns:a16="http://schemas.microsoft.com/office/drawing/2014/main" id="{95B7FD07-2926-3384-0F08-7FAB79573566}"/>
              </a:ext>
            </a:extLst>
          </p:cNvPr>
          <p:cNvPicPr>
            <a:picLocks noChangeAspect="1"/>
          </p:cNvPicPr>
          <p:nvPr/>
        </p:nvPicPr>
        <p:blipFill>
          <a:blip r:embed="rId3"/>
          <a:stretch>
            <a:fillRect/>
          </a:stretch>
        </p:blipFill>
        <p:spPr>
          <a:xfrm>
            <a:off x="2269987" y="1518423"/>
            <a:ext cx="1085850" cy="1080892"/>
          </a:xfrm>
          <a:prstGeom prst="rect">
            <a:avLst/>
          </a:prstGeom>
        </p:spPr>
      </p:pic>
    </p:spTree>
  </p:cSld>
  <p:clrMapOvr>
    <a:masterClrMapping/>
  </p:clrMapOvr>
  <p:transition>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1403350" cy="244475"/>
          </a:xfrm>
          <a:prstGeom prst="rect">
            <a:avLst/>
          </a:prstGeom>
        </p:spPr>
        <p:txBody>
          <a:bodyPr vert="horz" wrap="square" lIns="0" tIns="17145" rIns="0" bIns="0" rtlCol="0">
            <a:spAutoFit/>
          </a:bodyPr>
          <a:lstStyle/>
          <a:p>
            <a:pPr marL="12700">
              <a:lnSpc>
                <a:spcPct val="100000"/>
              </a:lnSpc>
              <a:spcBef>
                <a:spcPts val="135"/>
              </a:spcBef>
            </a:pPr>
            <a:r>
              <a:rPr spc="20" dirty="0"/>
              <a:t>Contingency</a:t>
            </a:r>
            <a:r>
              <a:rPr spc="65" dirty="0"/>
              <a:t> </a:t>
            </a:r>
            <a:r>
              <a:rPr spc="45" dirty="0"/>
              <a:t>table</a:t>
            </a:r>
          </a:p>
        </p:txBody>
      </p:sp>
      <p:grpSp>
        <p:nvGrpSpPr>
          <p:cNvPr id="36" name="object 36"/>
          <p:cNvGrpSpPr/>
          <p:nvPr/>
        </p:nvGrpSpPr>
        <p:grpSpPr>
          <a:xfrm>
            <a:off x="0" y="3121545"/>
            <a:ext cx="5760085" cy="118745"/>
            <a:chOff x="0" y="3121545"/>
            <a:chExt cx="5760085" cy="118745"/>
          </a:xfrm>
        </p:grpSpPr>
        <p:sp>
          <p:nvSpPr>
            <p:cNvPr id="37" name="object 37"/>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38" name="object 38"/>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40" name="object 40"/>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41" name="object 41"/>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91</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pic>
        <p:nvPicPr>
          <p:cNvPr id="42" name="Picture 41">
            <a:extLst>
              <a:ext uri="{FF2B5EF4-FFF2-40B4-BE49-F238E27FC236}">
                <a16:creationId xmlns:a16="http://schemas.microsoft.com/office/drawing/2014/main" id="{6A6479C3-74A8-172B-DF23-F7092C8C5714}"/>
              </a:ext>
            </a:extLst>
          </p:cNvPr>
          <p:cNvPicPr>
            <a:picLocks noChangeAspect="1"/>
          </p:cNvPicPr>
          <p:nvPr/>
        </p:nvPicPr>
        <p:blipFill>
          <a:blip r:embed="rId3"/>
          <a:stretch>
            <a:fillRect/>
          </a:stretch>
        </p:blipFill>
        <p:spPr>
          <a:xfrm>
            <a:off x="292100" y="421887"/>
            <a:ext cx="4944520" cy="2545157"/>
          </a:xfrm>
          <a:prstGeom prst="rect">
            <a:avLst/>
          </a:prstGeom>
        </p:spPr>
      </p:pic>
    </p:spTree>
  </p:cSld>
  <p:clrMapOvr>
    <a:masterClrMapping/>
  </p:clrMapOvr>
  <p:transition>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458210" cy="244475"/>
          </a:xfrm>
          <a:prstGeom prst="rect">
            <a:avLst/>
          </a:prstGeom>
        </p:spPr>
        <p:txBody>
          <a:bodyPr vert="horz" wrap="square" lIns="0" tIns="17145" rIns="0" bIns="0" rtlCol="0">
            <a:spAutoFit/>
          </a:bodyPr>
          <a:lstStyle/>
          <a:p>
            <a:pPr marL="12700">
              <a:lnSpc>
                <a:spcPct val="100000"/>
              </a:lnSpc>
              <a:spcBef>
                <a:spcPts val="135"/>
              </a:spcBef>
            </a:pPr>
            <a:r>
              <a:rPr spc="15" dirty="0"/>
              <a:t>Pearson’s</a:t>
            </a:r>
            <a:r>
              <a:rPr spc="105" dirty="0"/>
              <a:t> </a:t>
            </a:r>
            <a:r>
              <a:rPr spc="10" dirty="0"/>
              <a:t>chi–square</a:t>
            </a:r>
            <a:r>
              <a:rPr spc="100" dirty="0"/>
              <a:t> </a:t>
            </a:r>
            <a:r>
              <a:rPr spc="65" dirty="0"/>
              <a:t>test</a:t>
            </a:r>
            <a:r>
              <a:rPr spc="100" dirty="0"/>
              <a:t> </a:t>
            </a:r>
            <a:r>
              <a:rPr spc="45" dirty="0"/>
              <a:t>statistic</a:t>
            </a:r>
            <a:r>
              <a:rPr spc="105" dirty="0"/>
              <a:t> </a:t>
            </a:r>
            <a:r>
              <a:rPr spc="25" dirty="0"/>
              <a:t>calculation</a:t>
            </a:r>
          </a:p>
        </p:txBody>
      </p:sp>
      <p:grpSp>
        <p:nvGrpSpPr>
          <p:cNvPr id="27" name="object 27"/>
          <p:cNvGrpSpPr/>
          <p:nvPr/>
        </p:nvGrpSpPr>
        <p:grpSpPr>
          <a:xfrm>
            <a:off x="0" y="3121545"/>
            <a:ext cx="5760085" cy="118745"/>
            <a:chOff x="0" y="3121545"/>
            <a:chExt cx="5760085" cy="118745"/>
          </a:xfrm>
        </p:grpSpPr>
        <p:sp>
          <p:nvSpPr>
            <p:cNvPr id="28" name="object 28"/>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9" name="object 29"/>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30" name="object 30"/>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31" name="object 31"/>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32" name="object 32"/>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92</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pic>
        <p:nvPicPr>
          <p:cNvPr id="33" name="Picture 32">
            <a:extLst>
              <a:ext uri="{FF2B5EF4-FFF2-40B4-BE49-F238E27FC236}">
                <a16:creationId xmlns:a16="http://schemas.microsoft.com/office/drawing/2014/main" id="{ADF9B60F-C7EC-E2CF-9F54-630B34838513}"/>
              </a:ext>
            </a:extLst>
          </p:cNvPr>
          <p:cNvPicPr>
            <a:picLocks noChangeAspect="1"/>
          </p:cNvPicPr>
          <p:nvPr/>
        </p:nvPicPr>
        <p:blipFill>
          <a:blip r:embed="rId3"/>
          <a:stretch>
            <a:fillRect/>
          </a:stretch>
        </p:blipFill>
        <p:spPr>
          <a:xfrm>
            <a:off x="215900" y="458843"/>
            <a:ext cx="5323053" cy="2327164"/>
          </a:xfrm>
          <a:prstGeom prst="rect">
            <a:avLst/>
          </a:prstGeom>
        </p:spPr>
      </p:pic>
    </p:spTree>
  </p:cSld>
  <p:clrMapOvr>
    <a:masterClrMapping/>
  </p:clrMapOvr>
  <p:transition>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807970" cy="244475"/>
          </a:xfrm>
          <a:prstGeom prst="rect">
            <a:avLst/>
          </a:prstGeom>
        </p:spPr>
        <p:txBody>
          <a:bodyPr vert="horz" wrap="square" lIns="0" tIns="17145" rIns="0" bIns="0" rtlCol="0">
            <a:spAutoFit/>
          </a:bodyPr>
          <a:lstStyle/>
          <a:p>
            <a:pPr marL="12700">
              <a:lnSpc>
                <a:spcPct val="100000"/>
              </a:lnSpc>
              <a:spcBef>
                <a:spcPts val="135"/>
              </a:spcBef>
            </a:pPr>
            <a:r>
              <a:rPr spc="15" dirty="0"/>
              <a:t>Pearson’s</a:t>
            </a:r>
            <a:r>
              <a:rPr spc="95" dirty="0"/>
              <a:t> </a:t>
            </a:r>
            <a:r>
              <a:rPr spc="10" dirty="0"/>
              <a:t>chi–square</a:t>
            </a:r>
            <a:r>
              <a:rPr spc="95" dirty="0"/>
              <a:t> </a:t>
            </a:r>
            <a:r>
              <a:rPr spc="65" dirty="0"/>
              <a:t>test</a:t>
            </a:r>
            <a:r>
              <a:rPr spc="90" dirty="0"/>
              <a:t> </a:t>
            </a:r>
            <a:r>
              <a:rPr spc="20" dirty="0"/>
              <a:t>hypotheses</a:t>
            </a:r>
          </a:p>
        </p:txBody>
      </p:sp>
      <p:sp>
        <p:nvSpPr>
          <p:cNvPr id="3" name="object 3"/>
          <p:cNvSpPr/>
          <p:nvPr/>
        </p:nvSpPr>
        <p:spPr>
          <a:xfrm>
            <a:off x="337972" y="79755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705953"/>
            <a:ext cx="501523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Georgia"/>
                <a:cs typeface="Georgia"/>
              </a:rPr>
              <a:t>The</a:t>
            </a:r>
            <a:r>
              <a:rPr sz="1100" spc="95" dirty="0">
                <a:latin typeface="Georgia"/>
                <a:cs typeface="Georgia"/>
              </a:rPr>
              <a:t> </a:t>
            </a:r>
            <a:r>
              <a:rPr sz="1100" spc="-50" dirty="0">
                <a:latin typeface="Georgia"/>
                <a:cs typeface="Georgia"/>
              </a:rPr>
              <a:t>sum</a:t>
            </a:r>
            <a:r>
              <a:rPr sz="1100" spc="95" dirty="0">
                <a:latin typeface="Georgia"/>
                <a:cs typeface="Georgia"/>
              </a:rPr>
              <a:t> </a:t>
            </a:r>
            <a:r>
              <a:rPr sz="1100" spc="-35" dirty="0">
                <a:latin typeface="Georgia"/>
                <a:cs typeface="Georgia"/>
              </a:rPr>
              <a:t>in</a:t>
            </a:r>
            <a:r>
              <a:rPr sz="1100" spc="100" dirty="0">
                <a:latin typeface="Georgia"/>
                <a:cs typeface="Georgia"/>
              </a:rPr>
              <a:t> </a:t>
            </a:r>
            <a:r>
              <a:rPr sz="1100" spc="-30" dirty="0">
                <a:latin typeface="Georgia"/>
                <a:cs typeface="Georgia"/>
              </a:rPr>
              <a:t>equation</a:t>
            </a:r>
            <a:r>
              <a:rPr sz="1100" spc="95" dirty="0">
                <a:latin typeface="Georgia"/>
                <a:cs typeface="Georgia"/>
              </a:rPr>
              <a:t> </a:t>
            </a:r>
            <a:r>
              <a:rPr sz="1100" spc="-10" dirty="0">
                <a:latin typeface="Georgia"/>
                <a:cs typeface="Georgia"/>
                <a:hlinkClick r:id="rId2" action="ppaction://hlinksldjump"/>
              </a:rPr>
              <a:t>(18)</a:t>
            </a:r>
            <a:r>
              <a:rPr sz="1100" spc="100" dirty="0">
                <a:latin typeface="Georgia"/>
                <a:cs typeface="Georgia"/>
                <a:hlinkClick r:id="rId2" action="ppaction://hlinksldjump"/>
              </a:rPr>
              <a:t> </a:t>
            </a:r>
            <a:r>
              <a:rPr sz="1100" spc="-35" dirty="0">
                <a:latin typeface="Georgia"/>
                <a:cs typeface="Georgia"/>
              </a:rPr>
              <a:t>is</a:t>
            </a:r>
            <a:r>
              <a:rPr sz="1100" spc="95" dirty="0">
                <a:latin typeface="Georgia"/>
                <a:cs typeface="Georgia"/>
              </a:rPr>
              <a:t> </a:t>
            </a:r>
            <a:r>
              <a:rPr sz="1100" spc="-30" dirty="0">
                <a:latin typeface="Georgia"/>
                <a:cs typeface="Georgia"/>
              </a:rPr>
              <a:t>computed</a:t>
            </a:r>
            <a:r>
              <a:rPr sz="1100" spc="95" dirty="0">
                <a:latin typeface="Georgia"/>
                <a:cs typeface="Georgia"/>
              </a:rPr>
              <a:t> </a:t>
            </a:r>
            <a:r>
              <a:rPr sz="1100" spc="-45" dirty="0">
                <a:latin typeface="Georgia"/>
                <a:cs typeface="Georgia"/>
              </a:rPr>
              <a:t>over</a:t>
            </a:r>
            <a:r>
              <a:rPr sz="1100" spc="100" dirty="0">
                <a:latin typeface="Georgia"/>
                <a:cs typeface="Georgia"/>
              </a:rPr>
              <a:t> </a:t>
            </a:r>
            <a:r>
              <a:rPr sz="1100" spc="-15" dirty="0">
                <a:latin typeface="Georgia"/>
                <a:cs typeface="Georgia"/>
              </a:rPr>
              <a:t>all</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95" dirty="0">
                <a:latin typeface="Georgia"/>
                <a:cs typeface="Georgia"/>
              </a:rPr>
              <a:t> </a:t>
            </a:r>
            <a:r>
              <a:rPr sz="1100" i="1" spc="114" dirty="0">
                <a:latin typeface="Calibri"/>
                <a:cs typeface="Calibri"/>
              </a:rPr>
              <a:t>r</a:t>
            </a:r>
            <a:r>
              <a:rPr sz="1100" i="1" spc="20" dirty="0">
                <a:latin typeface="Calibri"/>
                <a:cs typeface="Calibri"/>
              </a:rPr>
              <a:t> </a:t>
            </a:r>
            <a:r>
              <a:rPr sz="1100" spc="-30" dirty="0">
                <a:latin typeface="Lucida Sans Unicode"/>
                <a:cs typeface="Lucida Sans Unicode"/>
              </a:rPr>
              <a:t>×</a:t>
            </a:r>
            <a:r>
              <a:rPr sz="1100" spc="-100" dirty="0">
                <a:latin typeface="Lucida Sans Unicode"/>
                <a:cs typeface="Lucida Sans Unicode"/>
              </a:rPr>
              <a:t> </a:t>
            </a:r>
            <a:r>
              <a:rPr sz="1100" i="1" spc="10" dirty="0">
                <a:latin typeface="Calibri"/>
                <a:cs typeface="Calibri"/>
              </a:rPr>
              <a:t>c</a:t>
            </a:r>
            <a:r>
              <a:rPr sz="1100" i="1" spc="110" dirty="0">
                <a:latin typeface="Calibri"/>
                <a:cs typeface="Calibri"/>
              </a:rPr>
              <a:t> </a:t>
            </a:r>
            <a:r>
              <a:rPr sz="1100" spc="-30" dirty="0">
                <a:latin typeface="Georgia"/>
                <a:cs typeface="Georgia"/>
              </a:rPr>
              <a:t>cells</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contingency</a:t>
            </a:r>
            <a:endParaRPr sz="1100">
              <a:latin typeface="Georgia"/>
              <a:cs typeface="Georgia"/>
            </a:endParaRPr>
          </a:p>
        </p:txBody>
      </p:sp>
      <p:sp>
        <p:nvSpPr>
          <p:cNvPr id="5" name="object 5"/>
          <p:cNvSpPr txBox="1"/>
          <p:nvPr/>
        </p:nvSpPr>
        <p:spPr>
          <a:xfrm>
            <a:off x="428777" y="780247"/>
            <a:ext cx="5120005" cy="1802130"/>
          </a:xfrm>
          <a:prstGeom prst="rect">
            <a:avLst/>
          </a:prstGeom>
        </p:spPr>
        <p:txBody>
          <a:bodyPr vert="horz" wrap="square" lIns="0" tIns="83185" rIns="0" bIns="0" rtlCol="0">
            <a:spAutoFit/>
          </a:bodyPr>
          <a:lstStyle/>
          <a:p>
            <a:pPr marL="38100">
              <a:lnSpc>
                <a:spcPct val="100000"/>
              </a:lnSpc>
              <a:spcBef>
                <a:spcPts val="655"/>
              </a:spcBef>
            </a:pPr>
            <a:r>
              <a:rPr sz="1100" spc="-15" dirty="0">
                <a:latin typeface="Georgia"/>
                <a:cs typeface="Georgia"/>
              </a:rPr>
              <a:t>table.</a:t>
            </a:r>
            <a:endParaRPr sz="1100">
              <a:latin typeface="Georgia"/>
              <a:cs typeface="Georgia"/>
            </a:endParaRPr>
          </a:p>
          <a:p>
            <a:pPr marL="38100" marR="30480">
              <a:lnSpc>
                <a:spcPts val="1150"/>
              </a:lnSpc>
              <a:spcBef>
                <a:spcPts val="735"/>
              </a:spcBef>
            </a:pPr>
            <a:r>
              <a:rPr sz="1100" spc="-25" dirty="0">
                <a:latin typeface="Georgia"/>
                <a:cs typeface="Georgia"/>
              </a:rPr>
              <a:t>Note</a:t>
            </a:r>
            <a:r>
              <a:rPr sz="1100" spc="-20" dirty="0">
                <a:latin typeface="Georgia"/>
                <a:cs typeface="Georgia"/>
              </a:rPr>
              <a:t> </a:t>
            </a:r>
            <a:r>
              <a:rPr sz="1100" dirty="0">
                <a:latin typeface="Georgia"/>
                <a:cs typeface="Georgia"/>
              </a:rPr>
              <a:t>that </a:t>
            </a:r>
            <a:r>
              <a:rPr sz="1100" spc="-20" dirty="0">
                <a:latin typeface="Georgia"/>
                <a:cs typeface="Georgia"/>
              </a:rPr>
              <a:t>the </a:t>
            </a:r>
            <a:r>
              <a:rPr sz="1100" spc="-30" dirty="0">
                <a:latin typeface="Georgia"/>
                <a:cs typeface="Georgia"/>
              </a:rPr>
              <a:t>cells</a:t>
            </a:r>
            <a:r>
              <a:rPr sz="1100" spc="-25" dirty="0">
                <a:latin typeface="Georgia"/>
                <a:cs typeface="Georgia"/>
              </a:rPr>
              <a:t> </a:t>
            </a:r>
            <a:r>
              <a:rPr sz="1100" dirty="0">
                <a:latin typeface="Georgia"/>
                <a:cs typeface="Georgia"/>
              </a:rPr>
              <a:t>that </a:t>
            </a:r>
            <a:r>
              <a:rPr sz="1100" spc="-25" dirty="0">
                <a:latin typeface="Georgia"/>
                <a:cs typeface="Georgia"/>
              </a:rPr>
              <a:t>contribute</a:t>
            </a:r>
            <a:r>
              <a:rPr sz="1100" spc="-20" dirty="0">
                <a:latin typeface="Georgia"/>
                <a:cs typeface="Georgia"/>
              </a:rPr>
              <a:t> the </a:t>
            </a:r>
            <a:r>
              <a:rPr sz="1100" spc="-35" dirty="0">
                <a:latin typeface="Georgia"/>
                <a:cs typeface="Georgia"/>
              </a:rPr>
              <a:t>most</a:t>
            </a:r>
            <a:r>
              <a:rPr sz="1100" spc="-30" dirty="0">
                <a:latin typeface="Georgia"/>
                <a:cs typeface="Georgia"/>
              </a:rPr>
              <a:t> </a:t>
            </a:r>
            <a:r>
              <a:rPr sz="1100" spc="-10" dirty="0">
                <a:latin typeface="Georgia"/>
                <a:cs typeface="Georgia"/>
              </a:rPr>
              <a:t>to </a:t>
            </a:r>
            <a:r>
              <a:rPr sz="1100" spc="-20" dirty="0">
                <a:latin typeface="Georgia"/>
                <a:cs typeface="Georgia"/>
              </a:rPr>
              <a:t>the </a:t>
            </a:r>
            <a:r>
              <a:rPr sz="1100" i="1" spc="114" dirty="0">
                <a:latin typeface="Calibri"/>
                <a:cs typeface="Calibri"/>
              </a:rPr>
              <a:t>χ</a:t>
            </a:r>
            <a:r>
              <a:rPr sz="1200" spc="172" baseline="27777" dirty="0">
                <a:latin typeface="Calibri"/>
                <a:cs typeface="Calibri"/>
              </a:rPr>
              <a:t>2 </a:t>
            </a:r>
            <a:r>
              <a:rPr sz="1100" spc="-30" dirty="0">
                <a:latin typeface="Georgia"/>
                <a:cs typeface="Georgia"/>
              </a:rPr>
              <a:t>value</a:t>
            </a:r>
            <a:r>
              <a:rPr sz="1100" spc="-25" dirty="0">
                <a:latin typeface="Georgia"/>
                <a:cs typeface="Georgia"/>
              </a:rPr>
              <a:t> </a:t>
            </a:r>
            <a:r>
              <a:rPr sz="1100" spc="-30" dirty="0">
                <a:latin typeface="Georgia"/>
                <a:cs typeface="Georgia"/>
              </a:rPr>
              <a:t>are</a:t>
            </a:r>
            <a:r>
              <a:rPr sz="1100" spc="-25" dirty="0">
                <a:latin typeface="Georgia"/>
                <a:cs typeface="Georgia"/>
              </a:rPr>
              <a:t> </a:t>
            </a:r>
            <a:r>
              <a:rPr sz="1100" spc="-35" dirty="0">
                <a:latin typeface="Georgia"/>
                <a:cs typeface="Georgia"/>
              </a:rPr>
              <a:t>those</a:t>
            </a:r>
            <a:r>
              <a:rPr sz="1100" spc="-30" dirty="0">
                <a:latin typeface="Georgia"/>
                <a:cs typeface="Georgia"/>
              </a:rPr>
              <a:t> </a:t>
            </a:r>
            <a:r>
              <a:rPr sz="1100" spc="-40" dirty="0">
                <a:latin typeface="Georgia"/>
                <a:cs typeface="Georgia"/>
              </a:rPr>
              <a:t>for</a:t>
            </a:r>
            <a:r>
              <a:rPr sz="1100" spc="-35" dirty="0">
                <a:latin typeface="Georgia"/>
                <a:cs typeface="Georgia"/>
              </a:rPr>
              <a:t> which</a:t>
            </a:r>
            <a:r>
              <a:rPr sz="1100" spc="-30" dirty="0">
                <a:latin typeface="Georgia"/>
                <a:cs typeface="Georgia"/>
              </a:rPr>
              <a:t> </a:t>
            </a:r>
            <a:r>
              <a:rPr sz="1100" spc="-25" dirty="0">
                <a:latin typeface="Georgia"/>
                <a:cs typeface="Georgia"/>
              </a:rPr>
              <a:t>the </a:t>
            </a:r>
            <a:r>
              <a:rPr sz="1100" spc="-254" dirty="0">
                <a:latin typeface="Georgia"/>
                <a:cs typeface="Georgia"/>
              </a:rPr>
              <a:t> </a:t>
            </a:r>
            <a:r>
              <a:rPr sz="1100" spc="-10" dirty="0">
                <a:latin typeface="Georgia"/>
                <a:cs typeface="Georgia"/>
              </a:rPr>
              <a:t>actual</a:t>
            </a:r>
            <a:r>
              <a:rPr sz="1100" spc="95" dirty="0">
                <a:latin typeface="Georgia"/>
                <a:cs typeface="Georgia"/>
              </a:rPr>
              <a:t> </a:t>
            </a:r>
            <a:r>
              <a:rPr sz="1100" spc="-30" dirty="0">
                <a:latin typeface="Georgia"/>
                <a:cs typeface="Georgia"/>
              </a:rPr>
              <a:t>count</a:t>
            </a:r>
            <a:r>
              <a:rPr sz="1100" spc="95" dirty="0">
                <a:latin typeface="Georgia"/>
                <a:cs typeface="Georgia"/>
              </a:rPr>
              <a:t> </a:t>
            </a:r>
            <a:r>
              <a:rPr sz="1100" spc="85" dirty="0">
                <a:latin typeface="Georgia"/>
                <a:cs typeface="Georgia"/>
              </a:rPr>
              <a:t>(</a:t>
            </a:r>
            <a:r>
              <a:rPr sz="1100" i="1" spc="85" dirty="0">
                <a:latin typeface="Calibri"/>
                <a:cs typeface="Calibri"/>
              </a:rPr>
              <a:t>n</a:t>
            </a:r>
            <a:r>
              <a:rPr sz="1200" i="1" spc="127" baseline="-10416" dirty="0">
                <a:latin typeface="Calibri"/>
                <a:cs typeface="Calibri"/>
              </a:rPr>
              <a:t>ij</a:t>
            </a:r>
            <a:r>
              <a:rPr sz="1200" i="1" spc="-127" baseline="-10416" dirty="0">
                <a:latin typeface="Calibri"/>
                <a:cs typeface="Calibri"/>
              </a:rPr>
              <a:t> </a:t>
            </a:r>
            <a:r>
              <a:rPr sz="1100" spc="5" dirty="0">
                <a:latin typeface="Georgia"/>
                <a:cs typeface="Georgia"/>
              </a:rPr>
              <a:t>)</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15" dirty="0">
                <a:latin typeface="Georgia"/>
                <a:cs typeface="Georgia"/>
              </a:rPr>
              <a:t>very</a:t>
            </a:r>
            <a:r>
              <a:rPr sz="1100" spc="95" dirty="0">
                <a:latin typeface="Georgia"/>
                <a:cs typeface="Georgia"/>
              </a:rPr>
              <a:t> </a:t>
            </a:r>
            <a:r>
              <a:rPr sz="1100" spc="-35" dirty="0">
                <a:latin typeface="Georgia"/>
                <a:cs typeface="Georgia"/>
              </a:rPr>
              <a:t>different</a:t>
            </a:r>
            <a:r>
              <a:rPr sz="1100" spc="100" dirty="0">
                <a:latin typeface="Georgia"/>
                <a:cs typeface="Georgia"/>
              </a:rPr>
              <a:t> </a:t>
            </a:r>
            <a:r>
              <a:rPr sz="1100" spc="-45" dirty="0">
                <a:latin typeface="Georgia"/>
                <a:cs typeface="Georgia"/>
              </a:rPr>
              <a:t>from</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0" dirty="0">
                <a:latin typeface="Georgia"/>
                <a:cs typeface="Georgia"/>
              </a:rPr>
              <a:t>expected</a:t>
            </a:r>
            <a:r>
              <a:rPr sz="1100" spc="95" dirty="0">
                <a:latin typeface="Georgia"/>
                <a:cs typeface="Georgia"/>
              </a:rPr>
              <a:t> </a:t>
            </a:r>
            <a:r>
              <a:rPr sz="1100" spc="-30" dirty="0">
                <a:latin typeface="Georgia"/>
                <a:cs typeface="Georgia"/>
              </a:rPr>
              <a:t>frequency</a:t>
            </a:r>
            <a:r>
              <a:rPr sz="1100" spc="95" dirty="0">
                <a:latin typeface="Georgia"/>
                <a:cs typeface="Georgia"/>
              </a:rPr>
              <a:t> </a:t>
            </a:r>
            <a:r>
              <a:rPr sz="1100" spc="60" dirty="0">
                <a:latin typeface="Georgia"/>
                <a:cs typeface="Georgia"/>
              </a:rPr>
              <a:t>(</a:t>
            </a:r>
            <a:r>
              <a:rPr sz="1100" i="1" spc="60" dirty="0">
                <a:latin typeface="Calibri"/>
                <a:cs typeface="Calibri"/>
              </a:rPr>
              <a:t>e</a:t>
            </a:r>
            <a:r>
              <a:rPr sz="1200" i="1" spc="89" baseline="-10416" dirty="0">
                <a:latin typeface="Calibri"/>
                <a:cs typeface="Calibri"/>
              </a:rPr>
              <a:t>ij</a:t>
            </a:r>
            <a:r>
              <a:rPr sz="1200" i="1" spc="-127" baseline="-10416" dirty="0">
                <a:latin typeface="Calibri"/>
                <a:cs typeface="Calibri"/>
              </a:rPr>
              <a:t> </a:t>
            </a:r>
            <a:r>
              <a:rPr sz="1100" dirty="0">
                <a:latin typeface="Georgia"/>
                <a:cs typeface="Georgia"/>
              </a:rPr>
              <a:t>).</a:t>
            </a:r>
            <a:endParaRPr sz="1100">
              <a:latin typeface="Georgia"/>
              <a:cs typeface="Georgia"/>
            </a:endParaRPr>
          </a:p>
          <a:p>
            <a:pPr marL="38100" marR="234950">
              <a:lnSpc>
                <a:spcPts val="1150"/>
              </a:lnSpc>
              <a:spcBef>
                <a:spcPts val="730"/>
              </a:spcBef>
            </a:pPr>
            <a:r>
              <a:rPr sz="1100" spc="-45" dirty="0">
                <a:latin typeface="Georgia"/>
                <a:cs typeface="Georgia"/>
              </a:rPr>
              <a:t>For</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25" dirty="0">
                <a:latin typeface="Georgia"/>
                <a:cs typeface="Georgia"/>
              </a:rPr>
              <a:t>Pearson’s</a:t>
            </a:r>
            <a:r>
              <a:rPr sz="1100" spc="100" dirty="0">
                <a:latin typeface="Georgia"/>
                <a:cs typeface="Georgia"/>
              </a:rPr>
              <a:t> </a:t>
            </a:r>
            <a:r>
              <a:rPr sz="1100" spc="-50" dirty="0">
                <a:latin typeface="Georgia"/>
                <a:cs typeface="Georgia"/>
              </a:rPr>
              <a:t>chi–square</a:t>
            </a:r>
            <a:r>
              <a:rPr sz="1100" spc="95" dirty="0">
                <a:latin typeface="Georgia"/>
                <a:cs typeface="Georgia"/>
              </a:rPr>
              <a:t> </a:t>
            </a:r>
            <a:r>
              <a:rPr sz="1100" spc="-10" dirty="0">
                <a:latin typeface="Georgia"/>
                <a:cs typeface="Georgia"/>
              </a:rPr>
              <a:t>test,</a:t>
            </a:r>
            <a:r>
              <a:rPr sz="1100" spc="95" dirty="0">
                <a:latin typeface="Georgia"/>
                <a:cs typeface="Georgia"/>
              </a:rPr>
              <a:t> </a:t>
            </a:r>
            <a:r>
              <a:rPr sz="1100" spc="-20" dirty="0">
                <a:latin typeface="Georgia"/>
                <a:cs typeface="Georgia"/>
              </a:rPr>
              <a:t>the</a:t>
            </a:r>
            <a:r>
              <a:rPr sz="1100" spc="100" dirty="0">
                <a:latin typeface="Georgia"/>
                <a:cs typeface="Georgia"/>
              </a:rPr>
              <a:t> </a:t>
            </a:r>
            <a:r>
              <a:rPr sz="1100" b="1" spc="-60" dirty="0">
                <a:latin typeface="Georgia"/>
                <a:cs typeface="Georgia"/>
              </a:rPr>
              <a:t>null</a:t>
            </a:r>
            <a:r>
              <a:rPr sz="1100" b="1" spc="135" dirty="0">
                <a:latin typeface="Georgia"/>
                <a:cs typeface="Georgia"/>
              </a:rPr>
              <a:t> </a:t>
            </a:r>
            <a:r>
              <a:rPr sz="1100" b="1" spc="-40" dirty="0">
                <a:latin typeface="Georgia"/>
                <a:cs typeface="Georgia"/>
              </a:rPr>
              <a:t>hypothesis</a:t>
            </a:r>
            <a:r>
              <a:rPr sz="1100" b="1" spc="80" dirty="0">
                <a:latin typeface="Georgia"/>
                <a:cs typeface="Georgia"/>
              </a:rPr>
              <a:t> </a:t>
            </a:r>
            <a:r>
              <a:rPr sz="1100" i="1" spc="105" dirty="0">
                <a:latin typeface="Calibri"/>
                <a:cs typeface="Calibri"/>
              </a:rPr>
              <a:t>H</a:t>
            </a:r>
            <a:r>
              <a:rPr sz="1200" i="1" spc="157" baseline="-10416" dirty="0">
                <a:latin typeface="Calibri"/>
                <a:cs typeface="Calibri"/>
              </a:rPr>
              <a:t>o</a:t>
            </a:r>
            <a:r>
              <a:rPr sz="1200" i="1" spc="352" baseline="-10416" dirty="0">
                <a:latin typeface="Calibri"/>
                <a:cs typeface="Calibri"/>
              </a:rPr>
              <a:t> </a:t>
            </a:r>
            <a:r>
              <a:rPr sz="1100" spc="-35" dirty="0">
                <a:latin typeface="Georgia"/>
                <a:cs typeface="Georgia"/>
              </a:rPr>
              <a:t>is</a:t>
            </a:r>
            <a:r>
              <a:rPr sz="1100" spc="95" dirty="0">
                <a:latin typeface="Georgia"/>
                <a:cs typeface="Georgia"/>
              </a:rPr>
              <a:t> </a:t>
            </a:r>
            <a:r>
              <a:rPr sz="1100" dirty="0">
                <a:latin typeface="Georgia"/>
                <a:cs typeface="Georgia"/>
              </a:rPr>
              <a:t>that</a:t>
            </a:r>
            <a:r>
              <a:rPr sz="1100" spc="100" dirty="0">
                <a:latin typeface="Georgia"/>
                <a:cs typeface="Georgia"/>
              </a:rPr>
              <a:t> </a:t>
            </a:r>
            <a:r>
              <a:rPr sz="1100" i="1" spc="330" dirty="0">
                <a:latin typeface="Calibri"/>
                <a:cs typeface="Calibri"/>
              </a:rPr>
              <a:t>X</a:t>
            </a:r>
            <a:r>
              <a:rPr sz="1100" i="1" spc="200" dirty="0">
                <a:latin typeface="Calibri"/>
                <a:cs typeface="Calibri"/>
              </a:rPr>
              <a:t> </a:t>
            </a:r>
            <a:r>
              <a:rPr sz="1100" spc="-30" dirty="0">
                <a:latin typeface="Georgia"/>
                <a:cs typeface="Georgia"/>
              </a:rPr>
              <a:t>and</a:t>
            </a:r>
            <a:r>
              <a:rPr sz="1100" spc="95" dirty="0">
                <a:latin typeface="Georgia"/>
                <a:cs typeface="Georgia"/>
              </a:rPr>
              <a:t> </a:t>
            </a:r>
            <a:r>
              <a:rPr sz="1100" i="1" spc="95" dirty="0">
                <a:latin typeface="Calibri"/>
                <a:cs typeface="Calibri"/>
              </a:rPr>
              <a:t>Y</a:t>
            </a:r>
            <a:r>
              <a:rPr sz="1100" i="1" spc="360" dirty="0">
                <a:latin typeface="Calibri"/>
                <a:cs typeface="Calibri"/>
              </a:rPr>
              <a:t> </a:t>
            </a:r>
            <a:r>
              <a:rPr sz="1100" spc="-30" dirty="0">
                <a:latin typeface="Georgia"/>
                <a:cs typeface="Georgia"/>
              </a:rPr>
              <a:t>are </a:t>
            </a:r>
            <a:r>
              <a:rPr sz="1100" spc="-250" dirty="0">
                <a:latin typeface="Georgia"/>
                <a:cs typeface="Georgia"/>
              </a:rPr>
              <a:t> </a:t>
            </a:r>
            <a:r>
              <a:rPr sz="1100" spc="-35" dirty="0">
                <a:latin typeface="Georgia"/>
                <a:cs typeface="Georgia"/>
              </a:rPr>
              <a:t>independent,</a:t>
            </a:r>
            <a:r>
              <a:rPr sz="1100" spc="-30" dirty="0">
                <a:latin typeface="Georgia"/>
                <a:cs typeface="Georgia"/>
              </a:rPr>
              <a:t> </a:t>
            </a:r>
            <a:r>
              <a:rPr sz="1100" spc="-15" dirty="0">
                <a:latin typeface="Georgia"/>
                <a:cs typeface="Georgia"/>
              </a:rPr>
              <a:t>i.e., </a:t>
            </a:r>
            <a:r>
              <a:rPr sz="1100" spc="-30" dirty="0">
                <a:latin typeface="Georgia"/>
                <a:cs typeface="Georgia"/>
              </a:rPr>
              <a:t>there</a:t>
            </a:r>
            <a:r>
              <a:rPr sz="1100" spc="-25" dirty="0">
                <a:latin typeface="Georgia"/>
                <a:cs typeface="Georgia"/>
              </a:rPr>
              <a:t> </a:t>
            </a:r>
            <a:r>
              <a:rPr sz="1100" spc="-35" dirty="0">
                <a:latin typeface="Georgia"/>
                <a:cs typeface="Georgia"/>
              </a:rPr>
              <a:t>is</a:t>
            </a:r>
            <a:r>
              <a:rPr sz="1100" spc="-30" dirty="0">
                <a:latin typeface="Georgia"/>
                <a:cs typeface="Georgia"/>
              </a:rPr>
              <a:t> </a:t>
            </a:r>
            <a:r>
              <a:rPr sz="1100" spc="-50" dirty="0">
                <a:latin typeface="Georgia"/>
                <a:cs typeface="Georgia"/>
              </a:rPr>
              <a:t>no</a:t>
            </a:r>
            <a:r>
              <a:rPr sz="1100" spc="-45" dirty="0">
                <a:latin typeface="Georgia"/>
                <a:cs typeface="Georgia"/>
              </a:rPr>
              <a:t> </a:t>
            </a:r>
            <a:r>
              <a:rPr sz="1100" spc="-30" dirty="0">
                <a:latin typeface="Georgia"/>
                <a:cs typeface="Georgia"/>
              </a:rPr>
              <a:t>correlation</a:t>
            </a:r>
            <a:r>
              <a:rPr sz="1100" spc="-25" dirty="0">
                <a:latin typeface="Georgia"/>
                <a:cs typeface="Georgia"/>
              </a:rPr>
              <a:t> </a:t>
            </a:r>
            <a:r>
              <a:rPr sz="1100" spc="-35" dirty="0">
                <a:latin typeface="Georgia"/>
                <a:cs typeface="Georgia"/>
              </a:rPr>
              <a:t>between</a:t>
            </a:r>
            <a:r>
              <a:rPr sz="1100" spc="-30" dirty="0">
                <a:latin typeface="Georgia"/>
                <a:cs typeface="Georgia"/>
              </a:rPr>
              <a:t> them.</a:t>
            </a:r>
            <a:r>
              <a:rPr sz="1100" spc="-25" dirty="0">
                <a:latin typeface="Georgia"/>
                <a:cs typeface="Georgia"/>
              </a:rPr>
              <a:t> </a:t>
            </a:r>
            <a:r>
              <a:rPr sz="1100" spc="5" dirty="0">
                <a:latin typeface="Georgia"/>
                <a:cs typeface="Georgia"/>
              </a:rPr>
              <a:t>The </a:t>
            </a:r>
            <a:r>
              <a:rPr sz="1100" b="1" spc="-30" dirty="0">
                <a:latin typeface="Georgia"/>
                <a:cs typeface="Georgia"/>
              </a:rPr>
              <a:t>alternative </a:t>
            </a:r>
            <a:r>
              <a:rPr sz="1100" b="1" spc="-25" dirty="0">
                <a:latin typeface="Georgia"/>
                <a:cs typeface="Georgia"/>
              </a:rPr>
              <a:t> </a:t>
            </a:r>
            <a:r>
              <a:rPr sz="1100" b="1" spc="-40" dirty="0">
                <a:latin typeface="Georgia"/>
                <a:cs typeface="Georgia"/>
              </a:rPr>
              <a:t>hypothesis</a:t>
            </a:r>
            <a:r>
              <a:rPr sz="1100" b="1" spc="80" dirty="0">
                <a:latin typeface="Georgia"/>
                <a:cs typeface="Georgia"/>
              </a:rPr>
              <a:t> </a:t>
            </a:r>
            <a:r>
              <a:rPr sz="1100" i="1" spc="125" dirty="0">
                <a:latin typeface="Calibri"/>
                <a:cs typeface="Calibri"/>
              </a:rPr>
              <a:t>H</a:t>
            </a:r>
            <a:r>
              <a:rPr sz="1200" i="1" spc="187" baseline="-10416" dirty="0">
                <a:latin typeface="Calibri"/>
                <a:cs typeface="Calibri"/>
              </a:rPr>
              <a:t>a</a:t>
            </a:r>
            <a:r>
              <a:rPr sz="1200" i="1" spc="352" baseline="-10416" dirty="0">
                <a:latin typeface="Calibri"/>
                <a:cs typeface="Calibri"/>
              </a:rPr>
              <a:t> </a:t>
            </a:r>
            <a:r>
              <a:rPr sz="1100" spc="-35" dirty="0">
                <a:latin typeface="Georgia"/>
                <a:cs typeface="Georgia"/>
              </a:rPr>
              <a:t>is</a:t>
            </a:r>
            <a:r>
              <a:rPr sz="1100" spc="100" dirty="0">
                <a:latin typeface="Georgia"/>
                <a:cs typeface="Georgia"/>
              </a:rPr>
              <a:t> </a:t>
            </a:r>
            <a:r>
              <a:rPr sz="1100" spc="5" dirty="0">
                <a:latin typeface="Georgia"/>
                <a:cs typeface="Georgia"/>
              </a:rPr>
              <a:t>that</a:t>
            </a:r>
            <a:r>
              <a:rPr sz="1100" spc="95" dirty="0">
                <a:latin typeface="Georgia"/>
                <a:cs typeface="Georgia"/>
              </a:rPr>
              <a:t> </a:t>
            </a:r>
            <a:r>
              <a:rPr sz="1100" spc="-30" dirty="0">
                <a:latin typeface="Georgia"/>
                <a:cs typeface="Georgia"/>
              </a:rPr>
              <a:t>there</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15" dirty="0">
                <a:latin typeface="Georgia"/>
                <a:cs typeface="Georgia"/>
              </a:rPr>
              <a:t>a</a:t>
            </a:r>
            <a:r>
              <a:rPr sz="1100" spc="95" dirty="0">
                <a:latin typeface="Georgia"/>
                <a:cs typeface="Georgia"/>
              </a:rPr>
              <a:t> </a:t>
            </a:r>
            <a:r>
              <a:rPr sz="1100" spc="-30" dirty="0">
                <a:latin typeface="Georgia"/>
                <a:cs typeface="Georgia"/>
              </a:rPr>
              <a:t>correlation</a:t>
            </a:r>
            <a:r>
              <a:rPr sz="1100" spc="100" dirty="0">
                <a:latin typeface="Georgia"/>
                <a:cs typeface="Georgia"/>
              </a:rPr>
              <a:t> </a:t>
            </a:r>
            <a:r>
              <a:rPr sz="1100" spc="-35" dirty="0">
                <a:latin typeface="Georgia"/>
                <a:cs typeface="Georgia"/>
              </a:rPr>
              <a:t>relationship</a:t>
            </a:r>
            <a:r>
              <a:rPr sz="1100" spc="100" dirty="0">
                <a:latin typeface="Georgia"/>
                <a:cs typeface="Georgia"/>
              </a:rPr>
              <a:t> </a:t>
            </a:r>
            <a:r>
              <a:rPr sz="1100" spc="-35" dirty="0">
                <a:latin typeface="Georgia"/>
                <a:cs typeface="Georgia"/>
              </a:rPr>
              <a:t>between</a:t>
            </a:r>
            <a:r>
              <a:rPr sz="1100" spc="100" dirty="0">
                <a:latin typeface="Georgia"/>
                <a:cs typeface="Georgia"/>
              </a:rPr>
              <a:t> </a:t>
            </a:r>
            <a:r>
              <a:rPr sz="1100" i="1" spc="330" dirty="0">
                <a:latin typeface="Calibri"/>
                <a:cs typeface="Calibri"/>
              </a:rPr>
              <a:t>X</a:t>
            </a:r>
            <a:r>
              <a:rPr sz="1100" i="1" spc="204" dirty="0">
                <a:latin typeface="Calibri"/>
                <a:cs typeface="Calibri"/>
              </a:rPr>
              <a:t> </a:t>
            </a:r>
            <a:r>
              <a:rPr sz="1100" spc="-30" dirty="0">
                <a:latin typeface="Georgia"/>
                <a:cs typeface="Georgia"/>
              </a:rPr>
              <a:t>and</a:t>
            </a:r>
            <a:r>
              <a:rPr sz="1100" spc="100" dirty="0">
                <a:latin typeface="Georgia"/>
                <a:cs typeface="Georgia"/>
              </a:rPr>
              <a:t> </a:t>
            </a:r>
            <a:r>
              <a:rPr sz="1100" i="1" spc="95" dirty="0">
                <a:latin typeface="Calibri"/>
                <a:cs typeface="Calibri"/>
              </a:rPr>
              <a:t>Y</a:t>
            </a:r>
            <a:r>
              <a:rPr sz="1100" i="1" spc="-10" dirty="0">
                <a:latin typeface="Calibri"/>
                <a:cs typeface="Calibri"/>
              </a:rPr>
              <a:t> </a:t>
            </a:r>
            <a:r>
              <a:rPr sz="1100" dirty="0">
                <a:latin typeface="Georgia"/>
                <a:cs typeface="Georgia"/>
              </a:rPr>
              <a:t>.</a:t>
            </a:r>
            <a:endParaRPr sz="1100">
              <a:latin typeface="Georgia"/>
              <a:cs typeface="Georgia"/>
            </a:endParaRPr>
          </a:p>
          <a:p>
            <a:pPr marL="38100">
              <a:lnSpc>
                <a:spcPct val="100000"/>
              </a:lnSpc>
              <a:spcBef>
                <a:spcPts val="550"/>
              </a:spcBef>
            </a:pPr>
            <a:r>
              <a:rPr sz="1100" spc="5" dirty="0">
                <a:latin typeface="Georgia"/>
                <a:cs typeface="Georgia"/>
              </a:rPr>
              <a:t>The</a:t>
            </a:r>
            <a:r>
              <a:rPr sz="1100" spc="100" dirty="0">
                <a:latin typeface="Georgia"/>
                <a:cs typeface="Georgia"/>
              </a:rPr>
              <a:t> </a:t>
            </a:r>
            <a:r>
              <a:rPr sz="1100" spc="-10" dirty="0">
                <a:latin typeface="Georgia"/>
                <a:cs typeface="Georgia"/>
              </a:rPr>
              <a:t>test</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35" dirty="0">
                <a:latin typeface="Georgia"/>
                <a:cs typeface="Georgia"/>
              </a:rPr>
              <a:t>based</a:t>
            </a:r>
            <a:r>
              <a:rPr sz="1100" spc="100" dirty="0">
                <a:latin typeface="Georgia"/>
                <a:cs typeface="Georgia"/>
              </a:rPr>
              <a:t> </a:t>
            </a:r>
            <a:r>
              <a:rPr sz="1100" spc="-50" dirty="0">
                <a:latin typeface="Georgia"/>
                <a:cs typeface="Georgia"/>
              </a:rPr>
              <a:t>on</a:t>
            </a:r>
            <a:r>
              <a:rPr sz="1100" spc="100" dirty="0">
                <a:latin typeface="Georgia"/>
                <a:cs typeface="Georgia"/>
              </a:rPr>
              <a:t> </a:t>
            </a:r>
            <a:r>
              <a:rPr sz="1100" spc="-15" dirty="0">
                <a:latin typeface="Georgia"/>
                <a:cs typeface="Georgia"/>
              </a:rPr>
              <a:t>a</a:t>
            </a:r>
            <a:r>
              <a:rPr sz="1100" spc="95" dirty="0">
                <a:latin typeface="Georgia"/>
                <a:cs typeface="Georgia"/>
              </a:rPr>
              <a:t> </a:t>
            </a:r>
            <a:r>
              <a:rPr sz="1100" spc="-35" dirty="0">
                <a:latin typeface="Georgia"/>
                <a:cs typeface="Georgia"/>
              </a:rPr>
              <a:t>significance</a:t>
            </a:r>
            <a:r>
              <a:rPr sz="1100" spc="100" dirty="0">
                <a:latin typeface="Georgia"/>
                <a:cs typeface="Georgia"/>
              </a:rPr>
              <a:t> </a:t>
            </a:r>
            <a:r>
              <a:rPr sz="1100" spc="-25" dirty="0">
                <a:latin typeface="Georgia"/>
                <a:cs typeface="Georgia"/>
              </a:rPr>
              <a:t>level,</a:t>
            </a:r>
            <a:r>
              <a:rPr sz="1100" spc="100" dirty="0">
                <a:latin typeface="Georgia"/>
                <a:cs typeface="Georgia"/>
              </a:rPr>
              <a:t> </a:t>
            </a:r>
            <a:r>
              <a:rPr sz="1100" spc="-15" dirty="0">
                <a:latin typeface="Georgia"/>
                <a:cs typeface="Georgia"/>
              </a:rPr>
              <a:t>with</a:t>
            </a:r>
            <a:r>
              <a:rPr sz="1100" spc="100" dirty="0">
                <a:latin typeface="Georgia"/>
                <a:cs typeface="Georgia"/>
              </a:rPr>
              <a:t> </a:t>
            </a:r>
            <a:r>
              <a:rPr sz="1100" spc="100" dirty="0">
                <a:latin typeface="Calibri"/>
                <a:cs typeface="Calibri"/>
              </a:rPr>
              <a:t>(</a:t>
            </a:r>
            <a:r>
              <a:rPr sz="1100" i="1" spc="100" dirty="0">
                <a:latin typeface="Calibri"/>
                <a:cs typeface="Calibri"/>
              </a:rPr>
              <a:t>r</a:t>
            </a:r>
            <a:r>
              <a:rPr sz="1100" i="1" spc="25" dirty="0">
                <a:latin typeface="Calibri"/>
                <a:cs typeface="Calibri"/>
              </a:rPr>
              <a:t> </a:t>
            </a:r>
            <a:r>
              <a:rPr sz="1100" spc="-204" dirty="0">
                <a:latin typeface="Lucida Sans Unicode"/>
                <a:cs typeface="Lucida Sans Unicode"/>
              </a:rPr>
              <a:t>−</a:t>
            </a:r>
            <a:r>
              <a:rPr sz="1100" spc="-100" dirty="0">
                <a:latin typeface="Lucida Sans Unicode"/>
                <a:cs typeface="Lucida Sans Unicode"/>
              </a:rPr>
              <a:t> </a:t>
            </a:r>
            <a:r>
              <a:rPr sz="1100" spc="35" dirty="0">
                <a:latin typeface="Calibri"/>
                <a:cs typeface="Calibri"/>
              </a:rPr>
              <a:t>1)</a:t>
            </a:r>
            <a:r>
              <a:rPr sz="1100" spc="-5" dirty="0">
                <a:latin typeface="Calibri"/>
                <a:cs typeface="Calibri"/>
              </a:rPr>
              <a:t> </a:t>
            </a:r>
            <a:r>
              <a:rPr sz="1100" spc="-30" dirty="0">
                <a:latin typeface="Lucida Sans Unicode"/>
                <a:cs typeface="Lucida Sans Unicode"/>
              </a:rPr>
              <a:t>×</a:t>
            </a:r>
            <a:r>
              <a:rPr sz="1100" spc="-105" dirty="0">
                <a:latin typeface="Lucida Sans Unicode"/>
                <a:cs typeface="Lucida Sans Unicode"/>
              </a:rPr>
              <a:t> </a:t>
            </a:r>
            <a:r>
              <a:rPr sz="1100" spc="50" dirty="0">
                <a:latin typeface="Calibri"/>
                <a:cs typeface="Calibri"/>
              </a:rPr>
              <a:t>(</a:t>
            </a:r>
            <a:r>
              <a:rPr sz="1100" i="1" spc="50" dirty="0">
                <a:latin typeface="Calibri"/>
                <a:cs typeface="Calibri"/>
              </a:rPr>
              <a:t>c</a:t>
            </a:r>
            <a:r>
              <a:rPr sz="1100" i="1" spc="-5" dirty="0">
                <a:latin typeface="Calibri"/>
                <a:cs typeface="Calibri"/>
              </a:rPr>
              <a:t> </a:t>
            </a:r>
            <a:r>
              <a:rPr sz="1100" spc="-204" dirty="0">
                <a:latin typeface="Lucida Sans Unicode"/>
                <a:cs typeface="Lucida Sans Unicode"/>
              </a:rPr>
              <a:t>−</a:t>
            </a:r>
            <a:r>
              <a:rPr sz="1100" spc="-100" dirty="0">
                <a:latin typeface="Lucida Sans Unicode"/>
                <a:cs typeface="Lucida Sans Unicode"/>
              </a:rPr>
              <a:t> </a:t>
            </a:r>
            <a:r>
              <a:rPr sz="1100" spc="35" dirty="0">
                <a:latin typeface="Calibri"/>
                <a:cs typeface="Calibri"/>
              </a:rPr>
              <a:t>1)</a:t>
            </a:r>
            <a:r>
              <a:rPr sz="1100" spc="114" dirty="0">
                <a:latin typeface="Calibri"/>
                <a:cs typeface="Calibri"/>
              </a:rPr>
              <a:t> </a:t>
            </a:r>
            <a:r>
              <a:rPr sz="1100" spc="-40" dirty="0">
                <a:latin typeface="Georgia"/>
                <a:cs typeface="Georgia"/>
              </a:rPr>
              <a:t>degrees</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40" dirty="0">
                <a:latin typeface="Georgia"/>
                <a:cs typeface="Georgia"/>
              </a:rPr>
              <a:t>freedom.</a:t>
            </a:r>
            <a:endParaRPr sz="1100">
              <a:latin typeface="Georgia"/>
              <a:cs typeface="Georgia"/>
            </a:endParaRPr>
          </a:p>
          <a:p>
            <a:pPr marL="38100" marR="179070">
              <a:lnSpc>
                <a:spcPts val="1150"/>
              </a:lnSpc>
              <a:spcBef>
                <a:spcPts val="735"/>
              </a:spcBef>
            </a:pPr>
            <a:r>
              <a:rPr sz="1100" spc="-35" dirty="0">
                <a:latin typeface="Georgia"/>
                <a:cs typeface="Georgia"/>
              </a:rPr>
              <a:t>If</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40" dirty="0">
                <a:latin typeface="Georgia"/>
                <a:cs typeface="Georgia"/>
              </a:rPr>
              <a:t>null</a:t>
            </a:r>
            <a:r>
              <a:rPr sz="1100" spc="100" dirty="0">
                <a:latin typeface="Georgia"/>
                <a:cs typeface="Georgia"/>
              </a:rPr>
              <a:t> </a:t>
            </a:r>
            <a:r>
              <a:rPr sz="1100" spc="-30" dirty="0">
                <a:latin typeface="Georgia"/>
                <a:cs typeface="Georgia"/>
              </a:rPr>
              <a:t>hypothesis</a:t>
            </a:r>
            <a:r>
              <a:rPr sz="1100" spc="100" dirty="0">
                <a:latin typeface="Georgia"/>
                <a:cs typeface="Georgia"/>
              </a:rPr>
              <a:t> </a:t>
            </a:r>
            <a:r>
              <a:rPr sz="1100" spc="-30" dirty="0">
                <a:latin typeface="Georgia"/>
                <a:cs typeface="Georgia"/>
              </a:rPr>
              <a:t>can</a:t>
            </a:r>
            <a:r>
              <a:rPr sz="1100" spc="100" dirty="0">
                <a:latin typeface="Georgia"/>
                <a:cs typeface="Georgia"/>
              </a:rPr>
              <a:t> </a:t>
            </a:r>
            <a:r>
              <a:rPr sz="1100" spc="-20" dirty="0">
                <a:latin typeface="Georgia"/>
                <a:cs typeface="Georgia"/>
              </a:rPr>
              <a:t>be</a:t>
            </a:r>
            <a:r>
              <a:rPr sz="1100" spc="100" dirty="0">
                <a:latin typeface="Georgia"/>
                <a:cs typeface="Georgia"/>
              </a:rPr>
              <a:t> </a:t>
            </a:r>
            <a:r>
              <a:rPr sz="1100" spc="-20" dirty="0">
                <a:latin typeface="Georgia"/>
                <a:cs typeface="Georgia"/>
              </a:rPr>
              <a:t>rejected,</a:t>
            </a:r>
            <a:r>
              <a:rPr sz="1100" spc="100" dirty="0">
                <a:latin typeface="Georgia"/>
                <a:cs typeface="Georgia"/>
              </a:rPr>
              <a:t> </a:t>
            </a:r>
            <a:r>
              <a:rPr sz="1100" spc="-30" dirty="0">
                <a:latin typeface="Georgia"/>
                <a:cs typeface="Georgia"/>
              </a:rPr>
              <a:t>then</a:t>
            </a:r>
            <a:r>
              <a:rPr sz="1100" spc="100" dirty="0">
                <a:latin typeface="Georgia"/>
                <a:cs typeface="Georgia"/>
              </a:rPr>
              <a:t> </a:t>
            </a:r>
            <a:r>
              <a:rPr sz="1100" spc="-60" dirty="0">
                <a:latin typeface="Georgia"/>
                <a:cs typeface="Georgia"/>
              </a:rPr>
              <a:t>we</a:t>
            </a:r>
            <a:r>
              <a:rPr sz="1100" spc="95" dirty="0">
                <a:latin typeface="Georgia"/>
                <a:cs typeface="Georgia"/>
              </a:rPr>
              <a:t> </a:t>
            </a:r>
            <a:r>
              <a:rPr sz="1100" spc="-25" dirty="0">
                <a:latin typeface="Georgia"/>
                <a:cs typeface="Georgia"/>
              </a:rPr>
              <a:t>say</a:t>
            </a:r>
            <a:r>
              <a:rPr sz="1100" spc="100" dirty="0">
                <a:latin typeface="Georgia"/>
                <a:cs typeface="Georgia"/>
              </a:rPr>
              <a:t> </a:t>
            </a:r>
            <a:r>
              <a:rPr sz="1100" dirty="0">
                <a:latin typeface="Georgia"/>
                <a:cs typeface="Georgia"/>
              </a:rPr>
              <a:t>that</a:t>
            </a:r>
            <a:r>
              <a:rPr sz="1100" spc="100" dirty="0">
                <a:latin typeface="Georgia"/>
                <a:cs typeface="Georgia"/>
              </a:rPr>
              <a:t> </a:t>
            </a:r>
            <a:r>
              <a:rPr sz="1100" i="1" spc="330" dirty="0">
                <a:latin typeface="Calibri"/>
                <a:cs typeface="Calibri"/>
              </a:rPr>
              <a:t>X</a:t>
            </a:r>
            <a:r>
              <a:rPr sz="1100" i="1" spc="204" dirty="0">
                <a:latin typeface="Calibri"/>
                <a:cs typeface="Calibri"/>
              </a:rPr>
              <a:t> </a:t>
            </a:r>
            <a:r>
              <a:rPr sz="1100" spc="-30" dirty="0">
                <a:latin typeface="Georgia"/>
                <a:cs typeface="Georgia"/>
              </a:rPr>
              <a:t>and</a:t>
            </a:r>
            <a:r>
              <a:rPr sz="1100" spc="100" dirty="0">
                <a:latin typeface="Georgia"/>
                <a:cs typeface="Georgia"/>
              </a:rPr>
              <a:t> </a:t>
            </a:r>
            <a:r>
              <a:rPr sz="1100" i="1" spc="95" dirty="0">
                <a:latin typeface="Calibri"/>
                <a:cs typeface="Calibri"/>
              </a:rPr>
              <a:t>Y</a:t>
            </a:r>
            <a:r>
              <a:rPr sz="1100" i="1" spc="360" dirty="0">
                <a:latin typeface="Calibri"/>
                <a:cs typeface="Calibri"/>
              </a:rPr>
              <a:t> </a:t>
            </a:r>
            <a:r>
              <a:rPr sz="1100" spc="-30" dirty="0">
                <a:latin typeface="Georgia"/>
                <a:cs typeface="Georgia"/>
              </a:rPr>
              <a:t>are</a:t>
            </a:r>
            <a:r>
              <a:rPr sz="1100" spc="100" dirty="0">
                <a:latin typeface="Georgia"/>
                <a:cs typeface="Georgia"/>
              </a:rPr>
              <a:t> </a:t>
            </a:r>
            <a:r>
              <a:rPr sz="1100" spc="-5" dirty="0">
                <a:latin typeface="Georgia"/>
                <a:cs typeface="Georgia"/>
              </a:rPr>
              <a:t>statistically </a:t>
            </a:r>
            <a:r>
              <a:rPr sz="1100" spc="-250" dirty="0">
                <a:latin typeface="Georgia"/>
                <a:cs typeface="Georgia"/>
              </a:rPr>
              <a:t> </a:t>
            </a:r>
            <a:r>
              <a:rPr sz="1100" spc="-25" dirty="0">
                <a:latin typeface="Georgia"/>
                <a:cs typeface="Georgia"/>
              </a:rPr>
              <a:t>correlated.</a:t>
            </a:r>
            <a:endParaRPr sz="1100">
              <a:latin typeface="Georgia"/>
              <a:cs typeface="Georgia"/>
            </a:endParaRPr>
          </a:p>
        </p:txBody>
      </p:sp>
      <p:sp>
        <p:nvSpPr>
          <p:cNvPr id="6" name="object 6"/>
          <p:cNvSpPr/>
          <p:nvPr/>
        </p:nvSpPr>
        <p:spPr>
          <a:xfrm>
            <a:off x="337972" y="1182052"/>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1566532"/>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8" name="object 8"/>
          <p:cNvSpPr/>
          <p:nvPr/>
        </p:nvSpPr>
        <p:spPr>
          <a:xfrm>
            <a:off x="337972" y="2097277"/>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9" name="object 9"/>
          <p:cNvSpPr/>
          <p:nvPr/>
        </p:nvSpPr>
        <p:spPr>
          <a:xfrm>
            <a:off x="337972" y="233550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0" name="object 10"/>
          <p:cNvGrpSpPr/>
          <p:nvPr/>
        </p:nvGrpSpPr>
        <p:grpSpPr>
          <a:xfrm>
            <a:off x="0" y="3121545"/>
            <a:ext cx="5760085" cy="118745"/>
            <a:chOff x="0" y="3121545"/>
            <a:chExt cx="5760085" cy="118745"/>
          </a:xfrm>
        </p:grpSpPr>
        <p:sp>
          <p:nvSpPr>
            <p:cNvPr id="11" name="object 11"/>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2" name="object 12"/>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4" name="object 14"/>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5" name="object 15"/>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93</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603500" cy="244475"/>
          </a:xfrm>
          <a:prstGeom prst="rect">
            <a:avLst/>
          </a:prstGeom>
        </p:spPr>
        <p:txBody>
          <a:bodyPr vert="horz" wrap="square" lIns="0" tIns="17145" rIns="0" bIns="0" rtlCol="0">
            <a:spAutoFit/>
          </a:bodyPr>
          <a:lstStyle/>
          <a:p>
            <a:pPr marL="12700">
              <a:lnSpc>
                <a:spcPct val="100000"/>
              </a:lnSpc>
              <a:spcBef>
                <a:spcPts val="135"/>
              </a:spcBef>
            </a:pPr>
            <a:r>
              <a:rPr spc="15" dirty="0"/>
              <a:t>Pearson’s</a:t>
            </a:r>
            <a:r>
              <a:rPr spc="85" dirty="0"/>
              <a:t> </a:t>
            </a:r>
            <a:r>
              <a:rPr spc="10" dirty="0"/>
              <a:t>chi–square</a:t>
            </a:r>
            <a:r>
              <a:rPr spc="85" dirty="0"/>
              <a:t> </a:t>
            </a:r>
            <a:r>
              <a:rPr spc="65" dirty="0"/>
              <a:t>test</a:t>
            </a:r>
            <a:r>
              <a:rPr spc="85" dirty="0"/>
              <a:t> </a:t>
            </a:r>
            <a:r>
              <a:rPr spc="20" dirty="0"/>
              <a:t>example</a:t>
            </a:r>
          </a:p>
        </p:txBody>
      </p:sp>
      <p:pic>
        <p:nvPicPr>
          <p:cNvPr id="3" name="object 3"/>
          <p:cNvPicPr/>
          <p:nvPr/>
        </p:nvPicPr>
        <p:blipFill>
          <a:blip r:embed="rId2" cstate="print"/>
          <a:stretch>
            <a:fillRect/>
          </a:stretch>
        </p:blipFill>
        <p:spPr>
          <a:xfrm>
            <a:off x="1665465" y="524332"/>
            <a:ext cx="2366009" cy="814387"/>
          </a:xfrm>
          <a:prstGeom prst="rect">
            <a:avLst/>
          </a:prstGeom>
        </p:spPr>
      </p:pic>
      <p:sp>
        <p:nvSpPr>
          <p:cNvPr id="4" name="object 4"/>
          <p:cNvSpPr txBox="1"/>
          <p:nvPr/>
        </p:nvSpPr>
        <p:spPr>
          <a:xfrm>
            <a:off x="454177" y="1381149"/>
            <a:ext cx="5111750" cy="1393825"/>
          </a:xfrm>
          <a:prstGeom prst="rect">
            <a:avLst/>
          </a:prstGeom>
        </p:spPr>
        <p:txBody>
          <a:bodyPr vert="horz" wrap="square" lIns="0" tIns="12065" rIns="0" bIns="0" rtlCol="0">
            <a:spAutoFit/>
          </a:bodyPr>
          <a:lstStyle/>
          <a:p>
            <a:pPr marR="252095" algn="ctr">
              <a:lnSpc>
                <a:spcPct val="100000"/>
              </a:lnSpc>
              <a:spcBef>
                <a:spcPts val="95"/>
              </a:spcBef>
            </a:pPr>
            <a:r>
              <a:rPr sz="800" spc="15" dirty="0">
                <a:latin typeface="Calibri"/>
                <a:cs typeface="Calibri"/>
              </a:rPr>
              <a:t>2</a:t>
            </a:r>
            <a:r>
              <a:rPr sz="800" spc="10" dirty="0">
                <a:latin typeface="Calibri"/>
                <a:cs typeface="Calibri"/>
              </a:rPr>
              <a:t> </a:t>
            </a:r>
            <a:r>
              <a:rPr sz="800" i="1" dirty="0">
                <a:latin typeface="Verdana"/>
                <a:cs typeface="Verdana"/>
              </a:rPr>
              <a:t>×</a:t>
            </a:r>
            <a:r>
              <a:rPr sz="800" i="1" spc="-90" dirty="0">
                <a:latin typeface="Verdana"/>
                <a:cs typeface="Verdana"/>
              </a:rPr>
              <a:t> </a:t>
            </a:r>
            <a:r>
              <a:rPr sz="800" spc="15" dirty="0">
                <a:latin typeface="Calibri"/>
                <a:cs typeface="Calibri"/>
              </a:rPr>
              <a:t>2</a:t>
            </a:r>
            <a:r>
              <a:rPr sz="800" spc="114" dirty="0">
                <a:latin typeface="Calibri"/>
                <a:cs typeface="Calibri"/>
              </a:rPr>
              <a:t> </a:t>
            </a:r>
            <a:r>
              <a:rPr sz="800" spc="5" dirty="0">
                <a:latin typeface="Georgia"/>
                <a:cs typeface="Georgia"/>
              </a:rPr>
              <a:t>contingency</a:t>
            </a:r>
            <a:r>
              <a:rPr sz="800" spc="95" dirty="0">
                <a:latin typeface="Georgia"/>
                <a:cs typeface="Georgia"/>
              </a:rPr>
              <a:t> </a:t>
            </a:r>
            <a:r>
              <a:rPr sz="800" spc="15" dirty="0">
                <a:latin typeface="Georgia"/>
                <a:cs typeface="Georgia"/>
              </a:rPr>
              <a:t>table</a:t>
            </a:r>
            <a:r>
              <a:rPr sz="800" spc="95" dirty="0">
                <a:latin typeface="Georgia"/>
                <a:cs typeface="Georgia"/>
              </a:rPr>
              <a:t> </a:t>
            </a:r>
            <a:r>
              <a:rPr sz="800" dirty="0">
                <a:latin typeface="Georgia"/>
                <a:cs typeface="Georgia"/>
              </a:rPr>
              <a:t>between</a:t>
            </a:r>
            <a:r>
              <a:rPr sz="800" spc="95" dirty="0">
                <a:latin typeface="Georgia"/>
                <a:cs typeface="Georgia"/>
              </a:rPr>
              <a:t> </a:t>
            </a:r>
            <a:r>
              <a:rPr sz="800" spc="20" dirty="0">
                <a:latin typeface="SimSun"/>
                <a:cs typeface="SimSun"/>
              </a:rPr>
              <a:t>gender</a:t>
            </a:r>
            <a:r>
              <a:rPr sz="800" spc="-110" dirty="0">
                <a:latin typeface="SimSun"/>
                <a:cs typeface="SimSun"/>
              </a:rPr>
              <a:t> </a:t>
            </a:r>
            <a:r>
              <a:rPr sz="800" spc="5" dirty="0">
                <a:latin typeface="Georgia"/>
                <a:cs typeface="Georgia"/>
              </a:rPr>
              <a:t>and</a:t>
            </a:r>
            <a:r>
              <a:rPr sz="800" spc="95" dirty="0">
                <a:latin typeface="Georgia"/>
                <a:cs typeface="Georgia"/>
              </a:rPr>
              <a:t> </a:t>
            </a:r>
            <a:r>
              <a:rPr sz="800" spc="20" dirty="0">
                <a:latin typeface="SimSun"/>
                <a:cs typeface="SimSun"/>
              </a:rPr>
              <a:t>preferred_reading</a:t>
            </a:r>
            <a:r>
              <a:rPr sz="800" spc="-110" dirty="0">
                <a:latin typeface="SimSun"/>
                <a:cs typeface="SimSun"/>
              </a:rPr>
              <a:t> </a:t>
            </a:r>
            <a:r>
              <a:rPr sz="800" spc="-20" dirty="0">
                <a:latin typeface="Georgia"/>
                <a:cs typeface="Georgia"/>
                <a:hlinkClick r:id="rId3" action="ppaction://hlinksldjump"/>
              </a:rPr>
              <a:t>[1]</a:t>
            </a:r>
            <a:endParaRPr sz="800">
              <a:latin typeface="Georgia"/>
              <a:cs typeface="Georgia"/>
            </a:endParaRPr>
          </a:p>
          <a:p>
            <a:pPr marL="12700" marR="122555">
              <a:lnSpc>
                <a:spcPts val="1150"/>
              </a:lnSpc>
              <a:spcBef>
                <a:spcPts val="1040"/>
              </a:spcBef>
            </a:pPr>
            <a:r>
              <a:rPr sz="1100" spc="70" dirty="0">
                <a:latin typeface="Georgia"/>
                <a:cs typeface="Georgia"/>
              </a:rPr>
              <a:t>A</a:t>
            </a:r>
            <a:r>
              <a:rPr sz="1100" spc="100" dirty="0">
                <a:latin typeface="Georgia"/>
                <a:cs typeface="Georgia"/>
              </a:rPr>
              <a:t> </a:t>
            </a:r>
            <a:r>
              <a:rPr sz="1100" spc="-35" dirty="0">
                <a:latin typeface="Georgia"/>
                <a:cs typeface="Georgia"/>
              </a:rPr>
              <a:t>group</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60" dirty="0">
                <a:latin typeface="Georgia"/>
                <a:cs typeface="Georgia"/>
              </a:rPr>
              <a:t>1500</a:t>
            </a:r>
            <a:r>
              <a:rPr sz="1100" spc="100" dirty="0">
                <a:latin typeface="Georgia"/>
                <a:cs typeface="Georgia"/>
              </a:rPr>
              <a:t> </a:t>
            </a:r>
            <a:r>
              <a:rPr sz="1100" spc="-35" dirty="0">
                <a:latin typeface="Georgia"/>
                <a:cs typeface="Georgia"/>
              </a:rPr>
              <a:t>people</a:t>
            </a:r>
            <a:r>
              <a:rPr sz="1100" spc="100" dirty="0">
                <a:latin typeface="Georgia"/>
                <a:cs typeface="Georgia"/>
              </a:rPr>
              <a:t> </a:t>
            </a:r>
            <a:r>
              <a:rPr sz="1100" spc="-45" dirty="0">
                <a:latin typeface="Georgia"/>
                <a:cs typeface="Georgia"/>
              </a:rPr>
              <a:t>was</a:t>
            </a:r>
            <a:r>
              <a:rPr sz="1100" spc="100" dirty="0">
                <a:latin typeface="Georgia"/>
                <a:cs typeface="Georgia"/>
              </a:rPr>
              <a:t> </a:t>
            </a:r>
            <a:r>
              <a:rPr sz="1100" spc="-30" dirty="0">
                <a:latin typeface="Georgia"/>
                <a:cs typeface="Georgia"/>
              </a:rPr>
              <a:t>surveyed.</a:t>
            </a:r>
            <a:r>
              <a:rPr sz="1100" spc="-10" dirty="0">
                <a:latin typeface="Georgia"/>
                <a:cs typeface="Georgia"/>
              </a:rPr>
              <a:t> </a:t>
            </a:r>
            <a:r>
              <a:rPr sz="1100" spc="5" dirty="0">
                <a:latin typeface="Georgia"/>
                <a:cs typeface="Georgia"/>
              </a:rPr>
              <a:t>The</a:t>
            </a:r>
            <a:r>
              <a:rPr sz="1100" spc="100" dirty="0">
                <a:latin typeface="Georgia"/>
                <a:cs typeface="Georgia"/>
              </a:rPr>
              <a:t> </a:t>
            </a:r>
            <a:r>
              <a:rPr sz="1100" spc="-40" dirty="0">
                <a:latin typeface="Georgia"/>
                <a:cs typeface="Georgia"/>
              </a:rPr>
              <a:t>gender</a:t>
            </a:r>
            <a:r>
              <a:rPr sz="1100" spc="100" dirty="0">
                <a:latin typeface="Georgia"/>
                <a:cs typeface="Georgia"/>
              </a:rPr>
              <a:t> </a:t>
            </a:r>
            <a:r>
              <a:rPr sz="1100" spc="-40" dirty="0">
                <a:latin typeface="Georgia"/>
                <a:cs typeface="Georgia"/>
              </a:rPr>
              <a:t>of</a:t>
            </a:r>
            <a:r>
              <a:rPr sz="1100" spc="105" dirty="0">
                <a:latin typeface="Georgia"/>
                <a:cs typeface="Georgia"/>
              </a:rPr>
              <a:t> </a:t>
            </a:r>
            <a:r>
              <a:rPr sz="1100" spc="-40" dirty="0">
                <a:latin typeface="Georgia"/>
                <a:cs typeface="Georgia"/>
              </a:rPr>
              <a:t>each</a:t>
            </a:r>
            <a:r>
              <a:rPr sz="1100" spc="100" dirty="0">
                <a:latin typeface="Georgia"/>
                <a:cs typeface="Georgia"/>
              </a:rPr>
              <a:t> </a:t>
            </a:r>
            <a:r>
              <a:rPr sz="1100" spc="-40" dirty="0">
                <a:latin typeface="Georgia"/>
                <a:cs typeface="Georgia"/>
              </a:rPr>
              <a:t>person</a:t>
            </a:r>
            <a:r>
              <a:rPr sz="1100" spc="100" dirty="0">
                <a:latin typeface="Georgia"/>
                <a:cs typeface="Georgia"/>
              </a:rPr>
              <a:t> </a:t>
            </a:r>
            <a:r>
              <a:rPr sz="1100" spc="-45" dirty="0">
                <a:latin typeface="Georgia"/>
                <a:cs typeface="Georgia"/>
              </a:rPr>
              <a:t>was</a:t>
            </a:r>
            <a:r>
              <a:rPr sz="1100" spc="100" dirty="0">
                <a:latin typeface="Georgia"/>
                <a:cs typeface="Georgia"/>
              </a:rPr>
              <a:t> </a:t>
            </a:r>
            <a:r>
              <a:rPr sz="1100" spc="-25" dirty="0">
                <a:latin typeface="Georgia"/>
                <a:cs typeface="Georgia"/>
              </a:rPr>
              <a:t>noted.</a:t>
            </a:r>
            <a:r>
              <a:rPr sz="1100" spc="-15" dirty="0">
                <a:latin typeface="Georgia"/>
                <a:cs typeface="Georgia"/>
              </a:rPr>
              <a:t> </a:t>
            </a:r>
            <a:r>
              <a:rPr sz="1100" spc="-25" dirty="0">
                <a:latin typeface="Georgia"/>
                <a:cs typeface="Georgia"/>
              </a:rPr>
              <a:t>Each </a:t>
            </a:r>
            <a:r>
              <a:rPr sz="1100" spc="-254" dirty="0">
                <a:latin typeface="Georgia"/>
                <a:cs typeface="Georgia"/>
              </a:rPr>
              <a:t> </a:t>
            </a:r>
            <a:r>
              <a:rPr sz="1100" spc="-40" dirty="0">
                <a:latin typeface="Georgia"/>
                <a:cs typeface="Georgia"/>
              </a:rPr>
              <a:t>person</a:t>
            </a:r>
            <a:r>
              <a:rPr sz="1100" spc="100" dirty="0">
                <a:latin typeface="Georgia"/>
                <a:cs typeface="Georgia"/>
              </a:rPr>
              <a:t> </a:t>
            </a:r>
            <a:r>
              <a:rPr sz="1100" spc="-45" dirty="0">
                <a:latin typeface="Georgia"/>
                <a:cs typeface="Georgia"/>
              </a:rPr>
              <a:t>was</a:t>
            </a:r>
            <a:r>
              <a:rPr sz="1100" spc="100" dirty="0">
                <a:latin typeface="Georgia"/>
                <a:cs typeface="Georgia"/>
              </a:rPr>
              <a:t> </a:t>
            </a:r>
            <a:r>
              <a:rPr sz="1100" spc="-30" dirty="0">
                <a:latin typeface="Georgia"/>
                <a:cs typeface="Georgia"/>
              </a:rPr>
              <a:t>polled</a:t>
            </a:r>
            <a:r>
              <a:rPr sz="1100" spc="100" dirty="0">
                <a:latin typeface="Georgia"/>
                <a:cs typeface="Georgia"/>
              </a:rPr>
              <a:t> </a:t>
            </a:r>
            <a:r>
              <a:rPr sz="1100" spc="-30" dirty="0">
                <a:latin typeface="Georgia"/>
                <a:cs typeface="Georgia"/>
              </a:rPr>
              <a:t>as</a:t>
            </a:r>
            <a:r>
              <a:rPr sz="1100" spc="105" dirty="0">
                <a:latin typeface="Georgia"/>
                <a:cs typeface="Georgia"/>
              </a:rPr>
              <a:t> </a:t>
            </a:r>
            <a:r>
              <a:rPr sz="1100" spc="-10" dirty="0">
                <a:latin typeface="Georgia"/>
                <a:cs typeface="Georgia"/>
              </a:rPr>
              <a:t>to</a:t>
            </a:r>
            <a:r>
              <a:rPr sz="1100" spc="100" dirty="0">
                <a:latin typeface="Georgia"/>
                <a:cs typeface="Georgia"/>
              </a:rPr>
              <a:t> </a:t>
            </a:r>
            <a:r>
              <a:rPr sz="1100" spc="-30" dirty="0">
                <a:latin typeface="Georgia"/>
                <a:cs typeface="Georgia"/>
              </a:rPr>
              <a:t>whether</a:t>
            </a:r>
            <a:r>
              <a:rPr sz="1100" spc="100" dirty="0">
                <a:latin typeface="Georgia"/>
                <a:cs typeface="Georgia"/>
              </a:rPr>
              <a:t> </a:t>
            </a:r>
            <a:r>
              <a:rPr sz="1100" spc="-40" dirty="0">
                <a:latin typeface="Georgia"/>
                <a:cs typeface="Georgia"/>
              </a:rPr>
              <a:t>his</a:t>
            </a:r>
            <a:r>
              <a:rPr sz="1100" spc="105" dirty="0">
                <a:latin typeface="Georgia"/>
                <a:cs typeface="Georgia"/>
              </a:rPr>
              <a:t> </a:t>
            </a:r>
            <a:r>
              <a:rPr sz="1100" spc="-45" dirty="0">
                <a:latin typeface="Georgia"/>
                <a:cs typeface="Georgia"/>
              </a:rPr>
              <a:t>or</a:t>
            </a:r>
            <a:r>
              <a:rPr sz="1100" spc="100" dirty="0">
                <a:latin typeface="Georgia"/>
                <a:cs typeface="Georgia"/>
              </a:rPr>
              <a:t> </a:t>
            </a:r>
            <a:r>
              <a:rPr sz="1100" spc="-40" dirty="0">
                <a:latin typeface="Georgia"/>
                <a:cs typeface="Georgia"/>
              </a:rPr>
              <a:t>her</a:t>
            </a:r>
            <a:r>
              <a:rPr sz="1100" spc="100" dirty="0">
                <a:latin typeface="Georgia"/>
                <a:cs typeface="Georgia"/>
              </a:rPr>
              <a:t> </a:t>
            </a:r>
            <a:r>
              <a:rPr sz="1100" spc="-40" dirty="0">
                <a:latin typeface="Georgia"/>
                <a:cs typeface="Georgia"/>
              </a:rPr>
              <a:t>preferred</a:t>
            </a:r>
            <a:r>
              <a:rPr sz="1100" spc="100" dirty="0">
                <a:latin typeface="Georgia"/>
                <a:cs typeface="Georgia"/>
              </a:rPr>
              <a:t> </a:t>
            </a:r>
            <a:r>
              <a:rPr sz="1100" spc="-5" dirty="0">
                <a:latin typeface="Georgia"/>
                <a:cs typeface="Georgia"/>
              </a:rPr>
              <a:t>type</a:t>
            </a:r>
            <a:r>
              <a:rPr sz="1100" spc="105" dirty="0">
                <a:latin typeface="Georgia"/>
                <a:cs typeface="Georgia"/>
              </a:rPr>
              <a:t> </a:t>
            </a:r>
            <a:r>
              <a:rPr sz="1100" spc="-40" dirty="0">
                <a:latin typeface="Georgia"/>
                <a:cs typeface="Georgia"/>
              </a:rPr>
              <a:t>of</a:t>
            </a:r>
            <a:r>
              <a:rPr sz="1100" spc="100" dirty="0">
                <a:latin typeface="Georgia"/>
                <a:cs typeface="Georgia"/>
              </a:rPr>
              <a:t> </a:t>
            </a:r>
            <a:r>
              <a:rPr sz="1100" spc="-35" dirty="0">
                <a:latin typeface="Georgia"/>
                <a:cs typeface="Georgia"/>
              </a:rPr>
              <a:t>reading</a:t>
            </a:r>
            <a:r>
              <a:rPr sz="1100" spc="100" dirty="0">
                <a:latin typeface="Georgia"/>
                <a:cs typeface="Georgia"/>
              </a:rPr>
              <a:t> </a:t>
            </a:r>
            <a:r>
              <a:rPr sz="1100" spc="-20" dirty="0">
                <a:latin typeface="Georgia"/>
                <a:cs typeface="Georgia"/>
              </a:rPr>
              <a:t>material</a:t>
            </a:r>
            <a:r>
              <a:rPr sz="1100" spc="100" dirty="0">
                <a:latin typeface="Georgia"/>
                <a:cs typeface="Georgia"/>
              </a:rPr>
              <a:t> </a:t>
            </a:r>
            <a:r>
              <a:rPr sz="1100" spc="-45" dirty="0">
                <a:latin typeface="Georgia"/>
                <a:cs typeface="Georgia"/>
              </a:rPr>
              <a:t>was </a:t>
            </a:r>
            <a:r>
              <a:rPr sz="1100" spc="-40" dirty="0">
                <a:latin typeface="Georgia"/>
                <a:cs typeface="Georgia"/>
              </a:rPr>
              <a:t> </a:t>
            </a:r>
            <a:r>
              <a:rPr sz="1100" i="1" spc="15" dirty="0">
                <a:latin typeface="Palatino Linotype"/>
                <a:cs typeface="Palatino Linotype"/>
              </a:rPr>
              <a:t>fiction</a:t>
            </a:r>
            <a:r>
              <a:rPr sz="1100" i="1" spc="165" dirty="0">
                <a:latin typeface="Palatino Linotype"/>
                <a:cs typeface="Palatino Linotype"/>
              </a:rPr>
              <a:t> </a:t>
            </a:r>
            <a:r>
              <a:rPr sz="1100" spc="-40" dirty="0">
                <a:latin typeface="Georgia"/>
                <a:cs typeface="Georgia"/>
              </a:rPr>
              <a:t>or</a:t>
            </a:r>
            <a:r>
              <a:rPr sz="1100" spc="95" dirty="0">
                <a:latin typeface="Georgia"/>
                <a:cs typeface="Georgia"/>
              </a:rPr>
              <a:t> </a:t>
            </a:r>
            <a:r>
              <a:rPr sz="1100" i="1" spc="10" dirty="0">
                <a:latin typeface="Palatino Linotype"/>
                <a:cs typeface="Palatino Linotype"/>
              </a:rPr>
              <a:t>nonfiction</a:t>
            </a:r>
            <a:r>
              <a:rPr sz="1100" spc="10" dirty="0">
                <a:latin typeface="Georgia"/>
                <a:cs typeface="Georgia"/>
              </a:rPr>
              <a:t>.</a:t>
            </a:r>
            <a:endParaRPr sz="1100">
              <a:latin typeface="Georgia"/>
              <a:cs typeface="Georgia"/>
            </a:endParaRPr>
          </a:p>
          <a:p>
            <a:pPr marL="12700" marR="5080">
              <a:lnSpc>
                <a:spcPts val="1150"/>
              </a:lnSpc>
              <a:spcBef>
                <a:spcPts val="730"/>
              </a:spcBef>
            </a:pPr>
            <a:r>
              <a:rPr sz="1100" spc="-10" dirty="0">
                <a:latin typeface="Georgia"/>
                <a:cs typeface="Georgia"/>
              </a:rPr>
              <a:t>Thus, </a:t>
            </a:r>
            <a:r>
              <a:rPr sz="1100" spc="-60" dirty="0">
                <a:latin typeface="Georgia"/>
                <a:cs typeface="Georgia"/>
              </a:rPr>
              <a:t>we</a:t>
            </a:r>
            <a:r>
              <a:rPr sz="1100" spc="-55" dirty="0">
                <a:latin typeface="Georgia"/>
                <a:cs typeface="Georgia"/>
              </a:rPr>
              <a:t> </a:t>
            </a:r>
            <a:r>
              <a:rPr sz="1100" spc="-40" dirty="0">
                <a:latin typeface="Georgia"/>
                <a:cs typeface="Georgia"/>
              </a:rPr>
              <a:t>have</a:t>
            </a:r>
            <a:r>
              <a:rPr sz="1100" spc="-35" dirty="0">
                <a:latin typeface="Georgia"/>
                <a:cs typeface="Georgia"/>
              </a:rPr>
              <a:t> two</a:t>
            </a:r>
            <a:r>
              <a:rPr sz="1100" spc="-30" dirty="0">
                <a:latin typeface="Georgia"/>
                <a:cs typeface="Georgia"/>
              </a:rPr>
              <a:t> </a:t>
            </a:r>
            <a:r>
              <a:rPr sz="1100" spc="-10" dirty="0">
                <a:latin typeface="Georgia"/>
                <a:cs typeface="Georgia"/>
              </a:rPr>
              <a:t>attributes, </a:t>
            </a:r>
            <a:r>
              <a:rPr sz="1100" spc="5" dirty="0">
                <a:latin typeface="SimSun"/>
                <a:cs typeface="SimSun"/>
              </a:rPr>
              <a:t>gender </a:t>
            </a:r>
            <a:r>
              <a:rPr sz="1100" spc="-30" dirty="0">
                <a:latin typeface="Georgia"/>
                <a:cs typeface="Georgia"/>
              </a:rPr>
              <a:t>and </a:t>
            </a:r>
            <a:r>
              <a:rPr sz="1100" spc="5" dirty="0">
                <a:latin typeface="SimSun"/>
                <a:cs typeface="SimSun"/>
              </a:rPr>
              <a:t>preferred_reading</a:t>
            </a:r>
            <a:r>
              <a:rPr sz="1100" spc="5" dirty="0">
                <a:latin typeface="Georgia"/>
                <a:cs typeface="Georgia"/>
              </a:rPr>
              <a:t>.</a:t>
            </a:r>
            <a:r>
              <a:rPr sz="1100" spc="10" dirty="0">
                <a:latin typeface="Georgia"/>
                <a:cs typeface="Georgia"/>
              </a:rPr>
              <a:t> </a:t>
            </a:r>
            <a:r>
              <a:rPr sz="1100" spc="5" dirty="0">
                <a:latin typeface="Georgia"/>
                <a:cs typeface="Georgia"/>
              </a:rPr>
              <a:t>The </a:t>
            </a:r>
            <a:r>
              <a:rPr sz="1100" spc="-35" dirty="0">
                <a:latin typeface="Georgia"/>
                <a:cs typeface="Georgia"/>
              </a:rPr>
              <a:t>observed </a:t>
            </a:r>
            <a:r>
              <a:rPr sz="1100" spc="-30" dirty="0">
                <a:latin typeface="Georgia"/>
                <a:cs typeface="Georgia"/>
              </a:rPr>
              <a:t> frequency</a:t>
            </a:r>
            <a:r>
              <a:rPr sz="1100" spc="-25" dirty="0">
                <a:latin typeface="Georgia"/>
                <a:cs typeface="Georgia"/>
              </a:rPr>
              <a:t> </a:t>
            </a:r>
            <a:r>
              <a:rPr sz="1100" spc="-30" dirty="0">
                <a:latin typeface="Georgia"/>
                <a:cs typeface="Georgia"/>
              </a:rPr>
              <a:t>(or</a:t>
            </a:r>
            <a:r>
              <a:rPr sz="1100" spc="-25" dirty="0">
                <a:latin typeface="Georgia"/>
                <a:cs typeface="Georgia"/>
              </a:rPr>
              <a:t> count)</a:t>
            </a:r>
            <a:r>
              <a:rPr sz="1100" spc="-20" dirty="0">
                <a:latin typeface="Georgia"/>
                <a:cs typeface="Georgia"/>
              </a:rPr>
              <a:t> </a:t>
            </a:r>
            <a:r>
              <a:rPr sz="1100" spc="-40" dirty="0">
                <a:latin typeface="Georgia"/>
                <a:cs typeface="Georgia"/>
              </a:rPr>
              <a:t>of</a:t>
            </a:r>
            <a:r>
              <a:rPr sz="1100" spc="-35" dirty="0">
                <a:latin typeface="Georgia"/>
                <a:cs typeface="Georgia"/>
              </a:rPr>
              <a:t> </a:t>
            </a:r>
            <a:r>
              <a:rPr sz="1100" spc="-40" dirty="0">
                <a:latin typeface="Georgia"/>
                <a:cs typeface="Georgia"/>
              </a:rPr>
              <a:t>each</a:t>
            </a:r>
            <a:r>
              <a:rPr sz="1100" spc="-35" dirty="0">
                <a:latin typeface="Georgia"/>
                <a:cs typeface="Georgia"/>
              </a:rPr>
              <a:t> possible</a:t>
            </a:r>
            <a:r>
              <a:rPr sz="1100" spc="-30" dirty="0">
                <a:latin typeface="Georgia"/>
                <a:cs typeface="Georgia"/>
              </a:rPr>
              <a:t> </a:t>
            </a:r>
            <a:r>
              <a:rPr sz="1100" spc="-25" dirty="0">
                <a:latin typeface="Georgia"/>
                <a:cs typeface="Georgia"/>
              </a:rPr>
              <a:t>joint</a:t>
            </a:r>
            <a:r>
              <a:rPr sz="1100" spc="-20" dirty="0">
                <a:latin typeface="Georgia"/>
                <a:cs typeface="Georgia"/>
              </a:rPr>
              <a:t> </a:t>
            </a:r>
            <a:r>
              <a:rPr sz="1100" spc="-30" dirty="0">
                <a:latin typeface="Georgia"/>
                <a:cs typeface="Georgia"/>
              </a:rPr>
              <a:t>event</a:t>
            </a:r>
            <a:r>
              <a:rPr sz="1100" spc="-25" dirty="0">
                <a:latin typeface="Georgia"/>
                <a:cs typeface="Georgia"/>
              </a:rPr>
              <a:t> </a:t>
            </a:r>
            <a:r>
              <a:rPr sz="1100" spc="-40" dirty="0">
                <a:latin typeface="Georgia"/>
                <a:cs typeface="Georgia"/>
              </a:rPr>
              <a:t>is</a:t>
            </a:r>
            <a:r>
              <a:rPr sz="1100" spc="185" dirty="0">
                <a:latin typeface="Georgia"/>
                <a:cs typeface="Georgia"/>
              </a:rPr>
              <a:t> </a:t>
            </a:r>
            <a:r>
              <a:rPr sz="1100" spc="-40" dirty="0">
                <a:latin typeface="Georgia"/>
                <a:cs typeface="Georgia"/>
              </a:rPr>
              <a:t>summarized</a:t>
            </a:r>
            <a:r>
              <a:rPr sz="1100" spc="185" dirty="0">
                <a:latin typeface="Georgia"/>
                <a:cs typeface="Georgia"/>
              </a:rPr>
              <a:t> </a:t>
            </a:r>
            <a:r>
              <a:rPr sz="1100" spc="-35" dirty="0">
                <a:latin typeface="Georgia"/>
                <a:cs typeface="Georgia"/>
              </a:rPr>
              <a:t>in</a:t>
            </a:r>
            <a:r>
              <a:rPr sz="1100" spc="195" dirty="0">
                <a:latin typeface="Georgia"/>
                <a:cs typeface="Georgia"/>
              </a:rPr>
              <a:t> </a:t>
            </a:r>
            <a:r>
              <a:rPr sz="1100" spc="-20" dirty="0">
                <a:latin typeface="Georgia"/>
                <a:cs typeface="Georgia"/>
              </a:rPr>
              <a:t>the </a:t>
            </a:r>
            <a:r>
              <a:rPr sz="1100" spc="-30" dirty="0">
                <a:latin typeface="Georgia"/>
                <a:cs typeface="Georgia"/>
              </a:rPr>
              <a:t>contingency </a:t>
            </a:r>
            <a:r>
              <a:rPr sz="1100" spc="-254" dirty="0">
                <a:latin typeface="Georgia"/>
                <a:cs typeface="Georgia"/>
              </a:rPr>
              <a:t> </a:t>
            </a:r>
            <a:r>
              <a:rPr sz="1100" spc="-15" dirty="0">
                <a:latin typeface="Georgia"/>
                <a:cs typeface="Georgia"/>
              </a:rPr>
              <a:t>table </a:t>
            </a:r>
            <a:r>
              <a:rPr sz="1100" spc="-25" dirty="0">
                <a:latin typeface="Georgia"/>
                <a:cs typeface="Georgia"/>
              </a:rPr>
              <a:t>above.</a:t>
            </a:r>
            <a:r>
              <a:rPr sz="1100" spc="-20" dirty="0">
                <a:latin typeface="Georgia"/>
                <a:cs typeface="Georgia"/>
              </a:rPr>
              <a:t> </a:t>
            </a:r>
            <a:r>
              <a:rPr sz="1100" spc="-45" dirty="0">
                <a:latin typeface="Georgia"/>
                <a:cs typeface="Georgia"/>
              </a:rPr>
              <a:t>In</a:t>
            </a:r>
            <a:r>
              <a:rPr sz="1100" spc="-40" dirty="0">
                <a:latin typeface="Georgia"/>
                <a:cs typeface="Georgia"/>
              </a:rPr>
              <a:t> </a:t>
            </a:r>
            <a:r>
              <a:rPr sz="1100" spc="-30" dirty="0">
                <a:latin typeface="Georgia"/>
                <a:cs typeface="Georgia"/>
              </a:rPr>
              <a:t>which,</a:t>
            </a:r>
            <a:r>
              <a:rPr sz="1100" spc="-25" dirty="0">
                <a:latin typeface="Georgia"/>
                <a:cs typeface="Georgia"/>
              </a:rPr>
              <a:t> </a:t>
            </a:r>
            <a:r>
              <a:rPr sz="1100" spc="-20" dirty="0">
                <a:latin typeface="Georgia"/>
                <a:cs typeface="Georgia"/>
              </a:rPr>
              <a:t>the </a:t>
            </a:r>
            <a:r>
              <a:rPr sz="1100" spc="-50" dirty="0">
                <a:latin typeface="Georgia"/>
                <a:cs typeface="Georgia"/>
              </a:rPr>
              <a:t>numbers</a:t>
            </a:r>
            <a:r>
              <a:rPr sz="1100" spc="-45" dirty="0">
                <a:latin typeface="Georgia"/>
                <a:cs typeface="Georgia"/>
              </a:rPr>
              <a:t> </a:t>
            </a:r>
            <a:r>
              <a:rPr sz="1100" spc="-35" dirty="0">
                <a:latin typeface="Georgia"/>
                <a:cs typeface="Georgia"/>
              </a:rPr>
              <a:t>in</a:t>
            </a:r>
            <a:r>
              <a:rPr sz="1100" spc="-30" dirty="0">
                <a:latin typeface="Georgia"/>
                <a:cs typeface="Georgia"/>
              </a:rPr>
              <a:t> </a:t>
            </a:r>
            <a:r>
              <a:rPr sz="1100" spc="-40" dirty="0">
                <a:latin typeface="Georgia"/>
                <a:cs typeface="Georgia"/>
              </a:rPr>
              <a:t>parentheses</a:t>
            </a:r>
            <a:r>
              <a:rPr sz="1100" spc="-35" dirty="0">
                <a:latin typeface="Georgia"/>
                <a:cs typeface="Georgia"/>
              </a:rPr>
              <a:t> </a:t>
            </a:r>
            <a:r>
              <a:rPr sz="1100" spc="-30" dirty="0">
                <a:latin typeface="Georgia"/>
                <a:cs typeface="Georgia"/>
              </a:rPr>
              <a:t>are</a:t>
            </a:r>
            <a:r>
              <a:rPr sz="1100" spc="-25" dirty="0">
                <a:latin typeface="Georgia"/>
                <a:cs typeface="Georgia"/>
              </a:rPr>
              <a:t> </a:t>
            </a:r>
            <a:r>
              <a:rPr sz="1100" spc="-20" dirty="0">
                <a:latin typeface="Georgia"/>
                <a:cs typeface="Georgia"/>
              </a:rPr>
              <a:t>the expected </a:t>
            </a:r>
            <a:r>
              <a:rPr sz="1100" spc="-35" dirty="0">
                <a:latin typeface="Georgia"/>
                <a:cs typeface="Georgia"/>
              </a:rPr>
              <a:t>frequencies.</a:t>
            </a:r>
            <a:r>
              <a:rPr sz="1100" spc="-30" dirty="0">
                <a:latin typeface="Georgia"/>
                <a:cs typeface="Georgia"/>
              </a:rPr>
              <a:t> </a:t>
            </a:r>
            <a:r>
              <a:rPr sz="1100" spc="-45" dirty="0">
                <a:latin typeface="Georgia"/>
                <a:cs typeface="Georgia"/>
              </a:rPr>
              <a:t>For </a:t>
            </a:r>
            <a:r>
              <a:rPr sz="1100" spc="-254" dirty="0">
                <a:latin typeface="Georgia"/>
                <a:cs typeface="Georgia"/>
              </a:rPr>
              <a:t> </a:t>
            </a:r>
            <a:r>
              <a:rPr sz="1100" spc="-35" dirty="0">
                <a:latin typeface="Georgia"/>
                <a:cs typeface="Georgia"/>
              </a:rPr>
              <a:t>example:</a:t>
            </a:r>
            <a:endParaRPr sz="1100">
              <a:latin typeface="Georgia"/>
              <a:cs typeface="Georgia"/>
            </a:endParaRPr>
          </a:p>
        </p:txBody>
      </p:sp>
      <p:sp>
        <p:nvSpPr>
          <p:cNvPr id="5" name="object 5"/>
          <p:cNvSpPr/>
          <p:nvPr/>
        </p:nvSpPr>
        <p:spPr>
          <a:xfrm>
            <a:off x="337972" y="170480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2235568"/>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txBox="1"/>
          <p:nvPr/>
        </p:nvSpPr>
        <p:spPr>
          <a:xfrm>
            <a:off x="1176121" y="2759302"/>
            <a:ext cx="401320"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Calibri"/>
                <a:cs typeface="Calibri"/>
              </a:rPr>
              <a:t>e</a:t>
            </a:r>
            <a:r>
              <a:rPr sz="1200" spc="7" baseline="-10416" dirty="0">
                <a:latin typeface="Calibri"/>
                <a:cs typeface="Calibri"/>
              </a:rPr>
              <a:t>12</a:t>
            </a:r>
            <a:r>
              <a:rPr sz="1200" spc="179" baseline="-10416"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514879" y="2854336"/>
            <a:ext cx="108585" cy="191770"/>
          </a:xfrm>
          <a:prstGeom prst="rect">
            <a:avLst/>
          </a:prstGeom>
        </p:spPr>
        <p:txBody>
          <a:bodyPr vert="horz" wrap="square" lIns="0" tIns="11430" rIns="0" bIns="0" rtlCol="0">
            <a:spAutoFit/>
          </a:bodyPr>
          <a:lstStyle/>
          <a:p>
            <a:pPr marL="12700">
              <a:lnSpc>
                <a:spcPct val="100000"/>
              </a:lnSpc>
              <a:spcBef>
                <a:spcPts val="90"/>
              </a:spcBef>
            </a:pPr>
            <a:r>
              <a:rPr sz="1100" i="1" spc="85" dirty="0">
                <a:latin typeface="Calibri"/>
                <a:cs typeface="Calibri"/>
              </a:rPr>
              <a:t>n</a:t>
            </a:r>
            <a:endParaRPr sz="1100">
              <a:latin typeface="Calibri"/>
              <a:cs typeface="Calibri"/>
            </a:endParaRPr>
          </a:p>
        </p:txBody>
      </p:sp>
      <p:sp>
        <p:nvSpPr>
          <p:cNvPr id="9" name="object 9"/>
          <p:cNvSpPr txBox="1"/>
          <p:nvPr/>
        </p:nvSpPr>
        <p:spPr>
          <a:xfrm>
            <a:off x="1579816" y="2665576"/>
            <a:ext cx="2848610" cy="191770"/>
          </a:xfrm>
          <a:prstGeom prst="rect">
            <a:avLst/>
          </a:prstGeom>
        </p:spPr>
        <p:txBody>
          <a:bodyPr vert="horz" wrap="square" lIns="0" tIns="11430" rIns="0" bIns="0" rtlCol="0">
            <a:spAutoFit/>
          </a:bodyPr>
          <a:lstStyle/>
          <a:p>
            <a:pPr marL="12700">
              <a:lnSpc>
                <a:spcPct val="100000"/>
              </a:lnSpc>
              <a:spcBef>
                <a:spcPts val="90"/>
              </a:spcBef>
              <a:tabLst>
                <a:tab pos="2180590" algn="l"/>
              </a:tabLst>
            </a:pPr>
            <a:r>
              <a:rPr sz="1100" i="1" u="sng" spc="30" dirty="0">
                <a:uFill>
                  <a:solidFill>
                    <a:srgbClr val="000000"/>
                  </a:solidFill>
                </a:uFill>
                <a:latin typeface="Calibri"/>
                <a:cs typeface="Calibri"/>
              </a:rPr>
              <a:t>coun</a:t>
            </a:r>
            <a:r>
              <a:rPr sz="1100" i="1" u="sng" spc="15" dirty="0">
                <a:uFill>
                  <a:solidFill>
                    <a:srgbClr val="000000"/>
                  </a:solidFill>
                </a:uFill>
                <a:latin typeface="Calibri"/>
                <a:cs typeface="Calibri"/>
              </a:rPr>
              <a:t>t</a:t>
            </a:r>
            <a:r>
              <a:rPr sz="1100" u="sng" spc="85" dirty="0">
                <a:uFill>
                  <a:solidFill>
                    <a:srgbClr val="000000"/>
                  </a:solidFill>
                </a:uFill>
                <a:latin typeface="Calibri"/>
                <a:cs typeface="Calibri"/>
              </a:rPr>
              <a:t>(</a:t>
            </a:r>
            <a:r>
              <a:rPr sz="1100" i="1" u="sng" spc="310" dirty="0">
                <a:uFill>
                  <a:solidFill>
                    <a:srgbClr val="000000"/>
                  </a:solidFill>
                </a:uFill>
                <a:latin typeface="Calibri"/>
                <a:cs typeface="Calibri"/>
              </a:rPr>
              <a:t>f</a:t>
            </a:r>
            <a:r>
              <a:rPr sz="1100" i="1" u="sng" spc="45" dirty="0">
                <a:uFill>
                  <a:solidFill>
                    <a:srgbClr val="000000"/>
                  </a:solidFill>
                </a:uFill>
                <a:latin typeface="Calibri"/>
                <a:cs typeface="Calibri"/>
              </a:rPr>
              <a:t>ema</a:t>
            </a:r>
            <a:r>
              <a:rPr sz="1100" i="1" u="sng" spc="35" dirty="0">
                <a:uFill>
                  <a:solidFill>
                    <a:srgbClr val="000000"/>
                  </a:solidFill>
                </a:uFill>
                <a:latin typeface="Calibri"/>
                <a:cs typeface="Calibri"/>
              </a:rPr>
              <a:t>l</a:t>
            </a:r>
            <a:r>
              <a:rPr sz="1100" i="1" u="sng" spc="-20" dirty="0">
                <a:uFill>
                  <a:solidFill>
                    <a:srgbClr val="000000"/>
                  </a:solidFill>
                </a:uFill>
                <a:latin typeface="Calibri"/>
                <a:cs typeface="Calibri"/>
              </a:rPr>
              <a:t>e</a:t>
            </a:r>
            <a:r>
              <a:rPr sz="1100" u="sng" spc="85" dirty="0">
                <a:uFill>
                  <a:solidFill>
                    <a:srgbClr val="000000"/>
                  </a:solidFill>
                </a:uFill>
                <a:latin typeface="Calibri"/>
                <a:cs typeface="Calibri"/>
              </a:rPr>
              <a:t>)</a:t>
            </a:r>
            <a:r>
              <a:rPr sz="1100" u="sng" spc="-10" dirty="0">
                <a:uFill>
                  <a:solidFill>
                    <a:srgbClr val="000000"/>
                  </a:solidFill>
                </a:uFill>
                <a:latin typeface="Calibri"/>
                <a:cs typeface="Calibri"/>
              </a:rPr>
              <a:t> </a:t>
            </a:r>
            <a:r>
              <a:rPr sz="1100" u="sng" spc="-30" dirty="0">
                <a:uFill>
                  <a:solidFill>
                    <a:srgbClr val="000000"/>
                  </a:solidFill>
                </a:uFill>
                <a:latin typeface="Lucida Sans Unicode"/>
                <a:cs typeface="Lucida Sans Unicode"/>
              </a:rPr>
              <a:t>×</a:t>
            </a:r>
            <a:r>
              <a:rPr sz="1100" u="sng" spc="-105" dirty="0">
                <a:uFill>
                  <a:solidFill>
                    <a:srgbClr val="000000"/>
                  </a:solidFill>
                </a:uFill>
                <a:latin typeface="Lucida Sans Unicode"/>
                <a:cs typeface="Lucida Sans Unicode"/>
              </a:rPr>
              <a:t> </a:t>
            </a:r>
            <a:r>
              <a:rPr sz="1100" i="1" u="sng" spc="30" dirty="0">
                <a:uFill>
                  <a:solidFill>
                    <a:srgbClr val="000000"/>
                  </a:solidFill>
                </a:uFill>
                <a:latin typeface="Calibri"/>
                <a:cs typeface="Calibri"/>
              </a:rPr>
              <a:t>coun</a:t>
            </a:r>
            <a:r>
              <a:rPr sz="1100" i="1" u="sng" spc="15" dirty="0">
                <a:uFill>
                  <a:solidFill>
                    <a:srgbClr val="000000"/>
                  </a:solidFill>
                </a:uFill>
                <a:latin typeface="Calibri"/>
                <a:cs typeface="Calibri"/>
              </a:rPr>
              <a:t>t</a:t>
            </a:r>
            <a:r>
              <a:rPr sz="1100" u="sng" spc="85" dirty="0">
                <a:uFill>
                  <a:solidFill>
                    <a:srgbClr val="000000"/>
                  </a:solidFill>
                </a:uFill>
                <a:latin typeface="Calibri"/>
                <a:cs typeface="Calibri"/>
              </a:rPr>
              <a:t>(</a:t>
            </a:r>
            <a:r>
              <a:rPr sz="1100" i="1" u="sng" spc="310" dirty="0">
                <a:uFill>
                  <a:solidFill>
                    <a:srgbClr val="000000"/>
                  </a:solidFill>
                </a:uFill>
                <a:latin typeface="Calibri"/>
                <a:cs typeface="Calibri"/>
              </a:rPr>
              <a:t>f</a:t>
            </a:r>
            <a:r>
              <a:rPr sz="1100" i="1" u="sng" spc="55" dirty="0">
                <a:uFill>
                  <a:solidFill>
                    <a:srgbClr val="000000"/>
                  </a:solidFill>
                </a:uFill>
                <a:latin typeface="Calibri"/>
                <a:cs typeface="Calibri"/>
              </a:rPr>
              <a:t>iction</a:t>
            </a:r>
            <a:r>
              <a:rPr sz="1100" u="sng" spc="85" dirty="0">
                <a:uFill>
                  <a:solidFill>
                    <a:srgbClr val="000000"/>
                  </a:solidFill>
                </a:uFill>
                <a:latin typeface="Calibri"/>
                <a:cs typeface="Calibri"/>
              </a:rPr>
              <a:t>)</a:t>
            </a:r>
            <a:r>
              <a:rPr sz="1100" dirty="0">
                <a:latin typeface="Calibri"/>
                <a:cs typeface="Calibri"/>
              </a:rPr>
              <a:t>	</a:t>
            </a:r>
            <a:r>
              <a:rPr sz="1100" u="sng" spc="-15" dirty="0">
                <a:uFill>
                  <a:solidFill>
                    <a:srgbClr val="000000"/>
                  </a:solidFill>
                </a:uFill>
                <a:latin typeface="Calibri"/>
                <a:cs typeface="Calibri"/>
              </a:rPr>
              <a:t>1200</a:t>
            </a:r>
            <a:r>
              <a:rPr sz="1100" u="sng" spc="-10" dirty="0">
                <a:uFill>
                  <a:solidFill>
                    <a:srgbClr val="000000"/>
                  </a:solidFill>
                </a:uFill>
                <a:latin typeface="Calibri"/>
                <a:cs typeface="Calibri"/>
              </a:rPr>
              <a:t> </a:t>
            </a:r>
            <a:r>
              <a:rPr sz="1100" u="sng" spc="-30" dirty="0">
                <a:uFill>
                  <a:solidFill>
                    <a:srgbClr val="000000"/>
                  </a:solidFill>
                </a:uFill>
                <a:latin typeface="Lucida Sans Unicode"/>
                <a:cs typeface="Lucida Sans Unicode"/>
              </a:rPr>
              <a:t>×</a:t>
            </a:r>
            <a:r>
              <a:rPr sz="1100" u="sng" spc="-105" dirty="0">
                <a:uFill>
                  <a:solidFill>
                    <a:srgbClr val="000000"/>
                  </a:solidFill>
                </a:uFill>
                <a:latin typeface="Lucida Sans Unicode"/>
                <a:cs typeface="Lucida Sans Unicode"/>
              </a:rPr>
              <a:t> </a:t>
            </a:r>
            <a:r>
              <a:rPr sz="1100" u="sng" spc="-15" dirty="0">
                <a:uFill>
                  <a:solidFill>
                    <a:srgbClr val="000000"/>
                  </a:solidFill>
                </a:uFill>
                <a:latin typeface="Calibri"/>
                <a:cs typeface="Calibri"/>
              </a:rPr>
              <a:t>450</a:t>
            </a:r>
            <a:endParaRPr sz="1100">
              <a:latin typeface="Calibri"/>
              <a:cs typeface="Calibri"/>
            </a:endParaRPr>
          </a:p>
        </p:txBody>
      </p:sp>
      <p:sp>
        <p:nvSpPr>
          <p:cNvPr id="10" name="object 10"/>
          <p:cNvSpPr txBox="1"/>
          <p:nvPr/>
        </p:nvSpPr>
        <p:spPr>
          <a:xfrm>
            <a:off x="3936771" y="2854336"/>
            <a:ext cx="302895"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Calibri"/>
                <a:cs typeface="Calibri"/>
              </a:rPr>
              <a:t>1500</a:t>
            </a:r>
            <a:endParaRPr sz="1100">
              <a:latin typeface="Calibri"/>
              <a:cs typeface="Calibri"/>
            </a:endParaRPr>
          </a:p>
        </p:txBody>
      </p:sp>
      <p:sp>
        <p:nvSpPr>
          <p:cNvPr id="11" name="object 11"/>
          <p:cNvSpPr txBox="1"/>
          <p:nvPr/>
        </p:nvSpPr>
        <p:spPr>
          <a:xfrm>
            <a:off x="3586772" y="2759302"/>
            <a:ext cx="1249045" cy="191770"/>
          </a:xfrm>
          <a:prstGeom prst="rect">
            <a:avLst/>
          </a:prstGeom>
        </p:spPr>
        <p:txBody>
          <a:bodyPr vert="horz" wrap="square" lIns="0" tIns="11430" rIns="0" bIns="0" rtlCol="0">
            <a:spAutoFit/>
          </a:bodyPr>
          <a:lstStyle/>
          <a:p>
            <a:pPr marL="12700">
              <a:lnSpc>
                <a:spcPct val="100000"/>
              </a:lnSpc>
              <a:spcBef>
                <a:spcPts val="90"/>
              </a:spcBef>
              <a:tabLst>
                <a:tab pos="881380" algn="l"/>
              </a:tabLst>
            </a:pPr>
            <a:r>
              <a:rPr sz="1100" spc="295" dirty="0">
                <a:latin typeface="Calibri"/>
                <a:cs typeface="Calibri"/>
              </a:rPr>
              <a:t>=	=</a:t>
            </a:r>
            <a:r>
              <a:rPr sz="1100" spc="-10" dirty="0">
                <a:latin typeface="Calibri"/>
                <a:cs typeface="Calibri"/>
              </a:rPr>
              <a:t> </a:t>
            </a:r>
            <a:r>
              <a:rPr sz="1100" spc="-15" dirty="0">
                <a:latin typeface="Calibri"/>
                <a:cs typeface="Calibri"/>
              </a:rPr>
              <a:t>360</a:t>
            </a:r>
            <a:endParaRPr sz="1100">
              <a:latin typeface="Calibri"/>
              <a:cs typeface="Calibri"/>
            </a:endParaRPr>
          </a:p>
        </p:txBody>
      </p:sp>
      <p:grpSp>
        <p:nvGrpSpPr>
          <p:cNvPr id="12" name="object 12"/>
          <p:cNvGrpSpPr/>
          <p:nvPr/>
        </p:nvGrpSpPr>
        <p:grpSpPr>
          <a:xfrm>
            <a:off x="0" y="3121545"/>
            <a:ext cx="5760085" cy="118745"/>
            <a:chOff x="0" y="3121545"/>
            <a:chExt cx="5760085" cy="118745"/>
          </a:xfrm>
        </p:grpSpPr>
        <p:sp>
          <p:nvSpPr>
            <p:cNvPr id="13" name="object 13"/>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4" name="object 14"/>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6" name="object 16"/>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4" action="ppaction://hlinksldjump"/>
              </a:rPr>
              <a:t>data </a:t>
            </a:r>
            <a:r>
              <a:rPr sz="600" spc="45" dirty="0">
                <a:solidFill>
                  <a:srgbClr val="7A0000"/>
                </a:solidFill>
                <a:latin typeface="Georgia"/>
                <a:cs typeface="Georgia"/>
                <a:hlinkClick r:id="rId4" action="ppaction://hlinksldjump"/>
              </a:rPr>
              <a:t>understanding</a:t>
            </a:r>
            <a:endParaRPr sz="600">
              <a:latin typeface="Georgia"/>
              <a:cs typeface="Georgia"/>
            </a:endParaRPr>
          </a:p>
        </p:txBody>
      </p:sp>
      <p:sp>
        <p:nvSpPr>
          <p:cNvPr id="17" name="object 17"/>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94</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263900" cy="244475"/>
          </a:xfrm>
          <a:prstGeom prst="rect">
            <a:avLst/>
          </a:prstGeom>
        </p:spPr>
        <p:txBody>
          <a:bodyPr vert="horz" wrap="square" lIns="0" tIns="17145" rIns="0" bIns="0" rtlCol="0">
            <a:spAutoFit/>
          </a:bodyPr>
          <a:lstStyle/>
          <a:p>
            <a:pPr marL="12700">
              <a:lnSpc>
                <a:spcPct val="100000"/>
              </a:lnSpc>
              <a:spcBef>
                <a:spcPts val="135"/>
              </a:spcBef>
            </a:pPr>
            <a:r>
              <a:rPr spc="15" dirty="0"/>
              <a:t>Pearson’s</a:t>
            </a:r>
            <a:r>
              <a:rPr spc="95" dirty="0"/>
              <a:t> </a:t>
            </a:r>
            <a:r>
              <a:rPr spc="10" dirty="0"/>
              <a:t>chi–square</a:t>
            </a:r>
            <a:r>
              <a:rPr spc="95" dirty="0"/>
              <a:t> </a:t>
            </a:r>
            <a:r>
              <a:rPr spc="65" dirty="0"/>
              <a:t>test</a:t>
            </a:r>
            <a:r>
              <a:rPr spc="95" dirty="0"/>
              <a:t> </a:t>
            </a:r>
            <a:r>
              <a:rPr spc="20" dirty="0"/>
              <a:t>example</a:t>
            </a:r>
            <a:r>
              <a:rPr spc="95" dirty="0"/>
              <a:t> </a:t>
            </a:r>
            <a:r>
              <a:rPr spc="25" dirty="0"/>
              <a:t>(cont’d)</a:t>
            </a:r>
          </a:p>
        </p:txBody>
      </p:sp>
      <p:sp>
        <p:nvSpPr>
          <p:cNvPr id="3" name="object 3"/>
          <p:cNvSpPr/>
          <p:nvPr/>
        </p:nvSpPr>
        <p:spPr>
          <a:xfrm>
            <a:off x="337972" y="637451"/>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28777" y="545844"/>
            <a:ext cx="2987040" cy="191770"/>
          </a:xfrm>
          <a:prstGeom prst="rect">
            <a:avLst/>
          </a:prstGeom>
        </p:spPr>
        <p:txBody>
          <a:bodyPr vert="horz" wrap="square" lIns="0" tIns="11430" rIns="0" bIns="0" rtlCol="0">
            <a:spAutoFit/>
          </a:bodyPr>
          <a:lstStyle/>
          <a:p>
            <a:pPr marL="38100">
              <a:lnSpc>
                <a:spcPct val="100000"/>
              </a:lnSpc>
              <a:spcBef>
                <a:spcPts val="90"/>
              </a:spcBef>
            </a:pPr>
            <a:r>
              <a:rPr sz="1100" spc="-35" dirty="0">
                <a:latin typeface="Georgia"/>
                <a:cs typeface="Georgia"/>
              </a:rPr>
              <a:t>Using</a:t>
            </a:r>
            <a:r>
              <a:rPr sz="1100" spc="90" dirty="0">
                <a:latin typeface="Georgia"/>
                <a:cs typeface="Georgia"/>
              </a:rPr>
              <a:t> </a:t>
            </a:r>
            <a:r>
              <a:rPr sz="1100" spc="-30" dirty="0">
                <a:latin typeface="Georgia"/>
                <a:cs typeface="Georgia"/>
              </a:rPr>
              <a:t>equation</a:t>
            </a:r>
            <a:r>
              <a:rPr sz="1100" spc="95" dirty="0">
                <a:latin typeface="Georgia"/>
                <a:cs typeface="Georgia"/>
              </a:rPr>
              <a:t> </a:t>
            </a:r>
            <a:r>
              <a:rPr sz="1100" spc="-10" dirty="0">
                <a:latin typeface="Georgia"/>
                <a:cs typeface="Georgia"/>
                <a:hlinkClick r:id="rId2" action="ppaction://hlinksldjump"/>
              </a:rPr>
              <a:t>(18)</a:t>
            </a:r>
            <a:r>
              <a:rPr sz="1100" spc="95" dirty="0">
                <a:latin typeface="Georgia"/>
                <a:cs typeface="Georgia"/>
                <a:hlinkClick r:id="rId2" action="ppaction://hlinksldjump"/>
              </a:rPr>
              <a:t> </a:t>
            </a:r>
            <a:r>
              <a:rPr sz="1100" spc="-40" dirty="0">
                <a:latin typeface="Georgia"/>
                <a:cs typeface="Georgia"/>
              </a:rPr>
              <a:t>for</a:t>
            </a:r>
            <a:r>
              <a:rPr sz="1100" spc="90" dirty="0">
                <a:latin typeface="Georgia"/>
                <a:cs typeface="Georgia"/>
              </a:rPr>
              <a:t> </a:t>
            </a:r>
            <a:r>
              <a:rPr sz="1100" i="1" spc="114" dirty="0">
                <a:latin typeface="Calibri"/>
                <a:cs typeface="Calibri"/>
              </a:rPr>
              <a:t>χ</a:t>
            </a:r>
            <a:r>
              <a:rPr sz="1200" spc="172" baseline="27777" dirty="0">
                <a:latin typeface="Calibri"/>
                <a:cs typeface="Calibri"/>
              </a:rPr>
              <a:t>2</a:t>
            </a:r>
            <a:r>
              <a:rPr sz="1200" spc="345" baseline="27777" dirty="0">
                <a:latin typeface="Calibri"/>
                <a:cs typeface="Calibri"/>
              </a:rPr>
              <a:t> </a:t>
            </a:r>
            <a:r>
              <a:rPr sz="1100" spc="-20" dirty="0">
                <a:latin typeface="Georgia"/>
                <a:cs typeface="Georgia"/>
              </a:rPr>
              <a:t>computation,</a:t>
            </a:r>
            <a:r>
              <a:rPr sz="1100" spc="95" dirty="0">
                <a:latin typeface="Georgia"/>
                <a:cs typeface="Georgia"/>
              </a:rPr>
              <a:t> </a:t>
            </a:r>
            <a:r>
              <a:rPr sz="1100" spc="-55" dirty="0">
                <a:latin typeface="Georgia"/>
                <a:cs typeface="Georgia"/>
              </a:rPr>
              <a:t>we</a:t>
            </a:r>
            <a:r>
              <a:rPr sz="1100" spc="90" dirty="0">
                <a:latin typeface="Georgia"/>
                <a:cs typeface="Georgia"/>
              </a:rPr>
              <a:t> </a:t>
            </a:r>
            <a:r>
              <a:rPr sz="1100" spc="-20" dirty="0">
                <a:latin typeface="Georgia"/>
                <a:cs typeface="Georgia"/>
              </a:rPr>
              <a:t>get:</a:t>
            </a:r>
            <a:endParaRPr sz="1100">
              <a:latin typeface="Georgia"/>
              <a:cs typeface="Georgia"/>
            </a:endParaRPr>
          </a:p>
        </p:txBody>
      </p:sp>
      <p:sp>
        <p:nvSpPr>
          <p:cNvPr id="5" name="object 5"/>
          <p:cNvSpPr txBox="1"/>
          <p:nvPr/>
        </p:nvSpPr>
        <p:spPr>
          <a:xfrm>
            <a:off x="1141031" y="907299"/>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2</a:t>
            </a:r>
            <a:endParaRPr sz="800">
              <a:latin typeface="Calibri"/>
              <a:cs typeface="Calibri"/>
            </a:endParaRPr>
          </a:p>
        </p:txBody>
      </p:sp>
      <p:sp>
        <p:nvSpPr>
          <p:cNvPr id="6" name="object 6"/>
          <p:cNvSpPr txBox="1"/>
          <p:nvPr/>
        </p:nvSpPr>
        <p:spPr>
          <a:xfrm>
            <a:off x="1054341" y="927174"/>
            <a:ext cx="318770" cy="191770"/>
          </a:xfrm>
          <a:prstGeom prst="rect">
            <a:avLst/>
          </a:prstGeom>
        </p:spPr>
        <p:txBody>
          <a:bodyPr vert="horz" wrap="square" lIns="0" tIns="11430" rIns="0" bIns="0" rtlCol="0">
            <a:spAutoFit/>
          </a:bodyPr>
          <a:lstStyle/>
          <a:p>
            <a:pPr marL="12700">
              <a:lnSpc>
                <a:spcPct val="100000"/>
              </a:lnSpc>
              <a:spcBef>
                <a:spcPts val="90"/>
              </a:spcBef>
            </a:pPr>
            <a:r>
              <a:rPr sz="1100" i="1" spc="210" dirty="0">
                <a:latin typeface="Calibri"/>
                <a:cs typeface="Calibri"/>
              </a:rPr>
              <a:t>χ</a:t>
            </a:r>
            <a:r>
              <a:rPr sz="1100" i="1" spc="445"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p:nvPr/>
        </p:nvSpPr>
        <p:spPr>
          <a:xfrm>
            <a:off x="1413738" y="1043787"/>
            <a:ext cx="683895" cy="0"/>
          </a:xfrm>
          <a:custGeom>
            <a:avLst/>
            <a:gdLst/>
            <a:ahLst/>
            <a:cxnLst/>
            <a:rect l="l" t="t" r="r" b="b"/>
            <a:pathLst>
              <a:path w="683894">
                <a:moveTo>
                  <a:pt x="0" y="0"/>
                </a:moveTo>
                <a:lnTo>
                  <a:pt x="683552" y="0"/>
                </a:lnTo>
              </a:path>
            </a:pathLst>
          </a:custGeom>
          <a:ln w="5537">
            <a:solidFill>
              <a:srgbClr val="000000"/>
            </a:solidFill>
          </a:ln>
        </p:spPr>
        <p:txBody>
          <a:bodyPr wrap="square" lIns="0" tIns="0" rIns="0" bIns="0" rtlCol="0"/>
          <a:lstStyle/>
          <a:p>
            <a:endParaRPr/>
          </a:p>
        </p:txBody>
      </p:sp>
      <p:sp>
        <p:nvSpPr>
          <p:cNvPr id="8" name="object 8"/>
          <p:cNvSpPr/>
          <p:nvPr/>
        </p:nvSpPr>
        <p:spPr>
          <a:xfrm>
            <a:off x="2296985" y="1043787"/>
            <a:ext cx="683895" cy="0"/>
          </a:xfrm>
          <a:custGeom>
            <a:avLst/>
            <a:gdLst/>
            <a:ahLst/>
            <a:cxnLst/>
            <a:rect l="l" t="t" r="r" b="b"/>
            <a:pathLst>
              <a:path w="683894">
                <a:moveTo>
                  <a:pt x="0" y="0"/>
                </a:moveTo>
                <a:lnTo>
                  <a:pt x="683552" y="0"/>
                </a:lnTo>
              </a:path>
            </a:pathLst>
          </a:custGeom>
          <a:ln w="5537">
            <a:solidFill>
              <a:srgbClr val="000000"/>
            </a:solidFill>
          </a:ln>
        </p:spPr>
        <p:txBody>
          <a:bodyPr wrap="square" lIns="0" tIns="0" rIns="0" bIns="0" rtlCol="0"/>
          <a:lstStyle/>
          <a:p>
            <a:endParaRPr/>
          </a:p>
        </p:txBody>
      </p:sp>
      <p:sp>
        <p:nvSpPr>
          <p:cNvPr id="9" name="object 9"/>
          <p:cNvSpPr/>
          <p:nvPr/>
        </p:nvSpPr>
        <p:spPr>
          <a:xfrm>
            <a:off x="3180245" y="1043787"/>
            <a:ext cx="753110" cy="0"/>
          </a:xfrm>
          <a:custGeom>
            <a:avLst/>
            <a:gdLst/>
            <a:ahLst/>
            <a:cxnLst/>
            <a:rect l="l" t="t" r="r" b="b"/>
            <a:pathLst>
              <a:path w="753110">
                <a:moveTo>
                  <a:pt x="0" y="0"/>
                </a:moveTo>
                <a:lnTo>
                  <a:pt x="752830" y="0"/>
                </a:lnTo>
              </a:path>
            </a:pathLst>
          </a:custGeom>
          <a:ln w="5537">
            <a:solidFill>
              <a:srgbClr val="000000"/>
            </a:solidFill>
          </a:ln>
        </p:spPr>
        <p:txBody>
          <a:bodyPr wrap="square" lIns="0" tIns="0" rIns="0" bIns="0" rtlCol="0"/>
          <a:lstStyle/>
          <a:p>
            <a:endParaRPr/>
          </a:p>
        </p:txBody>
      </p:sp>
      <p:sp>
        <p:nvSpPr>
          <p:cNvPr id="10" name="object 10"/>
          <p:cNvSpPr txBox="1"/>
          <p:nvPr/>
        </p:nvSpPr>
        <p:spPr>
          <a:xfrm>
            <a:off x="2130564" y="927174"/>
            <a:ext cx="1969135" cy="191770"/>
          </a:xfrm>
          <a:prstGeom prst="rect">
            <a:avLst/>
          </a:prstGeom>
        </p:spPr>
        <p:txBody>
          <a:bodyPr vert="horz" wrap="square" lIns="0" tIns="11430" rIns="0" bIns="0" rtlCol="0">
            <a:spAutoFit/>
          </a:bodyPr>
          <a:lstStyle/>
          <a:p>
            <a:pPr marL="12700">
              <a:lnSpc>
                <a:spcPct val="100000"/>
              </a:lnSpc>
              <a:spcBef>
                <a:spcPts val="90"/>
              </a:spcBef>
              <a:tabLst>
                <a:tab pos="895350" algn="l"/>
                <a:tab pos="1847850" algn="l"/>
              </a:tabLst>
            </a:pPr>
            <a:r>
              <a:rPr sz="1100" spc="295" dirty="0">
                <a:latin typeface="Calibri"/>
                <a:cs typeface="Calibri"/>
              </a:rPr>
              <a:t>+	+	+</a:t>
            </a:r>
            <a:endParaRPr sz="1100">
              <a:latin typeface="Calibri"/>
              <a:cs typeface="Calibri"/>
            </a:endParaRPr>
          </a:p>
        </p:txBody>
      </p:sp>
      <p:sp>
        <p:nvSpPr>
          <p:cNvPr id="11" name="object 11"/>
          <p:cNvSpPr txBox="1"/>
          <p:nvPr/>
        </p:nvSpPr>
        <p:spPr>
          <a:xfrm>
            <a:off x="1337538" y="833448"/>
            <a:ext cx="3662045" cy="191770"/>
          </a:xfrm>
          <a:prstGeom prst="rect">
            <a:avLst/>
          </a:prstGeom>
        </p:spPr>
        <p:txBody>
          <a:bodyPr vert="horz" wrap="square" lIns="0" tIns="11430" rIns="0" bIns="0" rtlCol="0">
            <a:spAutoFit/>
          </a:bodyPr>
          <a:lstStyle/>
          <a:p>
            <a:pPr marL="76200">
              <a:lnSpc>
                <a:spcPct val="100000"/>
              </a:lnSpc>
              <a:spcBef>
                <a:spcPts val="90"/>
              </a:spcBef>
              <a:tabLst>
                <a:tab pos="958850" algn="l"/>
                <a:tab pos="1842135" algn="l"/>
                <a:tab pos="2794635" algn="l"/>
              </a:tabLst>
            </a:pPr>
            <a:r>
              <a:rPr sz="1100" spc="10" dirty="0">
                <a:latin typeface="Calibri"/>
                <a:cs typeface="Calibri"/>
              </a:rPr>
              <a:t>(250</a:t>
            </a:r>
            <a:r>
              <a:rPr sz="1100" spc="-1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spc="20" dirty="0">
                <a:latin typeface="Calibri"/>
                <a:cs typeface="Calibri"/>
              </a:rPr>
              <a:t>90)</a:t>
            </a:r>
            <a:r>
              <a:rPr sz="1200" spc="22" baseline="27777" dirty="0">
                <a:latin typeface="Calibri"/>
                <a:cs typeface="Calibri"/>
              </a:rPr>
              <a:t>2</a:t>
            </a:r>
            <a:r>
              <a:rPr sz="1200" baseline="27777" dirty="0">
                <a:latin typeface="Calibri"/>
                <a:cs typeface="Calibri"/>
              </a:rPr>
              <a:t>	</a:t>
            </a:r>
            <a:r>
              <a:rPr sz="1100" spc="20" dirty="0">
                <a:latin typeface="Calibri"/>
                <a:cs typeface="Calibri"/>
              </a:rPr>
              <a:t>(50</a:t>
            </a:r>
            <a:r>
              <a:rPr sz="1100" spc="-1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spc="10" dirty="0">
                <a:latin typeface="Calibri"/>
                <a:cs typeface="Calibri"/>
              </a:rPr>
              <a:t>210)</a:t>
            </a:r>
            <a:r>
              <a:rPr sz="1200" spc="22" baseline="27777" dirty="0">
                <a:latin typeface="Calibri"/>
                <a:cs typeface="Calibri"/>
              </a:rPr>
              <a:t>2</a:t>
            </a:r>
            <a:r>
              <a:rPr sz="1200" baseline="27777" dirty="0">
                <a:latin typeface="Calibri"/>
                <a:cs typeface="Calibri"/>
              </a:rPr>
              <a:t>	</a:t>
            </a:r>
            <a:r>
              <a:rPr sz="1100" spc="10" dirty="0">
                <a:latin typeface="Calibri"/>
                <a:cs typeface="Calibri"/>
              </a:rPr>
              <a:t>(200</a:t>
            </a:r>
            <a:r>
              <a:rPr sz="1100" spc="-1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spc="10" dirty="0">
                <a:latin typeface="Calibri"/>
                <a:cs typeface="Calibri"/>
              </a:rPr>
              <a:t>360)</a:t>
            </a:r>
            <a:r>
              <a:rPr sz="1200" spc="22" baseline="27777" dirty="0">
                <a:latin typeface="Calibri"/>
                <a:cs typeface="Calibri"/>
              </a:rPr>
              <a:t>2</a:t>
            </a:r>
            <a:r>
              <a:rPr sz="1200" baseline="27777" dirty="0">
                <a:latin typeface="Calibri"/>
                <a:cs typeface="Calibri"/>
              </a:rPr>
              <a:t>	</a:t>
            </a:r>
            <a:r>
              <a:rPr sz="1100" spc="5" dirty="0">
                <a:latin typeface="Calibri"/>
                <a:cs typeface="Calibri"/>
              </a:rPr>
              <a:t>(1000</a:t>
            </a:r>
            <a:r>
              <a:rPr sz="1100" spc="-1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spc="10" dirty="0">
                <a:latin typeface="Calibri"/>
                <a:cs typeface="Calibri"/>
              </a:rPr>
              <a:t>840)</a:t>
            </a:r>
            <a:r>
              <a:rPr sz="1200" spc="22" baseline="27777" dirty="0">
                <a:latin typeface="Calibri"/>
                <a:cs typeface="Calibri"/>
              </a:rPr>
              <a:t>2</a:t>
            </a:r>
            <a:endParaRPr sz="1200" baseline="27777">
              <a:latin typeface="Calibri"/>
              <a:cs typeface="Calibri"/>
            </a:endParaRPr>
          </a:p>
        </p:txBody>
      </p:sp>
      <p:sp>
        <p:nvSpPr>
          <p:cNvPr id="12" name="object 12"/>
          <p:cNvSpPr/>
          <p:nvPr/>
        </p:nvSpPr>
        <p:spPr>
          <a:xfrm>
            <a:off x="4132770" y="1043787"/>
            <a:ext cx="822325" cy="0"/>
          </a:xfrm>
          <a:custGeom>
            <a:avLst/>
            <a:gdLst/>
            <a:ahLst/>
            <a:cxnLst/>
            <a:rect l="l" t="t" r="r" b="b"/>
            <a:pathLst>
              <a:path w="822325">
                <a:moveTo>
                  <a:pt x="0" y="0"/>
                </a:moveTo>
                <a:lnTo>
                  <a:pt x="822096" y="0"/>
                </a:lnTo>
              </a:path>
            </a:pathLst>
          </a:custGeom>
          <a:ln w="5537">
            <a:solidFill>
              <a:srgbClr val="000000"/>
            </a:solidFill>
          </a:ln>
        </p:spPr>
        <p:txBody>
          <a:bodyPr wrap="square" lIns="0" tIns="0" rIns="0" bIns="0" rtlCol="0"/>
          <a:lstStyle/>
          <a:p>
            <a:endParaRPr/>
          </a:p>
        </p:txBody>
      </p:sp>
      <p:sp>
        <p:nvSpPr>
          <p:cNvPr id="13" name="object 13"/>
          <p:cNvSpPr txBox="1"/>
          <p:nvPr/>
        </p:nvSpPr>
        <p:spPr>
          <a:xfrm>
            <a:off x="1673542" y="1022208"/>
            <a:ext cx="2987040" cy="191770"/>
          </a:xfrm>
          <a:prstGeom prst="rect">
            <a:avLst/>
          </a:prstGeom>
        </p:spPr>
        <p:txBody>
          <a:bodyPr vert="horz" wrap="square" lIns="0" tIns="11430" rIns="0" bIns="0" rtlCol="0">
            <a:spAutoFit/>
          </a:bodyPr>
          <a:lstStyle/>
          <a:p>
            <a:pPr marL="12700">
              <a:lnSpc>
                <a:spcPct val="100000"/>
              </a:lnSpc>
              <a:spcBef>
                <a:spcPts val="90"/>
              </a:spcBef>
              <a:tabLst>
                <a:tab pos="861060" algn="l"/>
                <a:tab pos="1778635" algn="l"/>
                <a:tab pos="2766060" algn="l"/>
              </a:tabLst>
            </a:pPr>
            <a:r>
              <a:rPr sz="1100" spc="-15" dirty="0">
                <a:latin typeface="Calibri"/>
                <a:cs typeface="Calibri"/>
              </a:rPr>
              <a:t>90	210	360	840</a:t>
            </a:r>
            <a:endParaRPr sz="1100">
              <a:latin typeface="Calibri"/>
              <a:cs typeface="Calibri"/>
            </a:endParaRPr>
          </a:p>
        </p:txBody>
      </p:sp>
      <p:sp>
        <p:nvSpPr>
          <p:cNvPr id="14" name="object 14"/>
          <p:cNvSpPr txBox="1"/>
          <p:nvPr/>
        </p:nvSpPr>
        <p:spPr>
          <a:xfrm>
            <a:off x="416077" y="1175205"/>
            <a:ext cx="5174615" cy="1612265"/>
          </a:xfrm>
          <a:prstGeom prst="rect">
            <a:avLst/>
          </a:prstGeom>
        </p:spPr>
        <p:txBody>
          <a:bodyPr vert="horz" wrap="square" lIns="0" tIns="11430" rIns="0" bIns="0" rtlCol="0">
            <a:spAutoFit/>
          </a:bodyPr>
          <a:lstStyle/>
          <a:p>
            <a:pPr marL="835660">
              <a:lnSpc>
                <a:spcPct val="100000"/>
              </a:lnSpc>
              <a:spcBef>
                <a:spcPts val="90"/>
              </a:spcBef>
            </a:pPr>
            <a:r>
              <a:rPr sz="1100" spc="295" dirty="0">
                <a:latin typeface="Calibri"/>
                <a:cs typeface="Calibri"/>
              </a:rPr>
              <a:t>=</a:t>
            </a:r>
            <a:r>
              <a:rPr sz="1100" spc="50" dirty="0">
                <a:latin typeface="Calibri"/>
                <a:cs typeface="Calibri"/>
              </a:rPr>
              <a:t> </a:t>
            </a:r>
            <a:r>
              <a:rPr sz="1100" spc="-10" dirty="0">
                <a:latin typeface="Calibri"/>
                <a:cs typeface="Calibri"/>
              </a:rPr>
              <a:t>284</a:t>
            </a:r>
            <a:r>
              <a:rPr sz="1100" i="1" spc="-10" dirty="0">
                <a:latin typeface="Calibri"/>
                <a:cs typeface="Calibri"/>
              </a:rPr>
              <a:t>.</a:t>
            </a:r>
            <a:r>
              <a:rPr sz="1100" spc="-10" dirty="0">
                <a:latin typeface="Calibri"/>
                <a:cs typeface="Calibri"/>
              </a:rPr>
              <a:t>44 </a:t>
            </a:r>
            <a:r>
              <a:rPr sz="1100" spc="295" dirty="0">
                <a:latin typeface="Calibri"/>
                <a:cs typeface="Calibri"/>
              </a:rPr>
              <a:t>+</a:t>
            </a:r>
            <a:r>
              <a:rPr sz="1100" spc="-10" dirty="0">
                <a:latin typeface="Calibri"/>
                <a:cs typeface="Calibri"/>
              </a:rPr>
              <a:t> 121</a:t>
            </a:r>
            <a:r>
              <a:rPr sz="1100" i="1" spc="-10" dirty="0">
                <a:latin typeface="Calibri"/>
                <a:cs typeface="Calibri"/>
              </a:rPr>
              <a:t>.</a:t>
            </a:r>
            <a:r>
              <a:rPr sz="1100" spc="-10" dirty="0">
                <a:latin typeface="Calibri"/>
                <a:cs typeface="Calibri"/>
              </a:rPr>
              <a:t>90 </a:t>
            </a:r>
            <a:r>
              <a:rPr sz="1100" spc="295" dirty="0">
                <a:latin typeface="Calibri"/>
                <a:cs typeface="Calibri"/>
              </a:rPr>
              <a:t>+</a:t>
            </a:r>
            <a:r>
              <a:rPr sz="1100" spc="-15" dirty="0">
                <a:latin typeface="Calibri"/>
                <a:cs typeface="Calibri"/>
              </a:rPr>
              <a:t> </a:t>
            </a:r>
            <a:r>
              <a:rPr sz="1100" spc="-5" dirty="0">
                <a:latin typeface="Calibri"/>
                <a:cs typeface="Calibri"/>
              </a:rPr>
              <a:t>71</a:t>
            </a:r>
            <a:r>
              <a:rPr sz="1100" i="1" spc="-5" dirty="0">
                <a:latin typeface="Calibri"/>
                <a:cs typeface="Calibri"/>
              </a:rPr>
              <a:t>.</a:t>
            </a:r>
            <a:r>
              <a:rPr sz="1100" spc="-5" dirty="0">
                <a:latin typeface="Calibri"/>
                <a:cs typeface="Calibri"/>
              </a:rPr>
              <a:t>11</a:t>
            </a:r>
            <a:r>
              <a:rPr sz="1100" spc="-10" dirty="0">
                <a:latin typeface="Calibri"/>
                <a:cs typeface="Calibri"/>
              </a:rPr>
              <a:t> </a:t>
            </a:r>
            <a:r>
              <a:rPr sz="1100" spc="295" dirty="0">
                <a:latin typeface="Calibri"/>
                <a:cs typeface="Calibri"/>
              </a:rPr>
              <a:t>+</a:t>
            </a:r>
            <a:r>
              <a:rPr sz="1100" spc="-10" dirty="0">
                <a:latin typeface="Calibri"/>
                <a:cs typeface="Calibri"/>
              </a:rPr>
              <a:t> </a:t>
            </a:r>
            <a:r>
              <a:rPr sz="1100" spc="-5" dirty="0">
                <a:latin typeface="Calibri"/>
                <a:cs typeface="Calibri"/>
              </a:rPr>
              <a:t>30</a:t>
            </a:r>
            <a:r>
              <a:rPr sz="1100" i="1" spc="-5" dirty="0">
                <a:latin typeface="Calibri"/>
                <a:cs typeface="Calibri"/>
              </a:rPr>
              <a:t>.</a:t>
            </a:r>
            <a:r>
              <a:rPr sz="1100" spc="-5" dirty="0">
                <a:latin typeface="Calibri"/>
                <a:cs typeface="Calibri"/>
              </a:rPr>
              <a:t>48</a:t>
            </a:r>
            <a:r>
              <a:rPr sz="1100" spc="50" dirty="0">
                <a:latin typeface="Calibri"/>
                <a:cs typeface="Calibri"/>
              </a:rPr>
              <a:t> </a:t>
            </a:r>
            <a:r>
              <a:rPr sz="1100" spc="295" dirty="0">
                <a:latin typeface="Calibri"/>
                <a:cs typeface="Calibri"/>
              </a:rPr>
              <a:t>=</a:t>
            </a:r>
            <a:r>
              <a:rPr sz="1100" spc="55" dirty="0">
                <a:latin typeface="Calibri"/>
                <a:cs typeface="Calibri"/>
              </a:rPr>
              <a:t> </a:t>
            </a:r>
            <a:r>
              <a:rPr sz="1100" spc="-10" dirty="0">
                <a:latin typeface="Calibri"/>
                <a:cs typeface="Calibri"/>
              </a:rPr>
              <a:t>507</a:t>
            </a:r>
            <a:r>
              <a:rPr sz="1100" i="1" spc="-10" dirty="0">
                <a:latin typeface="Calibri"/>
                <a:cs typeface="Calibri"/>
              </a:rPr>
              <a:t>.</a:t>
            </a:r>
            <a:r>
              <a:rPr sz="1100" spc="-10" dirty="0">
                <a:latin typeface="Calibri"/>
                <a:cs typeface="Calibri"/>
              </a:rPr>
              <a:t>93</a:t>
            </a:r>
            <a:endParaRPr sz="1100">
              <a:latin typeface="Calibri"/>
              <a:cs typeface="Calibri"/>
            </a:endParaRPr>
          </a:p>
          <a:p>
            <a:pPr>
              <a:lnSpc>
                <a:spcPct val="100000"/>
              </a:lnSpc>
              <a:spcBef>
                <a:spcPts val="25"/>
              </a:spcBef>
            </a:pPr>
            <a:endParaRPr sz="1000">
              <a:latin typeface="Calibri"/>
              <a:cs typeface="Calibri"/>
            </a:endParaRPr>
          </a:p>
          <a:p>
            <a:pPr marL="50800">
              <a:lnSpc>
                <a:spcPct val="100000"/>
              </a:lnSpc>
            </a:pPr>
            <a:r>
              <a:rPr sz="1100" spc="-45" dirty="0">
                <a:latin typeface="Georgia"/>
                <a:cs typeface="Georgia"/>
              </a:rPr>
              <a:t>For</a:t>
            </a:r>
            <a:r>
              <a:rPr sz="1100" spc="95" dirty="0">
                <a:latin typeface="Georgia"/>
                <a:cs typeface="Georgia"/>
              </a:rPr>
              <a:t> </a:t>
            </a:r>
            <a:r>
              <a:rPr sz="1100" spc="-20" dirty="0">
                <a:latin typeface="Georgia"/>
                <a:cs typeface="Georgia"/>
              </a:rPr>
              <a:t>this</a:t>
            </a:r>
            <a:r>
              <a:rPr sz="1100" spc="95" dirty="0">
                <a:latin typeface="Georgia"/>
                <a:cs typeface="Georgia"/>
              </a:rPr>
              <a:t> </a:t>
            </a:r>
            <a:r>
              <a:rPr sz="1100" spc="-15" dirty="0">
                <a:latin typeface="Calibri"/>
                <a:cs typeface="Calibri"/>
              </a:rPr>
              <a:t>2</a:t>
            </a:r>
            <a:r>
              <a:rPr sz="1100" spc="-10" dirty="0">
                <a:latin typeface="Calibri"/>
                <a:cs typeface="Calibri"/>
              </a:rPr>
              <a:t> </a:t>
            </a:r>
            <a:r>
              <a:rPr sz="1100" spc="-30" dirty="0">
                <a:latin typeface="Lucida Sans Unicode"/>
                <a:cs typeface="Lucida Sans Unicode"/>
              </a:rPr>
              <a:t>×</a:t>
            </a:r>
            <a:r>
              <a:rPr sz="1100" spc="-105" dirty="0">
                <a:latin typeface="Lucida Sans Unicode"/>
                <a:cs typeface="Lucida Sans Unicode"/>
              </a:rPr>
              <a:t> </a:t>
            </a:r>
            <a:r>
              <a:rPr sz="1100" spc="-15" dirty="0">
                <a:latin typeface="Calibri"/>
                <a:cs typeface="Calibri"/>
              </a:rPr>
              <a:t>2</a:t>
            </a:r>
            <a:r>
              <a:rPr sz="1100" spc="110" dirty="0">
                <a:latin typeface="Calibri"/>
                <a:cs typeface="Calibri"/>
              </a:rPr>
              <a:t> </a:t>
            </a:r>
            <a:r>
              <a:rPr sz="1100" spc="-15" dirty="0">
                <a:latin typeface="Georgia"/>
                <a:cs typeface="Georgia"/>
              </a:rPr>
              <a:t>table,</a:t>
            </a:r>
            <a:r>
              <a:rPr sz="1100" spc="100" dirty="0">
                <a:latin typeface="Georgia"/>
                <a:cs typeface="Georgia"/>
              </a:rPr>
              <a:t> </a:t>
            </a:r>
            <a:r>
              <a:rPr sz="1100" spc="-20" dirty="0">
                <a:latin typeface="Georgia"/>
                <a:cs typeface="Georgia"/>
              </a:rPr>
              <a:t>the</a:t>
            </a:r>
            <a:r>
              <a:rPr sz="1100" spc="95" dirty="0">
                <a:latin typeface="Georgia"/>
                <a:cs typeface="Georgia"/>
              </a:rPr>
              <a:t> </a:t>
            </a:r>
            <a:r>
              <a:rPr sz="1100" spc="-40" dirty="0">
                <a:latin typeface="Georgia"/>
                <a:cs typeface="Georgia"/>
              </a:rPr>
              <a:t>degrees</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45" dirty="0">
                <a:latin typeface="Georgia"/>
                <a:cs typeface="Georgia"/>
              </a:rPr>
              <a:t>freedom</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35" dirty="0">
                <a:latin typeface="Calibri"/>
                <a:cs typeface="Calibri"/>
              </a:rPr>
              <a:t>(2</a:t>
            </a:r>
            <a:r>
              <a:rPr sz="1100" spc="-5"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spc="35" dirty="0">
                <a:latin typeface="Calibri"/>
                <a:cs typeface="Calibri"/>
              </a:rPr>
              <a:t>1)(2</a:t>
            </a:r>
            <a:r>
              <a:rPr sz="1100" spc="-5"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spc="35" dirty="0">
                <a:latin typeface="Calibri"/>
                <a:cs typeface="Calibri"/>
              </a:rPr>
              <a:t>1)</a:t>
            </a:r>
            <a:r>
              <a:rPr sz="1100" spc="50" dirty="0">
                <a:latin typeface="Calibri"/>
                <a:cs typeface="Calibri"/>
              </a:rPr>
              <a:t> </a:t>
            </a:r>
            <a:r>
              <a:rPr sz="1100" spc="295" dirty="0">
                <a:latin typeface="Calibri"/>
                <a:cs typeface="Calibri"/>
              </a:rPr>
              <a:t>=</a:t>
            </a:r>
            <a:r>
              <a:rPr sz="1100" spc="50" dirty="0">
                <a:latin typeface="Calibri"/>
                <a:cs typeface="Calibri"/>
              </a:rPr>
              <a:t> </a:t>
            </a:r>
            <a:r>
              <a:rPr sz="1100" spc="-5" dirty="0">
                <a:latin typeface="Calibri"/>
                <a:cs typeface="Calibri"/>
              </a:rPr>
              <a:t>1</a:t>
            </a:r>
            <a:r>
              <a:rPr sz="1100" spc="-5" dirty="0">
                <a:latin typeface="Georgia"/>
                <a:cs typeface="Georgia"/>
              </a:rPr>
              <a:t>.</a:t>
            </a:r>
            <a:endParaRPr sz="1100">
              <a:latin typeface="Georgia"/>
              <a:cs typeface="Georgia"/>
            </a:endParaRPr>
          </a:p>
          <a:p>
            <a:pPr marL="50800">
              <a:lnSpc>
                <a:spcPts val="1235"/>
              </a:lnSpc>
              <a:spcBef>
                <a:spcPts val="685"/>
              </a:spcBef>
            </a:pPr>
            <a:r>
              <a:rPr sz="1100" spc="-45" dirty="0">
                <a:latin typeface="Georgia"/>
                <a:cs typeface="Georgia"/>
              </a:rPr>
              <a:t>For</a:t>
            </a:r>
            <a:r>
              <a:rPr sz="1100" spc="95" dirty="0">
                <a:latin typeface="Georgia"/>
                <a:cs typeface="Georgia"/>
              </a:rPr>
              <a:t> </a:t>
            </a:r>
            <a:r>
              <a:rPr sz="1100" spc="-15" dirty="0">
                <a:latin typeface="Calibri"/>
                <a:cs typeface="Calibri"/>
              </a:rPr>
              <a:t>1</a:t>
            </a:r>
            <a:r>
              <a:rPr sz="1100" spc="114" dirty="0">
                <a:latin typeface="Calibri"/>
                <a:cs typeface="Calibri"/>
              </a:rPr>
              <a:t> </a:t>
            </a:r>
            <a:r>
              <a:rPr sz="1100" spc="-40" dirty="0">
                <a:latin typeface="Georgia"/>
                <a:cs typeface="Georgia"/>
              </a:rPr>
              <a:t>degree</a:t>
            </a:r>
            <a:r>
              <a:rPr sz="1100" spc="100" dirty="0">
                <a:latin typeface="Georgia"/>
                <a:cs typeface="Georgia"/>
              </a:rPr>
              <a:t> </a:t>
            </a:r>
            <a:r>
              <a:rPr sz="1100" spc="-40" dirty="0">
                <a:latin typeface="Georgia"/>
                <a:cs typeface="Georgia"/>
              </a:rPr>
              <a:t>of</a:t>
            </a:r>
            <a:r>
              <a:rPr sz="1100" spc="100" dirty="0">
                <a:latin typeface="Georgia"/>
                <a:cs typeface="Georgia"/>
              </a:rPr>
              <a:t> </a:t>
            </a:r>
            <a:r>
              <a:rPr sz="1100" spc="-40" dirty="0">
                <a:latin typeface="Georgia"/>
                <a:cs typeface="Georgia"/>
              </a:rPr>
              <a:t>freedom,</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i="1" spc="114" dirty="0">
                <a:latin typeface="Calibri"/>
                <a:cs typeface="Calibri"/>
              </a:rPr>
              <a:t>χ</a:t>
            </a:r>
            <a:r>
              <a:rPr sz="1200" spc="172" baseline="27777" dirty="0">
                <a:latin typeface="Calibri"/>
                <a:cs typeface="Calibri"/>
              </a:rPr>
              <a:t>2</a:t>
            </a:r>
            <a:r>
              <a:rPr sz="1200" spc="352" baseline="27777" dirty="0">
                <a:latin typeface="Calibri"/>
                <a:cs typeface="Calibri"/>
              </a:rPr>
              <a:t> </a:t>
            </a:r>
            <a:r>
              <a:rPr sz="1100" spc="-30" dirty="0">
                <a:latin typeface="Georgia"/>
                <a:cs typeface="Georgia"/>
              </a:rPr>
              <a:t>value</a:t>
            </a:r>
            <a:r>
              <a:rPr sz="1100" spc="100" dirty="0">
                <a:latin typeface="Georgia"/>
                <a:cs typeface="Georgia"/>
              </a:rPr>
              <a:t> </a:t>
            </a:r>
            <a:r>
              <a:rPr sz="1100" spc="-45" dirty="0">
                <a:latin typeface="Georgia"/>
                <a:cs typeface="Georgia"/>
              </a:rPr>
              <a:t>needed</a:t>
            </a:r>
            <a:r>
              <a:rPr sz="1100" spc="100" dirty="0">
                <a:latin typeface="Georgia"/>
                <a:cs typeface="Georgia"/>
              </a:rPr>
              <a:t> </a:t>
            </a:r>
            <a:r>
              <a:rPr sz="1100" spc="-10" dirty="0">
                <a:latin typeface="Georgia"/>
                <a:cs typeface="Georgia"/>
              </a:rPr>
              <a:t>to</a:t>
            </a:r>
            <a:r>
              <a:rPr sz="1100" spc="100" dirty="0">
                <a:latin typeface="Georgia"/>
                <a:cs typeface="Georgia"/>
              </a:rPr>
              <a:t> </a:t>
            </a:r>
            <a:r>
              <a:rPr sz="1100" spc="-20" dirty="0">
                <a:latin typeface="Georgia"/>
                <a:cs typeface="Georgia"/>
              </a:rPr>
              <a:t>reject</a:t>
            </a:r>
            <a:r>
              <a:rPr sz="1100" spc="95" dirty="0">
                <a:latin typeface="Georgia"/>
                <a:cs typeface="Georgia"/>
              </a:rPr>
              <a:t> </a:t>
            </a:r>
            <a:r>
              <a:rPr sz="1100" spc="-20" dirty="0">
                <a:latin typeface="Georgia"/>
                <a:cs typeface="Georgia"/>
              </a:rPr>
              <a:t>the</a:t>
            </a:r>
            <a:r>
              <a:rPr sz="1100" spc="100" dirty="0">
                <a:latin typeface="Georgia"/>
                <a:cs typeface="Georgia"/>
              </a:rPr>
              <a:t> </a:t>
            </a:r>
            <a:r>
              <a:rPr sz="1100" spc="-40" dirty="0">
                <a:latin typeface="Georgia"/>
                <a:cs typeface="Georgia"/>
              </a:rPr>
              <a:t>null</a:t>
            </a:r>
            <a:r>
              <a:rPr sz="1100" spc="100" dirty="0">
                <a:latin typeface="Georgia"/>
                <a:cs typeface="Georgia"/>
              </a:rPr>
              <a:t> </a:t>
            </a:r>
            <a:r>
              <a:rPr sz="1100" spc="-30" dirty="0">
                <a:latin typeface="Georgia"/>
                <a:cs typeface="Georgia"/>
              </a:rPr>
              <a:t>hypothesis</a:t>
            </a:r>
            <a:r>
              <a:rPr sz="1100" spc="100" dirty="0">
                <a:latin typeface="Georgia"/>
                <a:cs typeface="Georgia"/>
              </a:rPr>
              <a:t> </a:t>
            </a:r>
            <a:r>
              <a:rPr sz="1100" spc="15" dirty="0">
                <a:latin typeface="Georgia"/>
                <a:cs typeface="Georgia"/>
              </a:rPr>
              <a:t>at</a:t>
            </a:r>
            <a:r>
              <a:rPr sz="1100" spc="100" dirty="0">
                <a:latin typeface="Georgia"/>
                <a:cs typeface="Georgia"/>
              </a:rPr>
              <a:t> </a:t>
            </a:r>
            <a:r>
              <a:rPr sz="1100" spc="-25" dirty="0">
                <a:latin typeface="Georgia"/>
                <a:cs typeface="Georgia"/>
              </a:rPr>
              <a:t>the</a:t>
            </a:r>
            <a:endParaRPr sz="1100">
              <a:latin typeface="Georgia"/>
              <a:cs typeface="Georgia"/>
            </a:endParaRPr>
          </a:p>
          <a:p>
            <a:pPr marL="50800">
              <a:lnSpc>
                <a:spcPts val="1215"/>
              </a:lnSpc>
            </a:pPr>
            <a:r>
              <a:rPr sz="1100" spc="-5" dirty="0">
                <a:latin typeface="Calibri"/>
                <a:cs typeface="Calibri"/>
              </a:rPr>
              <a:t>0</a:t>
            </a:r>
            <a:r>
              <a:rPr sz="1100" i="1" spc="-5" dirty="0">
                <a:latin typeface="Calibri"/>
                <a:cs typeface="Calibri"/>
              </a:rPr>
              <a:t>.</a:t>
            </a:r>
            <a:r>
              <a:rPr sz="1100" spc="-5" dirty="0">
                <a:latin typeface="Calibri"/>
                <a:cs typeface="Calibri"/>
              </a:rPr>
              <a:t>001</a:t>
            </a:r>
            <a:r>
              <a:rPr sz="1100" spc="114" dirty="0">
                <a:latin typeface="Calibri"/>
                <a:cs typeface="Calibri"/>
              </a:rPr>
              <a:t> </a:t>
            </a:r>
            <a:r>
              <a:rPr sz="1100" spc="-35" dirty="0">
                <a:latin typeface="Georgia"/>
                <a:cs typeface="Georgia"/>
              </a:rPr>
              <a:t>significance</a:t>
            </a:r>
            <a:r>
              <a:rPr sz="1100" spc="100" dirty="0">
                <a:latin typeface="Georgia"/>
                <a:cs typeface="Georgia"/>
              </a:rPr>
              <a:t> </a:t>
            </a:r>
            <a:r>
              <a:rPr sz="1100" spc="-30" dirty="0">
                <a:latin typeface="Georgia"/>
                <a:cs typeface="Georgia"/>
              </a:rPr>
              <a:t>level</a:t>
            </a:r>
            <a:r>
              <a:rPr sz="1100" spc="105" dirty="0">
                <a:latin typeface="Georgia"/>
                <a:cs typeface="Georgia"/>
              </a:rPr>
              <a:t> </a:t>
            </a:r>
            <a:r>
              <a:rPr sz="1100" spc="-35" dirty="0">
                <a:latin typeface="Georgia"/>
                <a:cs typeface="Georgia"/>
              </a:rPr>
              <a:t>is</a:t>
            </a:r>
            <a:r>
              <a:rPr sz="1100" spc="95" dirty="0">
                <a:latin typeface="Georgia"/>
                <a:cs typeface="Georgia"/>
              </a:rPr>
              <a:t> </a:t>
            </a:r>
            <a:r>
              <a:rPr sz="1100" spc="-10" dirty="0">
                <a:latin typeface="Calibri"/>
                <a:cs typeface="Calibri"/>
              </a:rPr>
              <a:t>10</a:t>
            </a:r>
            <a:r>
              <a:rPr sz="1100" i="1" spc="-10" dirty="0">
                <a:latin typeface="Calibri"/>
                <a:cs typeface="Calibri"/>
              </a:rPr>
              <a:t>.</a:t>
            </a:r>
            <a:r>
              <a:rPr sz="1100" spc="-10" dirty="0">
                <a:latin typeface="Calibri"/>
                <a:cs typeface="Calibri"/>
              </a:rPr>
              <a:t>828</a:t>
            </a:r>
            <a:r>
              <a:rPr sz="1100" spc="114" dirty="0">
                <a:latin typeface="Calibri"/>
                <a:cs typeface="Calibri"/>
              </a:rPr>
              <a:t> </a:t>
            </a:r>
            <a:r>
              <a:rPr sz="1100" spc="-25" dirty="0">
                <a:latin typeface="Georgia"/>
                <a:cs typeface="Georgia"/>
              </a:rPr>
              <a:t>(taken</a:t>
            </a:r>
            <a:r>
              <a:rPr sz="1100" spc="105" dirty="0">
                <a:latin typeface="Georgia"/>
                <a:cs typeface="Georgia"/>
              </a:rPr>
              <a:t> </a:t>
            </a:r>
            <a:r>
              <a:rPr sz="1100" spc="-45" dirty="0">
                <a:latin typeface="Georgia"/>
                <a:cs typeface="Georgia"/>
              </a:rPr>
              <a:t>from</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15" dirty="0">
                <a:latin typeface="Georgia"/>
                <a:cs typeface="Georgia"/>
              </a:rPr>
              <a:t>table</a:t>
            </a:r>
            <a:r>
              <a:rPr sz="1100" spc="105" dirty="0">
                <a:latin typeface="Georgia"/>
                <a:cs typeface="Georgia"/>
              </a:rPr>
              <a:t> </a:t>
            </a:r>
            <a:r>
              <a:rPr sz="1100" spc="-40" dirty="0">
                <a:latin typeface="Georgia"/>
                <a:cs typeface="Georgia"/>
              </a:rPr>
              <a:t>of</a:t>
            </a:r>
            <a:r>
              <a:rPr sz="1100" spc="100" dirty="0">
                <a:latin typeface="Georgia"/>
                <a:cs typeface="Georgia"/>
              </a:rPr>
              <a:t> </a:t>
            </a:r>
            <a:r>
              <a:rPr sz="1100" spc="-30" dirty="0">
                <a:latin typeface="Georgia"/>
                <a:cs typeface="Georgia"/>
              </a:rPr>
              <a:t>upper</a:t>
            </a:r>
            <a:r>
              <a:rPr sz="1100" spc="105" dirty="0">
                <a:latin typeface="Georgia"/>
                <a:cs typeface="Georgia"/>
              </a:rPr>
              <a:t> </a:t>
            </a:r>
            <a:r>
              <a:rPr sz="1100" spc="-30" dirty="0">
                <a:latin typeface="Georgia"/>
                <a:cs typeface="Georgia"/>
              </a:rPr>
              <a:t>percentage</a:t>
            </a:r>
            <a:r>
              <a:rPr sz="1100" spc="100" dirty="0">
                <a:latin typeface="Georgia"/>
                <a:cs typeface="Georgia"/>
              </a:rPr>
              <a:t> </a:t>
            </a:r>
            <a:r>
              <a:rPr sz="1100" spc="-30" dirty="0">
                <a:latin typeface="Georgia"/>
                <a:cs typeface="Georgia"/>
              </a:rPr>
              <a:t>points</a:t>
            </a:r>
            <a:r>
              <a:rPr sz="1100" spc="100" dirty="0">
                <a:latin typeface="Georgia"/>
                <a:cs typeface="Georgia"/>
              </a:rPr>
              <a:t> </a:t>
            </a:r>
            <a:r>
              <a:rPr sz="1100" spc="-40" dirty="0">
                <a:latin typeface="Georgia"/>
                <a:cs typeface="Georgia"/>
              </a:rPr>
              <a:t>of</a:t>
            </a:r>
            <a:endParaRPr sz="1100">
              <a:latin typeface="Georgia"/>
              <a:cs typeface="Georgia"/>
            </a:endParaRPr>
          </a:p>
          <a:p>
            <a:pPr marL="50800">
              <a:lnSpc>
                <a:spcPts val="1300"/>
              </a:lnSpc>
            </a:pPr>
            <a:r>
              <a:rPr sz="1100" spc="-20" dirty="0">
                <a:latin typeface="Georgia"/>
                <a:cs typeface="Georgia"/>
              </a:rPr>
              <a:t>the</a:t>
            </a:r>
            <a:r>
              <a:rPr sz="1100" spc="100" dirty="0">
                <a:latin typeface="Georgia"/>
                <a:cs typeface="Georgia"/>
              </a:rPr>
              <a:t> </a:t>
            </a:r>
            <a:r>
              <a:rPr sz="1100" i="1" spc="114" dirty="0">
                <a:latin typeface="Calibri"/>
                <a:cs typeface="Calibri"/>
              </a:rPr>
              <a:t>χ</a:t>
            </a:r>
            <a:r>
              <a:rPr sz="1200" spc="172" baseline="27777" dirty="0">
                <a:latin typeface="Calibri"/>
                <a:cs typeface="Calibri"/>
              </a:rPr>
              <a:t>2</a:t>
            </a:r>
            <a:r>
              <a:rPr sz="1200" spc="352" baseline="27777" dirty="0">
                <a:latin typeface="Calibri"/>
                <a:cs typeface="Calibri"/>
              </a:rPr>
              <a:t> </a:t>
            </a:r>
            <a:r>
              <a:rPr sz="1100" spc="-20" dirty="0">
                <a:latin typeface="Georgia"/>
                <a:cs typeface="Georgia"/>
              </a:rPr>
              <a:t>distribution,</a:t>
            </a:r>
            <a:r>
              <a:rPr sz="1100" spc="100" dirty="0">
                <a:latin typeface="Georgia"/>
                <a:cs typeface="Georgia"/>
              </a:rPr>
              <a:t> </a:t>
            </a:r>
            <a:r>
              <a:rPr sz="1100" spc="-10" dirty="0">
                <a:latin typeface="Georgia"/>
                <a:cs typeface="Georgia"/>
              </a:rPr>
              <a:t>typically</a:t>
            </a:r>
            <a:r>
              <a:rPr sz="1100" spc="105" dirty="0">
                <a:latin typeface="Georgia"/>
                <a:cs typeface="Georgia"/>
              </a:rPr>
              <a:t> </a:t>
            </a:r>
            <a:r>
              <a:rPr sz="1100" spc="-25" dirty="0">
                <a:latin typeface="Georgia"/>
                <a:cs typeface="Georgia"/>
              </a:rPr>
              <a:t>available</a:t>
            </a:r>
            <a:r>
              <a:rPr sz="1100" spc="100" dirty="0">
                <a:latin typeface="Georgia"/>
                <a:cs typeface="Georgia"/>
              </a:rPr>
              <a:t> </a:t>
            </a:r>
            <a:r>
              <a:rPr sz="1100" spc="-45" dirty="0">
                <a:latin typeface="Georgia"/>
                <a:cs typeface="Georgia"/>
              </a:rPr>
              <a:t>from</a:t>
            </a:r>
            <a:r>
              <a:rPr sz="1100" spc="100" dirty="0">
                <a:latin typeface="Georgia"/>
                <a:cs typeface="Georgia"/>
              </a:rPr>
              <a:t> </a:t>
            </a:r>
            <a:r>
              <a:rPr sz="1100" spc="-20" dirty="0">
                <a:latin typeface="Georgia"/>
                <a:cs typeface="Georgia"/>
              </a:rPr>
              <a:t>any</a:t>
            </a:r>
            <a:r>
              <a:rPr sz="1100" spc="100" dirty="0">
                <a:latin typeface="Georgia"/>
                <a:cs typeface="Georgia"/>
              </a:rPr>
              <a:t> </a:t>
            </a:r>
            <a:r>
              <a:rPr sz="1100" spc="-10" dirty="0">
                <a:latin typeface="Georgia"/>
                <a:cs typeface="Georgia"/>
              </a:rPr>
              <a:t>textbook</a:t>
            </a:r>
            <a:r>
              <a:rPr sz="1100" spc="105" dirty="0">
                <a:latin typeface="Georgia"/>
                <a:cs typeface="Georgia"/>
              </a:rPr>
              <a:t> </a:t>
            </a:r>
            <a:r>
              <a:rPr sz="1100" spc="-50" dirty="0">
                <a:latin typeface="Georgia"/>
                <a:cs typeface="Georgia"/>
              </a:rPr>
              <a:t>on</a:t>
            </a:r>
            <a:r>
              <a:rPr sz="1100" spc="100" dirty="0">
                <a:latin typeface="Georgia"/>
                <a:cs typeface="Georgia"/>
              </a:rPr>
              <a:t> </a:t>
            </a:r>
            <a:r>
              <a:rPr sz="1100" spc="-10" dirty="0">
                <a:latin typeface="Georgia"/>
                <a:cs typeface="Georgia"/>
              </a:rPr>
              <a:t>statistics).</a:t>
            </a:r>
            <a:endParaRPr sz="1100">
              <a:latin typeface="Georgia"/>
              <a:cs typeface="Georgia"/>
            </a:endParaRPr>
          </a:p>
          <a:p>
            <a:pPr marL="50800" marR="409575">
              <a:lnSpc>
                <a:spcPts val="1150"/>
              </a:lnSpc>
              <a:spcBef>
                <a:spcPts val="735"/>
              </a:spcBef>
            </a:pPr>
            <a:r>
              <a:rPr sz="1100" spc="-35" dirty="0">
                <a:latin typeface="Georgia"/>
                <a:cs typeface="Georgia"/>
              </a:rPr>
              <a:t>Since</a:t>
            </a:r>
            <a:r>
              <a:rPr sz="1100" spc="100" dirty="0">
                <a:latin typeface="Georgia"/>
                <a:cs typeface="Georgia"/>
              </a:rPr>
              <a:t> </a:t>
            </a:r>
            <a:r>
              <a:rPr sz="1100" spc="-40" dirty="0">
                <a:latin typeface="Georgia"/>
                <a:cs typeface="Georgia"/>
              </a:rPr>
              <a:t>our</a:t>
            </a:r>
            <a:r>
              <a:rPr sz="1100" spc="100" dirty="0">
                <a:latin typeface="Georgia"/>
                <a:cs typeface="Georgia"/>
              </a:rPr>
              <a:t> </a:t>
            </a:r>
            <a:r>
              <a:rPr sz="1100" spc="-30" dirty="0">
                <a:latin typeface="Georgia"/>
                <a:cs typeface="Georgia"/>
              </a:rPr>
              <a:t>computed</a:t>
            </a:r>
            <a:r>
              <a:rPr sz="1100" spc="100" dirty="0">
                <a:latin typeface="Georgia"/>
                <a:cs typeface="Georgia"/>
              </a:rPr>
              <a:t> </a:t>
            </a:r>
            <a:r>
              <a:rPr sz="1100" spc="-30" dirty="0">
                <a:latin typeface="Georgia"/>
                <a:cs typeface="Georgia"/>
              </a:rPr>
              <a:t>value</a:t>
            </a:r>
            <a:r>
              <a:rPr sz="1100" spc="100" dirty="0">
                <a:latin typeface="Georgia"/>
                <a:cs typeface="Georgia"/>
              </a:rPr>
              <a:t> </a:t>
            </a:r>
            <a:r>
              <a:rPr sz="1100" spc="-35" dirty="0">
                <a:latin typeface="Georgia"/>
                <a:cs typeface="Georgia"/>
              </a:rPr>
              <a:t>is</a:t>
            </a:r>
            <a:r>
              <a:rPr sz="1100" spc="100" dirty="0">
                <a:latin typeface="Georgia"/>
                <a:cs typeface="Georgia"/>
              </a:rPr>
              <a:t> </a:t>
            </a:r>
            <a:r>
              <a:rPr sz="1100" spc="-30" dirty="0">
                <a:latin typeface="Georgia"/>
                <a:cs typeface="Georgia"/>
              </a:rPr>
              <a:t>above</a:t>
            </a:r>
            <a:r>
              <a:rPr sz="1100" spc="100" dirty="0">
                <a:latin typeface="Georgia"/>
                <a:cs typeface="Georgia"/>
              </a:rPr>
              <a:t> </a:t>
            </a:r>
            <a:r>
              <a:rPr sz="1100" spc="-15" dirty="0">
                <a:latin typeface="Georgia"/>
                <a:cs typeface="Georgia"/>
              </a:rPr>
              <a:t>this,</a:t>
            </a:r>
            <a:r>
              <a:rPr sz="1100" spc="100" dirty="0">
                <a:latin typeface="Georgia"/>
                <a:cs typeface="Georgia"/>
              </a:rPr>
              <a:t> </a:t>
            </a:r>
            <a:r>
              <a:rPr sz="1100" spc="-60" dirty="0">
                <a:latin typeface="Georgia"/>
                <a:cs typeface="Georgia"/>
              </a:rPr>
              <a:t>we</a:t>
            </a:r>
            <a:r>
              <a:rPr sz="1100" spc="100" dirty="0">
                <a:latin typeface="Georgia"/>
                <a:cs typeface="Georgia"/>
              </a:rPr>
              <a:t> </a:t>
            </a:r>
            <a:r>
              <a:rPr sz="1100" spc="-30" dirty="0">
                <a:latin typeface="Georgia"/>
                <a:cs typeface="Georgia"/>
              </a:rPr>
              <a:t>can</a:t>
            </a:r>
            <a:r>
              <a:rPr sz="1100" spc="100" dirty="0">
                <a:latin typeface="Georgia"/>
                <a:cs typeface="Georgia"/>
              </a:rPr>
              <a:t> </a:t>
            </a:r>
            <a:r>
              <a:rPr sz="1100" spc="-20" dirty="0">
                <a:latin typeface="Georgia"/>
                <a:cs typeface="Georgia"/>
              </a:rPr>
              <a:t>reject</a:t>
            </a:r>
            <a:r>
              <a:rPr sz="1100" spc="100" dirty="0">
                <a:latin typeface="Georgia"/>
                <a:cs typeface="Georgia"/>
              </a:rPr>
              <a:t> </a:t>
            </a:r>
            <a:r>
              <a:rPr sz="1100" spc="-20" dirty="0">
                <a:latin typeface="Georgia"/>
                <a:cs typeface="Georgia"/>
              </a:rPr>
              <a:t>the</a:t>
            </a:r>
            <a:r>
              <a:rPr sz="1100" spc="100" dirty="0">
                <a:latin typeface="Georgia"/>
                <a:cs typeface="Georgia"/>
              </a:rPr>
              <a:t> </a:t>
            </a:r>
            <a:r>
              <a:rPr sz="1100" spc="-40" dirty="0">
                <a:latin typeface="Georgia"/>
                <a:cs typeface="Georgia"/>
              </a:rPr>
              <a:t>null</a:t>
            </a:r>
            <a:r>
              <a:rPr sz="1100" spc="100" dirty="0">
                <a:latin typeface="Georgia"/>
                <a:cs typeface="Georgia"/>
              </a:rPr>
              <a:t> </a:t>
            </a:r>
            <a:r>
              <a:rPr sz="1100" spc="-30" dirty="0">
                <a:latin typeface="Georgia"/>
                <a:cs typeface="Georgia"/>
              </a:rPr>
              <a:t>hypothesis</a:t>
            </a:r>
            <a:r>
              <a:rPr sz="1100" spc="100" dirty="0">
                <a:latin typeface="Georgia"/>
                <a:cs typeface="Georgia"/>
              </a:rPr>
              <a:t> </a:t>
            </a:r>
            <a:r>
              <a:rPr sz="1100" dirty="0">
                <a:latin typeface="Georgia"/>
                <a:cs typeface="Georgia"/>
              </a:rPr>
              <a:t>that </a:t>
            </a:r>
            <a:r>
              <a:rPr sz="1100" spc="-250" dirty="0">
                <a:latin typeface="Georgia"/>
                <a:cs typeface="Georgia"/>
              </a:rPr>
              <a:t> </a:t>
            </a:r>
            <a:r>
              <a:rPr sz="1100" spc="5" dirty="0">
                <a:latin typeface="SimSun"/>
                <a:cs typeface="SimSun"/>
              </a:rPr>
              <a:t>gender </a:t>
            </a:r>
            <a:r>
              <a:rPr sz="1100" spc="-30" dirty="0">
                <a:latin typeface="Georgia"/>
                <a:cs typeface="Georgia"/>
              </a:rPr>
              <a:t>and </a:t>
            </a:r>
            <a:r>
              <a:rPr sz="1100" spc="5" dirty="0">
                <a:latin typeface="SimSun"/>
                <a:cs typeface="SimSun"/>
              </a:rPr>
              <a:t>preferred_reading </a:t>
            </a:r>
            <a:r>
              <a:rPr sz="1100" spc="-30" dirty="0">
                <a:latin typeface="Georgia"/>
                <a:cs typeface="Georgia"/>
              </a:rPr>
              <a:t>are </a:t>
            </a:r>
            <a:r>
              <a:rPr sz="1100" spc="-35" dirty="0">
                <a:latin typeface="Georgia"/>
                <a:cs typeface="Georgia"/>
              </a:rPr>
              <a:t>independent</a:t>
            </a:r>
            <a:r>
              <a:rPr sz="1100" spc="-30" dirty="0">
                <a:latin typeface="Georgia"/>
                <a:cs typeface="Georgia"/>
              </a:rPr>
              <a:t> </a:t>
            </a:r>
            <a:r>
              <a:rPr sz="1100" spc="-35" dirty="0">
                <a:latin typeface="Georgia"/>
                <a:cs typeface="Georgia"/>
              </a:rPr>
              <a:t>and</a:t>
            </a:r>
            <a:r>
              <a:rPr sz="1100" spc="-30" dirty="0">
                <a:latin typeface="Georgia"/>
                <a:cs typeface="Georgia"/>
              </a:rPr>
              <a:t> </a:t>
            </a:r>
            <a:r>
              <a:rPr sz="1100" spc="-35" dirty="0">
                <a:latin typeface="Georgia"/>
                <a:cs typeface="Georgia"/>
              </a:rPr>
              <a:t>conclude</a:t>
            </a:r>
            <a:r>
              <a:rPr sz="1100" spc="-30" dirty="0">
                <a:latin typeface="Georgia"/>
                <a:cs typeface="Georgia"/>
              </a:rPr>
              <a:t> </a:t>
            </a:r>
            <a:r>
              <a:rPr sz="1100" dirty="0">
                <a:latin typeface="Georgia"/>
                <a:cs typeface="Georgia"/>
              </a:rPr>
              <a:t>that </a:t>
            </a:r>
            <a:r>
              <a:rPr sz="1100" spc="-20" dirty="0">
                <a:latin typeface="Georgia"/>
                <a:cs typeface="Georgia"/>
              </a:rPr>
              <a:t>the </a:t>
            </a:r>
            <a:r>
              <a:rPr sz="1100" spc="-35" dirty="0">
                <a:latin typeface="Georgia"/>
                <a:cs typeface="Georgia"/>
              </a:rPr>
              <a:t>two </a:t>
            </a:r>
            <a:r>
              <a:rPr sz="1100" spc="-30" dirty="0">
                <a:latin typeface="Georgia"/>
                <a:cs typeface="Georgia"/>
              </a:rPr>
              <a:t> </a:t>
            </a:r>
            <a:r>
              <a:rPr sz="1100" spc="-10" dirty="0">
                <a:latin typeface="Georgia"/>
                <a:cs typeface="Georgia"/>
              </a:rPr>
              <a:t>attributes</a:t>
            </a:r>
            <a:r>
              <a:rPr sz="1100" spc="95" dirty="0">
                <a:latin typeface="Georgia"/>
                <a:cs typeface="Georgia"/>
              </a:rPr>
              <a:t> </a:t>
            </a:r>
            <a:r>
              <a:rPr sz="1100" spc="-30" dirty="0">
                <a:latin typeface="Georgia"/>
                <a:cs typeface="Georgia"/>
              </a:rPr>
              <a:t>are</a:t>
            </a:r>
            <a:r>
              <a:rPr sz="1100" spc="95" dirty="0">
                <a:latin typeface="Georgia"/>
                <a:cs typeface="Georgia"/>
              </a:rPr>
              <a:t> </a:t>
            </a:r>
            <a:r>
              <a:rPr sz="1100" spc="-15" dirty="0">
                <a:latin typeface="Georgia"/>
                <a:cs typeface="Georgia"/>
              </a:rPr>
              <a:t>(strongly)</a:t>
            </a:r>
            <a:r>
              <a:rPr sz="1100" spc="95" dirty="0">
                <a:latin typeface="Georgia"/>
                <a:cs typeface="Georgia"/>
              </a:rPr>
              <a:t> </a:t>
            </a:r>
            <a:r>
              <a:rPr sz="1100" spc="-25" dirty="0">
                <a:latin typeface="Georgia"/>
                <a:cs typeface="Georgia"/>
              </a:rPr>
              <a:t>correlated</a:t>
            </a:r>
            <a:r>
              <a:rPr sz="1100" spc="95" dirty="0">
                <a:latin typeface="Georgia"/>
                <a:cs typeface="Georgia"/>
              </a:rPr>
              <a:t> </a:t>
            </a:r>
            <a:r>
              <a:rPr sz="1100" spc="-40" dirty="0">
                <a:latin typeface="Georgia"/>
                <a:cs typeface="Georgia"/>
              </a:rPr>
              <a:t>for</a:t>
            </a:r>
            <a:r>
              <a:rPr sz="1100" spc="95" dirty="0">
                <a:latin typeface="Georgia"/>
                <a:cs typeface="Georgia"/>
              </a:rPr>
              <a:t> </a:t>
            </a:r>
            <a:r>
              <a:rPr sz="1100" spc="-20" dirty="0">
                <a:latin typeface="Georgia"/>
                <a:cs typeface="Georgia"/>
              </a:rPr>
              <a:t>the</a:t>
            </a:r>
            <a:r>
              <a:rPr sz="1100" spc="95" dirty="0">
                <a:latin typeface="Georgia"/>
                <a:cs typeface="Georgia"/>
              </a:rPr>
              <a:t> </a:t>
            </a:r>
            <a:r>
              <a:rPr sz="1100" spc="-30" dirty="0">
                <a:latin typeface="Georgia"/>
                <a:cs typeface="Georgia"/>
              </a:rPr>
              <a:t>given</a:t>
            </a:r>
            <a:r>
              <a:rPr sz="1100" spc="95" dirty="0">
                <a:latin typeface="Georgia"/>
                <a:cs typeface="Georgia"/>
              </a:rPr>
              <a:t> </a:t>
            </a:r>
            <a:r>
              <a:rPr sz="1100" spc="-35" dirty="0">
                <a:latin typeface="Georgia"/>
                <a:cs typeface="Georgia"/>
              </a:rPr>
              <a:t>group</a:t>
            </a:r>
            <a:r>
              <a:rPr sz="1100" spc="95" dirty="0">
                <a:latin typeface="Georgia"/>
                <a:cs typeface="Georgia"/>
              </a:rPr>
              <a:t> </a:t>
            </a:r>
            <a:r>
              <a:rPr sz="1100" spc="-40" dirty="0">
                <a:latin typeface="Georgia"/>
                <a:cs typeface="Georgia"/>
              </a:rPr>
              <a:t>of</a:t>
            </a:r>
            <a:r>
              <a:rPr sz="1100" spc="100" dirty="0">
                <a:latin typeface="Georgia"/>
                <a:cs typeface="Georgia"/>
              </a:rPr>
              <a:t> </a:t>
            </a:r>
            <a:r>
              <a:rPr sz="1100" spc="-30" dirty="0">
                <a:latin typeface="Georgia"/>
                <a:cs typeface="Georgia"/>
              </a:rPr>
              <a:t>people.</a:t>
            </a:r>
            <a:endParaRPr sz="1100">
              <a:latin typeface="Georgia"/>
              <a:cs typeface="Georgia"/>
            </a:endParaRPr>
          </a:p>
        </p:txBody>
      </p:sp>
      <p:sp>
        <p:nvSpPr>
          <p:cNvPr id="15" name="object 15"/>
          <p:cNvSpPr/>
          <p:nvPr/>
        </p:nvSpPr>
        <p:spPr>
          <a:xfrm>
            <a:off x="337972" y="159274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6" name="object 16"/>
          <p:cNvSpPr/>
          <p:nvPr/>
        </p:nvSpPr>
        <p:spPr>
          <a:xfrm>
            <a:off x="337972" y="1847494"/>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17" name="object 17"/>
          <p:cNvSpPr/>
          <p:nvPr/>
        </p:nvSpPr>
        <p:spPr>
          <a:xfrm>
            <a:off x="337972" y="2394775"/>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23" name="object 2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95</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3919854" cy="244475"/>
          </a:xfrm>
          <a:prstGeom prst="rect">
            <a:avLst/>
          </a:prstGeom>
        </p:spPr>
        <p:txBody>
          <a:bodyPr vert="horz" wrap="square" lIns="0" tIns="17145" rIns="0" bIns="0" rtlCol="0">
            <a:spAutoFit/>
          </a:bodyPr>
          <a:lstStyle/>
          <a:p>
            <a:pPr marL="12700">
              <a:lnSpc>
                <a:spcPct val="100000"/>
              </a:lnSpc>
              <a:spcBef>
                <a:spcPts val="135"/>
              </a:spcBef>
            </a:pPr>
            <a:r>
              <a:rPr spc="35" dirty="0"/>
              <a:t>Upper–tail</a:t>
            </a:r>
            <a:r>
              <a:rPr spc="105" dirty="0"/>
              <a:t> </a:t>
            </a:r>
            <a:r>
              <a:rPr spc="25" dirty="0"/>
              <a:t>critical</a:t>
            </a:r>
            <a:r>
              <a:rPr spc="105" dirty="0"/>
              <a:t> </a:t>
            </a:r>
            <a:r>
              <a:rPr dirty="0"/>
              <a:t>values</a:t>
            </a:r>
            <a:r>
              <a:rPr spc="100" dirty="0"/>
              <a:t> </a:t>
            </a:r>
            <a:r>
              <a:rPr spc="-40" dirty="0"/>
              <a:t>of</a:t>
            </a:r>
            <a:r>
              <a:rPr spc="105" dirty="0"/>
              <a:t> </a:t>
            </a:r>
            <a:r>
              <a:rPr spc="10" dirty="0"/>
              <a:t>chi–square</a:t>
            </a:r>
            <a:r>
              <a:rPr spc="105" dirty="0"/>
              <a:t> </a:t>
            </a:r>
            <a:r>
              <a:rPr spc="40" dirty="0"/>
              <a:t>distribution</a:t>
            </a:r>
          </a:p>
        </p:txBody>
      </p:sp>
      <p:sp>
        <p:nvSpPr>
          <p:cNvPr id="3" name="object 3"/>
          <p:cNvSpPr txBox="1"/>
          <p:nvPr/>
        </p:nvSpPr>
        <p:spPr>
          <a:xfrm>
            <a:off x="1313052" y="337640"/>
            <a:ext cx="3134360" cy="191770"/>
          </a:xfrm>
          <a:prstGeom prst="rect">
            <a:avLst/>
          </a:prstGeom>
        </p:spPr>
        <p:txBody>
          <a:bodyPr vert="horz" wrap="square" lIns="0" tIns="11430" rIns="0" bIns="0" rtlCol="0">
            <a:spAutoFit/>
          </a:bodyPr>
          <a:lstStyle/>
          <a:p>
            <a:pPr marL="12700">
              <a:lnSpc>
                <a:spcPct val="100000"/>
              </a:lnSpc>
              <a:spcBef>
                <a:spcPts val="90"/>
              </a:spcBef>
            </a:pPr>
            <a:r>
              <a:rPr sz="1100" spc="-30" dirty="0">
                <a:latin typeface="Georgia"/>
                <a:cs typeface="Georgia"/>
              </a:rPr>
              <a:t>Upper–tail</a:t>
            </a:r>
            <a:r>
              <a:rPr sz="1100" spc="90" dirty="0">
                <a:latin typeface="Georgia"/>
                <a:cs typeface="Georgia"/>
              </a:rPr>
              <a:t> </a:t>
            </a:r>
            <a:r>
              <a:rPr sz="1100" spc="-15" dirty="0">
                <a:latin typeface="Georgia"/>
                <a:cs typeface="Georgia"/>
              </a:rPr>
              <a:t>critical</a:t>
            </a:r>
            <a:r>
              <a:rPr sz="1100" spc="95" dirty="0">
                <a:latin typeface="Georgia"/>
                <a:cs typeface="Georgia"/>
              </a:rPr>
              <a:t> </a:t>
            </a:r>
            <a:r>
              <a:rPr sz="1100" spc="-35" dirty="0">
                <a:latin typeface="Georgia"/>
                <a:cs typeface="Georgia"/>
              </a:rPr>
              <a:t>values</a:t>
            </a:r>
            <a:r>
              <a:rPr sz="1100" spc="95" dirty="0">
                <a:latin typeface="Georgia"/>
                <a:cs typeface="Georgia"/>
              </a:rPr>
              <a:t> </a:t>
            </a:r>
            <a:r>
              <a:rPr sz="1100" spc="-15" dirty="0">
                <a:latin typeface="Georgia"/>
                <a:cs typeface="Georgia"/>
              </a:rPr>
              <a:t>with</a:t>
            </a:r>
            <a:r>
              <a:rPr sz="1100" spc="95" dirty="0">
                <a:latin typeface="Georgia"/>
                <a:cs typeface="Georgia"/>
              </a:rPr>
              <a:t> </a:t>
            </a:r>
            <a:r>
              <a:rPr sz="1100" i="1" spc="35" dirty="0">
                <a:latin typeface="Calibri"/>
                <a:cs typeface="Calibri"/>
              </a:rPr>
              <a:t>v</a:t>
            </a:r>
            <a:r>
              <a:rPr sz="1100" i="1" spc="150" dirty="0">
                <a:latin typeface="Calibri"/>
                <a:cs typeface="Calibri"/>
              </a:rPr>
              <a:t> </a:t>
            </a:r>
            <a:r>
              <a:rPr sz="1100" spc="-40" dirty="0">
                <a:latin typeface="Georgia"/>
                <a:cs typeface="Georgia"/>
              </a:rPr>
              <a:t>degrees</a:t>
            </a:r>
            <a:r>
              <a:rPr sz="1100" spc="95" dirty="0">
                <a:latin typeface="Georgia"/>
                <a:cs typeface="Georgia"/>
              </a:rPr>
              <a:t> </a:t>
            </a:r>
            <a:r>
              <a:rPr sz="1100" spc="-40" dirty="0">
                <a:latin typeface="Georgia"/>
                <a:cs typeface="Georgia"/>
              </a:rPr>
              <a:t>of</a:t>
            </a:r>
            <a:r>
              <a:rPr sz="1100" spc="95" dirty="0">
                <a:latin typeface="Georgia"/>
                <a:cs typeface="Georgia"/>
              </a:rPr>
              <a:t> </a:t>
            </a:r>
            <a:r>
              <a:rPr sz="1100" spc="-45" dirty="0">
                <a:latin typeface="Georgia"/>
                <a:cs typeface="Georgia"/>
              </a:rPr>
              <a:t>freedom</a:t>
            </a:r>
            <a:endParaRPr sz="1100">
              <a:latin typeface="Georgia"/>
              <a:cs typeface="Georgia"/>
            </a:endParaRPr>
          </a:p>
        </p:txBody>
      </p:sp>
      <p:pic>
        <p:nvPicPr>
          <p:cNvPr id="4" name="object 4"/>
          <p:cNvPicPr/>
          <p:nvPr/>
        </p:nvPicPr>
        <p:blipFill>
          <a:blip r:embed="rId2" cstate="print"/>
          <a:stretch>
            <a:fillRect/>
          </a:stretch>
        </p:blipFill>
        <p:spPr>
          <a:xfrm>
            <a:off x="984173" y="552602"/>
            <a:ext cx="3791584" cy="2466975"/>
          </a:xfrm>
          <a:prstGeom prst="rect">
            <a:avLst/>
          </a:prstGeom>
        </p:spPr>
      </p:pic>
      <p:grpSp>
        <p:nvGrpSpPr>
          <p:cNvPr id="5" name="object 5"/>
          <p:cNvGrpSpPr/>
          <p:nvPr/>
        </p:nvGrpSpPr>
        <p:grpSpPr>
          <a:xfrm>
            <a:off x="0" y="3121545"/>
            <a:ext cx="5760085" cy="118745"/>
            <a:chOff x="0" y="3121545"/>
            <a:chExt cx="5760085" cy="118745"/>
          </a:xfrm>
        </p:grpSpPr>
        <p:sp>
          <p:nvSpPr>
            <p:cNvPr id="6" name="object 6"/>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7" name="object 7"/>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9" name="object 9"/>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3" action="ppaction://hlinksldjump"/>
              </a:rPr>
              <a:t>data </a:t>
            </a:r>
            <a:r>
              <a:rPr sz="600" spc="45" dirty="0">
                <a:solidFill>
                  <a:srgbClr val="7A0000"/>
                </a:solidFill>
                <a:latin typeface="Georgia"/>
                <a:cs typeface="Georgia"/>
                <a:hlinkClick r:id="rId3" action="ppaction://hlinksldjump"/>
              </a:rPr>
              <a:t>understanding</a:t>
            </a:r>
            <a:endParaRPr sz="600">
              <a:latin typeface="Georgia"/>
              <a:cs typeface="Georgia"/>
            </a:endParaRPr>
          </a:p>
        </p:txBody>
      </p:sp>
      <p:sp>
        <p:nvSpPr>
          <p:cNvPr id="10" name="object 10"/>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96</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3333B2"/>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latin typeface="Georgia"/>
                <a:cs typeface="Georgia"/>
                <a:hlinkClick r:id="rId10" action="ppaction://hlinksldjump"/>
              </a:rPr>
              <a:t>Relationships</a:t>
            </a:r>
            <a:r>
              <a:rPr sz="1100" spc="70" dirty="0">
                <a:latin typeface="Georgia"/>
                <a:cs typeface="Georgia"/>
                <a:hlinkClick r:id="rId10" action="ppaction://hlinksldjump"/>
              </a:rPr>
              <a:t> </a:t>
            </a:r>
            <a:r>
              <a:rPr sz="1100" spc="-35" dirty="0">
                <a:latin typeface="Georgia"/>
                <a:cs typeface="Georgia"/>
                <a:hlinkClick r:id="rId10" action="ppaction://hlinksldjump"/>
              </a:rPr>
              <a:t>in</a:t>
            </a:r>
            <a:r>
              <a:rPr sz="1100" spc="75" dirty="0">
                <a:latin typeface="Georgia"/>
                <a:cs typeface="Georgia"/>
                <a:hlinkClick r:id="rId10" action="ppaction://hlinksldjump"/>
              </a:rPr>
              <a:t> </a:t>
            </a:r>
            <a:r>
              <a:rPr sz="1100" spc="-5" dirty="0">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latin typeface="Georgia"/>
                <a:cs typeface="Georgia"/>
                <a:hlinkClick r:id="rId14" action="ppaction://hlinksldjump"/>
              </a:rPr>
              <a:t>Correlation</a:t>
            </a:r>
            <a:r>
              <a:rPr sz="900" spc="80" dirty="0">
                <a:latin typeface="Georgia"/>
                <a:cs typeface="Georgia"/>
                <a:hlinkClick r:id="rId14" action="ppaction://hlinksldjump"/>
              </a:rPr>
              <a:t> </a:t>
            </a:r>
            <a:r>
              <a:rPr sz="900" spc="-15" dirty="0">
                <a:latin typeface="Georgia"/>
                <a:cs typeface="Georgia"/>
                <a:hlinkClick r:id="rId14" action="ppaction://hlinksldjump"/>
              </a:rPr>
              <a:t>versus</a:t>
            </a:r>
            <a:r>
              <a:rPr sz="900" spc="85" dirty="0">
                <a:latin typeface="Georgia"/>
                <a:cs typeface="Georgia"/>
                <a:hlinkClick r:id="rId14" action="ppaction://hlinksldjump"/>
              </a:rPr>
              <a:t> </a:t>
            </a:r>
            <a:r>
              <a:rPr sz="900" spc="-10" dirty="0">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solidFill>
                  <a:srgbClr val="CCCCCC"/>
                </a:solidFill>
                <a:latin typeface="Georgia"/>
                <a:cs typeface="Georgia"/>
                <a:hlinkClick r:id="rId15" action="ppaction://hlinksldjump"/>
              </a:rPr>
              <a:t>Excercises,</a:t>
            </a:r>
            <a:r>
              <a:rPr sz="1100" spc="85" dirty="0">
                <a:solidFill>
                  <a:srgbClr val="CCCCCC"/>
                </a:solidFill>
                <a:latin typeface="Georgia"/>
                <a:cs typeface="Georgia"/>
                <a:hlinkClick r:id="rId15" action="ppaction://hlinksldjump"/>
              </a:rPr>
              <a:t> </a:t>
            </a:r>
            <a:r>
              <a:rPr sz="1100" spc="-35" dirty="0">
                <a:solidFill>
                  <a:srgbClr val="CCCCCC"/>
                </a:solidFill>
                <a:latin typeface="Georgia"/>
                <a:cs typeface="Georgia"/>
                <a:hlinkClick r:id="rId15" action="ppaction://hlinksldjump"/>
              </a:rPr>
              <a:t>References,</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and</a:t>
            </a:r>
            <a:r>
              <a:rPr sz="1100" spc="85" dirty="0">
                <a:solidFill>
                  <a:srgbClr val="CCCCCC"/>
                </a:solidFill>
                <a:latin typeface="Georgia"/>
                <a:cs typeface="Georgia"/>
                <a:hlinkClick r:id="rId15" action="ppaction://hlinksldjump"/>
              </a:rPr>
              <a:t> </a:t>
            </a:r>
            <a:r>
              <a:rPr sz="1100" spc="-30" dirty="0">
                <a:solidFill>
                  <a:srgbClr val="CCCCCC"/>
                </a:solidFill>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97</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2176145" cy="244475"/>
          </a:xfrm>
          <a:prstGeom prst="rect">
            <a:avLst/>
          </a:prstGeom>
        </p:spPr>
        <p:txBody>
          <a:bodyPr vert="horz" wrap="square" lIns="0" tIns="17145" rIns="0" bIns="0" rtlCol="0">
            <a:spAutoFit/>
          </a:bodyPr>
          <a:lstStyle/>
          <a:p>
            <a:pPr marL="12700">
              <a:lnSpc>
                <a:spcPct val="100000"/>
              </a:lnSpc>
              <a:spcBef>
                <a:spcPts val="135"/>
              </a:spcBef>
            </a:pPr>
            <a:r>
              <a:rPr spc="25" dirty="0"/>
              <a:t>Correlation</a:t>
            </a:r>
            <a:r>
              <a:rPr spc="90" dirty="0"/>
              <a:t> </a:t>
            </a:r>
            <a:r>
              <a:rPr spc="10" dirty="0"/>
              <a:t>versus</a:t>
            </a:r>
            <a:r>
              <a:rPr spc="95" dirty="0"/>
              <a:t> </a:t>
            </a:r>
            <a:r>
              <a:rPr spc="35" dirty="0"/>
              <a:t>causation</a:t>
            </a:r>
          </a:p>
        </p:txBody>
      </p:sp>
      <p:sp>
        <p:nvSpPr>
          <p:cNvPr id="3" name="object 3"/>
          <p:cNvSpPr/>
          <p:nvPr/>
        </p:nvSpPr>
        <p:spPr>
          <a:xfrm>
            <a:off x="337972" y="823569"/>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4" name="object 4"/>
          <p:cNvSpPr txBox="1"/>
          <p:nvPr/>
        </p:nvSpPr>
        <p:spPr>
          <a:xfrm>
            <a:off x="454177" y="731963"/>
            <a:ext cx="5128260" cy="1784350"/>
          </a:xfrm>
          <a:prstGeom prst="rect">
            <a:avLst/>
          </a:prstGeom>
        </p:spPr>
        <p:txBody>
          <a:bodyPr vert="horz" wrap="square" lIns="0" tIns="34290" rIns="0" bIns="0" rtlCol="0">
            <a:spAutoFit/>
          </a:bodyPr>
          <a:lstStyle/>
          <a:p>
            <a:pPr marL="12700" marR="5080" algn="just">
              <a:lnSpc>
                <a:spcPts val="1150"/>
              </a:lnSpc>
              <a:spcBef>
                <a:spcPts val="270"/>
              </a:spcBef>
            </a:pPr>
            <a:r>
              <a:rPr sz="1100" b="1" spc="-35" dirty="0">
                <a:latin typeface="Georgia"/>
                <a:cs typeface="Georgia"/>
              </a:rPr>
              <a:t>Correlation </a:t>
            </a:r>
            <a:r>
              <a:rPr sz="1100" spc="-35" dirty="0">
                <a:latin typeface="Georgia"/>
                <a:cs typeface="Georgia"/>
              </a:rPr>
              <a:t>describes </a:t>
            </a:r>
            <a:r>
              <a:rPr sz="1100" spc="-30" dirty="0">
                <a:latin typeface="Georgia"/>
                <a:cs typeface="Georgia"/>
              </a:rPr>
              <a:t>an </a:t>
            </a:r>
            <a:r>
              <a:rPr sz="1100" spc="-25" dirty="0">
                <a:latin typeface="Georgia"/>
                <a:cs typeface="Georgia"/>
              </a:rPr>
              <a:t>association </a:t>
            </a:r>
            <a:r>
              <a:rPr sz="1100" spc="-35" dirty="0">
                <a:latin typeface="Georgia"/>
                <a:cs typeface="Georgia"/>
              </a:rPr>
              <a:t>between </a:t>
            </a:r>
            <a:r>
              <a:rPr sz="1100" spc="-30" dirty="0">
                <a:latin typeface="Georgia"/>
                <a:cs typeface="Georgia"/>
              </a:rPr>
              <a:t>variables:</a:t>
            </a:r>
            <a:r>
              <a:rPr sz="1100" spc="204" dirty="0">
                <a:latin typeface="Georgia"/>
                <a:cs typeface="Georgia"/>
              </a:rPr>
              <a:t> </a:t>
            </a:r>
            <a:r>
              <a:rPr sz="1100" spc="-45" dirty="0">
                <a:latin typeface="Georgia"/>
                <a:cs typeface="Georgia"/>
              </a:rPr>
              <a:t>when</a:t>
            </a:r>
            <a:r>
              <a:rPr sz="1100" spc="175" dirty="0">
                <a:latin typeface="Georgia"/>
                <a:cs typeface="Georgia"/>
              </a:rPr>
              <a:t> </a:t>
            </a:r>
            <a:r>
              <a:rPr sz="1100" spc="-50" dirty="0">
                <a:latin typeface="Georgia"/>
                <a:cs typeface="Georgia"/>
              </a:rPr>
              <a:t>one</a:t>
            </a:r>
            <a:r>
              <a:rPr sz="1100" spc="165" dirty="0">
                <a:latin typeface="Georgia"/>
                <a:cs typeface="Georgia"/>
              </a:rPr>
              <a:t> </a:t>
            </a:r>
            <a:r>
              <a:rPr sz="1100" spc="-25" dirty="0">
                <a:latin typeface="Georgia"/>
                <a:cs typeface="Georgia"/>
              </a:rPr>
              <a:t>variable </a:t>
            </a:r>
            <a:r>
              <a:rPr sz="1100" spc="-35" dirty="0">
                <a:latin typeface="Georgia"/>
                <a:cs typeface="Georgia"/>
              </a:rPr>
              <a:t>changes, </a:t>
            </a:r>
            <a:r>
              <a:rPr sz="1100" spc="-30" dirty="0">
                <a:latin typeface="Georgia"/>
                <a:cs typeface="Georgia"/>
              </a:rPr>
              <a:t> </a:t>
            </a:r>
            <a:r>
              <a:rPr sz="1100" spc="-50" dirty="0">
                <a:latin typeface="Georgia"/>
                <a:cs typeface="Georgia"/>
              </a:rPr>
              <a:t>so </a:t>
            </a:r>
            <a:r>
              <a:rPr sz="1100" spc="-40" dirty="0">
                <a:latin typeface="Georgia"/>
                <a:cs typeface="Georgia"/>
              </a:rPr>
              <a:t>does </a:t>
            </a:r>
            <a:r>
              <a:rPr sz="1100" spc="-20" dirty="0">
                <a:latin typeface="Georgia"/>
                <a:cs typeface="Georgia"/>
              </a:rPr>
              <a:t>the other.</a:t>
            </a:r>
            <a:r>
              <a:rPr sz="1100" spc="-15" dirty="0">
                <a:latin typeface="Georgia"/>
                <a:cs typeface="Georgia"/>
              </a:rPr>
              <a:t> </a:t>
            </a:r>
            <a:r>
              <a:rPr sz="1100" spc="70" dirty="0">
                <a:latin typeface="Georgia"/>
                <a:cs typeface="Georgia"/>
              </a:rPr>
              <a:t>A </a:t>
            </a:r>
            <a:r>
              <a:rPr sz="1100" spc="-30" dirty="0">
                <a:latin typeface="Georgia"/>
                <a:cs typeface="Georgia"/>
              </a:rPr>
              <a:t>correlation </a:t>
            </a:r>
            <a:r>
              <a:rPr sz="1100" spc="-35" dirty="0">
                <a:latin typeface="Georgia"/>
                <a:cs typeface="Georgia"/>
              </a:rPr>
              <a:t>is </a:t>
            </a:r>
            <a:r>
              <a:rPr sz="1100" spc="-15" dirty="0">
                <a:latin typeface="Georgia"/>
                <a:cs typeface="Georgia"/>
              </a:rPr>
              <a:t>a </a:t>
            </a:r>
            <a:r>
              <a:rPr sz="1100" spc="-10" dirty="0">
                <a:latin typeface="Georgia"/>
                <a:cs typeface="Georgia"/>
              </a:rPr>
              <a:t>statistical </a:t>
            </a:r>
            <a:r>
              <a:rPr sz="1100" spc="-25" dirty="0">
                <a:latin typeface="Georgia"/>
                <a:cs typeface="Georgia"/>
              </a:rPr>
              <a:t>indicator </a:t>
            </a:r>
            <a:r>
              <a:rPr sz="1100" spc="-40" dirty="0">
                <a:latin typeface="Georgia"/>
                <a:cs typeface="Georgia"/>
              </a:rPr>
              <a:t>of </a:t>
            </a:r>
            <a:r>
              <a:rPr sz="1100" spc="-20" dirty="0">
                <a:latin typeface="Georgia"/>
                <a:cs typeface="Georgia"/>
              </a:rPr>
              <a:t>the </a:t>
            </a:r>
            <a:r>
              <a:rPr sz="1100" spc="-30" dirty="0">
                <a:latin typeface="Georgia"/>
                <a:cs typeface="Georgia"/>
              </a:rPr>
              <a:t>relationship </a:t>
            </a:r>
            <a:r>
              <a:rPr sz="1100" spc="-35" dirty="0">
                <a:latin typeface="Georgia"/>
                <a:cs typeface="Georgia"/>
              </a:rPr>
              <a:t>between </a:t>
            </a:r>
            <a:r>
              <a:rPr sz="1100" spc="-30" dirty="0">
                <a:latin typeface="Georgia"/>
                <a:cs typeface="Georgia"/>
              </a:rPr>
              <a:t> </a:t>
            </a:r>
            <a:r>
              <a:rPr sz="1100" spc="-25" dirty="0">
                <a:latin typeface="Georgia"/>
                <a:cs typeface="Georgia"/>
              </a:rPr>
              <a:t>variables.</a:t>
            </a:r>
            <a:endParaRPr sz="1100">
              <a:latin typeface="Georgia"/>
              <a:cs typeface="Georgia"/>
            </a:endParaRPr>
          </a:p>
          <a:p>
            <a:pPr marL="12700" marR="142240">
              <a:lnSpc>
                <a:spcPts val="1150"/>
              </a:lnSpc>
              <a:spcBef>
                <a:spcPts val="730"/>
              </a:spcBef>
            </a:pPr>
            <a:r>
              <a:rPr sz="1100" b="1" spc="-30" dirty="0">
                <a:latin typeface="Georgia"/>
                <a:cs typeface="Georgia"/>
              </a:rPr>
              <a:t>Causation </a:t>
            </a:r>
            <a:r>
              <a:rPr sz="1100" spc="-45" dirty="0">
                <a:latin typeface="Georgia"/>
                <a:cs typeface="Georgia"/>
              </a:rPr>
              <a:t>means</a:t>
            </a:r>
            <a:r>
              <a:rPr sz="1100" spc="-40" dirty="0">
                <a:latin typeface="Georgia"/>
                <a:cs typeface="Georgia"/>
              </a:rPr>
              <a:t> </a:t>
            </a:r>
            <a:r>
              <a:rPr sz="1100" dirty="0">
                <a:latin typeface="Georgia"/>
                <a:cs typeface="Georgia"/>
              </a:rPr>
              <a:t>that </a:t>
            </a:r>
            <a:r>
              <a:rPr sz="1100" spc="-40" dirty="0">
                <a:latin typeface="Georgia"/>
                <a:cs typeface="Georgia"/>
              </a:rPr>
              <a:t>changes</a:t>
            </a:r>
            <a:r>
              <a:rPr sz="1100" spc="-35" dirty="0">
                <a:latin typeface="Georgia"/>
                <a:cs typeface="Georgia"/>
              </a:rPr>
              <a:t> in</a:t>
            </a:r>
            <a:r>
              <a:rPr sz="1100" spc="-30" dirty="0">
                <a:latin typeface="Georgia"/>
                <a:cs typeface="Georgia"/>
              </a:rPr>
              <a:t> </a:t>
            </a:r>
            <a:r>
              <a:rPr sz="1100" spc="-50" dirty="0">
                <a:latin typeface="Georgia"/>
                <a:cs typeface="Georgia"/>
              </a:rPr>
              <a:t>one</a:t>
            </a:r>
            <a:r>
              <a:rPr sz="1100" spc="-45" dirty="0">
                <a:latin typeface="Georgia"/>
                <a:cs typeface="Georgia"/>
              </a:rPr>
              <a:t> </a:t>
            </a:r>
            <a:r>
              <a:rPr sz="1100" spc="-25" dirty="0">
                <a:latin typeface="Georgia"/>
                <a:cs typeface="Georgia"/>
              </a:rPr>
              <a:t>variable </a:t>
            </a:r>
            <a:r>
              <a:rPr sz="1100" spc="-35" dirty="0">
                <a:latin typeface="Georgia"/>
                <a:cs typeface="Georgia"/>
              </a:rPr>
              <a:t>brings</a:t>
            </a:r>
            <a:r>
              <a:rPr sz="1100" spc="-30" dirty="0">
                <a:latin typeface="Georgia"/>
                <a:cs typeface="Georgia"/>
              </a:rPr>
              <a:t> </a:t>
            </a:r>
            <a:r>
              <a:rPr sz="1100" spc="-10" dirty="0">
                <a:latin typeface="Georgia"/>
                <a:cs typeface="Georgia"/>
              </a:rPr>
              <a:t>about </a:t>
            </a:r>
            <a:r>
              <a:rPr sz="1100" spc="-40" dirty="0">
                <a:latin typeface="Georgia"/>
                <a:cs typeface="Georgia"/>
              </a:rPr>
              <a:t>changes</a:t>
            </a:r>
            <a:r>
              <a:rPr sz="1100" spc="-35" dirty="0">
                <a:latin typeface="Georgia"/>
                <a:cs typeface="Georgia"/>
              </a:rPr>
              <a:t> in</a:t>
            </a:r>
            <a:r>
              <a:rPr sz="1100" spc="-30" dirty="0">
                <a:latin typeface="Georgia"/>
                <a:cs typeface="Georgia"/>
              </a:rPr>
              <a:t> </a:t>
            </a:r>
            <a:r>
              <a:rPr sz="1100" spc="-20" dirty="0">
                <a:latin typeface="Georgia"/>
                <a:cs typeface="Georgia"/>
              </a:rPr>
              <a:t>the other. </a:t>
            </a:r>
            <a:r>
              <a:rPr sz="1100" spc="-254" dirty="0">
                <a:latin typeface="Georgia"/>
                <a:cs typeface="Georgia"/>
              </a:rPr>
              <a:t> </a:t>
            </a:r>
            <a:r>
              <a:rPr sz="1100" spc="-15" dirty="0">
                <a:latin typeface="Georgia"/>
                <a:cs typeface="Georgia"/>
              </a:rPr>
              <a:t>There </a:t>
            </a:r>
            <a:r>
              <a:rPr sz="1100" spc="-35" dirty="0">
                <a:latin typeface="Georgia"/>
                <a:cs typeface="Georgia"/>
              </a:rPr>
              <a:t>is</a:t>
            </a:r>
            <a:r>
              <a:rPr sz="1100" spc="-30" dirty="0">
                <a:latin typeface="Georgia"/>
                <a:cs typeface="Georgia"/>
              </a:rPr>
              <a:t> </a:t>
            </a:r>
            <a:r>
              <a:rPr sz="1100" spc="-15" dirty="0">
                <a:latin typeface="Georgia"/>
                <a:cs typeface="Georgia"/>
              </a:rPr>
              <a:t>a </a:t>
            </a:r>
            <a:r>
              <a:rPr sz="1100" spc="-50" dirty="0">
                <a:latin typeface="Georgia"/>
                <a:cs typeface="Georgia"/>
              </a:rPr>
              <a:t>cause–and–effect</a:t>
            </a:r>
            <a:r>
              <a:rPr sz="1100" spc="-45" dirty="0">
                <a:latin typeface="Georgia"/>
                <a:cs typeface="Georgia"/>
              </a:rPr>
              <a:t> </a:t>
            </a:r>
            <a:r>
              <a:rPr sz="1100" spc="-35" dirty="0">
                <a:latin typeface="Georgia"/>
                <a:cs typeface="Georgia"/>
              </a:rPr>
              <a:t>relationship</a:t>
            </a:r>
            <a:r>
              <a:rPr sz="1100" spc="-30" dirty="0">
                <a:latin typeface="Georgia"/>
                <a:cs typeface="Georgia"/>
              </a:rPr>
              <a:t> </a:t>
            </a:r>
            <a:r>
              <a:rPr sz="1100" spc="-35" dirty="0">
                <a:latin typeface="Georgia"/>
                <a:cs typeface="Georgia"/>
              </a:rPr>
              <a:t>between</a:t>
            </a:r>
            <a:r>
              <a:rPr sz="1100" spc="-30" dirty="0">
                <a:latin typeface="Georgia"/>
                <a:cs typeface="Georgia"/>
              </a:rPr>
              <a:t> </a:t>
            </a:r>
            <a:r>
              <a:rPr sz="1100" spc="-25" dirty="0">
                <a:latin typeface="Georgia"/>
                <a:cs typeface="Georgia"/>
              </a:rPr>
              <a:t>variables.</a:t>
            </a:r>
            <a:r>
              <a:rPr sz="1100" spc="-20" dirty="0">
                <a:latin typeface="Georgia"/>
                <a:cs typeface="Georgia"/>
              </a:rPr>
              <a:t> </a:t>
            </a:r>
            <a:r>
              <a:rPr sz="1100" spc="5" dirty="0">
                <a:latin typeface="Georgia"/>
                <a:cs typeface="Georgia"/>
              </a:rPr>
              <a:t>The </a:t>
            </a:r>
            <a:r>
              <a:rPr sz="1100" spc="-35" dirty="0">
                <a:latin typeface="Georgia"/>
                <a:cs typeface="Georgia"/>
              </a:rPr>
              <a:t>two</a:t>
            </a:r>
            <a:r>
              <a:rPr sz="1100" spc="-30" dirty="0">
                <a:latin typeface="Georgia"/>
                <a:cs typeface="Georgia"/>
              </a:rPr>
              <a:t> variables</a:t>
            </a:r>
            <a:r>
              <a:rPr sz="1100" spc="-25" dirty="0">
                <a:latin typeface="Georgia"/>
                <a:cs typeface="Georgia"/>
              </a:rPr>
              <a:t> </a:t>
            </a:r>
            <a:r>
              <a:rPr sz="1100" spc="-30" dirty="0">
                <a:latin typeface="Georgia"/>
                <a:cs typeface="Georgia"/>
              </a:rPr>
              <a:t>are </a:t>
            </a:r>
            <a:r>
              <a:rPr sz="1100" spc="-25" dirty="0">
                <a:latin typeface="Georgia"/>
                <a:cs typeface="Georgia"/>
              </a:rPr>
              <a:t> correlated</a:t>
            </a:r>
            <a:r>
              <a:rPr sz="1100" spc="95" dirty="0">
                <a:latin typeface="Georgia"/>
                <a:cs typeface="Georgia"/>
              </a:rPr>
              <a:t> </a:t>
            </a:r>
            <a:r>
              <a:rPr sz="1100" spc="-15" dirty="0">
                <a:latin typeface="Georgia"/>
                <a:cs typeface="Georgia"/>
              </a:rPr>
              <a:t>with</a:t>
            </a:r>
            <a:r>
              <a:rPr sz="1100" spc="95" dirty="0">
                <a:latin typeface="Georgia"/>
                <a:cs typeface="Georgia"/>
              </a:rPr>
              <a:t> </a:t>
            </a:r>
            <a:r>
              <a:rPr sz="1100" spc="-40" dirty="0">
                <a:latin typeface="Georgia"/>
                <a:cs typeface="Georgia"/>
              </a:rPr>
              <a:t>each</a:t>
            </a:r>
            <a:r>
              <a:rPr sz="1100" spc="95" dirty="0">
                <a:latin typeface="Georgia"/>
                <a:cs typeface="Georgia"/>
              </a:rPr>
              <a:t> </a:t>
            </a:r>
            <a:r>
              <a:rPr sz="1100" spc="-20" dirty="0">
                <a:latin typeface="Georgia"/>
                <a:cs typeface="Georgia"/>
              </a:rPr>
              <a:t>other,</a:t>
            </a:r>
            <a:r>
              <a:rPr sz="1100" spc="95" dirty="0">
                <a:latin typeface="Georgia"/>
                <a:cs typeface="Georgia"/>
              </a:rPr>
              <a:t> </a:t>
            </a:r>
            <a:r>
              <a:rPr sz="1100" spc="-30" dirty="0">
                <a:latin typeface="Georgia"/>
                <a:cs typeface="Georgia"/>
              </a:rPr>
              <a:t>and</a:t>
            </a:r>
            <a:r>
              <a:rPr sz="1100" spc="95" dirty="0">
                <a:latin typeface="Georgia"/>
                <a:cs typeface="Georgia"/>
              </a:rPr>
              <a:t> </a:t>
            </a:r>
            <a:r>
              <a:rPr sz="1100" spc="-30" dirty="0">
                <a:latin typeface="Georgia"/>
                <a:cs typeface="Georgia"/>
              </a:rPr>
              <a:t>there</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35" dirty="0">
                <a:latin typeface="Georgia"/>
                <a:cs typeface="Georgia"/>
              </a:rPr>
              <a:t>also</a:t>
            </a:r>
            <a:r>
              <a:rPr sz="1100" spc="95" dirty="0">
                <a:latin typeface="Georgia"/>
                <a:cs typeface="Georgia"/>
              </a:rPr>
              <a:t> </a:t>
            </a:r>
            <a:r>
              <a:rPr sz="1100" spc="-15" dirty="0">
                <a:latin typeface="Georgia"/>
                <a:cs typeface="Georgia"/>
              </a:rPr>
              <a:t>a</a:t>
            </a:r>
            <a:r>
              <a:rPr sz="1100" spc="95" dirty="0">
                <a:latin typeface="Georgia"/>
                <a:cs typeface="Georgia"/>
              </a:rPr>
              <a:t> </a:t>
            </a:r>
            <a:r>
              <a:rPr sz="1100" spc="-25" dirty="0">
                <a:latin typeface="Georgia"/>
                <a:cs typeface="Georgia"/>
              </a:rPr>
              <a:t>causal</a:t>
            </a:r>
            <a:r>
              <a:rPr sz="1100" spc="95" dirty="0">
                <a:latin typeface="Georgia"/>
                <a:cs typeface="Georgia"/>
              </a:rPr>
              <a:t> </a:t>
            </a:r>
            <a:r>
              <a:rPr sz="1100" spc="-25" dirty="0">
                <a:latin typeface="Georgia"/>
                <a:cs typeface="Georgia"/>
              </a:rPr>
              <a:t>link</a:t>
            </a:r>
            <a:r>
              <a:rPr sz="1100" spc="95" dirty="0">
                <a:latin typeface="Georgia"/>
                <a:cs typeface="Georgia"/>
              </a:rPr>
              <a:t> </a:t>
            </a:r>
            <a:r>
              <a:rPr sz="1100" spc="-35" dirty="0">
                <a:latin typeface="Georgia"/>
                <a:cs typeface="Georgia"/>
              </a:rPr>
              <a:t>between</a:t>
            </a:r>
            <a:r>
              <a:rPr sz="1100" spc="95" dirty="0">
                <a:latin typeface="Georgia"/>
                <a:cs typeface="Georgia"/>
              </a:rPr>
              <a:t> </a:t>
            </a:r>
            <a:r>
              <a:rPr sz="1100" spc="-30" dirty="0">
                <a:latin typeface="Georgia"/>
                <a:cs typeface="Georgia"/>
              </a:rPr>
              <a:t>them.</a:t>
            </a:r>
            <a:endParaRPr sz="1100">
              <a:latin typeface="Georgia"/>
              <a:cs typeface="Georgia"/>
            </a:endParaRPr>
          </a:p>
          <a:p>
            <a:pPr marL="12700" marR="41910">
              <a:lnSpc>
                <a:spcPts val="1150"/>
              </a:lnSpc>
              <a:spcBef>
                <a:spcPts val="730"/>
              </a:spcBef>
            </a:pPr>
            <a:r>
              <a:rPr sz="1100" spc="-35" dirty="0">
                <a:latin typeface="Georgia"/>
                <a:cs typeface="Georgia"/>
              </a:rPr>
              <a:t>If</a:t>
            </a:r>
            <a:r>
              <a:rPr sz="1100" spc="-30" dirty="0">
                <a:latin typeface="Georgia"/>
                <a:cs typeface="Georgia"/>
              </a:rPr>
              <a:t> variables</a:t>
            </a:r>
            <a:r>
              <a:rPr sz="1100" spc="-25" dirty="0">
                <a:latin typeface="Georgia"/>
                <a:cs typeface="Georgia"/>
              </a:rPr>
              <a:t> </a:t>
            </a:r>
            <a:r>
              <a:rPr sz="1100" i="1" spc="330" dirty="0">
                <a:latin typeface="Calibri"/>
                <a:cs typeface="Calibri"/>
              </a:rPr>
              <a:t>X </a:t>
            </a:r>
            <a:r>
              <a:rPr sz="1100" spc="-30" dirty="0">
                <a:latin typeface="Georgia"/>
                <a:cs typeface="Georgia"/>
              </a:rPr>
              <a:t>and</a:t>
            </a:r>
            <a:r>
              <a:rPr sz="1100" spc="-25" dirty="0">
                <a:latin typeface="Georgia"/>
                <a:cs typeface="Georgia"/>
              </a:rPr>
              <a:t> </a:t>
            </a:r>
            <a:r>
              <a:rPr sz="1100" i="1" spc="95" dirty="0">
                <a:latin typeface="Calibri"/>
                <a:cs typeface="Calibri"/>
              </a:rPr>
              <a:t>Y</a:t>
            </a:r>
            <a:r>
              <a:rPr sz="1100" i="1" spc="100" dirty="0">
                <a:latin typeface="Calibri"/>
                <a:cs typeface="Calibri"/>
              </a:rPr>
              <a:t> </a:t>
            </a:r>
            <a:r>
              <a:rPr sz="1100" spc="-30" dirty="0">
                <a:latin typeface="Georgia"/>
                <a:cs typeface="Georgia"/>
              </a:rPr>
              <a:t>are</a:t>
            </a:r>
            <a:r>
              <a:rPr sz="1100" spc="-25" dirty="0">
                <a:latin typeface="Georgia"/>
                <a:cs typeface="Georgia"/>
              </a:rPr>
              <a:t> correlated,</a:t>
            </a:r>
            <a:r>
              <a:rPr sz="1100" spc="215" dirty="0">
                <a:latin typeface="Georgia"/>
                <a:cs typeface="Georgia"/>
              </a:rPr>
              <a:t> </a:t>
            </a:r>
            <a:r>
              <a:rPr sz="1100" spc="-30" dirty="0">
                <a:latin typeface="Georgia"/>
                <a:cs typeface="Georgia"/>
              </a:rPr>
              <a:t>there</a:t>
            </a:r>
            <a:r>
              <a:rPr sz="1100" spc="204" dirty="0">
                <a:latin typeface="Georgia"/>
                <a:cs typeface="Georgia"/>
              </a:rPr>
              <a:t> </a:t>
            </a:r>
            <a:r>
              <a:rPr sz="1100" spc="-30" dirty="0">
                <a:latin typeface="Georgia"/>
                <a:cs typeface="Georgia"/>
              </a:rPr>
              <a:t>are</a:t>
            </a:r>
            <a:r>
              <a:rPr sz="1100" spc="204" dirty="0">
                <a:latin typeface="Georgia"/>
                <a:cs typeface="Georgia"/>
              </a:rPr>
              <a:t> </a:t>
            </a:r>
            <a:r>
              <a:rPr sz="1100" spc="-30" dirty="0">
                <a:latin typeface="Georgia"/>
                <a:cs typeface="Georgia"/>
              </a:rPr>
              <a:t>several</a:t>
            </a:r>
            <a:r>
              <a:rPr sz="1100" spc="204" dirty="0">
                <a:latin typeface="Georgia"/>
                <a:cs typeface="Georgia"/>
              </a:rPr>
              <a:t> </a:t>
            </a:r>
            <a:r>
              <a:rPr sz="1100" spc="-35" dirty="0">
                <a:latin typeface="Georgia"/>
                <a:cs typeface="Georgia"/>
              </a:rPr>
              <a:t>possible</a:t>
            </a:r>
            <a:r>
              <a:rPr sz="1100" spc="195" dirty="0">
                <a:latin typeface="Georgia"/>
                <a:cs typeface="Georgia"/>
              </a:rPr>
              <a:t> </a:t>
            </a:r>
            <a:r>
              <a:rPr sz="1100" spc="-25" dirty="0">
                <a:latin typeface="Georgia"/>
                <a:cs typeface="Georgia"/>
              </a:rPr>
              <a:t>explanations:</a:t>
            </a:r>
            <a:r>
              <a:rPr sz="1100" spc="215" dirty="0">
                <a:latin typeface="Georgia"/>
                <a:cs typeface="Georgia"/>
              </a:rPr>
              <a:t> </a:t>
            </a:r>
            <a:r>
              <a:rPr sz="1100" i="1" spc="330" dirty="0">
                <a:latin typeface="Calibri"/>
                <a:cs typeface="Calibri"/>
              </a:rPr>
              <a:t>X </a:t>
            </a:r>
            <a:r>
              <a:rPr sz="1100" i="1" spc="335" dirty="0">
                <a:latin typeface="Calibri"/>
                <a:cs typeface="Calibri"/>
              </a:rPr>
              <a:t> </a:t>
            </a:r>
            <a:r>
              <a:rPr sz="1100" spc="-35" dirty="0">
                <a:latin typeface="Georgia"/>
                <a:cs typeface="Georgia"/>
              </a:rPr>
              <a:t>causes</a:t>
            </a:r>
            <a:r>
              <a:rPr sz="1100" spc="90" dirty="0">
                <a:latin typeface="Georgia"/>
                <a:cs typeface="Georgia"/>
              </a:rPr>
              <a:t> </a:t>
            </a:r>
            <a:r>
              <a:rPr sz="1100" i="1" spc="95" dirty="0">
                <a:latin typeface="Calibri"/>
                <a:cs typeface="Calibri"/>
              </a:rPr>
              <a:t>Y</a:t>
            </a:r>
            <a:r>
              <a:rPr sz="1100" i="1" spc="-10" dirty="0">
                <a:latin typeface="Calibri"/>
                <a:cs typeface="Calibri"/>
              </a:rPr>
              <a:t> </a:t>
            </a:r>
            <a:r>
              <a:rPr sz="1100" dirty="0">
                <a:latin typeface="Georgia"/>
                <a:cs typeface="Georgia"/>
              </a:rPr>
              <a:t>,</a:t>
            </a:r>
            <a:r>
              <a:rPr sz="1100" spc="95" dirty="0">
                <a:latin typeface="Georgia"/>
                <a:cs typeface="Georgia"/>
              </a:rPr>
              <a:t> </a:t>
            </a:r>
            <a:r>
              <a:rPr sz="1100" spc="-40" dirty="0">
                <a:latin typeface="Georgia"/>
                <a:cs typeface="Georgia"/>
              </a:rPr>
              <a:t>or</a:t>
            </a:r>
            <a:r>
              <a:rPr sz="1100" spc="95" dirty="0">
                <a:latin typeface="Georgia"/>
                <a:cs typeface="Georgia"/>
              </a:rPr>
              <a:t> </a:t>
            </a:r>
            <a:r>
              <a:rPr sz="1100" i="1" spc="95" dirty="0">
                <a:latin typeface="Calibri"/>
                <a:cs typeface="Calibri"/>
              </a:rPr>
              <a:t>Y</a:t>
            </a:r>
            <a:r>
              <a:rPr sz="1100" i="1" spc="350" dirty="0">
                <a:latin typeface="Calibri"/>
                <a:cs typeface="Calibri"/>
              </a:rPr>
              <a:t> </a:t>
            </a:r>
            <a:r>
              <a:rPr sz="1100" spc="-35" dirty="0">
                <a:latin typeface="Georgia"/>
                <a:cs typeface="Georgia"/>
              </a:rPr>
              <a:t>causes</a:t>
            </a:r>
            <a:r>
              <a:rPr sz="1100" spc="95" dirty="0">
                <a:latin typeface="Georgia"/>
                <a:cs typeface="Georgia"/>
              </a:rPr>
              <a:t> </a:t>
            </a:r>
            <a:r>
              <a:rPr sz="1100" i="1" spc="210" dirty="0">
                <a:latin typeface="Calibri"/>
                <a:cs typeface="Calibri"/>
              </a:rPr>
              <a:t>X</a:t>
            </a:r>
            <a:r>
              <a:rPr sz="1100" spc="210" dirty="0">
                <a:latin typeface="Georgia"/>
                <a:cs typeface="Georgia"/>
              </a:rPr>
              <a:t>,</a:t>
            </a:r>
            <a:r>
              <a:rPr sz="1100" spc="95" dirty="0">
                <a:latin typeface="Georgia"/>
                <a:cs typeface="Georgia"/>
              </a:rPr>
              <a:t> </a:t>
            </a:r>
            <a:r>
              <a:rPr sz="1100" spc="-40" dirty="0">
                <a:latin typeface="Georgia"/>
                <a:cs typeface="Georgia"/>
              </a:rPr>
              <a:t>or</a:t>
            </a:r>
            <a:r>
              <a:rPr sz="1100" spc="90" dirty="0">
                <a:latin typeface="Georgia"/>
                <a:cs typeface="Georgia"/>
              </a:rPr>
              <a:t> </a:t>
            </a:r>
            <a:r>
              <a:rPr sz="1100" i="1" spc="330" dirty="0">
                <a:latin typeface="Calibri"/>
                <a:cs typeface="Calibri"/>
              </a:rPr>
              <a:t>X</a:t>
            </a:r>
            <a:r>
              <a:rPr sz="1100" i="1" spc="200" dirty="0">
                <a:latin typeface="Calibri"/>
                <a:cs typeface="Calibri"/>
              </a:rPr>
              <a:t> </a:t>
            </a:r>
            <a:r>
              <a:rPr sz="1100" spc="-30" dirty="0">
                <a:latin typeface="Georgia"/>
                <a:cs typeface="Georgia"/>
              </a:rPr>
              <a:t>and</a:t>
            </a:r>
            <a:r>
              <a:rPr sz="1100" spc="95" dirty="0">
                <a:latin typeface="Georgia"/>
                <a:cs typeface="Georgia"/>
              </a:rPr>
              <a:t> </a:t>
            </a:r>
            <a:r>
              <a:rPr sz="1100" i="1" spc="95" dirty="0">
                <a:latin typeface="Calibri"/>
                <a:cs typeface="Calibri"/>
              </a:rPr>
              <a:t>Y</a:t>
            </a:r>
            <a:r>
              <a:rPr sz="1100" i="1" spc="350" dirty="0">
                <a:latin typeface="Calibri"/>
                <a:cs typeface="Calibri"/>
              </a:rPr>
              <a:t> </a:t>
            </a:r>
            <a:r>
              <a:rPr sz="1100" spc="-35" dirty="0">
                <a:latin typeface="Georgia"/>
                <a:cs typeface="Georgia"/>
              </a:rPr>
              <a:t>cause</a:t>
            </a:r>
            <a:r>
              <a:rPr sz="1100" spc="95" dirty="0">
                <a:latin typeface="Georgia"/>
                <a:cs typeface="Georgia"/>
              </a:rPr>
              <a:t> </a:t>
            </a:r>
            <a:r>
              <a:rPr sz="1100" spc="-40" dirty="0">
                <a:latin typeface="Georgia"/>
                <a:cs typeface="Georgia"/>
              </a:rPr>
              <a:t>each</a:t>
            </a:r>
            <a:r>
              <a:rPr sz="1100" spc="95" dirty="0">
                <a:latin typeface="Georgia"/>
                <a:cs typeface="Georgia"/>
              </a:rPr>
              <a:t> </a:t>
            </a:r>
            <a:r>
              <a:rPr sz="1100" spc="-20" dirty="0">
                <a:latin typeface="Georgia"/>
                <a:cs typeface="Georgia"/>
              </a:rPr>
              <a:t>other,</a:t>
            </a:r>
            <a:r>
              <a:rPr sz="1100" spc="90" dirty="0">
                <a:latin typeface="Georgia"/>
                <a:cs typeface="Georgia"/>
              </a:rPr>
              <a:t> </a:t>
            </a:r>
            <a:r>
              <a:rPr sz="1100" spc="-45" dirty="0">
                <a:latin typeface="Georgia"/>
                <a:cs typeface="Georgia"/>
              </a:rPr>
              <a:t>or</a:t>
            </a:r>
            <a:r>
              <a:rPr sz="1100" spc="95" dirty="0">
                <a:latin typeface="Georgia"/>
                <a:cs typeface="Georgia"/>
              </a:rPr>
              <a:t> </a:t>
            </a:r>
            <a:r>
              <a:rPr sz="1100" spc="-55" dirty="0">
                <a:latin typeface="Georgia"/>
                <a:cs typeface="Georgia"/>
              </a:rPr>
              <a:t>some</a:t>
            </a:r>
            <a:r>
              <a:rPr sz="1100" spc="95" dirty="0">
                <a:latin typeface="Georgia"/>
                <a:cs typeface="Georgia"/>
              </a:rPr>
              <a:t> </a:t>
            </a:r>
            <a:r>
              <a:rPr sz="1100" spc="-25" dirty="0">
                <a:latin typeface="Georgia"/>
                <a:cs typeface="Georgia"/>
              </a:rPr>
              <a:t>other</a:t>
            </a:r>
            <a:r>
              <a:rPr sz="1100" spc="95" dirty="0">
                <a:latin typeface="Georgia"/>
                <a:cs typeface="Georgia"/>
              </a:rPr>
              <a:t> </a:t>
            </a:r>
            <a:r>
              <a:rPr sz="1100" spc="-20" dirty="0">
                <a:latin typeface="Georgia"/>
                <a:cs typeface="Georgia"/>
              </a:rPr>
              <a:t>set</a:t>
            </a:r>
            <a:r>
              <a:rPr sz="1100" spc="95" dirty="0">
                <a:latin typeface="Georgia"/>
                <a:cs typeface="Georgia"/>
              </a:rPr>
              <a:t> </a:t>
            </a:r>
            <a:r>
              <a:rPr sz="1100" spc="-40" dirty="0">
                <a:latin typeface="Georgia"/>
                <a:cs typeface="Georgia"/>
              </a:rPr>
              <a:t>of</a:t>
            </a:r>
            <a:r>
              <a:rPr sz="1100" spc="90" dirty="0">
                <a:latin typeface="Georgia"/>
                <a:cs typeface="Georgia"/>
              </a:rPr>
              <a:t> </a:t>
            </a:r>
            <a:r>
              <a:rPr sz="1100" spc="-20" dirty="0">
                <a:latin typeface="Georgia"/>
                <a:cs typeface="Georgia"/>
              </a:rPr>
              <a:t>factors </a:t>
            </a:r>
            <a:r>
              <a:rPr sz="1100" spc="-250" dirty="0">
                <a:latin typeface="Georgia"/>
                <a:cs typeface="Georgia"/>
              </a:rPr>
              <a:t> </a:t>
            </a:r>
            <a:r>
              <a:rPr sz="1100" spc="-35" dirty="0">
                <a:latin typeface="Georgia"/>
                <a:cs typeface="Georgia"/>
              </a:rPr>
              <a:t>causes</a:t>
            </a:r>
            <a:r>
              <a:rPr sz="1100" spc="95" dirty="0">
                <a:latin typeface="Georgia"/>
                <a:cs typeface="Georgia"/>
              </a:rPr>
              <a:t> </a:t>
            </a:r>
            <a:r>
              <a:rPr sz="1100" spc="-10" dirty="0">
                <a:latin typeface="Georgia"/>
                <a:cs typeface="Georgia"/>
              </a:rPr>
              <a:t>both</a:t>
            </a:r>
            <a:r>
              <a:rPr sz="1100" spc="95" dirty="0">
                <a:latin typeface="Georgia"/>
                <a:cs typeface="Georgia"/>
              </a:rPr>
              <a:t> </a:t>
            </a:r>
            <a:r>
              <a:rPr sz="1100" i="1" spc="330" dirty="0">
                <a:latin typeface="Calibri"/>
                <a:cs typeface="Calibri"/>
              </a:rPr>
              <a:t>X</a:t>
            </a:r>
            <a:r>
              <a:rPr sz="1100" i="1" spc="195" dirty="0">
                <a:latin typeface="Calibri"/>
                <a:cs typeface="Calibri"/>
              </a:rPr>
              <a:t> </a:t>
            </a:r>
            <a:r>
              <a:rPr sz="1100" spc="-30" dirty="0">
                <a:latin typeface="Georgia"/>
                <a:cs typeface="Georgia"/>
              </a:rPr>
              <a:t>and</a:t>
            </a:r>
            <a:r>
              <a:rPr sz="1100" spc="95" dirty="0">
                <a:latin typeface="Georgia"/>
                <a:cs typeface="Georgia"/>
              </a:rPr>
              <a:t> </a:t>
            </a:r>
            <a:r>
              <a:rPr sz="1100" i="1" spc="95" dirty="0">
                <a:latin typeface="Calibri"/>
                <a:cs typeface="Calibri"/>
              </a:rPr>
              <a:t>Y</a:t>
            </a:r>
            <a:r>
              <a:rPr sz="1100" i="1" spc="-10" dirty="0">
                <a:latin typeface="Calibri"/>
                <a:cs typeface="Calibri"/>
              </a:rPr>
              <a:t> </a:t>
            </a:r>
            <a:r>
              <a:rPr sz="1100" dirty="0">
                <a:latin typeface="Georgia"/>
                <a:cs typeface="Georgia"/>
              </a:rPr>
              <a:t>.</a:t>
            </a:r>
            <a:r>
              <a:rPr sz="1100" spc="220" dirty="0">
                <a:latin typeface="Georgia"/>
                <a:cs typeface="Georgia"/>
              </a:rPr>
              <a:t> </a:t>
            </a:r>
            <a:r>
              <a:rPr sz="1100" spc="5" dirty="0">
                <a:latin typeface="Georgia"/>
                <a:cs typeface="Georgia"/>
              </a:rPr>
              <a:t>The</a:t>
            </a:r>
            <a:r>
              <a:rPr sz="1100" spc="95" dirty="0">
                <a:latin typeface="Georgia"/>
                <a:cs typeface="Georgia"/>
              </a:rPr>
              <a:t> </a:t>
            </a:r>
            <a:r>
              <a:rPr sz="1100" spc="-10" dirty="0">
                <a:latin typeface="Georgia"/>
                <a:cs typeface="Georgia"/>
              </a:rPr>
              <a:t>last</a:t>
            </a:r>
            <a:r>
              <a:rPr sz="1100" spc="95" dirty="0">
                <a:latin typeface="Georgia"/>
                <a:cs typeface="Georgia"/>
              </a:rPr>
              <a:t> </a:t>
            </a:r>
            <a:r>
              <a:rPr sz="1100" spc="-35" dirty="0">
                <a:latin typeface="Georgia"/>
                <a:cs typeface="Georgia"/>
              </a:rPr>
              <a:t>case</a:t>
            </a:r>
            <a:r>
              <a:rPr sz="1100" spc="95" dirty="0">
                <a:latin typeface="Georgia"/>
                <a:cs typeface="Georgia"/>
              </a:rPr>
              <a:t> </a:t>
            </a:r>
            <a:r>
              <a:rPr sz="1100" spc="-35" dirty="0">
                <a:latin typeface="Georgia"/>
                <a:cs typeface="Georgia"/>
              </a:rPr>
              <a:t>is</a:t>
            </a:r>
            <a:r>
              <a:rPr sz="1100" spc="95" dirty="0">
                <a:latin typeface="Georgia"/>
                <a:cs typeface="Georgia"/>
              </a:rPr>
              <a:t> </a:t>
            </a:r>
            <a:r>
              <a:rPr sz="1100" spc="-20" dirty="0">
                <a:latin typeface="Georgia"/>
                <a:cs typeface="Georgia"/>
              </a:rPr>
              <a:t>the</a:t>
            </a:r>
            <a:r>
              <a:rPr sz="1100" spc="95" dirty="0">
                <a:latin typeface="Georgia"/>
                <a:cs typeface="Georgia"/>
              </a:rPr>
              <a:t> </a:t>
            </a:r>
            <a:r>
              <a:rPr sz="1100" b="1" spc="-30" dirty="0">
                <a:latin typeface="Georgia"/>
                <a:cs typeface="Georgia"/>
              </a:rPr>
              <a:t>third</a:t>
            </a:r>
            <a:r>
              <a:rPr sz="1100" b="1" spc="135" dirty="0">
                <a:latin typeface="Georgia"/>
                <a:cs typeface="Georgia"/>
              </a:rPr>
              <a:t> </a:t>
            </a:r>
            <a:r>
              <a:rPr sz="1100" b="1" spc="-40" dirty="0">
                <a:latin typeface="Georgia"/>
                <a:cs typeface="Georgia"/>
              </a:rPr>
              <a:t>variable</a:t>
            </a:r>
            <a:r>
              <a:rPr sz="1100" spc="-40" dirty="0">
                <a:latin typeface="Georgia"/>
                <a:cs typeface="Georgia"/>
              </a:rPr>
              <a:t>(</a:t>
            </a:r>
            <a:r>
              <a:rPr sz="1100" b="1" spc="-40" dirty="0">
                <a:latin typeface="Georgia"/>
                <a:cs typeface="Georgia"/>
              </a:rPr>
              <a:t>s</a:t>
            </a:r>
            <a:r>
              <a:rPr sz="1100" spc="-40" dirty="0">
                <a:latin typeface="Georgia"/>
                <a:cs typeface="Georgia"/>
              </a:rPr>
              <a:t>)</a:t>
            </a:r>
            <a:r>
              <a:rPr sz="1100" spc="95" dirty="0">
                <a:latin typeface="Georgia"/>
                <a:cs typeface="Georgia"/>
              </a:rPr>
              <a:t> </a:t>
            </a:r>
            <a:r>
              <a:rPr sz="1100" spc="-35" dirty="0">
                <a:latin typeface="Georgia"/>
                <a:cs typeface="Georgia"/>
              </a:rPr>
              <a:t>problem.</a:t>
            </a:r>
            <a:endParaRPr sz="1100">
              <a:latin typeface="Georgia"/>
              <a:cs typeface="Georgia"/>
            </a:endParaRPr>
          </a:p>
          <a:p>
            <a:pPr marL="12700">
              <a:lnSpc>
                <a:spcPct val="100000"/>
              </a:lnSpc>
              <a:spcBef>
                <a:spcPts val="545"/>
              </a:spcBef>
            </a:pPr>
            <a:r>
              <a:rPr sz="1100" spc="-15" dirty="0">
                <a:latin typeface="Georgia"/>
                <a:cs typeface="Georgia"/>
              </a:rPr>
              <a:t>Causation</a:t>
            </a:r>
            <a:r>
              <a:rPr sz="1100" spc="100" dirty="0">
                <a:latin typeface="Georgia"/>
                <a:cs typeface="Georgia"/>
              </a:rPr>
              <a:t> </a:t>
            </a:r>
            <a:r>
              <a:rPr sz="1100" spc="-45" dirty="0">
                <a:latin typeface="Georgia"/>
                <a:cs typeface="Georgia"/>
              </a:rPr>
              <a:t>means</a:t>
            </a:r>
            <a:r>
              <a:rPr sz="1100" spc="100" dirty="0">
                <a:latin typeface="Georgia"/>
                <a:cs typeface="Georgia"/>
              </a:rPr>
              <a:t> </a:t>
            </a:r>
            <a:r>
              <a:rPr sz="1100" spc="-25" dirty="0">
                <a:latin typeface="Georgia"/>
                <a:cs typeface="Georgia"/>
              </a:rPr>
              <a:t>correlation,</a:t>
            </a:r>
            <a:r>
              <a:rPr sz="1100" spc="105" dirty="0">
                <a:latin typeface="Georgia"/>
                <a:cs typeface="Georgia"/>
              </a:rPr>
              <a:t> </a:t>
            </a:r>
            <a:r>
              <a:rPr sz="1100" spc="-5" dirty="0">
                <a:latin typeface="Georgia"/>
                <a:cs typeface="Georgia"/>
              </a:rPr>
              <a:t>but</a:t>
            </a:r>
            <a:r>
              <a:rPr sz="1100" spc="100" dirty="0">
                <a:latin typeface="Georgia"/>
                <a:cs typeface="Georgia"/>
              </a:rPr>
              <a:t> </a:t>
            </a:r>
            <a:r>
              <a:rPr sz="1100" spc="-30" dirty="0">
                <a:latin typeface="Georgia"/>
                <a:cs typeface="Georgia"/>
              </a:rPr>
              <a:t>correlation</a:t>
            </a:r>
            <a:r>
              <a:rPr sz="1100" spc="105" dirty="0">
                <a:latin typeface="Georgia"/>
                <a:cs typeface="Georgia"/>
              </a:rPr>
              <a:t> </a:t>
            </a:r>
            <a:r>
              <a:rPr sz="1100" spc="-40" dirty="0">
                <a:latin typeface="Georgia"/>
                <a:cs typeface="Georgia"/>
              </a:rPr>
              <a:t>does</a:t>
            </a:r>
            <a:r>
              <a:rPr sz="1100" spc="100" dirty="0">
                <a:latin typeface="Georgia"/>
                <a:cs typeface="Georgia"/>
              </a:rPr>
              <a:t> </a:t>
            </a:r>
            <a:r>
              <a:rPr sz="1100" spc="-20" dirty="0">
                <a:latin typeface="Georgia"/>
                <a:cs typeface="Georgia"/>
              </a:rPr>
              <a:t>not</a:t>
            </a:r>
            <a:r>
              <a:rPr sz="1100" spc="105" dirty="0">
                <a:latin typeface="Georgia"/>
                <a:cs typeface="Georgia"/>
              </a:rPr>
              <a:t> </a:t>
            </a:r>
            <a:r>
              <a:rPr sz="1100" spc="-30" dirty="0">
                <a:latin typeface="Georgia"/>
                <a:cs typeface="Georgia"/>
              </a:rPr>
              <a:t>necessarily</a:t>
            </a:r>
            <a:r>
              <a:rPr sz="1100" spc="100" dirty="0">
                <a:latin typeface="Georgia"/>
                <a:cs typeface="Georgia"/>
              </a:rPr>
              <a:t> </a:t>
            </a:r>
            <a:r>
              <a:rPr sz="1100" spc="-20" dirty="0">
                <a:latin typeface="Georgia"/>
                <a:cs typeface="Georgia"/>
              </a:rPr>
              <a:t>imply</a:t>
            </a:r>
            <a:r>
              <a:rPr sz="1100" spc="100" dirty="0">
                <a:latin typeface="Georgia"/>
                <a:cs typeface="Georgia"/>
              </a:rPr>
              <a:t> </a:t>
            </a:r>
            <a:r>
              <a:rPr sz="1100" spc="-20" dirty="0">
                <a:latin typeface="Georgia"/>
                <a:cs typeface="Georgia"/>
              </a:rPr>
              <a:t>causation.</a:t>
            </a:r>
            <a:endParaRPr sz="1100">
              <a:latin typeface="Georgia"/>
              <a:cs typeface="Georgia"/>
            </a:endParaRPr>
          </a:p>
        </p:txBody>
      </p:sp>
      <p:sp>
        <p:nvSpPr>
          <p:cNvPr id="5" name="object 5"/>
          <p:cNvSpPr/>
          <p:nvPr/>
        </p:nvSpPr>
        <p:spPr>
          <a:xfrm>
            <a:off x="337972" y="1354327"/>
            <a:ext cx="59690" cy="59690"/>
          </a:xfrm>
          <a:custGeom>
            <a:avLst/>
            <a:gdLst/>
            <a:ahLst/>
            <a:cxnLst/>
            <a:rect l="l" t="t" r="r" b="b"/>
            <a:pathLst>
              <a:path w="59689" h="59690">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6" name="object 6"/>
          <p:cNvSpPr/>
          <p:nvPr/>
        </p:nvSpPr>
        <p:spPr>
          <a:xfrm>
            <a:off x="337972" y="1885073"/>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sp>
        <p:nvSpPr>
          <p:cNvPr id="7" name="object 7"/>
          <p:cNvSpPr/>
          <p:nvPr/>
        </p:nvSpPr>
        <p:spPr>
          <a:xfrm>
            <a:off x="337972" y="2415819"/>
            <a:ext cx="59690" cy="59690"/>
          </a:xfrm>
          <a:custGeom>
            <a:avLst/>
            <a:gdLst/>
            <a:ahLst/>
            <a:cxnLst/>
            <a:rect l="l" t="t" r="r" b="b"/>
            <a:pathLst>
              <a:path w="59689" h="59689">
                <a:moveTo>
                  <a:pt x="59639" y="0"/>
                </a:moveTo>
                <a:lnTo>
                  <a:pt x="0" y="0"/>
                </a:lnTo>
                <a:lnTo>
                  <a:pt x="0" y="59639"/>
                </a:lnTo>
                <a:lnTo>
                  <a:pt x="59639" y="59639"/>
                </a:lnTo>
                <a:lnTo>
                  <a:pt x="59639" y="0"/>
                </a:lnTo>
                <a:close/>
              </a:path>
            </a:pathLst>
          </a:custGeom>
          <a:solidFill>
            <a:srgbClr val="3333B2"/>
          </a:solidFill>
        </p:spPr>
        <p:txBody>
          <a:bodyPr wrap="square" lIns="0" tIns="0" rIns="0" bIns="0" rtlCol="0"/>
          <a:lstStyle/>
          <a:p>
            <a:endParaRPr/>
          </a:p>
        </p:txBody>
      </p:sp>
      <p:grpSp>
        <p:nvGrpSpPr>
          <p:cNvPr id="8" name="object 8"/>
          <p:cNvGrpSpPr/>
          <p:nvPr/>
        </p:nvGrpSpPr>
        <p:grpSpPr>
          <a:xfrm>
            <a:off x="0" y="3121545"/>
            <a:ext cx="5760085" cy="118745"/>
            <a:chOff x="0" y="3121545"/>
            <a:chExt cx="5760085" cy="118745"/>
          </a:xfrm>
        </p:grpSpPr>
        <p:sp>
          <p:nvSpPr>
            <p:cNvPr id="9" name="object 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10" name="object 1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12" name="object 1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2" action="ppaction://hlinksldjump"/>
              </a:rPr>
              <a:t>data </a:t>
            </a:r>
            <a:r>
              <a:rPr sz="600" spc="45" dirty="0">
                <a:solidFill>
                  <a:srgbClr val="7A0000"/>
                </a:solidFill>
                <a:latin typeface="Georgia"/>
                <a:cs typeface="Georgia"/>
                <a:hlinkClick r:id="rId2" action="ppaction://hlinksldjump"/>
              </a:rPr>
              <a:t>understanding</a:t>
            </a:r>
            <a:endParaRPr sz="600">
              <a:latin typeface="Georgia"/>
              <a:cs typeface="Georgia"/>
            </a:endParaRPr>
          </a:p>
        </p:txBody>
      </p:sp>
      <p:sp>
        <p:nvSpPr>
          <p:cNvPr id="13" name="object 1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98</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8267"/>
            <a:ext cx="593725" cy="244475"/>
          </a:xfrm>
          <a:prstGeom prst="rect">
            <a:avLst/>
          </a:prstGeom>
        </p:spPr>
        <p:txBody>
          <a:bodyPr vert="horz" wrap="square" lIns="0" tIns="17145" rIns="0" bIns="0" rtlCol="0">
            <a:spAutoFit/>
          </a:bodyPr>
          <a:lstStyle/>
          <a:p>
            <a:pPr marL="12700">
              <a:lnSpc>
                <a:spcPct val="100000"/>
              </a:lnSpc>
              <a:spcBef>
                <a:spcPts val="135"/>
              </a:spcBef>
            </a:pPr>
            <a:r>
              <a:rPr spc="30" dirty="0"/>
              <a:t>Outline</a:t>
            </a:r>
          </a:p>
        </p:txBody>
      </p:sp>
      <p:sp>
        <p:nvSpPr>
          <p:cNvPr id="3" name="object 3"/>
          <p:cNvSpPr/>
          <p:nvPr/>
        </p:nvSpPr>
        <p:spPr>
          <a:xfrm>
            <a:off x="171615" y="397662"/>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4" name="object 4"/>
          <p:cNvSpPr/>
          <p:nvPr/>
        </p:nvSpPr>
        <p:spPr>
          <a:xfrm>
            <a:off x="171615" y="637819"/>
            <a:ext cx="122555" cy="122555"/>
          </a:xfrm>
          <a:custGeom>
            <a:avLst/>
            <a:gdLst/>
            <a:ahLst/>
            <a:cxnLst/>
            <a:rect l="l" t="t" r="r" b="b"/>
            <a:pathLst>
              <a:path w="122554" h="122554">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5" name="object 5"/>
          <p:cNvSpPr/>
          <p:nvPr/>
        </p:nvSpPr>
        <p:spPr>
          <a:xfrm>
            <a:off x="336842" y="852589"/>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6" name="object 6"/>
          <p:cNvSpPr/>
          <p:nvPr/>
        </p:nvSpPr>
        <p:spPr>
          <a:xfrm>
            <a:off x="336842" y="101561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7" name="object 7"/>
          <p:cNvSpPr/>
          <p:nvPr/>
        </p:nvSpPr>
        <p:spPr>
          <a:xfrm>
            <a:off x="336842" y="1178648"/>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8" name="object 8"/>
          <p:cNvSpPr/>
          <p:nvPr/>
        </p:nvSpPr>
        <p:spPr>
          <a:xfrm>
            <a:off x="171615" y="1367421"/>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9" name="object 9"/>
          <p:cNvSpPr/>
          <p:nvPr/>
        </p:nvSpPr>
        <p:spPr>
          <a:xfrm>
            <a:off x="336842" y="158219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0" name="object 10"/>
          <p:cNvSpPr/>
          <p:nvPr/>
        </p:nvSpPr>
        <p:spPr>
          <a:xfrm>
            <a:off x="336842" y="1745221"/>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1" name="object 11"/>
          <p:cNvSpPr/>
          <p:nvPr/>
        </p:nvSpPr>
        <p:spPr>
          <a:xfrm>
            <a:off x="171615" y="1934006"/>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D6D6EF"/>
          </a:solidFill>
        </p:spPr>
        <p:txBody>
          <a:bodyPr wrap="square" lIns="0" tIns="0" rIns="0" bIns="0" rtlCol="0"/>
          <a:lstStyle/>
          <a:p>
            <a:endParaRPr/>
          </a:p>
        </p:txBody>
      </p:sp>
      <p:sp>
        <p:nvSpPr>
          <p:cNvPr id="12" name="object 12"/>
          <p:cNvSpPr/>
          <p:nvPr/>
        </p:nvSpPr>
        <p:spPr>
          <a:xfrm>
            <a:off x="336842" y="214876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3" name="object 13"/>
          <p:cNvSpPr/>
          <p:nvPr/>
        </p:nvSpPr>
        <p:spPr>
          <a:xfrm>
            <a:off x="336842" y="2311793"/>
            <a:ext cx="49530" cy="49530"/>
          </a:xfrm>
          <a:custGeom>
            <a:avLst/>
            <a:gdLst/>
            <a:ahLst/>
            <a:cxnLst/>
            <a:rect l="l" t="t" r="r" b="b"/>
            <a:pathLst>
              <a:path w="49529" h="49530">
                <a:moveTo>
                  <a:pt x="49022" y="0"/>
                </a:moveTo>
                <a:lnTo>
                  <a:pt x="0" y="0"/>
                </a:lnTo>
                <a:lnTo>
                  <a:pt x="0" y="49022"/>
                </a:lnTo>
                <a:lnTo>
                  <a:pt x="49022" y="49022"/>
                </a:lnTo>
                <a:lnTo>
                  <a:pt x="49022" y="0"/>
                </a:lnTo>
                <a:close/>
              </a:path>
            </a:pathLst>
          </a:custGeom>
          <a:solidFill>
            <a:srgbClr val="D6D6EF"/>
          </a:solidFill>
        </p:spPr>
        <p:txBody>
          <a:bodyPr wrap="square" lIns="0" tIns="0" rIns="0" bIns="0" rtlCol="0"/>
          <a:lstStyle/>
          <a:p>
            <a:endParaRPr/>
          </a:p>
        </p:txBody>
      </p:sp>
      <p:sp>
        <p:nvSpPr>
          <p:cNvPr id="14" name="object 14"/>
          <p:cNvSpPr/>
          <p:nvPr/>
        </p:nvSpPr>
        <p:spPr>
          <a:xfrm>
            <a:off x="336842" y="247482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5" name="object 15"/>
          <p:cNvSpPr/>
          <p:nvPr/>
        </p:nvSpPr>
        <p:spPr>
          <a:xfrm>
            <a:off x="336842" y="2637853"/>
            <a:ext cx="49530" cy="49530"/>
          </a:xfrm>
          <a:custGeom>
            <a:avLst/>
            <a:gdLst/>
            <a:ahLst/>
            <a:cxnLst/>
            <a:rect l="l" t="t" r="r" b="b"/>
            <a:pathLst>
              <a:path w="49529" h="49530">
                <a:moveTo>
                  <a:pt x="49022" y="0"/>
                </a:moveTo>
                <a:lnTo>
                  <a:pt x="0" y="0"/>
                </a:lnTo>
                <a:lnTo>
                  <a:pt x="0" y="49021"/>
                </a:lnTo>
                <a:lnTo>
                  <a:pt x="49022" y="49021"/>
                </a:lnTo>
                <a:lnTo>
                  <a:pt x="49022" y="0"/>
                </a:lnTo>
                <a:close/>
              </a:path>
            </a:pathLst>
          </a:custGeom>
          <a:solidFill>
            <a:srgbClr val="D6D6EF"/>
          </a:solidFill>
        </p:spPr>
        <p:txBody>
          <a:bodyPr wrap="square" lIns="0" tIns="0" rIns="0" bIns="0" rtlCol="0"/>
          <a:lstStyle/>
          <a:p>
            <a:endParaRPr/>
          </a:p>
        </p:txBody>
      </p:sp>
      <p:sp>
        <p:nvSpPr>
          <p:cNvPr id="16" name="object 16"/>
          <p:cNvSpPr/>
          <p:nvPr/>
        </p:nvSpPr>
        <p:spPr>
          <a:xfrm>
            <a:off x="171615" y="2792628"/>
            <a:ext cx="122555" cy="122555"/>
          </a:xfrm>
          <a:custGeom>
            <a:avLst/>
            <a:gdLst/>
            <a:ahLst/>
            <a:cxnLst/>
            <a:rect l="l" t="t" r="r" b="b"/>
            <a:pathLst>
              <a:path w="122554" h="122555">
                <a:moveTo>
                  <a:pt x="122542" y="0"/>
                </a:moveTo>
                <a:lnTo>
                  <a:pt x="0" y="0"/>
                </a:lnTo>
                <a:lnTo>
                  <a:pt x="0" y="122542"/>
                </a:lnTo>
                <a:lnTo>
                  <a:pt x="122542" y="122542"/>
                </a:lnTo>
                <a:lnTo>
                  <a:pt x="122542" y="0"/>
                </a:lnTo>
                <a:close/>
              </a:path>
            </a:pathLst>
          </a:custGeom>
          <a:solidFill>
            <a:srgbClr val="3333B2"/>
          </a:solidFill>
        </p:spPr>
        <p:txBody>
          <a:bodyPr wrap="square" lIns="0" tIns="0" rIns="0" bIns="0" rtlCol="0"/>
          <a:lstStyle/>
          <a:p>
            <a:endParaRPr/>
          </a:p>
        </p:txBody>
      </p:sp>
      <p:sp>
        <p:nvSpPr>
          <p:cNvPr id="17" name="object 17"/>
          <p:cNvSpPr txBox="1"/>
          <p:nvPr/>
        </p:nvSpPr>
        <p:spPr>
          <a:xfrm>
            <a:off x="188556" y="273250"/>
            <a:ext cx="2571750" cy="2660650"/>
          </a:xfrm>
          <a:prstGeom prst="rect">
            <a:avLst/>
          </a:prstGeom>
        </p:spPr>
        <p:txBody>
          <a:bodyPr vert="horz" wrap="square" lIns="0" tIns="85090" rIns="0" bIns="0" rtlCol="0">
            <a:spAutoFit/>
          </a:bodyPr>
          <a:lstStyle/>
          <a:p>
            <a:pPr marL="179705" indent="-167640">
              <a:lnSpc>
                <a:spcPct val="100000"/>
              </a:lnSpc>
              <a:spcBef>
                <a:spcPts val="670"/>
              </a:spcBef>
              <a:buClr>
                <a:srgbClr val="FFFFFF"/>
              </a:buClr>
              <a:buSzPct val="90909"/>
              <a:buAutoNum type="arabicPlain"/>
              <a:tabLst>
                <a:tab pos="180340" algn="l"/>
              </a:tabLst>
            </a:pPr>
            <a:r>
              <a:rPr sz="1100" spc="-25" dirty="0">
                <a:solidFill>
                  <a:srgbClr val="CCCCCC"/>
                </a:solidFill>
                <a:latin typeface="Georgia"/>
                <a:cs typeface="Georgia"/>
                <a:hlinkClick r:id="rId2" action="ppaction://hlinksldjump"/>
              </a:rPr>
              <a:t>Introduction</a:t>
            </a:r>
            <a:endParaRPr sz="1100">
              <a:latin typeface="Georgia"/>
              <a:cs typeface="Georgia"/>
            </a:endParaRPr>
          </a:p>
          <a:p>
            <a:pPr marL="179705" indent="-167640">
              <a:lnSpc>
                <a:spcPct val="100000"/>
              </a:lnSpc>
              <a:spcBef>
                <a:spcPts val="575"/>
              </a:spcBef>
              <a:buClr>
                <a:srgbClr val="FFFFFF"/>
              </a:buClr>
              <a:buSzPct val="90909"/>
              <a:buAutoNum type="arabicPlain"/>
              <a:tabLst>
                <a:tab pos="180340" algn="l"/>
              </a:tabLst>
            </a:pPr>
            <a:r>
              <a:rPr sz="1100" spc="15" dirty="0">
                <a:solidFill>
                  <a:srgbClr val="CCCCCC"/>
                </a:solidFill>
                <a:latin typeface="Georgia"/>
                <a:cs typeface="Georgia"/>
                <a:hlinkClick r:id="rId3" action="ppaction://hlinksldjump"/>
              </a:rPr>
              <a:t>Get</a:t>
            </a:r>
            <a:r>
              <a:rPr sz="1100" spc="80" dirty="0">
                <a:solidFill>
                  <a:srgbClr val="CCCCCC"/>
                </a:solidFill>
                <a:latin typeface="Georgia"/>
                <a:cs typeface="Georgia"/>
                <a:hlinkClick r:id="rId3" action="ppaction://hlinksldjump"/>
              </a:rPr>
              <a:t> </a:t>
            </a:r>
            <a:r>
              <a:rPr sz="1100" spc="-10" dirty="0">
                <a:solidFill>
                  <a:srgbClr val="CCCCCC"/>
                </a:solidFill>
                <a:latin typeface="Georgia"/>
                <a:cs typeface="Georgia"/>
                <a:hlinkClick r:id="rId3" action="ppaction://hlinksldjump"/>
              </a:rPr>
              <a:t>to</a:t>
            </a:r>
            <a:r>
              <a:rPr sz="1100" spc="80" dirty="0">
                <a:solidFill>
                  <a:srgbClr val="CCCCCC"/>
                </a:solidFill>
                <a:latin typeface="Georgia"/>
                <a:cs typeface="Georgia"/>
                <a:hlinkClick r:id="rId3" action="ppaction://hlinksldjump"/>
              </a:rPr>
              <a:t> </a:t>
            </a:r>
            <a:r>
              <a:rPr sz="1100" spc="-50" dirty="0">
                <a:solidFill>
                  <a:srgbClr val="CCCCCC"/>
                </a:solidFill>
                <a:latin typeface="Georgia"/>
                <a:cs typeface="Georgia"/>
                <a:hlinkClick r:id="rId3" action="ppaction://hlinksldjump"/>
              </a:rPr>
              <a:t>know</a:t>
            </a:r>
            <a:r>
              <a:rPr sz="1100" spc="85" dirty="0">
                <a:solidFill>
                  <a:srgbClr val="CCCCCC"/>
                </a:solidFill>
                <a:latin typeface="Georgia"/>
                <a:cs typeface="Georgia"/>
                <a:hlinkClick r:id="rId3" action="ppaction://hlinksldjump"/>
              </a:rPr>
              <a:t> </a:t>
            </a:r>
            <a:r>
              <a:rPr sz="1100" spc="-30" dirty="0">
                <a:solidFill>
                  <a:srgbClr val="CCCCCC"/>
                </a:solidFill>
                <a:latin typeface="Georgia"/>
                <a:cs typeface="Georgia"/>
                <a:hlinkClick r:id="rId3" action="ppaction://hlinksldjump"/>
              </a:rPr>
              <a:t>your</a:t>
            </a:r>
            <a:r>
              <a:rPr sz="1100" spc="80" dirty="0">
                <a:solidFill>
                  <a:srgbClr val="CCCCCC"/>
                </a:solidFill>
                <a:latin typeface="Georgia"/>
                <a:cs typeface="Georgia"/>
                <a:hlinkClick r:id="rId3" action="ppaction://hlinksldjump"/>
              </a:rPr>
              <a:t> </a:t>
            </a:r>
            <a:r>
              <a:rPr sz="1100" spc="-5" dirty="0">
                <a:solidFill>
                  <a:srgbClr val="CCCCCC"/>
                </a:solidFill>
                <a:latin typeface="Georgia"/>
                <a:cs typeface="Georgia"/>
                <a:hlinkClick r:id="rId3" action="ppaction://hlinksldjump"/>
              </a:rPr>
              <a:t>data</a:t>
            </a:r>
            <a:endParaRPr sz="1100">
              <a:latin typeface="Georgia"/>
              <a:cs typeface="Georgia"/>
            </a:endParaRPr>
          </a:p>
          <a:p>
            <a:pPr marL="245745">
              <a:lnSpc>
                <a:spcPct val="100000"/>
              </a:lnSpc>
              <a:spcBef>
                <a:spcPts val="160"/>
              </a:spcBef>
            </a:pPr>
            <a:r>
              <a:rPr sz="900" spc="15" dirty="0">
                <a:solidFill>
                  <a:srgbClr val="CCCCCC"/>
                </a:solidFill>
                <a:latin typeface="Georgia"/>
                <a:cs typeface="Georgia"/>
                <a:hlinkClick r:id="rId4" action="ppaction://hlinksldjump"/>
              </a:rPr>
              <a:t>Data</a:t>
            </a:r>
            <a:r>
              <a:rPr sz="900" spc="55" dirty="0">
                <a:solidFill>
                  <a:srgbClr val="CCCCCC"/>
                </a:solidFill>
                <a:latin typeface="Georgia"/>
                <a:cs typeface="Georgia"/>
                <a:hlinkClick r:id="rId4" action="ppaction://hlinksldjump"/>
              </a:rPr>
              <a:t> </a:t>
            </a:r>
            <a:r>
              <a:rPr sz="900" spc="5" dirty="0">
                <a:solidFill>
                  <a:srgbClr val="CCCCCC"/>
                </a:solidFill>
                <a:latin typeface="Georgia"/>
                <a:cs typeface="Georgia"/>
                <a:hlinkClick r:id="rId4" action="ppaction://hlinksldjump"/>
              </a:rPr>
              <a:t>attribute</a:t>
            </a:r>
            <a:endParaRPr sz="900">
              <a:latin typeface="Georgia"/>
              <a:cs typeface="Georgia"/>
            </a:endParaRPr>
          </a:p>
          <a:p>
            <a:pPr marL="245745" marR="83820">
              <a:lnSpc>
                <a:spcPct val="118900"/>
              </a:lnSpc>
            </a:pPr>
            <a:r>
              <a:rPr sz="900" spc="-5" dirty="0">
                <a:solidFill>
                  <a:srgbClr val="CCCCCC"/>
                </a:solidFill>
                <a:latin typeface="Georgia"/>
                <a:cs typeface="Georgia"/>
                <a:hlinkClick r:id="rId5" action="ppaction://hlinksldjump"/>
              </a:rPr>
              <a:t>Univariate,</a:t>
            </a:r>
            <a:r>
              <a:rPr sz="900" spc="75"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bivariate,</a:t>
            </a:r>
            <a:r>
              <a:rPr sz="900" spc="85" dirty="0">
                <a:solidFill>
                  <a:srgbClr val="CCCCCC"/>
                </a:solidFill>
                <a:latin typeface="Georgia"/>
                <a:cs typeface="Georgia"/>
                <a:hlinkClick r:id="rId5" action="ppaction://hlinksldjump"/>
              </a:rPr>
              <a:t> </a:t>
            </a:r>
            <a:r>
              <a:rPr sz="900" spc="-10" dirty="0">
                <a:solidFill>
                  <a:srgbClr val="CCCCCC"/>
                </a:solidFill>
                <a:latin typeface="Georgia"/>
                <a:cs typeface="Georgia"/>
                <a:hlinkClick r:id="rId5" action="ppaction://hlinksldjump"/>
              </a:rPr>
              <a:t>and</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multivariate</a:t>
            </a:r>
            <a:r>
              <a:rPr sz="900" spc="80" dirty="0">
                <a:solidFill>
                  <a:srgbClr val="CCCCCC"/>
                </a:solidFill>
                <a:latin typeface="Georgia"/>
                <a:cs typeface="Georgia"/>
                <a:hlinkClick r:id="rId5" action="ppaction://hlinksldjump"/>
              </a:rPr>
              <a:t> </a:t>
            </a:r>
            <a:r>
              <a:rPr sz="900" spc="5" dirty="0">
                <a:solidFill>
                  <a:srgbClr val="CCCCCC"/>
                </a:solidFill>
                <a:latin typeface="Georgia"/>
                <a:cs typeface="Georgia"/>
                <a:hlinkClick r:id="rId5" action="ppaction://hlinksldjump"/>
              </a:rPr>
              <a:t>data </a:t>
            </a:r>
            <a:r>
              <a:rPr sz="900" spc="-200" dirty="0">
                <a:solidFill>
                  <a:srgbClr val="CCCCCC"/>
                </a:solidFill>
                <a:latin typeface="Georgia"/>
                <a:cs typeface="Georgia"/>
              </a:rPr>
              <a:t> </a:t>
            </a:r>
            <a:r>
              <a:rPr sz="900" spc="5" dirty="0">
                <a:solidFill>
                  <a:srgbClr val="CCCCCC"/>
                </a:solidFill>
                <a:latin typeface="Georgia"/>
                <a:cs typeface="Georgia"/>
                <a:hlinkClick r:id="rId6" action="ppaction://hlinksldjump"/>
              </a:rPr>
              <a:t>Complex</a:t>
            </a:r>
            <a:r>
              <a:rPr sz="900" spc="80" dirty="0">
                <a:solidFill>
                  <a:srgbClr val="CCCCCC"/>
                </a:solidFill>
                <a:latin typeface="Georgia"/>
                <a:cs typeface="Georgia"/>
                <a:hlinkClick r:id="rId6" action="ppaction://hlinksldjump"/>
              </a:rPr>
              <a:t> </a:t>
            </a:r>
            <a:r>
              <a:rPr sz="900" spc="-10" dirty="0">
                <a:solidFill>
                  <a:srgbClr val="CCCCCC"/>
                </a:solidFill>
                <a:latin typeface="Georgia"/>
                <a:cs typeface="Georgia"/>
                <a:hlinkClick r:id="rId6" action="ppaction://hlinksldjump"/>
              </a:rPr>
              <a:t>and</a:t>
            </a:r>
            <a:r>
              <a:rPr sz="900" spc="85" dirty="0">
                <a:solidFill>
                  <a:srgbClr val="CCCCCC"/>
                </a:solidFill>
                <a:latin typeface="Georgia"/>
                <a:cs typeface="Georgia"/>
                <a:hlinkClick r:id="rId6" action="ppaction://hlinksldjump"/>
              </a:rPr>
              <a:t> </a:t>
            </a:r>
            <a:r>
              <a:rPr sz="900" dirty="0">
                <a:solidFill>
                  <a:srgbClr val="CCCCCC"/>
                </a:solidFill>
                <a:latin typeface="Georgia"/>
                <a:cs typeface="Georgia"/>
                <a:hlinkClick r:id="rId6" action="ppaction://hlinksldjump"/>
              </a:rPr>
              <a:t>structured</a:t>
            </a:r>
            <a:r>
              <a:rPr sz="900" spc="90" dirty="0">
                <a:solidFill>
                  <a:srgbClr val="CCCCCC"/>
                </a:solidFill>
                <a:latin typeface="Georgia"/>
                <a:cs typeface="Georgia"/>
                <a:hlinkClick r:id="rId6" action="ppaction://hlinksldjump"/>
              </a:rPr>
              <a:t> </a:t>
            </a:r>
            <a:r>
              <a:rPr sz="900" spc="5" dirty="0">
                <a:solidFill>
                  <a:srgbClr val="CCCCCC"/>
                </a:solidFill>
                <a:latin typeface="Georgia"/>
                <a:cs typeface="Georgia"/>
                <a:hlinkClick r:id="rId6" action="ppaction://hlinksldjump"/>
              </a:rPr>
              <a:t>data</a:t>
            </a:r>
            <a:endParaRPr sz="900">
              <a:latin typeface="Georgia"/>
              <a:cs typeface="Georgia"/>
            </a:endParaRPr>
          </a:p>
          <a:p>
            <a:pPr marL="180340" marR="301625" indent="-180340">
              <a:lnSpc>
                <a:spcPct val="115599"/>
              </a:lnSpc>
              <a:spcBef>
                <a:spcPts val="409"/>
              </a:spcBef>
              <a:buClr>
                <a:srgbClr val="FFFFFF"/>
              </a:buClr>
              <a:buSzPct val="90909"/>
              <a:buAutoNum type="arabicPlain" startAt="3"/>
              <a:tabLst>
                <a:tab pos="180340" algn="l"/>
              </a:tabLst>
            </a:pPr>
            <a:r>
              <a:rPr sz="1100" spc="-25" dirty="0">
                <a:solidFill>
                  <a:srgbClr val="CCCCCC"/>
                </a:solidFill>
                <a:latin typeface="Georgia"/>
                <a:cs typeface="Georgia"/>
                <a:hlinkClick r:id="rId7" action="ppaction://hlinksldjump"/>
              </a:rPr>
              <a:t>Descriptive</a:t>
            </a:r>
            <a:r>
              <a:rPr sz="1100" spc="-20" dirty="0">
                <a:solidFill>
                  <a:srgbClr val="CCCCCC"/>
                </a:solidFill>
                <a:latin typeface="Georgia"/>
                <a:cs typeface="Georgia"/>
                <a:hlinkClick r:id="rId7" action="ppaction://hlinksldjump"/>
              </a:rPr>
              <a:t> </a:t>
            </a:r>
            <a:r>
              <a:rPr sz="1100" spc="-10" dirty="0">
                <a:solidFill>
                  <a:srgbClr val="CCCCCC"/>
                </a:solidFill>
                <a:latin typeface="Georgia"/>
                <a:cs typeface="Georgia"/>
                <a:hlinkClick r:id="rId7" action="ppaction://hlinksldjump"/>
              </a:rPr>
              <a:t>statistics </a:t>
            </a:r>
            <a:r>
              <a:rPr sz="1100" spc="-40" dirty="0">
                <a:solidFill>
                  <a:srgbClr val="CCCCCC"/>
                </a:solidFill>
                <a:latin typeface="Georgia"/>
                <a:cs typeface="Georgia"/>
                <a:hlinkClick r:id="rId7" action="ppaction://hlinksldjump"/>
              </a:rPr>
              <a:t>of</a:t>
            </a:r>
            <a:r>
              <a:rPr sz="1100" spc="-35" dirty="0">
                <a:solidFill>
                  <a:srgbClr val="CCCCCC"/>
                </a:solidFill>
                <a:latin typeface="Georgia"/>
                <a:cs typeface="Georgia"/>
                <a:hlinkClick r:id="rId7" action="ppaction://hlinksldjump"/>
              </a:rPr>
              <a:t> </a:t>
            </a:r>
            <a:r>
              <a:rPr sz="1100" spc="-5" dirty="0">
                <a:solidFill>
                  <a:srgbClr val="CCCCCC"/>
                </a:solidFill>
                <a:latin typeface="Georgia"/>
                <a:cs typeface="Georgia"/>
                <a:hlinkClick r:id="rId7" action="ppaction://hlinksldjump"/>
              </a:rPr>
              <a:t>data </a:t>
            </a:r>
            <a:r>
              <a:rPr sz="1100" dirty="0">
                <a:solidFill>
                  <a:srgbClr val="CCCCCC"/>
                </a:solidFill>
                <a:latin typeface="Georgia"/>
                <a:cs typeface="Georgia"/>
              </a:rPr>
              <a:t> </a:t>
            </a:r>
            <a:r>
              <a:rPr sz="900" spc="-15" dirty="0">
                <a:solidFill>
                  <a:srgbClr val="CCCCCC"/>
                </a:solidFill>
                <a:latin typeface="Georgia"/>
                <a:cs typeface="Georgia"/>
                <a:hlinkClick r:id="rId8" action="ppaction://hlinksldjump"/>
              </a:rPr>
              <a:t>Measuring</a:t>
            </a:r>
            <a:r>
              <a:rPr sz="900" spc="-10" dirty="0">
                <a:solidFill>
                  <a:srgbClr val="CCCCCC"/>
                </a:solidFill>
                <a:latin typeface="Georgia"/>
                <a:cs typeface="Georgia"/>
                <a:hlinkClick r:id="rId8" action="ppaction://hlinksldjump"/>
              </a:rPr>
              <a:t> </a:t>
            </a:r>
            <a:r>
              <a:rPr sz="900" dirty="0">
                <a:solidFill>
                  <a:srgbClr val="CCCCCC"/>
                </a:solidFill>
                <a:latin typeface="Georgia"/>
                <a:cs typeface="Georgia"/>
                <a:hlinkClick r:id="rId8" action="ppaction://hlinksldjump"/>
              </a:rPr>
              <a:t>the </a:t>
            </a:r>
            <a:r>
              <a:rPr sz="900" spc="-10" dirty="0">
                <a:solidFill>
                  <a:srgbClr val="CCCCCC"/>
                </a:solidFill>
                <a:latin typeface="Georgia"/>
                <a:cs typeface="Georgia"/>
                <a:hlinkClick r:id="rId8" action="ppaction://hlinksldjump"/>
              </a:rPr>
              <a:t>central</a:t>
            </a:r>
            <a:r>
              <a:rPr sz="900" spc="-5" dirty="0">
                <a:solidFill>
                  <a:srgbClr val="CCCCCC"/>
                </a:solidFill>
                <a:latin typeface="Georgia"/>
                <a:cs typeface="Georgia"/>
                <a:hlinkClick r:id="rId8" action="ppaction://hlinksldjump"/>
              </a:rPr>
              <a:t> tendency </a:t>
            </a:r>
            <a:r>
              <a:rPr sz="900" spc="-25" dirty="0">
                <a:solidFill>
                  <a:srgbClr val="CCCCCC"/>
                </a:solidFill>
                <a:latin typeface="Georgia"/>
                <a:cs typeface="Georgia"/>
                <a:hlinkClick r:id="rId8" action="ppaction://hlinksldjump"/>
              </a:rPr>
              <a:t>of</a:t>
            </a:r>
            <a:r>
              <a:rPr sz="900" spc="-20" dirty="0">
                <a:solidFill>
                  <a:srgbClr val="CCCCCC"/>
                </a:solidFill>
                <a:latin typeface="Georgia"/>
                <a:cs typeface="Georgia"/>
                <a:hlinkClick r:id="rId8" action="ppaction://hlinksldjump"/>
              </a:rPr>
              <a:t> </a:t>
            </a:r>
            <a:r>
              <a:rPr sz="900" spc="5" dirty="0">
                <a:solidFill>
                  <a:srgbClr val="CCCCCC"/>
                </a:solidFill>
                <a:latin typeface="Georgia"/>
                <a:cs typeface="Georgia"/>
                <a:hlinkClick r:id="rId8" action="ppaction://hlinksldjump"/>
              </a:rPr>
              <a:t>data </a:t>
            </a:r>
            <a:r>
              <a:rPr sz="900" spc="-204" dirty="0">
                <a:solidFill>
                  <a:srgbClr val="CCCCCC"/>
                </a:solidFill>
                <a:latin typeface="Georgia"/>
                <a:cs typeface="Georgia"/>
              </a:rPr>
              <a:t> </a:t>
            </a:r>
            <a:r>
              <a:rPr sz="900" spc="-15" dirty="0">
                <a:solidFill>
                  <a:srgbClr val="CCCCCC"/>
                </a:solidFill>
                <a:latin typeface="Georgia"/>
                <a:cs typeface="Georgia"/>
                <a:hlinkClick r:id="rId9" action="ppaction://hlinksldjump"/>
              </a:rPr>
              <a:t>Measuring</a:t>
            </a:r>
            <a:r>
              <a:rPr sz="900" spc="85" dirty="0">
                <a:solidFill>
                  <a:srgbClr val="CCCCCC"/>
                </a:solidFill>
                <a:latin typeface="Georgia"/>
                <a:cs typeface="Georgia"/>
                <a:hlinkClick r:id="rId9" action="ppaction://hlinksldjump"/>
              </a:rPr>
              <a:t> </a:t>
            </a:r>
            <a:r>
              <a:rPr sz="900" dirty="0">
                <a:solidFill>
                  <a:srgbClr val="CCCCCC"/>
                </a:solidFill>
                <a:latin typeface="Georgia"/>
                <a:cs typeface="Georgia"/>
                <a:hlinkClick r:id="rId9" action="ppaction://hlinksldjump"/>
              </a:rPr>
              <a:t>the</a:t>
            </a:r>
            <a:r>
              <a:rPr sz="900" spc="80" dirty="0">
                <a:solidFill>
                  <a:srgbClr val="CCCCCC"/>
                </a:solidFill>
                <a:latin typeface="Georgia"/>
                <a:cs typeface="Georgia"/>
                <a:hlinkClick r:id="rId9" action="ppaction://hlinksldjump"/>
              </a:rPr>
              <a:t> </a:t>
            </a:r>
            <a:r>
              <a:rPr sz="900" spc="-15" dirty="0">
                <a:solidFill>
                  <a:srgbClr val="CCCCCC"/>
                </a:solidFill>
                <a:latin typeface="Georgia"/>
                <a:cs typeface="Georgia"/>
                <a:hlinkClick r:id="rId9" action="ppaction://hlinksldjump"/>
              </a:rPr>
              <a:t>dispersion</a:t>
            </a:r>
            <a:r>
              <a:rPr sz="900" spc="85" dirty="0">
                <a:solidFill>
                  <a:srgbClr val="CCCCCC"/>
                </a:solidFill>
                <a:latin typeface="Georgia"/>
                <a:cs typeface="Georgia"/>
                <a:hlinkClick r:id="rId9" action="ppaction://hlinksldjump"/>
              </a:rPr>
              <a:t> </a:t>
            </a:r>
            <a:r>
              <a:rPr sz="900" spc="-25" dirty="0">
                <a:solidFill>
                  <a:srgbClr val="CCCCCC"/>
                </a:solidFill>
                <a:latin typeface="Georgia"/>
                <a:cs typeface="Georgia"/>
                <a:hlinkClick r:id="rId9" action="ppaction://hlinksldjump"/>
              </a:rPr>
              <a:t>of</a:t>
            </a:r>
            <a:r>
              <a:rPr sz="900" spc="85" dirty="0">
                <a:solidFill>
                  <a:srgbClr val="CCCCCC"/>
                </a:solidFill>
                <a:latin typeface="Georgia"/>
                <a:cs typeface="Georgia"/>
                <a:hlinkClick r:id="rId9" action="ppaction://hlinksldjump"/>
              </a:rPr>
              <a:t> </a:t>
            </a:r>
            <a:r>
              <a:rPr sz="900" spc="5" dirty="0">
                <a:solidFill>
                  <a:srgbClr val="CCCCCC"/>
                </a:solidFill>
                <a:latin typeface="Georgia"/>
                <a:cs typeface="Georgia"/>
                <a:hlinkClick r:id="rId9" action="ppaction://hlinksldjump"/>
              </a:rPr>
              <a:t>data</a:t>
            </a:r>
            <a:endParaRPr sz="900">
              <a:latin typeface="Georgia"/>
              <a:cs typeface="Georgia"/>
            </a:endParaRPr>
          </a:p>
          <a:p>
            <a:pPr marL="179705" indent="-167640">
              <a:lnSpc>
                <a:spcPct val="100000"/>
              </a:lnSpc>
              <a:spcBef>
                <a:spcPts val="610"/>
              </a:spcBef>
              <a:buClr>
                <a:srgbClr val="FFFFFF"/>
              </a:buClr>
              <a:buSzPct val="90909"/>
              <a:buAutoNum type="arabicPlain" startAt="3"/>
              <a:tabLst>
                <a:tab pos="180340" algn="l"/>
              </a:tabLst>
            </a:pPr>
            <a:r>
              <a:rPr sz="1100" spc="-30" dirty="0">
                <a:solidFill>
                  <a:srgbClr val="CCCCCC"/>
                </a:solidFill>
                <a:latin typeface="Georgia"/>
                <a:cs typeface="Georgia"/>
                <a:hlinkClick r:id="rId10" action="ppaction://hlinksldjump"/>
              </a:rPr>
              <a:t>Relationships</a:t>
            </a:r>
            <a:r>
              <a:rPr sz="1100" spc="70" dirty="0">
                <a:solidFill>
                  <a:srgbClr val="CCCCCC"/>
                </a:solidFill>
                <a:latin typeface="Georgia"/>
                <a:cs typeface="Georgia"/>
                <a:hlinkClick r:id="rId10" action="ppaction://hlinksldjump"/>
              </a:rPr>
              <a:t> </a:t>
            </a:r>
            <a:r>
              <a:rPr sz="1100" spc="-35" dirty="0">
                <a:solidFill>
                  <a:srgbClr val="CCCCCC"/>
                </a:solidFill>
                <a:latin typeface="Georgia"/>
                <a:cs typeface="Georgia"/>
                <a:hlinkClick r:id="rId10" action="ppaction://hlinksldjump"/>
              </a:rPr>
              <a:t>in</a:t>
            </a:r>
            <a:r>
              <a:rPr sz="1100" spc="75" dirty="0">
                <a:solidFill>
                  <a:srgbClr val="CCCCCC"/>
                </a:solidFill>
                <a:latin typeface="Georgia"/>
                <a:cs typeface="Georgia"/>
                <a:hlinkClick r:id="rId10" action="ppaction://hlinksldjump"/>
              </a:rPr>
              <a:t> </a:t>
            </a:r>
            <a:r>
              <a:rPr sz="1100" spc="-5" dirty="0">
                <a:solidFill>
                  <a:srgbClr val="CCCCCC"/>
                </a:solidFill>
                <a:latin typeface="Georgia"/>
                <a:cs typeface="Georgia"/>
                <a:hlinkClick r:id="rId10" action="ppaction://hlinksldjump"/>
              </a:rPr>
              <a:t>data</a:t>
            </a:r>
            <a:endParaRPr sz="1100">
              <a:latin typeface="Georgia"/>
              <a:cs typeface="Georgia"/>
            </a:endParaRPr>
          </a:p>
          <a:p>
            <a:pPr marL="245745" marR="483870">
              <a:lnSpc>
                <a:spcPts val="1280"/>
              </a:lnSpc>
              <a:spcBef>
                <a:spcPts val="40"/>
              </a:spcBef>
            </a:pPr>
            <a:r>
              <a:rPr sz="900" dirty="0">
                <a:solidFill>
                  <a:srgbClr val="CCCCCC"/>
                </a:solidFill>
                <a:latin typeface="Georgia"/>
                <a:cs typeface="Georgia"/>
                <a:hlinkClick r:id="rId11" action="ppaction://hlinksldjump"/>
              </a:rPr>
              <a:t>Correlation</a:t>
            </a:r>
            <a:r>
              <a:rPr sz="900" spc="8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and</a:t>
            </a:r>
            <a:r>
              <a:rPr sz="900" spc="90" dirty="0">
                <a:solidFill>
                  <a:srgbClr val="CCCCCC"/>
                </a:solidFill>
                <a:latin typeface="Georgia"/>
                <a:cs typeface="Georgia"/>
                <a:hlinkClick r:id="rId11" action="ppaction://hlinksldjump"/>
              </a:rPr>
              <a:t> </a:t>
            </a:r>
            <a:r>
              <a:rPr sz="900" spc="-10" dirty="0">
                <a:solidFill>
                  <a:srgbClr val="CCCCCC"/>
                </a:solidFill>
                <a:latin typeface="Georgia"/>
                <a:cs typeface="Georgia"/>
                <a:hlinkClick r:id="rId11" action="ppaction://hlinksldjump"/>
              </a:rPr>
              <a:t>Pearson</a:t>
            </a:r>
            <a:r>
              <a:rPr sz="900" spc="85" dirty="0">
                <a:solidFill>
                  <a:srgbClr val="CCCCCC"/>
                </a:solidFill>
                <a:latin typeface="Georgia"/>
                <a:cs typeface="Georgia"/>
                <a:hlinkClick r:id="rId11" action="ppaction://hlinksldjump"/>
              </a:rPr>
              <a:t> </a:t>
            </a:r>
            <a:r>
              <a:rPr sz="900" spc="-15" dirty="0">
                <a:solidFill>
                  <a:srgbClr val="CCCCCC"/>
                </a:solidFill>
                <a:latin typeface="Georgia"/>
                <a:cs typeface="Georgia"/>
                <a:hlinkClick r:id="rId11" action="ppaction://hlinksldjump"/>
              </a:rPr>
              <a:t>correlation </a:t>
            </a:r>
            <a:r>
              <a:rPr sz="900" spc="-200" dirty="0">
                <a:solidFill>
                  <a:srgbClr val="CCCCCC"/>
                </a:solidFill>
                <a:latin typeface="Georgia"/>
                <a:cs typeface="Georgia"/>
              </a:rPr>
              <a:t> </a:t>
            </a:r>
            <a:r>
              <a:rPr sz="900" spc="-5" dirty="0">
                <a:solidFill>
                  <a:srgbClr val="CCCCCC"/>
                </a:solidFill>
                <a:latin typeface="Georgia"/>
                <a:cs typeface="Georgia"/>
                <a:hlinkClick r:id="rId12" action="ppaction://hlinksldjump"/>
              </a:rPr>
              <a:t>Spearman’s</a:t>
            </a:r>
            <a:r>
              <a:rPr sz="900" spc="80" dirty="0">
                <a:solidFill>
                  <a:srgbClr val="CCCCCC"/>
                </a:solidFill>
                <a:latin typeface="Georgia"/>
                <a:cs typeface="Georgia"/>
                <a:hlinkClick r:id="rId12" action="ppaction://hlinksldjump"/>
              </a:rPr>
              <a:t> </a:t>
            </a:r>
            <a:r>
              <a:rPr sz="900" spc="-10" dirty="0">
                <a:solidFill>
                  <a:srgbClr val="CCCCCC"/>
                </a:solidFill>
                <a:latin typeface="Georgia"/>
                <a:cs typeface="Georgia"/>
                <a:hlinkClick r:id="rId12" action="ppaction://hlinksldjump"/>
              </a:rPr>
              <a:t>rank</a:t>
            </a:r>
            <a:r>
              <a:rPr sz="900" spc="90" dirty="0">
                <a:solidFill>
                  <a:srgbClr val="CCCCCC"/>
                </a:solidFill>
                <a:latin typeface="Georgia"/>
                <a:cs typeface="Georgia"/>
                <a:hlinkClick r:id="rId12" action="ppaction://hlinksldjump"/>
              </a:rPr>
              <a:t> </a:t>
            </a:r>
            <a:r>
              <a:rPr sz="900" spc="-15" dirty="0">
                <a:solidFill>
                  <a:srgbClr val="CCCCCC"/>
                </a:solidFill>
                <a:latin typeface="Georgia"/>
                <a:cs typeface="Georgia"/>
                <a:hlinkClick r:id="rId12" action="ppaction://hlinksldjump"/>
              </a:rPr>
              <a:t>correlation</a:t>
            </a:r>
            <a:endParaRPr sz="900">
              <a:latin typeface="Georgia"/>
              <a:cs typeface="Georgia"/>
            </a:endParaRPr>
          </a:p>
          <a:p>
            <a:pPr marL="245745" marR="5080">
              <a:lnSpc>
                <a:spcPts val="1280"/>
              </a:lnSpc>
              <a:spcBef>
                <a:spcPts val="10"/>
              </a:spcBef>
            </a:pPr>
            <a:r>
              <a:rPr sz="900" spc="-5" dirty="0">
                <a:solidFill>
                  <a:srgbClr val="CCCCCC"/>
                </a:solidFill>
                <a:latin typeface="Georgia"/>
                <a:cs typeface="Georgia"/>
                <a:hlinkClick r:id="rId13" action="ppaction://hlinksldjump"/>
              </a:rPr>
              <a:t>Pearson’s</a:t>
            </a:r>
            <a:r>
              <a:rPr sz="900" spc="85" dirty="0">
                <a:solidFill>
                  <a:srgbClr val="CCCCCC"/>
                </a:solidFill>
                <a:latin typeface="Georgia"/>
                <a:cs typeface="Georgia"/>
                <a:hlinkClick r:id="rId13" action="ppaction://hlinksldjump"/>
              </a:rPr>
              <a:t> </a:t>
            </a:r>
            <a:r>
              <a:rPr sz="900" spc="-30" dirty="0">
                <a:solidFill>
                  <a:srgbClr val="CCCCCC"/>
                </a:solidFill>
                <a:latin typeface="Georgia"/>
                <a:cs typeface="Georgia"/>
                <a:hlinkClick r:id="rId13" action="ppaction://hlinksldjump"/>
              </a:rPr>
              <a:t>chi–square</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test</a:t>
            </a:r>
            <a:r>
              <a:rPr sz="900" spc="80" dirty="0">
                <a:solidFill>
                  <a:srgbClr val="CCCCCC"/>
                </a:solidFill>
                <a:latin typeface="Georgia"/>
                <a:cs typeface="Georgia"/>
                <a:hlinkClick r:id="rId13" action="ppaction://hlinksldjump"/>
              </a:rPr>
              <a:t> </a:t>
            </a:r>
            <a:r>
              <a:rPr sz="900" spc="-15" dirty="0">
                <a:solidFill>
                  <a:srgbClr val="CCCCCC"/>
                </a:solidFill>
                <a:latin typeface="Georgia"/>
                <a:cs typeface="Georgia"/>
                <a:hlinkClick r:id="rId13" action="ppaction://hlinksldjump"/>
              </a:rPr>
              <a:t>for</a:t>
            </a:r>
            <a:r>
              <a:rPr sz="900" spc="85"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categorical</a:t>
            </a:r>
            <a:r>
              <a:rPr sz="900" spc="80" dirty="0">
                <a:solidFill>
                  <a:srgbClr val="CCCCCC"/>
                </a:solidFill>
                <a:latin typeface="Georgia"/>
                <a:cs typeface="Georgia"/>
                <a:hlinkClick r:id="rId13" action="ppaction://hlinksldjump"/>
              </a:rPr>
              <a:t> </a:t>
            </a:r>
            <a:r>
              <a:rPr sz="900" spc="5" dirty="0">
                <a:solidFill>
                  <a:srgbClr val="CCCCCC"/>
                </a:solidFill>
                <a:latin typeface="Georgia"/>
                <a:cs typeface="Georgia"/>
                <a:hlinkClick r:id="rId13" action="ppaction://hlinksldjump"/>
              </a:rPr>
              <a:t>data </a:t>
            </a:r>
            <a:r>
              <a:rPr sz="900" spc="-204" dirty="0">
                <a:solidFill>
                  <a:srgbClr val="CCCCCC"/>
                </a:solidFill>
                <a:latin typeface="Georgia"/>
                <a:cs typeface="Georgia"/>
              </a:rPr>
              <a:t> </a:t>
            </a:r>
            <a:r>
              <a:rPr sz="900" dirty="0">
                <a:solidFill>
                  <a:srgbClr val="CCCCCC"/>
                </a:solidFill>
                <a:latin typeface="Georgia"/>
                <a:cs typeface="Georgia"/>
                <a:hlinkClick r:id="rId14" action="ppaction://hlinksldjump"/>
              </a:rPr>
              <a:t>Correlation</a:t>
            </a:r>
            <a:r>
              <a:rPr sz="900" spc="80" dirty="0">
                <a:solidFill>
                  <a:srgbClr val="CCCCCC"/>
                </a:solidFill>
                <a:latin typeface="Georgia"/>
                <a:cs typeface="Georgia"/>
                <a:hlinkClick r:id="rId14" action="ppaction://hlinksldjump"/>
              </a:rPr>
              <a:t> </a:t>
            </a:r>
            <a:r>
              <a:rPr sz="900" spc="-15" dirty="0">
                <a:solidFill>
                  <a:srgbClr val="CCCCCC"/>
                </a:solidFill>
                <a:latin typeface="Georgia"/>
                <a:cs typeface="Georgia"/>
                <a:hlinkClick r:id="rId14" action="ppaction://hlinksldjump"/>
              </a:rPr>
              <a:t>versus</a:t>
            </a:r>
            <a:r>
              <a:rPr sz="900" spc="85" dirty="0">
                <a:solidFill>
                  <a:srgbClr val="CCCCCC"/>
                </a:solidFill>
                <a:latin typeface="Georgia"/>
                <a:cs typeface="Georgia"/>
                <a:hlinkClick r:id="rId14" action="ppaction://hlinksldjump"/>
              </a:rPr>
              <a:t> </a:t>
            </a:r>
            <a:r>
              <a:rPr sz="900" spc="-10" dirty="0">
                <a:solidFill>
                  <a:srgbClr val="CCCCCC"/>
                </a:solidFill>
                <a:latin typeface="Georgia"/>
                <a:cs typeface="Georgia"/>
                <a:hlinkClick r:id="rId14" action="ppaction://hlinksldjump"/>
              </a:rPr>
              <a:t>causation</a:t>
            </a:r>
            <a:endParaRPr sz="900">
              <a:latin typeface="Georgia"/>
              <a:cs typeface="Georgia"/>
            </a:endParaRPr>
          </a:p>
          <a:p>
            <a:pPr marL="179705" indent="-167640">
              <a:lnSpc>
                <a:spcPct val="100000"/>
              </a:lnSpc>
              <a:spcBef>
                <a:spcPts val="275"/>
              </a:spcBef>
              <a:buClr>
                <a:srgbClr val="FFFFFF"/>
              </a:buClr>
              <a:buSzPct val="90909"/>
              <a:buAutoNum type="arabicPlain" startAt="5"/>
              <a:tabLst>
                <a:tab pos="180340" algn="l"/>
              </a:tabLst>
            </a:pPr>
            <a:r>
              <a:rPr sz="1100" spc="-25" dirty="0">
                <a:latin typeface="Georgia"/>
                <a:cs typeface="Georgia"/>
                <a:hlinkClick r:id="rId15" action="ppaction://hlinksldjump"/>
              </a:rPr>
              <a:t>Excercises,</a:t>
            </a:r>
            <a:r>
              <a:rPr sz="1100" spc="85" dirty="0">
                <a:latin typeface="Georgia"/>
                <a:cs typeface="Georgia"/>
                <a:hlinkClick r:id="rId15" action="ppaction://hlinksldjump"/>
              </a:rPr>
              <a:t> </a:t>
            </a:r>
            <a:r>
              <a:rPr sz="1100" spc="-35" dirty="0">
                <a:latin typeface="Georgia"/>
                <a:cs typeface="Georgia"/>
                <a:hlinkClick r:id="rId15" action="ppaction://hlinksldjump"/>
              </a:rPr>
              <a:t>References,</a:t>
            </a:r>
            <a:r>
              <a:rPr sz="1100" spc="85" dirty="0">
                <a:latin typeface="Georgia"/>
                <a:cs typeface="Georgia"/>
                <a:hlinkClick r:id="rId15" action="ppaction://hlinksldjump"/>
              </a:rPr>
              <a:t> </a:t>
            </a:r>
            <a:r>
              <a:rPr sz="1100" spc="-30" dirty="0">
                <a:latin typeface="Georgia"/>
                <a:cs typeface="Georgia"/>
                <a:hlinkClick r:id="rId15" action="ppaction://hlinksldjump"/>
              </a:rPr>
              <a:t>and</a:t>
            </a:r>
            <a:r>
              <a:rPr sz="1100" spc="85" dirty="0">
                <a:latin typeface="Georgia"/>
                <a:cs typeface="Georgia"/>
                <a:hlinkClick r:id="rId15" action="ppaction://hlinksldjump"/>
              </a:rPr>
              <a:t> </a:t>
            </a:r>
            <a:r>
              <a:rPr sz="1100" spc="-30" dirty="0">
                <a:latin typeface="Georgia"/>
                <a:cs typeface="Georgia"/>
                <a:hlinkClick r:id="rId15" action="ppaction://hlinksldjump"/>
              </a:rPr>
              <a:t>Summary</a:t>
            </a:r>
            <a:endParaRPr sz="1100">
              <a:latin typeface="Georgia"/>
              <a:cs typeface="Georgia"/>
            </a:endParaRPr>
          </a:p>
        </p:txBody>
      </p:sp>
      <p:grpSp>
        <p:nvGrpSpPr>
          <p:cNvPr id="18" name="object 18"/>
          <p:cNvGrpSpPr/>
          <p:nvPr/>
        </p:nvGrpSpPr>
        <p:grpSpPr>
          <a:xfrm>
            <a:off x="0" y="3121545"/>
            <a:ext cx="5760085" cy="118745"/>
            <a:chOff x="0" y="3121545"/>
            <a:chExt cx="5760085" cy="118745"/>
          </a:xfrm>
        </p:grpSpPr>
        <p:sp>
          <p:nvSpPr>
            <p:cNvPr id="19" name="object 19"/>
            <p:cNvSpPr/>
            <p:nvPr/>
          </p:nvSpPr>
          <p:spPr>
            <a:xfrm>
              <a:off x="0"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F8F8F8"/>
            </a:solidFill>
          </p:spPr>
          <p:txBody>
            <a:bodyPr wrap="square" lIns="0" tIns="0" rIns="0" bIns="0" rtlCol="0"/>
            <a:lstStyle/>
            <a:p>
              <a:endParaRPr/>
            </a:p>
          </p:txBody>
        </p:sp>
        <p:sp>
          <p:nvSpPr>
            <p:cNvPr id="20" name="object 20"/>
            <p:cNvSpPr/>
            <p:nvPr/>
          </p:nvSpPr>
          <p:spPr>
            <a:xfrm>
              <a:off x="2880004" y="3121545"/>
              <a:ext cx="2880360" cy="118745"/>
            </a:xfrm>
            <a:custGeom>
              <a:avLst/>
              <a:gdLst/>
              <a:ahLst/>
              <a:cxnLst/>
              <a:rect l="l" t="t" r="r" b="b"/>
              <a:pathLst>
                <a:path w="2880360" h="118744">
                  <a:moveTo>
                    <a:pt x="2880004" y="0"/>
                  </a:moveTo>
                  <a:lnTo>
                    <a:pt x="0" y="0"/>
                  </a:lnTo>
                  <a:lnTo>
                    <a:pt x="0" y="118452"/>
                  </a:lnTo>
                  <a:lnTo>
                    <a:pt x="2880004" y="118452"/>
                  </a:lnTo>
                  <a:lnTo>
                    <a:pt x="2880004"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60" dirty="0"/>
              <a:t>data</a:t>
            </a:r>
            <a:r>
              <a:rPr spc="95" dirty="0"/>
              <a:t> </a:t>
            </a:r>
            <a:r>
              <a:rPr spc="50" dirty="0"/>
              <a:t>analysis</a:t>
            </a:r>
            <a:r>
              <a:rPr spc="95" dirty="0"/>
              <a:t> </a:t>
            </a:r>
            <a:r>
              <a:rPr spc="55" dirty="0"/>
              <a:t>and</a:t>
            </a:r>
            <a:r>
              <a:rPr spc="95" dirty="0"/>
              <a:t> </a:t>
            </a:r>
            <a:r>
              <a:rPr spc="45" dirty="0"/>
              <a:t>mining</a:t>
            </a:r>
            <a:r>
              <a:rPr spc="95" dirty="0"/>
              <a:t> </a:t>
            </a:r>
            <a:r>
              <a:rPr spc="40" dirty="0"/>
              <a:t>course</a:t>
            </a:r>
            <a:r>
              <a:rPr spc="100" dirty="0"/>
              <a:t> </a:t>
            </a:r>
            <a:r>
              <a:rPr dirty="0"/>
              <a:t>@</a:t>
            </a:r>
            <a:r>
              <a:rPr spc="95" dirty="0"/>
              <a:t> </a:t>
            </a:r>
            <a:r>
              <a:rPr spc="45" dirty="0"/>
              <a:t>Xuan–Hieu</a:t>
            </a:r>
            <a:r>
              <a:rPr spc="95" dirty="0"/>
              <a:t> </a:t>
            </a:r>
            <a:r>
              <a:rPr spc="70" dirty="0"/>
              <a:t>Phan</a:t>
            </a:r>
          </a:p>
        </p:txBody>
      </p:sp>
      <p:sp>
        <p:nvSpPr>
          <p:cNvPr id="22" name="object 22"/>
          <p:cNvSpPr txBox="1"/>
          <p:nvPr/>
        </p:nvSpPr>
        <p:spPr>
          <a:xfrm>
            <a:off x="2975305" y="3118867"/>
            <a:ext cx="816610" cy="121920"/>
          </a:xfrm>
          <a:prstGeom prst="rect">
            <a:avLst/>
          </a:prstGeom>
        </p:spPr>
        <p:txBody>
          <a:bodyPr vert="horz" wrap="square" lIns="0" tIns="8255" rIns="0" bIns="0" rtlCol="0">
            <a:spAutoFit/>
          </a:bodyPr>
          <a:lstStyle/>
          <a:p>
            <a:pPr marL="12700">
              <a:lnSpc>
                <a:spcPct val="100000"/>
              </a:lnSpc>
              <a:spcBef>
                <a:spcPts val="65"/>
              </a:spcBef>
            </a:pPr>
            <a:r>
              <a:rPr sz="600" spc="60" dirty="0">
                <a:solidFill>
                  <a:srgbClr val="7A0000"/>
                </a:solidFill>
                <a:latin typeface="Georgia"/>
                <a:cs typeface="Georgia"/>
                <a:hlinkClick r:id="rId16" action="ppaction://hlinksldjump"/>
              </a:rPr>
              <a:t>data </a:t>
            </a:r>
            <a:r>
              <a:rPr sz="600" spc="45" dirty="0">
                <a:solidFill>
                  <a:srgbClr val="7A0000"/>
                </a:solidFill>
                <a:latin typeface="Georgia"/>
                <a:cs typeface="Georgia"/>
                <a:hlinkClick r:id="rId16" action="ppaction://hlinksldjump"/>
              </a:rPr>
              <a:t>understanding</a:t>
            </a:r>
            <a:endParaRPr sz="600">
              <a:latin typeface="Georgia"/>
              <a:cs typeface="Georgia"/>
            </a:endParaRPr>
          </a:p>
        </p:txBody>
      </p:sp>
      <p:sp>
        <p:nvSpPr>
          <p:cNvPr id="23" name="object 23"/>
          <p:cNvSpPr txBox="1"/>
          <p:nvPr/>
        </p:nvSpPr>
        <p:spPr>
          <a:xfrm>
            <a:off x="4499386" y="3118867"/>
            <a:ext cx="445134" cy="121920"/>
          </a:xfrm>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z="600" spc="30" dirty="0">
                <a:solidFill>
                  <a:srgbClr val="7A0000"/>
                </a:solidFill>
                <a:latin typeface="Georgia"/>
                <a:cs typeface="Georgia"/>
              </a:rPr>
              <a:t>99</a:t>
            </a:fld>
            <a:r>
              <a:rPr sz="600" spc="-25" dirty="0">
                <a:solidFill>
                  <a:srgbClr val="7A0000"/>
                </a:solidFill>
                <a:latin typeface="Georgia"/>
                <a:cs typeface="Georgia"/>
              </a:rPr>
              <a:t> </a:t>
            </a:r>
            <a:r>
              <a:rPr sz="600" spc="80" dirty="0">
                <a:solidFill>
                  <a:srgbClr val="7A0000"/>
                </a:solidFill>
                <a:latin typeface="Georgia"/>
                <a:cs typeface="Georgia"/>
              </a:rPr>
              <a:t>/</a:t>
            </a:r>
            <a:r>
              <a:rPr sz="600" spc="-25" dirty="0">
                <a:solidFill>
                  <a:srgbClr val="7A0000"/>
                </a:solidFill>
                <a:latin typeface="Georgia"/>
                <a:cs typeface="Georgia"/>
              </a:rPr>
              <a:t> </a:t>
            </a:r>
            <a:r>
              <a:rPr sz="600" spc="40" dirty="0">
                <a:solidFill>
                  <a:srgbClr val="7A0000"/>
                </a:solidFill>
                <a:latin typeface="Georgia"/>
                <a:cs typeface="Georgia"/>
              </a:rPr>
              <a:t>106</a:t>
            </a:r>
            <a:endParaRPr sz="600">
              <a:latin typeface="Georgia"/>
              <a:cs typeface="Georgia"/>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786</TotalTime>
  <Words>14532</Words>
  <Application>Microsoft Macintosh PowerPoint</Application>
  <PresentationFormat>Custom</PresentationFormat>
  <Paragraphs>1412</Paragraphs>
  <Slides>106</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106</vt:i4>
      </vt:variant>
    </vt:vector>
  </HeadingPairs>
  <TitlesOfParts>
    <vt:vector size="119" baseType="lpstr">
      <vt:lpstr>SimSun</vt:lpstr>
      <vt:lpstr>-webkit-standard</vt:lpstr>
      <vt:lpstr>Aptos</vt:lpstr>
      <vt:lpstr>Calibri</vt:lpstr>
      <vt:lpstr>Cambria</vt:lpstr>
      <vt:lpstr>Georgia</vt:lpstr>
      <vt:lpstr>Lucida Console</vt:lpstr>
      <vt:lpstr>Lucida Sans Unicode</vt:lpstr>
      <vt:lpstr>Microsoft Sans Serif</vt:lpstr>
      <vt:lpstr>Palatino Linotype</vt:lpstr>
      <vt:lpstr>Times New Roman</vt:lpstr>
      <vt:lpstr>Verdana</vt:lpstr>
      <vt:lpstr>Office Theme</vt:lpstr>
      <vt:lpstr>Data understanding</vt:lpstr>
      <vt:lpstr>Outline</vt:lpstr>
      <vt:lpstr>Outline</vt:lpstr>
      <vt:lpstr>Play with data first</vt:lpstr>
      <vt:lpstr>Do things right or do the right things?</vt:lpstr>
      <vt:lpstr>Cross–industry standard process for data mining (CRISP–DM)</vt:lpstr>
      <vt:lpstr>PowerPoint Presentation</vt:lpstr>
      <vt:lpstr>CRISP–DM phase 1: Business understanding</vt:lpstr>
      <vt:lpstr>CRISP–DM phase 2: Data understanding</vt:lpstr>
      <vt:lpstr>CRISP–DM phase 3: Data preparation</vt:lpstr>
      <vt:lpstr>Outline</vt:lpstr>
      <vt:lpstr>Outline</vt:lpstr>
      <vt:lpstr>Data attribute</vt:lpstr>
      <vt:lpstr>Attribute data types</vt:lpstr>
      <vt:lpstr>Nominal or categorical attributes</vt:lpstr>
      <vt:lpstr>Binary attributes</vt:lpstr>
      <vt:lpstr>Ordinal attributes</vt:lpstr>
      <vt:lpstr>Numeric attributes</vt:lpstr>
      <vt:lpstr>Interval–scaled attributes</vt:lpstr>
      <vt:lpstr>Ratio–scaled attributes</vt:lpstr>
      <vt:lpstr>Discrete versus continuous attributes</vt:lpstr>
      <vt:lpstr>Discrete versus continuous attributes (cont’d)</vt:lpstr>
      <vt:lpstr>Outline</vt:lpstr>
      <vt:lpstr>Univariate data</vt:lpstr>
      <vt:lpstr>Univariate data (cont’d)</vt:lpstr>
      <vt:lpstr>Bivariate data</vt:lpstr>
      <vt:lpstr>Bivariate data examples</vt:lpstr>
      <vt:lpstr>Bivariate data analysis</vt:lpstr>
      <vt:lpstr>Multivariate data</vt:lpstr>
      <vt:lpstr>Multivariate data analysis</vt:lpstr>
      <vt:lpstr>IID data</vt:lpstr>
      <vt:lpstr>Outline</vt:lpstr>
      <vt:lpstr>Complex and structured data</vt:lpstr>
      <vt:lpstr>Time–series data</vt:lpstr>
      <vt:lpstr>Time–series data (cont’d)</vt:lpstr>
      <vt:lpstr>Time–series data definition</vt:lpstr>
      <vt:lpstr>Discrete sequences and strings</vt:lpstr>
      <vt:lpstr>Discrete sequences and strings (cont’d)</vt:lpstr>
      <vt:lpstr>Discrete sequences and strings (cont’d)</vt:lpstr>
      <vt:lpstr>Spatial data</vt:lpstr>
      <vt:lpstr>Spatial data (cont’d)</vt:lpstr>
      <vt:lpstr>PowerPoint Presentation</vt:lpstr>
      <vt:lpstr>Spatiotemporal data</vt:lpstr>
      <vt:lpstr>Network and graph data</vt:lpstr>
      <vt:lpstr>Network and graph data (cont’d)</vt:lpstr>
      <vt:lpstr>Network and graph data (cont’d)</vt:lpstr>
      <vt:lpstr>Other forms of data</vt:lpstr>
      <vt:lpstr>Outline</vt:lpstr>
      <vt:lpstr>Outline</vt:lpstr>
      <vt:lpstr>Measuring the central tendency of data</vt:lpstr>
      <vt:lpstr>Mean</vt:lpstr>
      <vt:lpstr>Weighted mean or weighted average</vt:lpstr>
      <vt:lpstr>Mean and its issues</vt:lpstr>
      <vt:lpstr>Median</vt:lpstr>
      <vt:lpstr>Median (cont’d)</vt:lpstr>
      <vt:lpstr>Mode</vt:lpstr>
      <vt:lpstr>Midrange</vt:lpstr>
      <vt:lpstr>Mean, median, and mode for skewed data</vt:lpstr>
      <vt:lpstr>Outline</vt:lpstr>
      <vt:lpstr>Measuring the dispersion of data</vt:lpstr>
      <vt:lpstr>Range</vt:lpstr>
      <vt:lpstr>Quantiles</vt:lpstr>
      <vt:lpstr>10–quantiles or deciles</vt:lpstr>
      <vt:lpstr>Quartiles</vt:lpstr>
      <vt:lpstr>Interquartile range</vt:lpstr>
      <vt:lpstr>Five–number summary</vt:lpstr>
      <vt:lpstr>Boxplots (a.k.a box-and-whisker plots)</vt:lpstr>
      <vt:lpstr>PowerPoint Presentation</vt:lpstr>
      <vt:lpstr>Boxplot examples (cont’d)</vt:lpstr>
      <vt:lpstr>Boxplot examples (cont’d)</vt:lpstr>
      <vt:lpstr>What is boxplot useful for?</vt:lpstr>
      <vt:lpstr>PowerPoint Presentation</vt:lpstr>
      <vt:lpstr>Variance and standard deviation</vt:lpstr>
      <vt:lpstr>Examples of variance and standard deviation</vt:lpstr>
      <vt:lpstr>Sample vs. inferred distributions: salary and Messi cases</vt:lpstr>
      <vt:lpstr>Outline</vt:lpstr>
      <vt:lpstr>Outline</vt:lpstr>
      <vt:lpstr>Correlation</vt:lpstr>
      <vt:lpstr>Pearson correlation coefficient for a population</vt:lpstr>
      <vt:lpstr>Pearson correlation coefficient for a population (cont’d)</vt:lpstr>
      <vt:lpstr>Pearson correlation coefficient for a sample</vt:lpstr>
      <vt:lpstr>Pearson correlation coefficient for a sample (cont’d)</vt:lpstr>
      <vt:lpstr>PowerPoint Presentation</vt:lpstr>
      <vt:lpstr>Pearson correlation between the numbers of Messi’s appearances &amp; goals</vt:lpstr>
      <vt:lpstr>Pearson correlation between hours studied and GPA</vt:lpstr>
      <vt:lpstr>Outline</vt:lpstr>
      <vt:lpstr>Spearman’s rank correlation</vt:lpstr>
      <vt:lpstr>Spearman correlation between Messi’s apps and goals</vt:lpstr>
      <vt:lpstr>Outline</vt:lpstr>
      <vt:lpstr>Pearson’s chi–square test for categorical data</vt:lpstr>
      <vt:lpstr>Contingency table</vt:lpstr>
      <vt:lpstr>Pearson’s chi–square test statistic calculation</vt:lpstr>
      <vt:lpstr>Pearson’s chi–square test hypotheses</vt:lpstr>
      <vt:lpstr>Pearson’s chi–square test example</vt:lpstr>
      <vt:lpstr>Pearson’s chi–square test example (cont’d)</vt:lpstr>
      <vt:lpstr>Upper–tail critical values of chi–square distribution</vt:lpstr>
      <vt:lpstr>Outline</vt:lpstr>
      <vt:lpstr>Correlation versus causation</vt:lpstr>
      <vt:lpstr>Outline</vt:lpstr>
      <vt:lpstr>Excercises</vt:lpstr>
      <vt:lpstr>Excercises (cont’d)</vt:lpstr>
      <vt:lpstr>Excercises (cont’d)</vt:lpstr>
      <vt:lpstr>Excercises (cont’d)</vt:lpstr>
      <vt:lpstr>Excercises (cont’d)</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understanding</dc:title>
  <dc:creator>Xuan–Hieu Phan</dc:creator>
  <cp:lastModifiedBy>Phuong Thai Nguyen</cp:lastModifiedBy>
  <cp:revision>1</cp:revision>
  <dcterms:created xsi:type="dcterms:W3CDTF">2024-09-06T15:56:38Z</dcterms:created>
  <dcterms:modified xsi:type="dcterms:W3CDTF">2024-09-11T17:12:52Z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2024-02-01T00:00:00Z</vt:filetime>
  </property>
  <property fmtid="{D5CDD505-2E9C-101B-9397-08002B2CF9AE}" pid="3" name="Creator">
    <vt:lpwstr>LaTeX with Beamer class</vt:lpwstr>
  </property>
  <property fmtid="{D5CDD505-2E9C-101B-9397-08002B2CF9AE}" pid="4" name="LastSaved">
    <vt:filetime>2024-09-06T00:00:00Z</vt:filetime>
  </property>
</Properties>
</file>